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314" r:id="rId14"/>
    <p:sldId id="273" r:id="rId15"/>
    <p:sldId id="31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15" r:id="rId43"/>
    <p:sldId id="303" r:id="rId44"/>
    <p:sldId id="306" r:id="rId45"/>
    <p:sldId id="307" r:id="rId46"/>
    <p:sldId id="308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3DAB8-38F1-43A9-943A-327B06897F71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DFB3-A08F-4ED0-B705-A1D407889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83DA3-080B-4B32-9048-E08F975F2A7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BA168A-C0C9-4933-BDC0-57510B59695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439F0E-828D-4D12-81D2-2CAE27943E8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439F0E-828D-4D12-81D2-2CAE27943E8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40EEEE-921D-453B-9BFA-010E6FBA4C1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C7D8AA-F02E-4BEF-ADF4-078BC3E5282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EE8891-9921-447E-B1F6-8D6CF73F42C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F00119-67F9-4264-9953-A1E9C049FCF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DE6A6A-FDE0-4463-A6F1-0C29F2059B1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E7A025-191A-4564-890A-DCB40ED2A7B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850488-0AFB-4706-B038-A9B58DCC86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4CE02D-E36C-4D09-89DF-385828BDE83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335904-EAD6-4330-A032-646723393B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26EF36-AB4D-4F2B-B171-DBE7A404A0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2845D4-BB17-4A8E-BAD2-08D0B4A8ECB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1784EC-E532-4E39-BFFE-3610BB483AC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A2EA17-8F89-4EDC-81EC-51DEC4B3ED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215A92-AFE3-4BE7-9220-BA0CF1544E6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7886BD-324C-420C-97A9-ED1AA1F562D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5093FF-BC16-4FAB-B382-C66F72A9C1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1059AA-1377-48DA-B68E-B94D4319682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87EB69-41D3-4036-BA5E-E7CEA980532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A9ED7E-9B5C-4977-9558-A63A972E476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D6AF2D-2475-4146-B940-03936E7435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780E7E-DDEE-4C8C-9B63-940C736CAD9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47B320-888A-43B4-94BB-CC0D8C33DEB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9A7C86-2591-4C3D-90E1-C29FA1A54D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922738-0AE7-4EC6-89E1-C40B4D1D03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4EA78D-71AF-42AF-B6B7-F31C5F50BD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8B437E-A9A4-47FE-9B5A-2C702A5D608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AC4AB1-057F-45E7-9AD6-77D35575F96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318F98-EA58-47D3-9DC3-70E2D0BD413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2B8897-84A6-4B5B-88AA-FD9F650F470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07DAA6-0370-4AC4-B6FF-6D9A78F4EC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70F7C3-486C-4DBA-9355-D201538FC7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FD96EF-7745-4ACC-9434-09B13AA9D42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09E9E5-AD1C-4DF4-A496-95C61C426AE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5AE7A2-631F-4280-894B-433F11BCA00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2FBBC4-807D-4511-8904-017001698BB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65C1A7-A988-4E4D-92F2-586477075A2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EF3353-6E6F-4CFD-B650-08102A5526A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16C019-C6EF-4248-88EE-E5B3CFA5EC2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F87D1B-8376-47A5-82FB-11B79F0DB84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573E6-210B-4116-96F0-376FBBE4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1600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Scope of Variables and Constants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Scope</a:t>
            </a:r>
          </a:p>
          <a:p>
            <a:pPr lvl="1" eaLnBrk="1" hangingPunct="1"/>
            <a:r>
              <a:rPr lang="en-US" altLang="en-US" dirty="0" smtClean="0"/>
              <a:t>The area in which a data item is visible to a program, and in which you can refer to it using its simple identifier</a:t>
            </a:r>
          </a:p>
          <a:p>
            <a:pPr eaLnBrk="1" hangingPunct="1"/>
            <a:r>
              <a:rPr lang="en-US" altLang="en-US" dirty="0" smtClean="0"/>
              <a:t>A variable or constant is in scope from the point it is declared until the end of the </a:t>
            </a:r>
            <a:r>
              <a:rPr lang="en-US" altLang="en-US" b="1" dirty="0" smtClean="0"/>
              <a:t>block of code</a:t>
            </a:r>
            <a:r>
              <a:rPr lang="en-US" altLang="en-US" dirty="0" smtClean="0"/>
              <a:t> where the declaration lies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Concatenating Strings to Variables and Constants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print()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println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()</a:t>
            </a:r>
            <a:r>
              <a:rPr lang="en-US" altLang="en-US" dirty="0" smtClean="0"/>
              <a:t> statement </a:t>
            </a:r>
          </a:p>
          <a:p>
            <a:pPr lvl="1" eaLnBrk="1" hangingPunct="1"/>
            <a:r>
              <a:rPr lang="en-US" altLang="en-US" dirty="0" smtClean="0"/>
              <a:t>Use alone or in combination with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r>
              <a:rPr lang="en-US" altLang="en-US" b="1" dirty="0" smtClean="0"/>
              <a:t>Concatenated</a:t>
            </a:r>
          </a:p>
          <a:p>
            <a:pPr lvl="1" eaLnBrk="1" hangingPunct="1"/>
            <a:r>
              <a:rPr lang="en-US" altLang="en-US" dirty="0" smtClean="0"/>
              <a:t>A numeric variable is concatenated to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using the plus sign </a:t>
            </a:r>
          </a:p>
          <a:p>
            <a:pPr lvl="1" eaLnBrk="1" hangingPunct="1"/>
            <a:r>
              <a:rPr lang="en-US" altLang="en-US" dirty="0" smtClean="0"/>
              <a:t>The entire expression becomes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println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()</a:t>
            </a:r>
            <a:r>
              <a:rPr lang="en-US" altLang="en-US" dirty="0" smtClean="0"/>
              <a:t> method can accept a number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 </a:t>
            </a:r>
            <a:r>
              <a:rPr lang="en-US" altLang="en-US" dirty="0" smtClean="0"/>
              <a:t>objects. </a:t>
            </a:r>
            <a:endParaRPr lang="en-US" altLang="en-US" dirty="0" smtClean="0">
              <a:latin typeface="Courier New" charset="0"/>
              <a:cs typeface="Courier New" charset="0"/>
            </a:endParaRP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Concatenating Strings to Variables and Constants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071394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Concatenating Strings to Variables and Constants</a:t>
            </a:r>
          </a:p>
        </p:txBody>
      </p:sp>
      <p:pic>
        <p:nvPicPr>
          <p:cNvPr id="39941" name="Picture 6" descr="C:\Users\PaulRefurb\Documents\Ch 08-24-14\Books\951 Farrell Java Programming 8e - Alyssa - xxx\02_NEW PDFs and FIGURES\Figures\C8810_ch02\ch02\C8810_f02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133600"/>
            <a:ext cx="6816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Pitfall: Forgetting That a Variable Holds One Value at a Time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constant can hold only one value for the duration of the program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en-US" sz="2700" dirty="0" smtClean="0"/>
              <a:t>Use a third variable to switch values of two variables</a:t>
            </a:r>
            <a:br>
              <a:rPr lang="en-US" altLang="en-US" sz="2700" dirty="0" smtClean="0"/>
            </a:br>
            <a:r>
              <a:rPr lang="en-US" altLang="en-US" sz="2700" dirty="0" smtClean="0"/>
              <a:t/>
            </a:r>
            <a:br>
              <a:rPr lang="en-US" altLang="en-US" sz="2700" dirty="0" smtClean="0"/>
            </a:br>
            <a:endParaRPr lang="en-US" altLang="en-US" sz="2700" dirty="0" smtClean="0"/>
          </a:p>
          <a:p>
            <a:pPr marL="566928" lvl="1" indent="-457200">
              <a:spcBef>
                <a:spcPts val="400"/>
              </a:spcBef>
              <a:buClr>
                <a:schemeClr val="accent2">
                  <a:lumMod val="75000"/>
                </a:schemeClr>
              </a:buClr>
              <a:buSzPct val="119000"/>
              <a:buFont typeface="Webdings" panose="05030102010509060703" pitchFamily="18" charset="2"/>
              <a:buChar char=""/>
            </a:pPr>
            <a:r>
              <a:rPr lang="en-US" altLang="en-US" sz="2700" dirty="0" smtClean="0"/>
              <a:t>See video: Declaring Variables &amp; Constants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756344"/>
          </a:xfrm>
        </p:spPr>
        <p:txBody>
          <a:bodyPr>
            <a:normAutofit/>
          </a:bodyPr>
          <a:lstStyle/>
          <a:p>
            <a:r>
              <a:rPr lang="en-US" dirty="0" smtClean="0"/>
              <a:t>Work through the 2 exercises on Pages 62-64 in the Java Programming textbook.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About Integer Data Types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int</a:t>
            </a:r>
            <a:r>
              <a:rPr lang="en-US" altLang="en-US" smtClean="0">
                <a:cs typeface="Courier New" charset="0"/>
              </a:rPr>
              <a:t> data type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Stores an </a:t>
            </a:r>
            <a:r>
              <a:rPr lang="en-US" altLang="en-US" b="1" smtClean="0"/>
              <a:t>integer</a:t>
            </a:r>
            <a:r>
              <a:rPr lang="en-US" altLang="en-US" smtClean="0"/>
              <a:t>, or whole number</a:t>
            </a:r>
          </a:p>
          <a:p>
            <a:pPr lvl="1" eaLnBrk="1" hangingPunct="1"/>
            <a:r>
              <a:rPr lang="en-US" altLang="en-US" smtClean="0"/>
              <a:t>Value from –2,147,483,648 to +2,147,483,647</a:t>
            </a:r>
          </a:p>
          <a:p>
            <a:pPr eaLnBrk="1" hangingPunct="1"/>
            <a:r>
              <a:rPr lang="en-US" altLang="en-US" smtClean="0"/>
              <a:t>Variations of the integer type</a:t>
            </a:r>
          </a:p>
          <a:p>
            <a:pPr lvl="1"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byte</a:t>
            </a:r>
          </a:p>
          <a:p>
            <a:pPr lvl="1"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short</a:t>
            </a:r>
          </a:p>
          <a:p>
            <a:pPr lvl="1"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long</a:t>
            </a:r>
          </a:p>
          <a:p>
            <a:pPr eaLnBrk="1" hangingPunct="1"/>
            <a:r>
              <a:rPr lang="en-US" altLang="en-US" smtClean="0"/>
              <a:t>Choose appropriate types for 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Learning About Integer Data Types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125"/>
            <a:ext cx="7467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charset="0"/>
                <a:cs typeface="Courier New" charset="0"/>
              </a:rPr>
              <a:t>boolean</a:t>
            </a:r>
            <a:r>
              <a:rPr lang="en-US" altLang="en-US" smtClean="0"/>
              <a:t> Data Type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Boolean logic </a:t>
            </a:r>
          </a:p>
          <a:p>
            <a:pPr lvl="1" eaLnBrk="1" hangingPunct="1">
              <a:defRPr/>
            </a:pPr>
            <a:r>
              <a:rPr lang="en-US" dirty="0" smtClean="0"/>
              <a:t>Based on true-or-false comparisons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charset="0"/>
                <a:cs typeface="Courier New" charset="0"/>
              </a:rPr>
              <a:t>boolean</a:t>
            </a:r>
            <a:r>
              <a:rPr lang="en-US" b="1" dirty="0" smtClean="0"/>
              <a:t> variable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Can hold only one of two values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cs typeface="Courier New" charset="0"/>
              </a:rPr>
              <a:t>false</a:t>
            </a:r>
          </a:p>
          <a:p>
            <a:pPr marL="7493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boolean</a:t>
            </a:r>
            <a:r>
              <a:rPr lang="en-US" sz="2400" dirty="0" smtClean="0">
                <a:latin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isPayday</a:t>
            </a:r>
            <a:r>
              <a:rPr lang="en-US" sz="2400" dirty="0" smtClean="0">
                <a:latin typeface="Courier New" charset="0"/>
                <a:cs typeface="Courier New" charset="0"/>
              </a:rPr>
              <a:t> = false;</a:t>
            </a:r>
          </a:p>
          <a:p>
            <a:pPr eaLnBrk="1" hangingPunct="1">
              <a:defRPr/>
            </a:pPr>
            <a:r>
              <a:rPr lang="en-US" b="1" dirty="0" smtClean="0"/>
              <a:t>Relational operator</a:t>
            </a:r>
            <a:r>
              <a:rPr lang="en-US" dirty="0" smtClean="0"/>
              <a:t> (</a:t>
            </a:r>
            <a:r>
              <a:rPr lang="en-US" b="1" dirty="0" smtClean="0"/>
              <a:t>comparison operator</a:t>
            </a:r>
            <a:r>
              <a:rPr lang="en-US" dirty="0" smtClean="0"/>
              <a:t>) </a:t>
            </a:r>
          </a:p>
          <a:p>
            <a:pPr lvl="1" eaLnBrk="1" hangingPunct="1">
              <a:defRPr/>
            </a:pPr>
            <a:r>
              <a:rPr lang="en-US" dirty="0" smtClean="0"/>
              <a:t>Compares two items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Using the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charset="0"/>
                <a:cs typeface="Courier New" charset="0"/>
              </a:rPr>
              <a:t>boolean</a:t>
            </a:r>
            <a:r>
              <a:rPr lang="en-US" altLang="en-US" dirty="0" smtClean="0">
                <a:solidFill>
                  <a:schemeClr val="tx2"/>
                </a:solidFill>
              </a:rPr>
              <a:t> Data Type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9975"/>
            <a:ext cx="74676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Declaring and Using Constants and Variables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Constant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Cannot be changed while program is running</a:t>
            </a:r>
          </a:p>
          <a:p>
            <a:pPr eaLnBrk="1" hangingPunct="1"/>
            <a:r>
              <a:rPr lang="en-US" altLang="en-US" b="1" dirty="0" smtClean="0"/>
              <a:t>Literal constant</a:t>
            </a:r>
          </a:p>
          <a:p>
            <a:pPr lvl="1" eaLnBrk="1" hangingPunct="1"/>
            <a:r>
              <a:rPr lang="en-US" altLang="en-US" dirty="0" smtClean="0"/>
              <a:t>Value taken literally at each use</a:t>
            </a:r>
          </a:p>
          <a:p>
            <a:pPr eaLnBrk="1" hangingPunct="1"/>
            <a:r>
              <a:rPr lang="en-US" altLang="en-US" b="1" dirty="0" smtClean="0"/>
              <a:t>Numeric constant</a:t>
            </a:r>
          </a:p>
          <a:p>
            <a:pPr lvl="1" eaLnBrk="1" hangingPunct="1"/>
            <a:r>
              <a:rPr lang="en-US" altLang="en-US" dirty="0" smtClean="0"/>
              <a:t>As opposed to a character or string constant</a:t>
            </a:r>
          </a:p>
          <a:p>
            <a:pPr eaLnBrk="1" hangingPunct="1"/>
            <a:r>
              <a:rPr lang="en-US" altLang="en-US" b="1" dirty="0" smtClean="0"/>
              <a:t>Unnamed constant</a:t>
            </a:r>
          </a:p>
          <a:p>
            <a:pPr lvl="1" eaLnBrk="1" hangingPunct="1"/>
            <a:r>
              <a:rPr lang="en-US" altLang="en-US" dirty="0" smtClean="0"/>
              <a:t>No identifier is associated with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About Floating-Point </a:t>
            </a:r>
            <a:br>
              <a:rPr lang="en-US" altLang="en-US" smtClean="0"/>
            </a:br>
            <a:r>
              <a:rPr lang="en-US" altLang="en-US" smtClean="0"/>
              <a:t>Data Types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30811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Floating-point</a:t>
            </a:r>
            <a:r>
              <a:rPr lang="en-US" altLang="en-US" dirty="0" smtClean="0"/>
              <a:t> number </a:t>
            </a:r>
          </a:p>
          <a:p>
            <a:pPr lvl="1" eaLnBrk="1" hangingPunct="1"/>
            <a:r>
              <a:rPr lang="en-US" altLang="en-US" dirty="0" smtClean="0"/>
              <a:t>Contains decimal positions</a:t>
            </a:r>
          </a:p>
          <a:p>
            <a:pPr eaLnBrk="1" hangingPunct="1"/>
            <a:r>
              <a:rPr lang="en-US" altLang="en-US" b="1" dirty="0" smtClean="0"/>
              <a:t>Floating-point data types</a:t>
            </a:r>
          </a:p>
          <a:p>
            <a:pPr lvl="1"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Float (up to 6 or 7 significant digits)</a:t>
            </a:r>
          </a:p>
          <a:p>
            <a:pPr lvl="1"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Double (14 or 15 significant digits)</a:t>
            </a:r>
          </a:p>
          <a:p>
            <a:pPr eaLnBrk="1" hangingPunct="1"/>
            <a:r>
              <a:rPr lang="en-US" altLang="en-US" b="1" dirty="0" smtClean="0"/>
              <a:t>Significant digits </a:t>
            </a:r>
          </a:p>
          <a:p>
            <a:pPr lvl="1" eaLnBrk="1" hangingPunct="1"/>
            <a:r>
              <a:rPr lang="en-US" altLang="en-US" dirty="0" smtClean="0"/>
              <a:t>Refers to mathematical accuracy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62475"/>
            <a:ext cx="7315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charset="0"/>
                <a:cs typeface="Courier New" charset="0"/>
              </a:rPr>
              <a:t>char</a:t>
            </a:r>
            <a:r>
              <a:rPr lang="en-US" altLang="en-US" smtClean="0"/>
              <a:t> Data Type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 </a:t>
            </a:r>
          </a:p>
          <a:p>
            <a:pPr lvl="1" eaLnBrk="1" hangingPunct="1"/>
            <a:r>
              <a:rPr lang="en-US" altLang="en-US" dirty="0" smtClean="0"/>
              <a:t>Holds any single character</a:t>
            </a:r>
          </a:p>
          <a:p>
            <a:pPr eaLnBrk="1" hangingPunct="1"/>
            <a:r>
              <a:rPr lang="en-US" altLang="en-US" dirty="0" smtClean="0"/>
              <a:t>Place constant character values within single quotation marks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	char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myMiddleInitial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= 'M';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b="1" dirty="0" smtClean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built-in class </a:t>
            </a:r>
          </a:p>
          <a:p>
            <a:pPr lvl="1" eaLnBrk="1" hangingPunct="1"/>
            <a:r>
              <a:rPr lang="en-US" altLang="en-US" dirty="0" smtClean="0"/>
              <a:t>Stores and manipulates character strings</a:t>
            </a:r>
          </a:p>
          <a:p>
            <a:pPr lvl="1"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value is written between double quotation marks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Escape sequence</a:t>
            </a:r>
          </a:p>
          <a:p>
            <a:pPr lvl="1" eaLnBrk="1" hangingPunct="1"/>
            <a:r>
              <a:rPr lang="en-US" altLang="en-US" smtClean="0"/>
              <a:t>Begins with a backslash followed by a character</a:t>
            </a:r>
          </a:p>
          <a:p>
            <a:pPr lvl="1" eaLnBrk="1" hangingPunct="1"/>
            <a:r>
              <a:rPr lang="en-US" altLang="en-US" smtClean="0"/>
              <a:t>Represents a single nonprinting character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	char aNewLine = '\n';</a:t>
            </a:r>
          </a:p>
          <a:p>
            <a:pPr eaLnBrk="1" hangingPunct="1"/>
            <a:r>
              <a:rPr lang="en-US" altLang="en-US" smtClean="0"/>
              <a:t>To produce console output on multiple lines in the command window, use one of these options:</a:t>
            </a:r>
          </a:p>
          <a:p>
            <a:pPr lvl="1" eaLnBrk="1" hangingPunct="1"/>
            <a:r>
              <a:rPr lang="en-US" altLang="en-US" smtClean="0"/>
              <a:t>Use the newline escape sequence </a:t>
            </a:r>
          </a:p>
          <a:p>
            <a:pPr lvl="1"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charset="0"/>
                <a:cs typeface="Courier New" charset="0"/>
              </a:rPr>
              <a:t>println()</a:t>
            </a:r>
            <a:r>
              <a:rPr lang="en-US" altLang="en-US" smtClean="0"/>
              <a:t> method multiple times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Using the </a:t>
            </a:r>
            <a:r>
              <a:rPr lang="en-US" altLang="en-US" dirty="0" smtClean="0">
                <a:solidFill>
                  <a:schemeClr val="tx2"/>
                </a:solidFill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>
                <a:solidFill>
                  <a:schemeClr val="tx2"/>
                </a:solidFill>
              </a:rPr>
              <a:t> Data Type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8"/>
            <a:ext cx="74676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smtClean="0"/>
              <a:t> Class to Accept Keyboard Input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System.in</a:t>
            </a:r>
            <a:r>
              <a:rPr lang="en-US" altLang="en-US" smtClean="0"/>
              <a:t> object</a:t>
            </a:r>
          </a:p>
          <a:p>
            <a:pPr lvl="1" eaLnBrk="1" hangingPunct="1"/>
            <a:r>
              <a:rPr lang="en-US" altLang="en-US" b="1" smtClean="0"/>
              <a:t>Standard input device</a:t>
            </a:r>
          </a:p>
          <a:p>
            <a:pPr lvl="1" eaLnBrk="1" hangingPunct="1"/>
            <a:r>
              <a:rPr lang="en-US" altLang="en-US" smtClean="0"/>
              <a:t>Normally the keyboard</a:t>
            </a:r>
          </a:p>
          <a:p>
            <a:pPr lvl="1" eaLnBrk="1" hangingPunct="1"/>
            <a:r>
              <a:rPr lang="en-US" altLang="en-US" smtClean="0"/>
              <a:t>Access using the </a:t>
            </a:r>
            <a:r>
              <a:rPr lang="en-US" altLang="en-US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smtClean="0"/>
              <a:t> object</a:t>
            </a:r>
          </a:p>
          <a:p>
            <a:pPr lvl="1" eaLnBrk="1" hangingPunct="1"/>
            <a:r>
              <a:rPr lang="en-US" altLang="en-US" smtClean="0"/>
              <a:t>Breaks input into units called </a:t>
            </a:r>
            <a:r>
              <a:rPr lang="en-US" altLang="en-US" b="1" smtClean="0"/>
              <a:t>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Using the </a:t>
            </a:r>
            <a:r>
              <a:rPr lang="en-US" altLang="en-US" dirty="0" smtClean="0">
                <a:solidFill>
                  <a:schemeClr val="tx2"/>
                </a:solidFill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>
                <a:solidFill>
                  <a:schemeClr val="tx2"/>
                </a:solidFill>
              </a:rPr>
              <a:t> Class to Accept Keyboard Input</a:t>
            </a:r>
          </a:p>
        </p:txBody>
      </p:sp>
      <p:pic>
        <p:nvPicPr>
          <p:cNvPr id="522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981200"/>
            <a:ext cx="69691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Using the </a:t>
            </a:r>
            <a:r>
              <a:rPr lang="en-US" altLang="en-US" dirty="0" smtClean="0">
                <a:solidFill>
                  <a:schemeClr val="tx2"/>
                </a:solidFill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>
                <a:solidFill>
                  <a:schemeClr val="tx2"/>
                </a:solidFill>
              </a:rPr>
              <a:t> Class to Accept Keyboard Input</a:t>
            </a:r>
          </a:p>
        </p:txBody>
      </p:sp>
      <p:pic>
        <p:nvPicPr>
          <p:cNvPr id="53253" name="Picture 6" descr="C:\Users\PaulRefurb\Documents\Ch 08-24-14\Books\951 Farrell Java Programming 8e - Alyssa - xxx\02_NEW PDFs and FIGURES\Figures\C8810_ch02\ch02\C8810_f02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15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Pitfall: Using </a:t>
            </a:r>
            <a:r>
              <a:rPr lang="en-US" sz="3200" dirty="0" smtClean="0">
                <a:latin typeface="Courier New" charset="0"/>
                <a:cs typeface="Courier New" charset="0"/>
              </a:rPr>
              <a:t>nextLine()</a:t>
            </a:r>
            <a:r>
              <a:rPr lang="en-US" sz="3200" dirty="0" smtClean="0">
                <a:latin typeface="+mn-lt"/>
                <a:cs typeface="Courier New" charset="0"/>
              </a:rPr>
              <a:t> </a:t>
            </a:r>
            <a:r>
              <a:rPr lang="en-US" sz="3200" dirty="0" smtClean="0"/>
              <a:t>Following One of the Other </a:t>
            </a:r>
            <a:r>
              <a:rPr lang="en-US" sz="3200" dirty="0" smtClean="0">
                <a:latin typeface="Courier New" charset="0"/>
                <a:cs typeface="Courier New" charset="0"/>
              </a:rPr>
              <a:t>Scanner</a:t>
            </a:r>
            <a:r>
              <a:rPr lang="en-US" sz="3200" dirty="0" smtClean="0">
                <a:cs typeface="Courier New" charset="0"/>
              </a:rPr>
              <a:t> </a:t>
            </a:r>
            <a:r>
              <a:rPr lang="en-US" sz="3200" dirty="0" smtClean="0"/>
              <a:t>Input Methods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There is a problem when using one numeric </a:t>
            </a:r>
            <a:r>
              <a:rPr lang="en-US" altLang="en-US" sz="2400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sz="2400" dirty="0" smtClean="0">
                <a:cs typeface="Courier New" charset="0"/>
              </a:rPr>
              <a:t> </a:t>
            </a:r>
            <a:r>
              <a:rPr lang="en-US" altLang="en-US" sz="2400" dirty="0" smtClean="0"/>
              <a:t>class retrieval method or </a:t>
            </a:r>
            <a:r>
              <a:rPr lang="en-US" altLang="en-US" sz="2400" dirty="0" smtClean="0">
                <a:latin typeface="Courier New" charset="0"/>
                <a:cs typeface="Courier New" charset="0"/>
              </a:rPr>
              <a:t>next()</a:t>
            </a:r>
            <a:r>
              <a:rPr lang="en-US" altLang="en-US" sz="2400" dirty="0" smtClean="0"/>
              <a:t>method before using the </a:t>
            </a:r>
            <a:r>
              <a:rPr lang="en-US" altLang="en-US" sz="2400" dirty="0" err="1" smtClean="0">
                <a:latin typeface="Courier New" charset="0"/>
                <a:cs typeface="Courier New" charset="0"/>
              </a:rPr>
              <a:t>nextLine</a:t>
            </a:r>
            <a:r>
              <a:rPr lang="en-US" altLang="en-US" sz="2400" dirty="0" smtClean="0">
                <a:latin typeface="Courier New" charset="0"/>
                <a:cs typeface="Courier New" charset="0"/>
              </a:rPr>
              <a:t>()</a:t>
            </a:r>
            <a:r>
              <a:rPr lang="en-US" altLang="en-US" sz="2400" dirty="0" smtClean="0"/>
              <a:t>method</a:t>
            </a:r>
          </a:p>
          <a:p>
            <a:pPr eaLnBrk="1" hangingPunct="1"/>
            <a:r>
              <a:rPr lang="en-US" altLang="en-US" sz="2400" b="1" dirty="0" smtClean="0"/>
              <a:t>Keyboard buffer </a:t>
            </a:r>
          </a:p>
          <a:p>
            <a:pPr lvl="1" eaLnBrk="1" hangingPunct="1"/>
            <a:r>
              <a:rPr lang="en-US" altLang="en-US" sz="2000" dirty="0" smtClean="0"/>
              <a:t>Location in memory that stores all keystrokes, including Enter</a:t>
            </a:r>
            <a:endParaRPr lang="en-US" altLang="en-US" sz="2000" b="1" dirty="0" smtClean="0"/>
          </a:p>
          <a:p>
            <a:pPr eaLnBrk="1" hangingPunct="1"/>
            <a:r>
              <a:rPr lang="en-US" altLang="en-US" sz="2400" dirty="0" smtClean="0"/>
              <a:t>To avoid issues, add an extra </a:t>
            </a:r>
            <a:r>
              <a:rPr lang="en-US" altLang="en-US" sz="2400" dirty="0" err="1" smtClean="0">
                <a:latin typeface="Courier New" charset="0"/>
                <a:cs typeface="Courier New" charset="0"/>
              </a:rPr>
              <a:t>nextLine</a:t>
            </a:r>
            <a:r>
              <a:rPr lang="en-US" altLang="en-US" sz="2400" dirty="0" smtClean="0">
                <a:latin typeface="Courier New" charset="0"/>
                <a:cs typeface="Courier New" charset="0"/>
              </a:rPr>
              <a:t>()</a:t>
            </a:r>
            <a:r>
              <a:rPr lang="en-US" altLang="en-US" sz="2400" dirty="0" smtClean="0"/>
              <a:t>method call to retrieve the abandoned Enter key character after numeric or </a:t>
            </a:r>
            <a:r>
              <a:rPr lang="en-US" altLang="en-US" sz="2400" dirty="0" smtClean="0">
                <a:latin typeface="Courier New" charset="0"/>
                <a:cs typeface="Courier New" charset="0"/>
              </a:rPr>
              <a:t>next()</a:t>
            </a:r>
            <a:r>
              <a:rPr lang="en-US" altLang="en-US" sz="2400" dirty="0" smtClean="0"/>
              <a:t> inputs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charset="0"/>
                <a:cs typeface="Courier New" charset="0"/>
              </a:rPr>
              <a:t>JOptionPane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Class to Accept GUI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Dialog boxes used to accept user input:</a:t>
            </a:r>
          </a:p>
          <a:p>
            <a:pPr lvl="1" eaLnBrk="1" hangingPunct="1"/>
            <a:r>
              <a:rPr lang="en-US" altLang="en-US" smtClean="0"/>
              <a:t>Input dialog box</a:t>
            </a:r>
          </a:p>
          <a:p>
            <a:pPr lvl="1" eaLnBrk="1" hangingPunct="1"/>
            <a:r>
              <a:rPr lang="en-US" altLang="en-US" smtClean="0"/>
              <a:t>Confirm dialog box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Input Dialog Boxes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Input dialog box</a:t>
            </a:r>
          </a:p>
          <a:p>
            <a:pPr lvl="1" eaLnBrk="1" hangingPunct="1"/>
            <a:r>
              <a:rPr lang="en-US" altLang="en-US" smtClean="0"/>
              <a:t>Asks a question </a:t>
            </a:r>
          </a:p>
          <a:p>
            <a:pPr lvl="1" eaLnBrk="1" hangingPunct="1"/>
            <a:r>
              <a:rPr lang="en-US" altLang="en-US" smtClean="0"/>
              <a:t>Provides a text field in which the user can enter a response</a:t>
            </a:r>
          </a:p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showInputDialog()</a:t>
            </a:r>
            <a:r>
              <a:rPr lang="en-US" altLang="en-US" b="1" smtClean="0"/>
              <a:t> method</a:t>
            </a:r>
          </a:p>
          <a:p>
            <a:pPr lvl="1" eaLnBrk="1" hangingPunct="1"/>
            <a:r>
              <a:rPr lang="en-US" altLang="en-US" smtClean="0"/>
              <a:t>Six overloaded versions</a:t>
            </a:r>
          </a:p>
          <a:p>
            <a:pPr lvl="1" eaLnBrk="1" hangingPunct="1"/>
            <a:r>
              <a:rPr lang="en-US" altLang="en-US" smtClean="0"/>
              <a:t>Returns a </a:t>
            </a:r>
            <a:r>
              <a:rPr lang="en-US" altLang="en-US" smtClean="0">
                <a:latin typeface="Courier New" charset="0"/>
                <a:cs typeface="Courier New" charset="0"/>
              </a:rPr>
              <a:t>String</a:t>
            </a:r>
            <a:r>
              <a:rPr lang="en-US" altLang="en-US" smtClean="0"/>
              <a:t> representing a user’s response</a:t>
            </a:r>
          </a:p>
          <a:p>
            <a:pPr eaLnBrk="1" hangingPunct="1"/>
            <a:r>
              <a:rPr lang="en-US" altLang="en-US" b="1" smtClean="0"/>
              <a:t>Prompt</a:t>
            </a:r>
          </a:p>
          <a:p>
            <a:pPr lvl="1" eaLnBrk="1" hangingPunct="1"/>
            <a:r>
              <a:rPr lang="en-US" altLang="en-US" smtClean="0"/>
              <a:t>A message requesting user input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Declaring and Using Constants and Variables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Variable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named memory location </a:t>
            </a:r>
          </a:p>
          <a:p>
            <a:pPr lvl="1" eaLnBrk="1" hangingPunct="1"/>
            <a:r>
              <a:rPr lang="en-US" altLang="en-US" dirty="0" smtClean="0"/>
              <a:t>Used to store a value</a:t>
            </a:r>
          </a:p>
          <a:p>
            <a:pPr lvl="1" eaLnBrk="1" hangingPunct="1"/>
            <a:r>
              <a:rPr lang="en-US" altLang="en-US" dirty="0" smtClean="0"/>
              <a:t>Can hold only one value at a time</a:t>
            </a:r>
          </a:p>
          <a:p>
            <a:pPr lvl="1" eaLnBrk="1" hangingPunct="1"/>
            <a:r>
              <a:rPr lang="en-US" altLang="en-US" dirty="0" smtClean="0"/>
              <a:t>Its value can change</a:t>
            </a:r>
          </a:p>
          <a:p>
            <a:pPr eaLnBrk="1" hangingPunct="1"/>
            <a:r>
              <a:rPr lang="en-US" altLang="en-US" b="1" dirty="0" smtClean="0"/>
              <a:t>Data type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type of data that can be stored</a:t>
            </a:r>
          </a:p>
          <a:p>
            <a:pPr lvl="1" eaLnBrk="1" hangingPunct="1"/>
            <a:r>
              <a:rPr lang="en-US" altLang="en-US" dirty="0" smtClean="0"/>
              <a:t>How much memory an item occupies</a:t>
            </a:r>
          </a:p>
          <a:p>
            <a:pPr lvl="1" eaLnBrk="1" hangingPunct="1"/>
            <a:r>
              <a:rPr lang="en-US" altLang="en-US" dirty="0" smtClean="0"/>
              <a:t>What types of operations can be performed on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Using Input Dialog Boxes</a:t>
            </a:r>
          </a:p>
        </p:txBody>
      </p:sp>
      <p:pic>
        <p:nvPicPr>
          <p:cNvPr id="57349" name="Picture 6" descr="C:\Users\PaulRefurb\Documents\Ch 08-24-14\Books\951 Farrell Java Programming 8e - Alyssa - xxx\02_NEW PDFs and FIGURES\Figures\C8810_ch02\ch02\C8810_f02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524000"/>
            <a:ext cx="6340475" cy="25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:\Users\PaulRefurb\Documents\Ch 08-24-14\Books\951 Farrell Java Programming 8e - Alyssa - xxx\02_NEW PDFs and FIGURES\Figures\C8810_ch02\ch02\C8810_f02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79900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Input Dialog Boxes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showInputDialog() </a:t>
            </a:r>
          </a:p>
          <a:p>
            <a:pPr lvl="1" eaLnBrk="1" hangingPunct="1"/>
            <a:r>
              <a:rPr lang="en-US" altLang="en-US" smtClean="0"/>
              <a:t>One version requires four arguments:</a:t>
            </a:r>
          </a:p>
          <a:p>
            <a:pPr lvl="2" eaLnBrk="1" hangingPunct="1"/>
            <a:r>
              <a:rPr lang="en-US" altLang="en-US" smtClean="0"/>
              <a:t>Parent component</a:t>
            </a:r>
          </a:p>
          <a:p>
            <a:pPr lvl="2" eaLnBrk="1" hangingPunct="1"/>
            <a:r>
              <a:rPr lang="en-US" altLang="en-US" smtClean="0"/>
              <a:t>Message</a:t>
            </a:r>
          </a:p>
          <a:p>
            <a:pPr lvl="2" eaLnBrk="1" hangingPunct="1"/>
            <a:r>
              <a:rPr lang="en-US" altLang="en-US" smtClean="0"/>
              <a:t>Title</a:t>
            </a:r>
          </a:p>
          <a:p>
            <a:pPr lvl="2" eaLnBrk="1" hangingPunct="1"/>
            <a:r>
              <a:rPr lang="en-US" altLang="en-US" smtClean="0"/>
              <a:t>Type of dialog box</a:t>
            </a:r>
          </a:p>
          <a:p>
            <a:pPr eaLnBrk="1" hangingPunct="1"/>
            <a:r>
              <a:rPr lang="en-US" altLang="en-US" smtClean="0"/>
              <a:t>Convert </a:t>
            </a:r>
            <a:r>
              <a:rPr lang="en-US" altLang="en-US" smtClean="0">
                <a:latin typeface="Courier New" charset="0"/>
                <a:cs typeface="Courier New" charset="0"/>
              </a:rPr>
              <a:t>String</a:t>
            </a:r>
            <a:r>
              <a:rPr lang="en-US" altLang="en-US" smtClean="0"/>
              <a:t> to </a:t>
            </a:r>
            <a:r>
              <a:rPr lang="en-US" altLang="en-US" smtClean="0">
                <a:latin typeface="Courier New" charset="0"/>
                <a:cs typeface="Courier New" charset="0"/>
              </a:rPr>
              <a:t>int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charset="0"/>
                <a:cs typeface="Courier New" charset="0"/>
              </a:rPr>
              <a:t>double</a:t>
            </a:r>
          </a:p>
          <a:p>
            <a:pPr lvl="1" eaLnBrk="1" hangingPunct="1"/>
            <a:r>
              <a:rPr lang="en-US" altLang="en-US" smtClean="0"/>
              <a:t>Use methods from the built-in Java classes </a:t>
            </a:r>
            <a:r>
              <a:rPr lang="en-US" altLang="en-US" smtClean="0">
                <a:latin typeface="Courier New" charset="0"/>
                <a:cs typeface="Courier New" charset="0"/>
              </a:rPr>
              <a:t>Integer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Input Dialog Boxes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Type-wrapper classes</a:t>
            </a:r>
          </a:p>
          <a:p>
            <a:pPr lvl="1" eaLnBrk="1" hangingPunct="1"/>
            <a:r>
              <a:rPr lang="en-US" altLang="en-US" smtClean="0"/>
              <a:t>Each primitive type has a corresponding class contained in the</a:t>
            </a:r>
            <a:r>
              <a:rPr lang="en-US" altLang="en-US" smtClean="0">
                <a:cs typeface="Courier New" charset="0"/>
              </a:rPr>
              <a:t> </a:t>
            </a:r>
            <a:r>
              <a:rPr lang="en-US" altLang="en-US" smtClean="0">
                <a:latin typeface="Courier New" charset="0"/>
                <a:cs typeface="Courier New" charset="0"/>
              </a:rPr>
              <a:t>java.lang</a:t>
            </a:r>
            <a:r>
              <a:rPr lang="en-US" altLang="en-US" smtClean="0"/>
              <a:t> package</a:t>
            </a:r>
          </a:p>
          <a:p>
            <a:pPr lvl="1" eaLnBrk="1" hangingPunct="1"/>
            <a:r>
              <a:rPr lang="en-US" altLang="en-US" smtClean="0"/>
              <a:t>Include methods to process primitive type values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Integer.parseInt()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Double.parseDouble()</a:t>
            </a:r>
          </a:p>
          <a:p>
            <a:pPr lvl="1" eaLnBrk="1" hangingPunct="1"/>
            <a:endParaRPr lang="en-US" altLang="en-US" b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Confirm Dialog Boxes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Confirm dialog box</a:t>
            </a:r>
          </a:p>
          <a:p>
            <a:pPr lvl="1" eaLnBrk="1" hangingPunct="1"/>
            <a:r>
              <a:rPr lang="en-US" altLang="en-US" smtClean="0"/>
              <a:t>Displays the options Yes, No, and Cancel</a:t>
            </a:r>
          </a:p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showConfirmDialog()</a:t>
            </a:r>
            <a:r>
              <a:rPr lang="en-US" altLang="en-US" b="1" smtClean="0">
                <a:cs typeface="Courier New" charset="0"/>
              </a:rPr>
              <a:t> </a:t>
            </a:r>
            <a:r>
              <a:rPr lang="en-US" altLang="en-US" b="1" smtClean="0"/>
              <a:t>method</a:t>
            </a:r>
            <a:r>
              <a:rPr lang="en-US" altLang="en-US" smtClean="0"/>
              <a:t> in </a:t>
            </a:r>
            <a:r>
              <a:rPr lang="en-US" altLang="en-US" smtClean="0">
                <a:latin typeface="Courier New" charset="0"/>
                <a:cs typeface="Courier New" charset="0"/>
              </a:rPr>
              <a:t>JOptionPane</a:t>
            </a:r>
            <a:r>
              <a:rPr lang="en-US" altLang="en-US" smtClean="0">
                <a:cs typeface="Courier New" charset="0"/>
              </a:rPr>
              <a:t> </a:t>
            </a:r>
            <a:r>
              <a:rPr lang="en-US" altLang="en-US" smtClean="0"/>
              <a:t>class</a:t>
            </a:r>
          </a:p>
          <a:p>
            <a:pPr lvl="1" eaLnBrk="1" hangingPunct="1"/>
            <a:r>
              <a:rPr lang="en-US" altLang="en-US" smtClean="0"/>
              <a:t>Four overloaded versions are available</a:t>
            </a:r>
          </a:p>
          <a:p>
            <a:pPr lvl="1" eaLnBrk="1" hangingPunct="1"/>
            <a:r>
              <a:rPr lang="en-US" altLang="en-US" smtClean="0"/>
              <a:t>Returns integer containing either: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JOptionPane.YES_OPTION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JOptionPane.NO_OPTION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smtClean="0">
                <a:latin typeface="Courier New" charset="0"/>
                <a:cs typeface="Courier New" charset="0"/>
              </a:rPr>
              <a:t>JOptionPane.CANCEL_OPTION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Confirm Dialog Boxes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327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You can create a confirm dialog box with five arguments:</a:t>
            </a:r>
          </a:p>
          <a:p>
            <a:pPr lvl="1" eaLnBrk="1" hangingPunct="1"/>
            <a:r>
              <a:rPr lang="en-US" altLang="en-US" dirty="0" smtClean="0"/>
              <a:t>Parent component</a:t>
            </a:r>
          </a:p>
          <a:p>
            <a:pPr lvl="1" eaLnBrk="1" hangingPunct="1"/>
            <a:r>
              <a:rPr lang="en-US" altLang="en-US" dirty="0" smtClean="0"/>
              <a:t>Prompt message</a:t>
            </a:r>
          </a:p>
          <a:p>
            <a:pPr lvl="1" eaLnBrk="1" hangingPunct="1"/>
            <a:r>
              <a:rPr lang="en-US" altLang="en-US" dirty="0" smtClean="0"/>
              <a:t>Title</a:t>
            </a:r>
          </a:p>
          <a:p>
            <a:pPr lvl="1" eaLnBrk="1" hangingPunct="1"/>
            <a:r>
              <a:rPr lang="en-US" altLang="en-US" dirty="0" smtClean="0"/>
              <a:t>Integer that indicates which option button to show</a:t>
            </a:r>
          </a:p>
          <a:p>
            <a:pPr lvl="1" eaLnBrk="1" hangingPunct="1"/>
            <a:r>
              <a:rPr lang="en-US" altLang="en-US" dirty="0" smtClean="0"/>
              <a:t>Integer that describes the kind of dialog box</a:t>
            </a:r>
          </a:p>
        </p:txBody>
      </p:sp>
      <p:pic>
        <p:nvPicPr>
          <p:cNvPr id="4" name="Picture 6" descr="C:\Users\PaulRefurb\Documents\Ch 08-24-14\Books\951 Farrell Java Programming 8e - Alyssa - xxx\02_NEW PDFs and FIGURES\Figures\C8810_ch02\ch02\C8810_f02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84600"/>
            <a:ext cx="64008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Performing Arithmetic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Standard arithmetic operators</a:t>
            </a:r>
          </a:p>
          <a:p>
            <a:pPr lvl="1" eaLnBrk="1" hangingPunct="1"/>
            <a:r>
              <a:rPr lang="en-US" altLang="en-US" smtClean="0"/>
              <a:t>Perform calculations with values in programs</a:t>
            </a:r>
          </a:p>
          <a:p>
            <a:pPr eaLnBrk="1" hangingPunct="1"/>
            <a:r>
              <a:rPr lang="en-US" altLang="en-US" b="1" smtClean="0"/>
              <a:t>Operand</a:t>
            </a:r>
          </a:p>
          <a:p>
            <a:pPr lvl="1" eaLnBrk="1" hangingPunct="1"/>
            <a:r>
              <a:rPr lang="en-US" altLang="en-US" smtClean="0"/>
              <a:t>A value used on either side of an operator</a:t>
            </a:r>
          </a:p>
          <a:p>
            <a:pPr eaLnBrk="1" hangingPunct="1"/>
            <a:r>
              <a:rPr lang="en-US" altLang="en-US" b="1" smtClean="0"/>
              <a:t>Integer division</a:t>
            </a:r>
          </a:p>
          <a:p>
            <a:pPr lvl="1" eaLnBrk="1" hangingPunct="1"/>
            <a:r>
              <a:rPr lang="en-US" altLang="en-US" smtClean="0"/>
              <a:t>Involves integer constants or integer variables </a:t>
            </a:r>
          </a:p>
          <a:p>
            <a:pPr lvl="1" eaLnBrk="1" hangingPunct="1"/>
            <a:r>
              <a:rPr lang="en-US" altLang="en-US" smtClean="0"/>
              <a:t>The result is an integer</a:t>
            </a:r>
          </a:p>
          <a:p>
            <a:pPr lvl="1" eaLnBrk="1" hangingPunct="1"/>
            <a:r>
              <a:rPr lang="en-US" altLang="en-US" smtClean="0"/>
              <a:t>Any fractional part of the result is lost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Performing Arithmetic</a:t>
            </a: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438400"/>
            <a:ext cx="6600825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and Precedence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Operator precedence</a:t>
            </a:r>
          </a:p>
          <a:p>
            <a:pPr lvl="1" eaLnBrk="1" hangingPunct="1"/>
            <a:r>
              <a:rPr lang="en-US" altLang="en-US" smtClean="0"/>
              <a:t>The rules for the order in which parts of mathematical expressions are evaluated</a:t>
            </a:r>
          </a:p>
          <a:p>
            <a:pPr lvl="1" eaLnBrk="1" hangingPunct="1"/>
            <a:r>
              <a:rPr lang="en-US" altLang="en-US" smtClean="0"/>
              <a:t>First multiplication, division, and remainder (modulus), then addition or subtraction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Writing Arithmetic Statements Efficiently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Avoid unnecessary repetition of arithmetic statements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Example of inefficient calculation: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stateWithholding = hours * rate * STATE_RATE;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federalWithholding = hours * rate * FED_RATE;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Example of efficient calculation:</a:t>
            </a:r>
          </a:p>
          <a:p>
            <a:pPr lvl="1" indent="-400050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grossPay = hours * rate;</a:t>
            </a:r>
          </a:p>
          <a:p>
            <a:pPr lvl="1" indent="-400050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stateWithholding = grossPay * STATE_RATE;</a:t>
            </a:r>
          </a:p>
          <a:p>
            <a:pPr lvl="1" indent="-400050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federalWithholding = grossPay * FED_RATE;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Pitfall: Not Understanding Imprecision in Floating-Point Numbers</a:t>
            </a:r>
          </a:p>
        </p:txBody>
      </p:sp>
      <p:sp>
        <p:nvSpPr>
          <p:cNvPr id="686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Integer values are exact, but floating-point numbers frequently are only approximations</a:t>
            </a:r>
          </a:p>
          <a:p>
            <a:pPr eaLnBrk="1" hangingPunct="1"/>
            <a:r>
              <a:rPr lang="en-US" altLang="en-US" dirty="0" smtClean="0"/>
              <a:t>Imprecision leads to several problems</a:t>
            </a:r>
          </a:p>
          <a:p>
            <a:pPr lvl="1" eaLnBrk="1" hangingPunct="1"/>
            <a:r>
              <a:rPr lang="en-US" altLang="en-US" dirty="0" smtClean="0"/>
              <a:t>Floating-point output might not look like what you expect or want</a:t>
            </a:r>
          </a:p>
          <a:p>
            <a:pPr lvl="1" eaLnBrk="1" hangingPunct="1"/>
            <a:r>
              <a:rPr lang="en-US" altLang="en-US" dirty="0" smtClean="0"/>
              <a:t>Comparisons with floating-point numbers might not be what you expect or want</a:t>
            </a:r>
            <a:endParaRPr lang="en-US" altLang="en-US" dirty="0" smtClean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Declaring and Using Constants and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141427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b="1" dirty="0" smtClean="0"/>
              <a:t>Primitive type </a:t>
            </a:r>
          </a:p>
          <a:p>
            <a:pPr lvl="1" eaLnBrk="1" hangingPunct="1"/>
            <a:r>
              <a:rPr lang="en-US" altLang="en-US" dirty="0" smtClean="0"/>
              <a:t>A simple data type (Java provides for </a:t>
            </a:r>
            <a:r>
              <a:rPr lang="en-US" altLang="en-US" b="1" u="sng" dirty="0" smtClean="0"/>
              <a:t>EIGHT</a:t>
            </a:r>
            <a:r>
              <a:rPr lang="en-US" altLang="en-US" dirty="0" smtClean="0"/>
              <a:t> of these)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Reference (Object) types</a:t>
            </a:r>
          </a:p>
          <a:p>
            <a:pPr lvl="1" eaLnBrk="1" hangingPunct="1"/>
            <a:r>
              <a:rPr lang="en-US" altLang="en-US" dirty="0" smtClean="0"/>
              <a:t>More complex data types (next chapter)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315200" cy="33432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Type Conversion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with variables or constants of the same </a:t>
            </a:r>
            <a:r>
              <a:rPr lang="en-US" altLang="en-US" dirty="0" smtClean="0"/>
              <a:t>type: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result of arithmetic retains the same </a:t>
            </a:r>
            <a:r>
              <a:rPr lang="en-US" altLang="en-US" dirty="0" smtClean="0"/>
              <a:t>type.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Arithmetic operations with operands of unlike </a:t>
            </a:r>
            <a:r>
              <a:rPr lang="en-US" altLang="en-US" dirty="0" smtClean="0"/>
              <a:t>types: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Java chooses the unifying type for the </a:t>
            </a:r>
            <a:r>
              <a:rPr lang="en-US" altLang="en-US" dirty="0" smtClean="0"/>
              <a:t>result.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Unifying type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type to which all operands in an expression are converted for </a:t>
            </a:r>
            <a:r>
              <a:rPr lang="en-US" altLang="en-US" dirty="0" smtClean="0"/>
              <a:t>compatibility.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 Type Conversion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Automatically converts nonconforming operands to the unifying type</a:t>
            </a:r>
          </a:p>
          <a:p>
            <a:pPr eaLnBrk="1" hangingPunct="1"/>
            <a:r>
              <a:rPr lang="en-US" altLang="en-US" dirty="0" smtClean="0"/>
              <a:t>Order for establishing unifying types between two variables (highest to lowest):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sz="2800" dirty="0" smtClean="0">
                <a:cs typeface="Courier New" charset="0"/>
              </a:rPr>
              <a:t> </a:t>
            </a:r>
            <a:r>
              <a:rPr lang="en-US" altLang="en-US" sz="2800" dirty="0" smtClean="0">
                <a:latin typeface="Courier New" charset="0"/>
                <a:cs typeface="Courier New" charset="0"/>
              </a:rPr>
              <a:t>double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Courier New" charset="0"/>
                <a:cs typeface="Courier New" charset="0"/>
              </a:rPr>
              <a:t>float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Courier New" charset="0"/>
                <a:cs typeface="Courier New" charset="0"/>
              </a:rPr>
              <a:t>long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sz="2800" dirty="0" smtClean="0"/>
              <a:t> </a:t>
            </a:r>
            <a:r>
              <a:rPr lang="en-US" altLang="en-US" sz="2800" dirty="0" err="1" smtClean="0">
                <a:latin typeface="Courier New" charset="0"/>
                <a:cs typeface="Courier New" charset="0"/>
              </a:rPr>
              <a:t>int</a:t>
            </a:r>
            <a:endParaRPr lang="en-US" altLang="en-US" sz="2800" dirty="0" smtClean="0">
              <a:latin typeface="Courier New" charset="0"/>
              <a:cs typeface="Courier New" charset="0"/>
            </a:endParaRPr>
          </a:p>
          <a:p>
            <a:pPr marL="406400" lvl="1" indent="0" eaLnBrk="1" hangingPunct="1"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(</a:t>
            </a:r>
            <a:r>
              <a:rPr lang="en-US" altLang="en-US" sz="2800" dirty="0" smtClean="0">
                <a:latin typeface="Courier New" charset="0"/>
                <a:cs typeface="Courier New" charset="0"/>
              </a:rPr>
              <a:t>short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dirty="0" smtClean="0">
                <a:cs typeface="Courier New" charset="0"/>
              </a:rPr>
              <a:t>and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sz="2800" dirty="0">
                <a:latin typeface="Courier New" charset="0"/>
                <a:cs typeface="Courier New" charset="0"/>
              </a:rPr>
              <a:t>byte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dirty="0" smtClean="0">
                <a:cs typeface="Courier New" charset="0"/>
              </a:rPr>
              <a:t>are automatically converted to </a:t>
            </a:r>
            <a:r>
              <a:rPr lang="en-US" altLang="en-US" dirty="0" err="1" smtClean="0">
                <a:cs typeface="Courier New" charset="0"/>
              </a:rPr>
              <a:t>int</a:t>
            </a:r>
            <a:r>
              <a:rPr lang="en-US" altLang="en-US" dirty="0" smtClean="0">
                <a:cs typeface="Courier New" charset="0"/>
              </a:rPr>
              <a:t> when used in expressions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)</a:t>
            </a:r>
            <a:endParaRPr lang="en-US" altLang="en-US" dirty="0" smtClean="0">
              <a:latin typeface="Courier New" charset="0"/>
              <a:cs typeface="Courier New" charset="0"/>
            </a:endParaRP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600200"/>
            <a:ext cx="4039164" cy="1447800"/>
          </a:xfrm>
          <a:ln w="190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9270" y="1421448"/>
            <a:ext cx="332612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</a:t>
            </a:r>
            <a:r>
              <a:rPr lang="en-US" b="1" u="sng" dirty="0" smtClean="0"/>
              <a:t>not</a:t>
            </a:r>
            <a:r>
              <a:rPr lang="en-US" dirty="0" smtClean="0"/>
              <a:t> compile 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 smtClean="0"/>
              <a:t> multiplied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 smtClean="0"/>
              <a:t> will be converted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.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grossPay</a:t>
            </a:r>
            <a:r>
              <a:rPr lang="en-US" dirty="0" smtClean="0"/>
              <a:t> won’t accept it.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572002" y="2209801"/>
            <a:ext cx="1017268" cy="88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47" y="3914747"/>
            <a:ext cx="3781953" cy="17717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83870" y="3810000"/>
            <a:ext cx="3326129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b="1" u="sng" dirty="0" smtClean="0"/>
              <a:t>will</a:t>
            </a:r>
            <a:r>
              <a:rPr lang="en-US" dirty="0" smtClean="0"/>
              <a:t> </a:t>
            </a:r>
            <a:r>
              <a:rPr lang="en-US" b="1" u="sng" dirty="0" smtClean="0"/>
              <a:t>work </a:t>
            </a:r>
            <a:r>
              <a:rPr lang="en-US" dirty="0" smtClean="0"/>
              <a:t>since when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 smtClean="0"/>
              <a:t> multiplied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 smtClean="0"/>
              <a:t> is converted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. The 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grossPay</a:t>
            </a:r>
            <a:r>
              <a:rPr lang="en-US" dirty="0" smtClean="0"/>
              <a:t> is also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data type.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809999" y="4687163"/>
            <a:ext cx="1270637" cy="113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Explicit Type Conversions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Type casting</a:t>
            </a:r>
          </a:p>
          <a:p>
            <a:pPr lvl="1" eaLnBrk="1" hangingPunct="1"/>
            <a:r>
              <a:rPr lang="en-US" altLang="en-US" dirty="0" smtClean="0"/>
              <a:t>Forces a value of one data type to be used as a value of another data type</a:t>
            </a:r>
          </a:p>
          <a:p>
            <a:pPr eaLnBrk="1" hangingPunct="1"/>
            <a:r>
              <a:rPr lang="en-US" altLang="en-US" b="1" dirty="0" smtClean="0"/>
              <a:t>Cast operator</a:t>
            </a:r>
            <a:r>
              <a:rPr lang="en-US" altLang="en-US" dirty="0" smtClean="0"/>
              <a:t>	</a:t>
            </a:r>
          </a:p>
          <a:p>
            <a:pPr lvl="1" eaLnBrk="1" hangingPunct="1"/>
            <a:r>
              <a:rPr lang="en-US" altLang="en-US" dirty="0" smtClean="0"/>
              <a:t>Place desired result type in parentheses</a:t>
            </a:r>
          </a:p>
          <a:p>
            <a:pPr lvl="1" eaLnBrk="1" hangingPunct="1"/>
            <a:r>
              <a:rPr lang="en-US" altLang="en-US" dirty="0" smtClean="0"/>
              <a:t>Using a cast operator is an </a:t>
            </a:r>
            <a:r>
              <a:rPr lang="en-US" altLang="en-US" b="1" dirty="0" smtClean="0"/>
              <a:t>explicit </a:t>
            </a:r>
            <a:r>
              <a:rPr lang="en-US" altLang="en-US" b="1" dirty="0" smtClean="0"/>
              <a:t>conversion</a:t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r>
              <a:rPr lang="en-US" altLang="en-US" dirty="0" smtClean="0"/>
              <a:t>You do not need to perform a cast when assigning a value to a higher unifying type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7010399" cy="990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Do It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Don’t use a single equal sign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=</a:t>
            </a:r>
            <a:r>
              <a:rPr lang="en-US" altLang="en-US" dirty="0" smtClean="0"/>
              <a:t>) in a Boolean comparison for equality</a:t>
            </a:r>
          </a:p>
          <a:p>
            <a:pPr eaLnBrk="1" hangingPunct="1"/>
            <a:r>
              <a:rPr lang="en-US" altLang="en-US" dirty="0" smtClean="0"/>
              <a:t>Don’t forget that when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and a numeric value are concatenated, the resulting expression is a string</a:t>
            </a:r>
          </a:p>
          <a:p>
            <a:pPr eaLnBrk="1" hangingPunct="1"/>
            <a:r>
              <a:rPr lang="en-US" altLang="en-US" dirty="0" smtClean="0"/>
              <a:t>Don’t forget to consume the Enter key after numeric input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 when a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nextLine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()</a:t>
            </a:r>
            <a:r>
              <a:rPr lang="en-US" altLang="en-US" dirty="0" smtClean="0"/>
              <a:t>method call follows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 </a:t>
            </a:r>
          </a:p>
          <a:p>
            <a:pPr lvl="1" eaLnBrk="1" hangingPunct="1">
              <a:defRPr/>
            </a:pPr>
            <a:r>
              <a:rPr lang="en-US" dirty="0" smtClean="0"/>
              <a:t>Named memory locations </a:t>
            </a:r>
          </a:p>
          <a:p>
            <a:pPr eaLnBrk="1" hangingPunct="1">
              <a:defRPr/>
            </a:pPr>
            <a:r>
              <a:rPr lang="en-US" dirty="0" smtClean="0"/>
              <a:t>Primitive data types</a:t>
            </a:r>
          </a:p>
          <a:p>
            <a:pPr eaLnBrk="1" hangingPunct="1">
              <a:defRPr/>
            </a:pPr>
            <a:r>
              <a:rPr lang="en-US" dirty="0" smtClean="0"/>
              <a:t>Standard arithmetic operators for integers:</a:t>
            </a:r>
          </a:p>
          <a:p>
            <a:pPr marL="406400" lvl="1" indent="-1270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+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_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*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/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cs typeface="Courier New" charset="0"/>
              </a:rPr>
              <a:t> %</a:t>
            </a:r>
          </a:p>
          <a:p>
            <a:pPr eaLnBrk="1" hangingPunct="1">
              <a:defRPr/>
            </a:pPr>
            <a:r>
              <a:rPr lang="en-US" dirty="0" smtClean="0"/>
              <a:t>Boolean type </a:t>
            </a:r>
          </a:p>
          <a:p>
            <a:pPr lvl="1" eaLnBrk="1" hangingPunct="1">
              <a:buFont typeface="Calibri" pitchFamily="34" charset="0"/>
              <a:buChar char="–"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cs typeface="Courier New" charset="0"/>
              </a:rPr>
              <a:t>false</a:t>
            </a:r>
            <a:r>
              <a:rPr lang="en-US" dirty="0" smtClean="0"/>
              <a:t> value</a:t>
            </a:r>
          </a:p>
          <a:p>
            <a:pPr eaLnBrk="1" hangingPunct="1">
              <a:defRPr/>
            </a:pPr>
            <a:r>
              <a:rPr lang="en-US" dirty="0" smtClean="0"/>
              <a:t>Relational operators:</a:t>
            </a:r>
          </a:p>
          <a:p>
            <a:pPr marL="685800" lvl="1" indent="-3429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&lt;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==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&gt;=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&lt;=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and </a:t>
            </a:r>
            <a:r>
              <a:rPr lang="en-US" dirty="0" smtClean="0">
                <a:latin typeface="Courier New" charset="0"/>
                <a:cs typeface="Courier New" charset="0"/>
              </a:rPr>
              <a:t>!=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data types</a:t>
            </a:r>
          </a:p>
          <a:p>
            <a:pPr lvl="1" eaLnBrk="1" hangingPunct="1"/>
            <a:r>
              <a:rPr lang="en-US" altLang="en-US" smtClean="0">
                <a:latin typeface="Courier New" charset="0"/>
                <a:cs typeface="Courier New" charset="0"/>
              </a:rPr>
              <a:t>float</a:t>
            </a:r>
          </a:p>
          <a:p>
            <a:pPr lvl="1" eaLnBrk="1" hangingPunct="1"/>
            <a:r>
              <a:rPr lang="en-US" altLang="en-US" smtClean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char</a:t>
            </a:r>
            <a:r>
              <a:rPr lang="en-US" altLang="en-US" smtClean="0"/>
              <a:t> data type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smtClean="0"/>
              <a:t> class</a:t>
            </a:r>
            <a:endParaRPr lang="en-US" altLang="en-US" smtClean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altLang="en-US" smtClean="0"/>
              <a:t>Access keyboard input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smtClean="0"/>
              <a:t>Confirm dialog box</a:t>
            </a:r>
          </a:p>
          <a:p>
            <a:pPr lvl="1" eaLnBrk="1" hangingPunct="1"/>
            <a:r>
              <a:rPr lang="en-US" altLang="en-US" smtClean="0"/>
              <a:t>Input dialog 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Declaring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15400" cy="494049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Name variables </a:t>
            </a:r>
          </a:p>
          <a:p>
            <a:pPr lvl="1" eaLnBrk="1" hangingPunct="1"/>
            <a:r>
              <a:rPr lang="en-US" altLang="en-US" dirty="0" smtClean="0"/>
              <a:t>Use naming rules for legal class identifiers</a:t>
            </a:r>
            <a:br>
              <a:rPr lang="en-US" altLang="en-US" dirty="0" smtClean="0"/>
            </a:b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see Chapter 1 for reference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r>
              <a:rPr lang="en-US" altLang="en-US" dirty="0" smtClean="0"/>
              <a:t>Conventionally begin with lowercase letters to distinguish them from class names.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Variable declaration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statement that reserves a named memory location</a:t>
            </a:r>
          </a:p>
          <a:p>
            <a:pPr lvl="1" eaLnBrk="1" hangingPunct="1"/>
            <a:r>
              <a:rPr lang="en-US" altLang="en-US" dirty="0" smtClean="0"/>
              <a:t>Includes:</a:t>
            </a:r>
          </a:p>
          <a:p>
            <a:pPr lvl="2" eaLnBrk="1" hangingPunct="1"/>
            <a:r>
              <a:rPr lang="en-US" altLang="en-US" dirty="0" smtClean="0"/>
              <a:t>Data type</a:t>
            </a:r>
          </a:p>
          <a:p>
            <a:pPr lvl="2" eaLnBrk="1" hangingPunct="1"/>
            <a:r>
              <a:rPr lang="en-US" altLang="en-US" dirty="0" smtClean="0"/>
              <a:t>Identifier that is the variable’s name</a:t>
            </a:r>
          </a:p>
          <a:p>
            <a:pPr lvl="2" eaLnBrk="1" hangingPunct="1"/>
            <a:r>
              <a:rPr lang="en-US" altLang="en-US" dirty="0" smtClean="0"/>
              <a:t>Optional assignment operator and assigned value (</a:t>
            </a:r>
            <a:r>
              <a:rPr lang="en-US" altLang="en-US" i="1" dirty="0" smtClean="0"/>
              <a:t>if you want the variable to contain an initial value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Ending semicolon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481328"/>
            <a:ext cx="9448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Assignment operator</a:t>
            </a:r>
          </a:p>
          <a:p>
            <a:pPr lvl="1" eaLnBrk="1" hangingPunct="1"/>
            <a:r>
              <a:rPr lang="en-US" altLang="en-US" dirty="0" smtClean="0"/>
              <a:t>The equal sign (=)</a:t>
            </a:r>
          </a:p>
          <a:p>
            <a:pPr lvl="1" eaLnBrk="1" hangingPunct="1"/>
            <a:r>
              <a:rPr lang="en-US" altLang="en-US" dirty="0" smtClean="0"/>
              <a:t>The value to the right is assigned to the variable on the left  </a:t>
            </a:r>
            <a:br>
              <a:rPr lang="en-US" altLang="en-US" dirty="0" smtClean="0"/>
            </a:b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Initialization</a:t>
            </a:r>
          </a:p>
          <a:p>
            <a:pPr lvl="1" eaLnBrk="1" hangingPunct="1"/>
            <a:r>
              <a:rPr lang="en-US" altLang="en-US" dirty="0" smtClean="0"/>
              <a:t>An assignment made when declaring a variable</a:t>
            </a:r>
          </a:p>
          <a:p>
            <a:pPr eaLnBrk="1" hangingPunct="1"/>
            <a:r>
              <a:rPr lang="en-US" altLang="en-US" b="1" dirty="0" smtClean="0"/>
              <a:t>Assignment</a:t>
            </a:r>
          </a:p>
          <a:p>
            <a:pPr lvl="1" eaLnBrk="1" hangingPunct="1"/>
            <a:r>
              <a:rPr lang="en-US" altLang="en-US" dirty="0" smtClean="0"/>
              <a:t>An assignment made later in your code after a variable is declared</a:t>
            </a:r>
            <a:br>
              <a:rPr lang="en-US" altLang="en-US" dirty="0" smtClean="0"/>
            </a:b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41;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Variables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39547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Declare multiple variables of the same type in separate statements on different lines.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 err="1" smtClean="0">
                <a:latin typeface="Courier New" charset="0"/>
                <a:cs typeface="Courier New" charset="0"/>
              </a:rPr>
              <a:t>int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myAge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= 25;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 err="1" smtClean="0">
                <a:latin typeface="Courier New" charset="0"/>
                <a:cs typeface="Courier New" charset="0"/>
              </a:rPr>
              <a:t>int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yourAge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= 19;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sz="2000" i="1" dirty="0" smtClean="0">
                <a:latin typeface="+mj-lt"/>
                <a:cs typeface="Courier New" charset="0"/>
              </a:rPr>
              <a:t>(some programmers will declare multiple variables in the same statement if their purpose is closely related)</a:t>
            </a:r>
            <a:br>
              <a:rPr lang="en-US" altLang="en-US" sz="2000" i="1" dirty="0" smtClean="0">
                <a:latin typeface="+mj-lt"/>
                <a:cs typeface="Courier New" charset="0"/>
              </a:rPr>
            </a:br>
            <a:endParaRPr lang="en-US" altLang="en-US" sz="2000" i="1" dirty="0" smtClean="0">
              <a:latin typeface="+mj-lt"/>
              <a:cs typeface="Courier New" charset="0"/>
            </a:endParaRPr>
          </a:p>
          <a:p>
            <a:pPr eaLnBrk="1" hangingPunct="1"/>
            <a:r>
              <a:rPr lang="en-US" altLang="en-US" dirty="0" smtClean="0"/>
              <a:t>When declaring variables of different types, you </a:t>
            </a:r>
            <a:r>
              <a:rPr lang="en-US" altLang="en-US" b="1" u="sng" dirty="0" smtClean="0"/>
              <a:t>must</a:t>
            </a:r>
            <a:r>
              <a:rPr lang="en-US" altLang="en-US" dirty="0" smtClean="0"/>
              <a:t> use a separate statement for each type.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Named Constants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named constant </a:t>
            </a:r>
            <a:r>
              <a:rPr lang="en-US" altLang="en-US" sz="2400" i="1" dirty="0" smtClean="0"/>
              <a:t>(aka “symbolic constant”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Should not change during program execution.</a:t>
            </a:r>
          </a:p>
          <a:p>
            <a:pPr lvl="1" eaLnBrk="1" hangingPunct="1"/>
            <a:r>
              <a:rPr lang="en-US" altLang="en-US" dirty="0" smtClean="0"/>
              <a:t>Has a data type, name, and value.</a:t>
            </a:r>
          </a:p>
          <a:p>
            <a:pPr lvl="1" eaLnBrk="1" hangingPunct="1"/>
            <a:r>
              <a:rPr lang="en-US" altLang="en-US" dirty="0" smtClean="0"/>
              <a:t>Has a data type preceded by the keyword </a:t>
            </a:r>
            <a:r>
              <a:rPr lang="en-US" altLang="en-US" sz="2400" b="1" dirty="0" smtClean="0">
                <a:latin typeface="Courier New" charset="0"/>
                <a:cs typeface="Courier New" charset="0"/>
              </a:rPr>
              <a:t>final</a:t>
            </a:r>
            <a:r>
              <a:rPr lang="en-US" altLang="en-US" b="1" dirty="0" smtClean="0">
                <a:latin typeface="Courier New" charset="0"/>
                <a:cs typeface="Courier New" charset="0"/>
              </a:rPr>
              <a:t>.</a:t>
            </a:r>
          </a:p>
          <a:p>
            <a:pPr lvl="1" eaLnBrk="1" hangingPunct="1"/>
            <a:r>
              <a:rPr lang="en-US" altLang="en-US" dirty="0" smtClean="0"/>
              <a:t>Can be assigned a value only once.</a:t>
            </a:r>
          </a:p>
          <a:p>
            <a:pPr lvl="1" eaLnBrk="1" hangingPunct="1"/>
            <a:r>
              <a:rPr lang="en-US" altLang="en-US" dirty="0" smtClean="0"/>
              <a:t>Conventionally is given identifiers using all UPPERCASE letters with underscores separating words.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Declaring Named Constants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Reasons for using named constants: </a:t>
            </a:r>
          </a:p>
          <a:p>
            <a:pPr lvl="1" eaLnBrk="1" hangingPunct="1"/>
            <a:r>
              <a:rPr lang="en-US" altLang="en-US" dirty="0" smtClean="0"/>
              <a:t>Support application design</a:t>
            </a:r>
          </a:p>
          <a:p>
            <a:pPr lvl="1" eaLnBrk="1" hangingPunct="1"/>
            <a:r>
              <a:rPr lang="en-US" altLang="en-US" dirty="0" smtClean="0"/>
              <a:t>Make programs easier to read and understand</a:t>
            </a:r>
          </a:p>
          <a:p>
            <a:pPr lvl="1" eaLnBrk="1" hangingPunct="1"/>
            <a:r>
              <a:rPr lang="en-US" altLang="en-US" dirty="0" smtClean="0"/>
              <a:t>Reduce typographical errors</a:t>
            </a:r>
          </a:p>
          <a:p>
            <a:pPr lvl="1" eaLnBrk="1" hangingPunct="1"/>
            <a:r>
              <a:rPr lang="en-US" altLang="en-US" dirty="0" smtClean="0"/>
              <a:t>Stand out as separate from 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367</TotalTime>
  <Words>1358</Words>
  <Application>Microsoft Office PowerPoint</Application>
  <PresentationFormat>On-screen Show (4:3)</PresentationFormat>
  <Paragraphs>308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Object Oriented Programming with Java</vt:lpstr>
      <vt:lpstr>Declaring and Using Constants and Variables</vt:lpstr>
      <vt:lpstr>Declaring and Using Constants and Variables</vt:lpstr>
      <vt:lpstr>Declaring and Using Constants and Variables</vt:lpstr>
      <vt:lpstr>Declaring Variables</vt:lpstr>
      <vt:lpstr>Declaring Variables</vt:lpstr>
      <vt:lpstr>Declaring Variables</vt:lpstr>
      <vt:lpstr>Declaring Named Constants</vt:lpstr>
      <vt:lpstr>Declaring Named Constants</vt:lpstr>
      <vt:lpstr>The Scope of Variables and Constants</vt:lpstr>
      <vt:lpstr>Concatenating Strings to Variables and Constants</vt:lpstr>
      <vt:lpstr>Concatenating Strings to Variables and Constants</vt:lpstr>
      <vt:lpstr>Concatenating Strings to Variables and Constants</vt:lpstr>
      <vt:lpstr>Pitfall: Forgetting That a Variable Holds One Value at a Time</vt:lpstr>
      <vt:lpstr>Exercise</vt:lpstr>
      <vt:lpstr>Learning About Integer Data Types</vt:lpstr>
      <vt:lpstr>Learning About Integer Data Types</vt:lpstr>
      <vt:lpstr>Using the boolean Data Type</vt:lpstr>
      <vt:lpstr>Using the boolean Data Type</vt:lpstr>
      <vt:lpstr>Learning About Floating-Point  Data Types</vt:lpstr>
      <vt:lpstr>Using the char Data Type</vt:lpstr>
      <vt:lpstr>Using the char Data Type</vt:lpstr>
      <vt:lpstr>Using the char Data Type</vt:lpstr>
      <vt:lpstr>Using the Scanner Class to Accept Keyboard Input</vt:lpstr>
      <vt:lpstr>Using the Scanner Class to Accept Keyboard Input</vt:lpstr>
      <vt:lpstr>Using the Scanner Class to Accept Keyboard Input</vt:lpstr>
      <vt:lpstr>Pitfall: Using nextLine() Following One of the Other Scanner Input Methods</vt:lpstr>
      <vt:lpstr>Using the JOptionPane Class to Accept GUI Input</vt:lpstr>
      <vt:lpstr>Using Input Dialog Boxes</vt:lpstr>
      <vt:lpstr>Using Input Dialog Boxes</vt:lpstr>
      <vt:lpstr>Using Input Dialog Boxes</vt:lpstr>
      <vt:lpstr>Using Input Dialog Boxes</vt:lpstr>
      <vt:lpstr>Using Confirm Dialog Boxes</vt:lpstr>
      <vt:lpstr>Using Confirm Dialog Boxes</vt:lpstr>
      <vt:lpstr>Performing Arithmetic</vt:lpstr>
      <vt:lpstr>Performing Arithmetic</vt:lpstr>
      <vt:lpstr>Associativity and Precedence</vt:lpstr>
      <vt:lpstr>Writing Arithmetic Statements Efficiently</vt:lpstr>
      <vt:lpstr>Pitfall: Not Understanding Imprecision in Floating-Point Numbers</vt:lpstr>
      <vt:lpstr>Understanding Type Conversion</vt:lpstr>
      <vt:lpstr>Automatic Type Conversion</vt:lpstr>
      <vt:lpstr>Automatic Type Conversion</vt:lpstr>
      <vt:lpstr>Explicit Type Conversions</vt:lpstr>
      <vt:lpstr>Don’t Do It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96</cp:revision>
  <dcterms:created xsi:type="dcterms:W3CDTF">2016-08-09T14:44:34Z</dcterms:created>
  <dcterms:modified xsi:type="dcterms:W3CDTF">2017-06-29T19:12:02Z</dcterms:modified>
</cp:coreProperties>
</file>