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31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7" r:id="rId19"/>
    <p:sldId id="278" r:id="rId20"/>
    <p:sldId id="279" r:id="rId21"/>
    <p:sldId id="280" r:id="rId22"/>
    <p:sldId id="281" r:id="rId23"/>
    <p:sldId id="284" r:id="rId24"/>
    <p:sldId id="285" r:id="rId25"/>
    <p:sldId id="286" r:id="rId26"/>
    <p:sldId id="287" r:id="rId27"/>
    <p:sldId id="288" r:id="rId28"/>
    <p:sldId id="317" r:id="rId29"/>
    <p:sldId id="289" r:id="rId30"/>
    <p:sldId id="290" r:id="rId31"/>
    <p:sldId id="291" r:id="rId32"/>
    <p:sldId id="292" r:id="rId33"/>
    <p:sldId id="293" r:id="rId34"/>
    <p:sldId id="294" r:id="rId35"/>
    <p:sldId id="295" r:id="rId36"/>
    <p:sldId id="296" r:id="rId37"/>
    <p:sldId id="298" r:id="rId38"/>
    <p:sldId id="299" r:id="rId39"/>
    <p:sldId id="300" r:id="rId40"/>
    <p:sldId id="301" r:id="rId41"/>
    <p:sldId id="302" r:id="rId42"/>
    <p:sldId id="303" r:id="rId43"/>
    <p:sldId id="304" r:id="rId44"/>
    <p:sldId id="306" r:id="rId45"/>
    <p:sldId id="307" r:id="rId46"/>
    <p:sldId id="308" r:id="rId47"/>
    <p:sldId id="309" r:id="rId48"/>
    <p:sldId id="310" r:id="rId49"/>
    <p:sldId id="311" r:id="rId50"/>
    <p:sldId id="313" r:id="rId51"/>
    <p:sldId id="314" r:id="rId52"/>
    <p:sldId id="315" r:id="rId53"/>
    <p:sldId id="318" r:id="rId54"/>
  </p:sldIdLst>
  <p:sldSz cx="9144000" cy="6858000" type="screen4x3"/>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83" d="100"/>
          <a:sy n="83" d="100"/>
        </p:scale>
        <p:origin x="-1098" y="-90"/>
      </p:cViewPr>
      <p:guideLst>
        <p:guide orient="horz" pos="2160"/>
        <p:guide pos="2880"/>
      </p:guideLst>
    </p:cSldViewPr>
  </p:slideViewPr>
  <p:notesTextViewPr>
    <p:cViewPr>
      <p:scale>
        <a:sx n="1" d="1"/>
        <a:sy n="1" d="1"/>
      </p:scale>
      <p:origin x="0" y="0"/>
    </p:cViewPr>
  </p:notesTextViewPr>
  <p:sorterViewPr>
    <p:cViewPr>
      <p:scale>
        <a:sx n="66" d="100"/>
        <a:sy n="66" d="100"/>
      </p:scale>
      <p:origin x="0" y="14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B69B0A-F4AC-4809-AF00-6FA713CCB3BB}" type="datetimeFigureOut">
              <a:rPr lang="en-US" smtClean="0"/>
              <a:pPr/>
              <a:t>7/5/2017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11BCE0-BBB6-4FF5-AE07-DFACCBB88C0F}" type="slidenum">
              <a:rPr lang="en-US" smtClean="0"/>
              <a:pPr/>
              <a:t>‹#›</a:t>
            </a:fld>
            <a:endParaRPr lang="en-US"/>
          </a:p>
        </p:txBody>
      </p:sp>
    </p:spTree>
    <p:extLst>
      <p:ext uri="{BB962C8B-B14F-4D97-AF65-F5344CB8AC3E}">
        <p14:creationId xmlns:p14="http://schemas.microsoft.com/office/powerpoint/2010/main" val="135772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F9F97EE0-4D1D-428E-B0DB-1964B434C57D}" type="slidenum">
              <a:rPr lang="en-US" altLang="en-US" sz="1200" smtClean="0">
                <a:solidFill>
                  <a:schemeClr val="tx1"/>
                </a:solidFill>
              </a:rPr>
              <a:pPr/>
              <a:t>2</a:t>
            </a:fld>
            <a:endParaRPr lang="en-US" altLang="en-US" sz="1200" smtClean="0">
              <a:solidFill>
                <a:schemeClr val="tx1"/>
              </a:solidFill>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8640E3B3-B6D1-4DC5-8B46-AE5994DA67FA}" type="slidenum">
              <a:rPr lang="en-US" altLang="en-US" sz="1200" smtClean="0">
                <a:solidFill>
                  <a:schemeClr val="tx1"/>
                </a:solidFill>
              </a:rPr>
              <a:pPr/>
              <a:t>11</a:t>
            </a:fld>
            <a:endParaRPr lang="en-US" altLang="en-US" sz="1200" smtClean="0">
              <a:solidFill>
                <a:schemeClr val="tx1"/>
              </a:solidFill>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3FA9F45F-FEBF-45AF-B53F-EF16FAD894BE}" type="slidenum">
              <a:rPr lang="en-US" altLang="en-US" sz="1200" smtClean="0">
                <a:solidFill>
                  <a:schemeClr val="tx1"/>
                </a:solidFill>
              </a:rPr>
              <a:pPr/>
              <a:t>12</a:t>
            </a:fld>
            <a:endParaRPr lang="en-US" altLang="en-US" sz="120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C5C2CFD0-0E03-4D12-9D02-6C3F759F859D}" type="slidenum">
              <a:rPr lang="en-US" altLang="en-US" sz="1200" smtClean="0">
                <a:solidFill>
                  <a:schemeClr val="tx1"/>
                </a:solidFill>
              </a:rPr>
              <a:pPr/>
              <a:t>13</a:t>
            </a:fld>
            <a:endParaRPr lang="en-US" altLang="en-US" sz="1200" smtClean="0">
              <a:solidFill>
                <a:schemeClr val="tx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77447B4F-B660-446D-85CD-EEDCFDF4A030}" type="slidenum">
              <a:rPr lang="en-US" altLang="en-US" sz="1200" smtClean="0">
                <a:solidFill>
                  <a:schemeClr val="tx1"/>
                </a:solidFill>
              </a:rPr>
              <a:pPr/>
              <a:t>14</a:t>
            </a:fld>
            <a:endParaRPr lang="en-US" altLang="en-US" sz="1200" smtClean="0">
              <a:solidFill>
                <a:schemeClr val="tx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EED00AA2-1CB2-42CE-AE5F-4755446909A1}" type="slidenum">
              <a:rPr lang="en-US" altLang="en-US" sz="1200" smtClean="0">
                <a:solidFill>
                  <a:schemeClr val="tx1"/>
                </a:solidFill>
              </a:rPr>
              <a:pPr/>
              <a:t>15</a:t>
            </a:fld>
            <a:endParaRPr lang="en-US" altLang="en-US" sz="1200" smtClean="0">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0E98FA5D-5032-476C-98A5-3F7A57ED35F6}" type="slidenum">
              <a:rPr lang="en-US" altLang="en-US" sz="1200" smtClean="0">
                <a:solidFill>
                  <a:schemeClr val="tx1"/>
                </a:solidFill>
              </a:rPr>
              <a:pPr/>
              <a:t>16</a:t>
            </a:fld>
            <a:endParaRPr lang="en-US" altLang="en-US" sz="1200" smtClean="0">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07698134-CF53-4A3F-BE6B-B4BA5A8C47E0}" type="slidenum">
              <a:rPr lang="en-US" altLang="en-US" sz="1200" smtClean="0">
                <a:solidFill>
                  <a:schemeClr val="tx1"/>
                </a:solidFill>
              </a:rPr>
              <a:pPr/>
              <a:t>17</a:t>
            </a:fld>
            <a:endParaRPr lang="en-US" altLang="en-US" sz="1200" smtClean="0">
              <a:solidFill>
                <a:schemeClr val="tx1"/>
              </a:solidFill>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E67F67DB-12E4-469D-A101-3296D0AC503F}" type="slidenum">
              <a:rPr lang="en-US" altLang="en-US" sz="1200" smtClean="0">
                <a:solidFill>
                  <a:schemeClr val="tx1"/>
                </a:solidFill>
              </a:rPr>
              <a:pPr/>
              <a:t>18</a:t>
            </a:fld>
            <a:endParaRPr lang="en-US" altLang="en-US" sz="1200" smtClean="0">
              <a:solidFill>
                <a:schemeClr val="tx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FC2264AA-5CD3-4181-8602-D9E0233E444D}" type="slidenum">
              <a:rPr lang="en-US" altLang="en-US" sz="1200" smtClean="0">
                <a:solidFill>
                  <a:schemeClr val="tx1"/>
                </a:solidFill>
              </a:rPr>
              <a:pPr/>
              <a:t>19</a:t>
            </a:fld>
            <a:endParaRPr lang="en-US" altLang="en-US" sz="1200" smtClean="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A1EE82BF-525E-4B95-B5ED-BA050EF3382F}" type="slidenum">
              <a:rPr lang="en-US" altLang="en-US" sz="1200" smtClean="0">
                <a:solidFill>
                  <a:schemeClr val="tx1"/>
                </a:solidFill>
              </a:rPr>
              <a:pPr/>
              <a:t>20</a:t>
            </a:fld>
            <a:endParaRPr lang="en-US" altLang="en-US" sz="1200" smtClean="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88903E71-00FA-48CC-A81B-F1A46450C093}" type="slidenum">
              <a:rPr lang="en-US" altLang="en-US" sz="1200" smtClean="0">
                <a:solidFill>
                  <a:schemeClr val="tx1"/>
                </a:solidFill>
              </a:rPr>
              <a:pPr/>
              <a:t>3</a:t>
            </a:fld>
            <a:endParaRPr lang="en-US" altLang="en-US" sz="1200" smtClean="0">
              <a:solidFill>
                <a:schemeClr val="tx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CA941807-8560-43D0-B583-EDF1B9A9E480}" type="slidenum">
              <a:rPr lang="en-US" altLang="en-US" sz="1200" smtClean="0">
                <a:solidFill>
                  <a:schemeClr val="tx1"/>
                </a:solidFill>
              </a:rPr>
              <a:pPr/>
              <a:t>21</a:t>
            </a:fld>
            <a:endParaRPr lang="en-US" altLang="en-US" sz="1200" smtClean="0">
              <a:solidFill>
                <a:schemeClr val="tx1"/>
              </a:solidFill>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74646607-9E12-43A3-B110-4C936AE1F446}" type="slidenum">
              <a:rPr lang="en-US" altLang="en-US" sz="1200" smtClean="0">
                <a:solidFill>
                  <a:schemeClr val="tx1"/>
                </a:solidFill>
              </a:rPr>
              <a:pPr/>
              <a:t>22</a:t>
            </a:fld>
            <a:endParaRPr lang="en-US" altLang="en-US" sz="1200" smtClean="0">
              <a:solidFill>
                <a:schemeClr val="tx1"/>
              </a:solidFill>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AB1BEB34-2E67-4400-8B2A-1ABC9A56BECD}" type="slidenum">
              <a:rPr lang="en-US" altLang="en-US" sz="1200" smtClean="0">
                <a:solidFill>
                  <a:schemeClr val="tx1"/>
                </a:solidFill>
              </a:rPr>
              <a:pPr/>
              <a:t>23</a:t>
            </a:fld>
            <a:endParaRPr lang="en-US" altLang="en-US" sz="1200" smtClean="0">
              <a:solidFill>
                <a:schemeClr val="tx1"/>
              </a:solidFill>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74D3AE9E-6704-4543-8AD1-5048EBAB8DA5}" type="slidenum">
              <a:rPr lang="en-US" altLang="en-US" sz="1200" smtClean="0">
                <a:solidFill>
                  <a:schemeClr val="tx1"/>
                </a:solidFill>
              </a:rPr>
              <a:pPr/>
              <a:t>24</a:t>
            </a:fld>
            <a:endParaRPr lang="en-US" altLang="en-US" sz="1200" smtClean="0">
              <a:solidFill>
                <a:schemeClr val="tx1"/>
              </a:solidFill>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36364E23-1865-4517-A9EF-684020473A12}" type="slidenum">
              <a:rPr lang="en-US" altLang="en-US" sz="1200" smtClean="0">
                <a:solidFill>
                  <a:schemeClr val="tx1"/>
                </a:solidFill>
              </a:rPr>
              <a:pPr/>
              <a:t>25</a:t>
            </a:fld>
            <a:endParaRPr lang="en-US" altLang="en-US" sz="1200" smtClean="0">
              <a:solidFill>
                <a:schemeClr val="tx1"/>
              </a:solidFill>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49094CDA-464F-43FD-9514-DEB7585D2262}" type="slidenum">
              <a:rPr lang="en-US" altLang="en-US" sz="1200" smtClean="0">
                <a:solidFill>
                  <a:schemeClr val="tx1"/>
                </a:solidFill>
              </a:rPr>
              <a:pPr/>
              <a:t>26</a:t>
            </a:fld>
            <a:endParaRPr lang="en-US" altLang="en-US" sz="1200" smtClean="0">
              <a:solidFill>
                <a:schemeClr val="tx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CFB1DC66-860C-4511-8559-C67FAEC5E942}" type="slidenum">
              <a:rPr lang="en-US" altLang="en-US" sz="1200" smtClean="0">
                <a:solidFill>
                  <a:schemeClr val="tx1"/>
                </a:solidFill>
              </a:rPr>
              <a:pPr/>
              <a:t>27</a:t>
            </a:fld>
            <a:endParaRPr lang="en-US" altLang="en-US" sz="1200" smtClean="0">
              <a:solidFill>
                <a:schemeClr val="tx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ABF6E4CC-7CE5-4E39-A360-F7FD4C55B849}" type="slidenum">
              <a:rPr lang="en-US" altLang="en-US" sz="1200" smtClean="0">
                <a:solidFill>
                  <a:schemeClr val="tx1"/>
                </a:solidFill>
              </a:rPr>
              <a:pPr/>
              <a:t>29</a:t>
            </a:fld>
            <a:endParaRPr lang="en-US" altLang="en-US" sz="1200" smtClean="0">
              <a:solidFill>
                <a:schemeClr val="tx1"/>
              </a:solidFill>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39B1DC1A-75C0-4EDE-97AC-4A5EF0B726D9}" type="slidenum">
              <a:rPr lang="en-US" altLang="en-US" sz="1200" smtClean="0">
                <a:solidFill>
                  <a:schemeClr val="tx1"/>
                </a:solidFill>
              </a:rPr>
              <a:pPr/>
              <a:t>30</a:t>
            </a:fld>
            <a:endParaRPr lang="en-US" altLang="en-US" sz="1200" smtClean="0">
              <a:solidFill>
                <a:schemeClr val="tx1"/>
              </a:solidFill>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A40870C9-6BD3-4067-90E3-B8C7CA890CDA}" type="slidenum">
              <a:rPr lang="en-US" altLang="en-US" sz="1200" smtClean="0">
                <a:solidFill>
                  <a:schemeClr val="tx1"/>
                </a:solidFill>
              </a:rPr>
              <a:pPr/>
              <a:t>31</a:t>
            </a:fld>
            <a:endParaRPr lang="en-US" altLang="en-US" sz="1200" smtClean="0">
              <a:solidFill>
                <a:schemeClr val="tx1"/>
              </a:solidFill>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315DA53B-36A2-49FF-9C58-76C9B84C106E}" type="slidenum">
              <a:rPr lang="en-US" altLang="en-US" sz="1200" smtClean="0">
                <a:solidFill>
                  <a:schemeClr val="tx1"/>
                </a:solidFill>
              </a:rPr>
              <a:pPr/>
              <a:t>4</a:t>
            </a:fld>
            <a:endParaRPr lang="en-US" altLang="en-US" sz="1200" smtClean="0">
              <a:solidFill>
                <a:schemeClr val="tx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09F43ED9-BB96-4203-8FBD-493D638A4909}" type="slidenum">
              <a:rPr lang="en-US" altLang="en-US" sz="1200" smtClean="0">
                <a:solidFill>
                  <a:schemeClr val="tx1"/>
                </a:solidFill>
              </a:rPr>
              <a:pPr/>
              <a:t>32</a:t>
            </a:fld>
            <a:endParaRPr lang="en-US" altLang="en-US" sz="1200" smtClean="0">
              <a:solidFill>
                <a:schemeClr val="tx1"/>
              </a:solidFill>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48530DBF-7BF2-4804-82EE-1C78490B2874}" type="slidenum">
              <a:rPr lang="en-US" altLang="en-US" sz="1200" smtClean="0">
                <a:solidFill>
                  <a:schemeClr val="tx1"/>
                </a:solidFill>
              </a:rPr>
              <a:pPr/>
              <a:t>33</a:t>
            </a:fld>
            <a:endParaRPr lang="en-US" altLang="en-US" sz="1200" smtClean="0">
              <a:solidFill>
                <a:schemeClr val="tx1"/>
              </a:solidFill>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683A781B-D6F0-4D39-A3BA-E3A7C0A8126C}" type="slidenum">
              <a:rPr lang="en-US" altLang="en-US" sz="1200" smtClean="0">
                <a:solidFill>
                  <a:schemeClr val="tx1"/>
                </a:solidFill>
              </a:rPr>
              <a:pPr/>
              <a:t>34</a:t>
            </a:fld>
            <a:endParaRPr lang="en-US" altLang="en-US" sz="1200" smtClean="0">
              <a:solidFill>
                <a:schemeClr val="tx1"/>
              </a:solidFill>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531D8940-8DC5-43AB-B625-0701EA0335C8}" type="slidenum">
              <a:rPr lang="en-US" altLang="en-US" sz="1200" smtClean="0">
                <a:solidFill>
                  <a:schemeClr val="tx1"/>
                </a:solidFill>
              </a:rPr>
              <a:pPr/>
              <a:t>35</a:t>
            </a:fld>
            <a:endParaRPr lang="en-US" altLang="en-US" sz="1200" smtClean="0">
              <a:solidFill>
                <a:schemeClr val="tx1"/>
              </a:solidFill>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2909118E-E54B-4689-9484-DC0D831ADC1E}" type="slidenum">
              <a:rPr lang="en-US" altLang="en-US" sz="1200" smtClean="0">
                <a:solidFill>
                  <a:schemeClr val="tx1"/>
                </a:solidFill>
              </a:rPr>
              <a:pPr/>
              <a:t>36</a:t>
            </a:fld>
            <a:endParaRPr lang="en-US" altLang="en-US" sz="1200" smtClean="0">
              <a:solidFill>
                <a:schemeClr val="tx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EDBF5FDC-0BE8-4B63-A7E0-E63411639DEF}" type="slidenum">
              <a:rPr lang="en-US" altLang="en-US" sz="1200" smtClean="0">
                <a:solidFill>
                  <a:schemeClr val="tx1"/>
                </a:solidFill>
              </a:rPr>
              <a:pPr/>
              <a:t>37</a:t>
            </a:fld>
            <a:endParaRPr lang="en-US" altLang="en-US" sz="1200" smtClean="0">
              <a:solidFill>
                <a:schemeClr val="tx1"/>
              </a:solidFill>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Explain</a:t>
            </a:r>
            <a:r>
              <a:rPr lang="en-US" altLang="en-US" baseline="0" dirty="0" smtClean="0"/>
              <a:t> the difference between passing by reference and </a:t>
            </a:r>
            <a:r>
              <a:rPr lang="en-US" altLang="en-US" baseline="0" smtClean="0"/>
              <a:t>by value.</a:t>
            </a:r>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10F3A573-5FDB-4EB4-815E-039A36C91FBE}" type="slidenum">
              <a:rPr lang="en-US" altLang="en-US" sz="1200" smtClean="0">
                <a:solidFill>
                  <a:schemeClr val="tx1"/>
                </a:solidFill>
              </a:rPr>
              <a:pPr/>
              <a:t>38</a:t>
            </a:fld>
            <a:endParaRPr lang="en-US" altLang="en-US" sz="1200" smtClean="0">
              <a:solidFill>
                <a:schemeClr val="tx1"/>
              </a:solidFill>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A5B1F6D7-112D-422A-8166-E7E2B403EEAD}" type="slidenum">
              <a:rPr lang="en-US" altLang="en-US" sz="1200" smtClean="0">
                <a:solidFill>
                  <a:schemeClr val="tx1"/>
                </a:solidFill>
              </a:rPr>
              <a:pPr/>
              <a:t>39</a:t>
            </a:fld>
            <a:endParaRPr lang="en-US" altLang="en-US" sz="1200" smtClean="0">
              <a:solidFill>
                <a:schemeClr val="tx1"/>
              </a:solidFill>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90F3558C-7B29-4AB1-AF52-DBF6E8B49F17}" type="slidenum">
              <a:rPr lang="en-US" altLang="en-US" sz="1200" smtClean="0">
                <a:solidFill>
                  <a:schemeClr val="tx1"/>
                </a:solidFill>
              </a:rPr>
              <a:pPr/>
              <a:t>40</a:t>
            </a:fld>
            <a:endParaRPr lang="en-US" altLang="en-US" sz="1200" smtClean="0">
              <a:solidFill>
                <a:schemeClr val="tx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677BAA45-4671-4454-B4B5-D6EF6360A539}" type="slidenum">
              <a:rPr lang="en-US" altLang="en-US" sz="1200" smtClean="0">
                <a:solidFill>
                  <a:schemeClr val="tx1"/>
                </a:solidFill>
              </a:rPr>
              <a:pPr/>
              <a:t>41</a:t>
            </a:fld>
            <a:endParaRPr lang="en-US" altLang="en-US" sz="1200" smtClean="0">
              <a:solidFill>
                <a:schemeClr val="tx1"/>
              </a:solidFill>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9FA43ACC-F197-43B1-A287-E9C98D7992D8}" type="slidenum">
              <a:rPr lang="en-US" altLang="en-US" sz="1200" smtClean="0">
                <a:solidFill>
                  <a:schemeClr val="tx1"/>
                </a:solidFill>
              </a:rPr>
              <a:pPr/>
              <a:t>5</a:t>
            </a:fld>
            <a:endParaRPr lang="en-US" altLang="en-US" sz="1200" smtClean="0">
              <a:solidFill>
                <a:schemeClr val="tx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7A236BE9-639C-4E6A-A2B2-DD472DBC6AEB}" type="slidenum">
              <a:rPr lang="en-US" altLang="en-US" sz="1200" smtClean="0">
                <a:solidFill>
                  <a:schemeClr val="tx1"/>
                </a:solidFill>
              </a:rPr>
              <a:pPr/>
              <a:t>42</a:t>
            </a:fld>
            <a:endParaRPr lang="en-US" altLang="en-US" sz="1200" smtClean="0">
              <a:solidFill>
                <a:schemeClr val="tx1"/>
              </a:solidFill>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518F2D5E-DC69-46E2-B633-4B3C0F7EC00E}" type="slidenum">
              <a:rPr lang="en-US" altLang="en-US" sz="1200" smtClean="0">
                <a:solidFill>
                  <a:schemeClr val="tx1"/>
                </a:solidFill>
              </a:rPr>
              <a:pPr/>
              <a:t>43</a:t>
            </a:fld>
            <a:endParaRPr lang="en-US" altLang="en-US" sz="1200" smtClean="0">
              <a:solidFill>
                <a:schemeClr val="tx1"/>
              </a:solidFill>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7A631D19-A3F4-4D1C-87BF-1F73868CFAFF}" type="slidenum">
              <a:rPr lang="en-US" altLang="en-US" sz="1200" smtClean="0">
                <a:solidFill>
                  <a:schemeClr val="tx1"/>
                </a:solidFill>
              </a:rPr>
              <a:pPr/>
              <a:t>44</a:t>
            </a:fld>
            <a:endParaRPr lang="en-US" altLang="en-US" sz="1200" smtClean="0">
              <a:solidFill>
                <a:schemeClr val="tx1"/>
              </a:solidFill>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BBC6ECE4-E5B2-4B44-8A9D-9388FE9108A3}" type="slidenum">
              <a:rPr lang="en-US" altLang="en-US" sz="1200" smtClean="0">
                <a:solidFill>
                  <a:schemeClr val="tx1"/>
                </a:solidFill>
              </a:rPr>
              <a:pPr/>
              <a:t>45</a:t>
            </a:fld>
            <a:endParaRPr lang="en-US" altLang="en-US" sz="1200" smtClean="0">
              <a:solidFill>
                <a:schemeClr val="tx1"/>
              </a:solidFill>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7F61206B-1A4B-4ACD-95D4-AF43A2B507C7}" type="slidenum">
              <a:rPr lang="en-US" altLang="en-US" sz="1200" smtClean="0">
                <a:solidFill>
                  <a:schemeClr val="tx1"/>
                </a:solidFill>
              </a:rPr>
              <a:pPr/>
              <a:t>46</a:t>
            </a:fld>
            <a:endParaRPr lang="en-US" altLang="en-US" sz="1200" smtClean="0">
              <a:solidFill>
                <a:schemeClr val="tx1"/>
              </a:solidFill>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1A5E62F5-25CF-45AD-A3FA-12B6BB89BB7D}" type="slidenum">
              <a:rPr lang="en-US" altLang="en-US" sz="1200" smtClean="0">
                <a:solidFill>
                  <a:schemeClr val="tx1"/>
                </a:solidFill>
              </a:rPr>
              <a:pPr/>
              <a:t>47</a:t>
            </a:fld>
            <a:endParaRPr lang="en-US" altLang="en-US" sz="1200" smtClean="0">
              <a:solidFill>
                <a:schemeClr val="tx1"/>
              </a:solidFill>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3106164A-1426-4F91-97B5-47D8C0D266A4}" type="slidenum">
              <a:rPr lang="en-US" altLang="en-US" sz="1200" smtClean="0">
                <a:solidFill>
                  <a:schemeClr val="tx1"/>
                </a:solidFill>
              </a:rPr>
              <a:pPr/>
              <a:t>48</a:t>
            </a:fld>
            <a:endParaRPr lang="en-US" altLang="en-US" sz="1200" smtClean="0">
              <a:solidFill>
                <a:schemeClr val="tx1"/>
              </a:solidFill>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B7ACA9CA-BFEC-4E2D-BAEE-14F8CE14B9C3}" type="slidenum">
              <a:rPr lang="en-US" altLang="en-US" sz="1200" smtClean="0">
                <a:solidFill>
                  <a:schemeClr val="tx1"/>
                </a:solidFill>
              </a:rPr>
              <a:pPr/>
              <a:t>49</a:t>
            </a:fld>
            <a:endParaRPr lang="en-US" altLang="en-US" sz="1200" smtClean="0">
              <a:solidFill>
                <a:schemeClr val="tx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1C53DB73-23EF-485F-85CF-08588B07DBD2}" type="slidenum">
              <a:rPr lang="en-US" altLang="en-US" sz="1200" smtClean="0">
                <a:solidFill>
                  <a:schemeClr val="tx1"/>
                </a:solidFill>
              </a:rPr>
              <a:pPr/>
              <a:t>50</a:t>
            </a:fld>
            <a:endParaRPr lang="en-US" altLang="en-US" sz="1200" smtClean="0">
              <a:solidFill>
                <a:schemeClr val="tx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D52D82DD-2937-4824-A7F0-0489D1DE1567}" type="slidenum">
              <a:rPr lang="en-US" altLang="en-US" sz="1200" smtClean="0">
                <a:solidFill>
                  <a:schemeClr val="tx1"/>
                </a:solidFill>
              </a:rPr>
              <a:pPr/>
              <a:t>51</a:t>
            </a:fld>
            <a:endParaRPr lang="en-US" altLang="en-US" sz="1200" smtClean="0">
              <a:solidFill>
                <a:schemeClr val="tx1"/>
              </a:solidFill>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9F1B070A-34A0-413C-9236-91FA59E60F13}" type="slidenum">
              <a:rPr lang="en-US" altLang="en-US" sz="1200" smtClean="0">
                <a:solidFill>
                  <a:schemeClr val="tx1"/>
                </a:solidFill>
              </a:rPr>
              <a:pPr/>
              <a:t>6</a:t>
            </a:fld>
            <a:endParaRPr lang="en-US" altLang="en-US" sz="1200" smtClean="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DAB60E08-0282-47EF-8E5B-9131B4A9ACED}" type="slidenum">
              <a:rPr lang="en-US" altLang="en-US" sz="1200" smtClean="0">
                <a:solidFill>
                  <a:schemeClr val="tx1"/>
                </a:solidFill>
              </a:rPr>
              <a:pPr/>
              <a:t>52</a:t>
            </a:fld>
            <a:endParaRPr lang="en-US" altLang="en-US" sz="1200" smtClean="0">
              <a:solidFill>
                <a:schemeClr val="tx1"/>
              </a:solidFill>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0668B8C3-949B-4FD4-AEB0-8B57CC4A7B27}" type="slidenum">
              <a:rPr lang="en-US" altLang="en-US" sz="1200" smtClean="0">
                <a:solidFill>
                  <a:schemeClr val="tx1"/>
                </a:solidFill>
              </a:rPr>
              <a:pPr/>
              <a:t>7</a:t>
            </a:fld>
            <a:endParaRPr lang="en-US" altLang="en-US" sz="1200" smtClean="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E188FCD7-014F-4F6F-A0EA-B2082DA36802}" type="slidenum">
              <a:rPr lang="en-US" altLang="en-US" sz="1200" smtClean="0">
                <a:solidFill>
                  <a:schemeClr val="tx1"/>
                </a:solidFill>
              </a:rPr>
              <a:pPr/>
              <a:t>8</a:t>
            </a:fld>
            <a:endParaRPr lang="en-US" altLang="en-US" sz="1200" smtClean="0">
              <a:solidFill>
                <a:schemeClr val="tx1"/>
              </a:solidFill>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55912E89-5BE7-4998-B367-C7AD5BA189B3}" type="slidenum">
              <a:rPr lang="en-US" altLang="en-US" sz="1200" smtClean="0">
                <a:solidFill>
                  <a:schemeClr val="tx1"/>
                </a:solidFill>
              </a:rPr>
              <a:pPr/>
              <a:t>9</a:t>
            </a:fld>
            <a:endParaRPr lang="en-US" altLang="en-US" sz="1200" smtClean="0">
              <a:solidFill>
                <a:schemeClr val="tx1"/>
              </a:solidFill>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FFFFFF"/>
                </a:solidFill>
                <a:latin typeface="Times New Roman" pitchFamily="18" charset="0"/>
                <a:cs typeface="Arial" charset="0"/>
              </a:defRPr>
            </a:lvl1pPr>
            <a:lvl2pPr marL="742950" indent="-285750">
              <a:defRPr sz="2000">
                <a:solidFill>
                  <a:srgbClr val="FFFFFF"/>
                </a:solidFill>
                <a:latin typeface="Times New Roman" pitchFamily="18" charset="0"/>
                <a:cs typeface="Arial" charset="0"/>
              </a:defRPr>
            </a:lvl2pPr>
            <a:lvl3pPr marL="1143000" indent="-228600">
              <a:defRPr sz="2000">
                <a:solidFill>
                  <a:srgbClr val="FFFFFF"/>
                </a:solidFill>
                <a:latin typeface="Times New Roman" pitchFamily="18" charset="0"/>
                <a:cs typeface="Arial" charset="0"/>
              </a:defRPr>
            </a:lvl3pPr>
            <a:lvl4pPr marL="1600200" indent="-228600">
              <a:defRPr sz="2000">
                <a:solidFill>
                  <a:srgbClr val="FFFFFF"/>
                </a:solidFill>
                <a:latin typeface="Times New Roman" pitchFamily="18" charset="0"/>
                <a:cs typeface="Arial" charset="0"/>
              </a:defRPr>
            </a:lvl4pPr>
            <a:lvl5pPr marL="2057400" indent="-228600">
              <a:defRPr sz="2000">
                <a:solidFill>
                  <a:srgbClr val="FFFFFF"/>
                </a:solidFill>
                <a:latin typeface="Times New Roman" pitchFamily="18" charset="0"/>
                <a:cs typeface="Arial" charset="0"/>
              </a:defRPr>
            </a:lvl5pPr>
            <a:lvl6pPr marL="2514600" indent="-228600" eaLnBrk="0" fontAlgn="base" hangingPunct="0">
              <a:spcBef>
                <a:spcPct val="0"/>
              </a:spcBef>
              <a:spcAft>
                <a:spcPct val="0"/>
              </a:spcAft>
              <a:defRPr sz="2000">
                <a:solidFill>
                  <a:srgbClr val="FFFFFF"/>
                </a:solidFill>
                <a:latin typeface="Times New Roman" pitchFamily="18" charset="0"/>
                <a:cs typeface="Arial" charset="0"/>
              </a:defRPr>
            </a:lvl6pPr>
            <a:lvl7pPr marL="2971800" indent="-228600" eaLnBrk="0" fontAlgn="base" hangingPunct="0">
              <a:spcBef>
                <a:spcPct val="0"/>
              </a:spcBef>
              <a:spcAft>
                <a:spcPct val="0"/>
              </a:spcAft>
              <a:defRPr sz="2000">
                <a:solidFill>
                  <a:srgbClr val="FFFFFF"/>
                </a:solidFill>
                <a:latin typeface="Times New Roman" pitchFamily="18" charset="0"/>
                <a:cs typeface="Arial" charset="0"/>
              </a:defRPr>
            </a:lvl7pPr>
            <a:lvl8pPr marL="3429000" indent="-228600" eaLnBrk="0" fontAlgn="base" hangingPunct="0">
              <a:spcBef>
                <a:spcPct val="0"/>
              </a:spcBef>
              <a:spcAft>
                <a:spcPct val="0"/>
              </a:spcAft>
              <a:defRPr sz="2000">
                <a:solidFill>
                  <a:srgbClr val="FFFFFF"/>
                </a:solidFill>
                <a:latin typeface="Times New Roman" pitchFamily="18" charset="0"/>
                <a:cs typeface="Arial" charset="0"/>
              </a:defRPr>
            </a:lvl8pPr>
            <a:lvl9pPr marL="3886200" indent="-228600" eaLnBrk="0" fontAlgn="base" hangingPunct="0">
              <a:spcBef>
                <a:spcPct val="0"/>
              </a:spcBef>
              <a:spcAft>
                <a:spcPct val="0"/>
              </a:spcAft>
              <a:defRPr sz="2000">
                <a:solidFill>
                  <a:srgbClr val="FFFFFF"/>
                </a:solidFill>
                <a:latin typeface="Times New Roman" pitchFamily="18" charset="0"/>
                <a:cs typeface="Arial" charset="0"/>
              </a:defRPr>
            </a:lvl9pPr>
          </a:lstStyle>
          <a:p>
            <a:fld id="{BEBC7E4D-4DC1-49B8-8B7E-40AFFF868C6B}" type="slidenum">
              <a:rPr lang="en-US" altLang="en-US" sz="1200" smtClean="0">
                <a:solidFill>
                  <a:schemeClr val="tx1"/>
                </a:solidFill>
              </a:rPr>
              <a:pPr/>
              <a:t>10</a:t>
            </a:fld>
            <a:endParaRPr lang="en-US" altLang="en-US" sz="1200" smtClean="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A45A1BF4-33DD-42C6-B8E1-1AE04E67E320}" type="datetime1">
              <a:rPr lang="en-US" smtClean="0"/>
              <a:pPr/>
              <a:t>7/5/2017</a:t>
            </a:fld>
            <a:endParaRPr lang="en-US"/>
          </a:p>
        </p:txBody>
      </p:sp>
      <p:sp>
        <p:nvSpPr>
          <p:cNvPr id="19" name="Footer Placeholder 18"/>
          <p:cNvSpPr>
            <a:spLocks noGrp="1"/>
          </p:cNvSpPr>
          <p:nvPr>
            <p:ph type="ftr" sz="quarter" idx="11"/>
          </p:nvPr>
        </p:nvSpPr>
        <p:spPr>
          <a:xfrm>
            <a:off x="5715000" y="6398980"/>
            <a:ext cx="2350681" cy="365125"/>
          </a:xfrm>
          <a:prstGeom prst="rect">
            <a:avLst/>
          </a:prstGeom>
        </p:spPr>
        <p:txBody>
          <a:bodyPr/>
          <a:lstStyle>
            <a:lvl1pPr>
              <a:defRPr>
                <a:solidFill>
                  <a:schemeClr val="accent1">
                    <a:tint val="20000"/>
                  </a:schemeClr>
                </a:solidFill>
              </a:defRPr>
            </a:lvl1pPr>
            <a:extLst/>
          </a:lstStyle>
          <a:p>
            <a:r>
              <a:rPr lang="en-US" smtClean="0"/>
              <a:t>Java Programming, Eighth Edition</a:t>
            </a:r>
            <a:endParaRPr lang="en-US"/>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C7D68517-7CAC-4DAA-B922-74098ECC39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2AD98C97-00ED-4C0C-B67D-B4CB1D750038}" type="datetime1">
              <a:rPr lang="en-US" smtClean="0"/>
              <a:pPr/>
              <a:t>7/5/2017</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C7D68517-7CAC-4DAA-B922-74098ECC39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18B5B85D-2FAF-4F58-A969-64D1BDBF1C74}" type="datetime1">
              <a:rPr lang="en-US" smtClean="0"/>
              <a:pPr/>
              <a:t>7/5/2017</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C7D68517-7CAC-4DAA-B922-74098ECC39C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r>
              <a:rPr lang="en-US" smtClean="0"/>
              <a:t>Java Programming, Eighth Edition</a:t>
            </a: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fld id="{C7D68517-7CAC-4DAA-B922-74098ECC39CD}" type="slidenum">
              <a:rPr lang="en-US" smtClean="0"/>
              <a:pPr/>
              <a:t>‹#›</a:t>
            </a:fld>
            <a:endParaRPr lang="en-US"/>
          </a:p>
        </p:txBody>
      </p:sp>
    </p:spTree>
    <p:extLst>
      <p:ext uri="{BB962C8B-B14F-4D97-AF65-F5344CB8AC3E}">
        <p14:creationId xmlns:p14="http://schemas.microsoft.com/office/powerpoint/2010/main" val="107306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80DD946D-8088-434F-965B-6104173974CD}" type="datetime1">
              <a:rPr lang="en-US" smtClean="0"/>
              <a:pPr/>
              <a:t>7/5/2017</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C7D68517-7CAC-4DAA-B922-74098ECC39C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solidFill>
                  <a:schemeClr val="bg2"/>
                </a:solidFill>
                <a:effectLst>
                  <a:outerShdw blurRad="31750" dist="25400" dir="5400000" algn="tl" rotWithShape="0">
                    <a:srgbClr val="000000">
                      <a:alpha val="25000"/>
                    </a:srgbClr>
                  </a:outerShdw>
                </a:effectLst>
              </a:defRPr>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0ED7AF9E-6542-4900-9458-B1E01E566E79}" type="datetime1">
              <a:rPr lang="en-US" smtClean="0"/>
              <a:pPr/>
              <a:t>7/5/2017</a:t>
            </a:fld>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fld id="{C7D68517-7CAC-4DAA-B922-74098ECC39C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fld id="{D7E33BFF-C380-4349-8354-8770449B38EF}" type="datetime1">
              <a:rPr lang="en-US" smtClean="0"/>
              <a:pPr/>
              <a:t>7/5/2017</a:t>
            </a:fld>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fld id="{C7D68517-7CAC-4DAA-B922-74098ECC39CD}" type="slidenum">
              <a:rPr lang="en-US" smtClean="0"/>
              <a:pPr/>
              <a:t>‹#›</a:t>
            </a:fld>
            <a:endParaRPr lang="en-US"/>
          </a:p>
        </p:txBody>
      </p:sp>
      <p:sp>
        <p:nvSpPr>
          <p:cNvPr id="8" name="Title 7"/>
          <p:cNvSpPr>
            <a:spLocks noGrp="1"/>
          </p:cNvSpPr>
          <p:nvPr>
            <p:ph type="title"/>
          </p:nvPr>
        </p:nvSpPr>
        <p:spPr/>
        <p:txBody>
          <a:bodyPr rtlCol="0"/>
          <a:lstStyle>
            <a:lvl1pPr>
              <a:defRPr baseline="0">
                <a:solidFill>
                  <a:schemeClr val="bg2"/>
                </a:solidFill>
              </a:defRPr>
            </a:lvl1pPr>
            <a:extLst/>
          </a:lstStyle>
          <a:p>
            <a:r>
              <a:rPr kumimoji="0" lang="en-US" dirty="0" smtClean="0"/>
              <a:t>Click to edit Master title style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fld id="{DDAEAACE-5C33-42A8-AF2A-2185840FCBD4}" type="datetime1">
              <a:rPr lang="en-US" smtClean="0"/>
              <a:pPr/>
              <a:t>7/5/2017</a:t>
            </a:fld>
            <a:endParaRPr lang="en-US"/>
          </a:p>
        </p:txBody>
      </p:sp>
      <p:sp>
        <p:nvSpPr>
          <p:cNvPr id="8" name="Footer Placeholder 7"/>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fld id="{C7D68517-7CAC-4DAA-B922-74098ECC39C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fld id="{FA5CA130-83F8-4110-970E-EAD1CB344BA0}" type="datetime1">
              <a:rPr lang="en-US" smtClean="0"/>
              <a:pPr/>
              <a:t>7/5/2017</a:t>
            </a:fld>
            <a:endParaRPr lang="en-US"/>
          </a:p>
        </p:txBody>
      </p:sp>
      <p:sp>
        <p:nvSpPr>
          <p:cNvPr id="4" name="Footer Placeholder 3"/>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fld id="{C7D68517-7CAC-4DAA-B922-74098ECC39CD}" type="slidenum">
              <a:rPr lang="en-US" smtClean="0"/>
              <a:pPr/>
              <a:t>‹#›</a:t>
            </a:fld>
            <a:endParaRPr lang="en-US"/>
          </a:p>
        </p:txBody>
      </p:sp>
      <p:sp>
        <p:nvSpPr>
          <p:cNvPr id="6" name="Title 5"/>
          <p:cNvSpPr>
            <a:spLocks noGrp="1"/>
          </p:cNvSpPr>
          <p:nvPr>
            <p:ph type="title"/>
          </p:nvPr>
        </p:nvSpPr>
        <p:spPr/>
        <p:txBody>
          <a:bodyPr rtlCol="0"/>
          <a:lstStyle>
            <a:lvl1pPr>
              <a:defRPr baseline="0">
                <a:solidFill>
                  <a:schemeClr val="bg2"/>
                </a:solidFill>
              </a:defRPr>
            </a:lvl1pPr>
            <a:extLst/>
          </a:lstStyle>
          <a:p>
            <a:r>
              <a:rPr kumimoji="0" lang="en-US" dirty="0" smtClean="0"/>
              <a:t>Click to edit Master title style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fld id="{D9544DC9-3B45-455C-99C5-4389C23665CB}" type="datetime1">
              <a:rPr lang="en-US" smtClean="0"/>
              <a:pPr/>
              <a:t>7/5/2017</a:t>
            </a:fld>
            <a:endParaRPr lang="en-US"/>
          </a:p>
        </p:txBody>
      </p:sp>
      <p:sp>
        <p:nvSpPr>
          <p:cNvPr id="3" name="Footer Placeholder 2"/>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fld id="{C7D68517-7CAC-4DAA-B922-74098ECC39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fld id="{AAC41579-6DFD-4DC1-AE64-06D53C1B9919}" type="datetime1">
              <a:rPr lang="en-US" smtClean="0"/>
              <a:pPr/>
              <a:t>7/5/2017</a:t>
            </a:fld>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r>
              <a:rPr lang="en-US" smtClean="0"/>
              <a:t>Java Programming, Eighth Edition</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fld id="{C7D68517-7CAC-4DAA-B922-74098ECC39C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fld id="{DBE41304-5676-461E-A446-388944452124}" type="datetime1">
              <a:rPr lang="en-US" smtClean="0"/>
              <a:pPr/>
              <a:t>7/5/2017</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r>
              <a:rPr lang="en-US" smtClean="0"/>
              <a:t>Java Programming, Eighth Edition</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fld id="{C7D68517-7CAC-4DAA-B922-74098ECC39C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 name="Picture 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074615" y="6055462"/>
            <a:ext cx="736600" cy="552450"/>
          </a:xfrm>
          <a:prstGeom prst="rect">
            <a:avLst/>
          </a:prstGeom>
        </p:spPr>
      </p:pic>
      <p:sp>
        <p:nvSpPr>
          <p:cNvPr id="4" name="TextBox 3"/>
          <p:cNvSpPr txBox="1"/>
          <p:nvPr/>
        </p:nvSpPr>
        <p:spPr>
          <a:xfrm>
            <a:off x="5648915" y="6441234"/>
            <a:ext cx="2438400" cy="261610"/>
          </a:xfrm>
          <a:prstGeom prst="rect">
            <a:avLst/>
          </a:prstGeom>
          <a:noFill/>
        </p:spPr>
        <p:txBody>
          <a:bodyPr wrap="square" rtlCol="0">
            <a:spAutoFit/>
          </a:bodyPr>
          <a:lstStyle/>
          <a:p>
            <a:pPr algn="r"/>
            <a:r>
              <a:rPr lang="en-US" sz="1100" dirty="0" smtClean="0"/>
              <a:t>Java Programming: 8</a:t>
            </a:r>
            <a:r>
              <a:rPr lang="en-US" sz="1100" baseline="30000" dirty="0" smtClean="0"/>
              <a:t>th</a:t>
            </a:r>
            <a:r>
              <a:rPr lang="en-US" sz="1100" dirty="0" smtClean="0"/>
              <a:t> Edition</a:t>
            </a:r>
            <a:endParaRPr lang="en-US" sz="11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Object Oriented Programming with Java</a:t>
            </a:r>
            <a:endParaRPr lang="en-US" dirty="0"/>
          </a:p>
        </p:txBody>
      </p:sp>
      <p:sp>
        <p:nvSpPr>
          <p:cNvPr id="3" name="Subtitle 2"/>
          <p:cNvSpPr>
            <a:spLocks noGrp="1"/>
          </p:cNvSpPr>
          <p:nvPr>
            <p:ph type="subTitle" idx="1"/>
          </p:nvPr>
        </p:nvSpPr>
        <p:spPr/>
        <p:txBody>
          <a:bodyPr/>
          <a:lstStyle/>
          <a:p>
            <a:r>
              <a:rPr lang="en-US" dirty="0" smtClean="0"/>
              <a:t>Day 3</a:t>
            </a:r>
            <a:endParaRPr lang="en-US" dirty="0"/>
          </a:p>
        </p:txBody>
      </p:sp>
    </p:spTree>
    <p:extLst>
      <p:ext uri="{BB962C8B-B14F-4D97-AF65-F5344CB8AC3E}">
        <p14:creationId xmlns:p14="http://schemas.microsoft.com/office/powerpoint/2010/main" val="1433160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dirty="0" smtClean="0"/>
              <a:t>Access </a:t>
            </a:r>
            <a:r>
              <a:rPr lang="en-US" altLang="en-US" dirty="0" err="1" smtClean="0"/>
              <a:t>Specifiers</a:t>
            </a:r>
            <a:endParaRPr lang="en-US" altLang="en-US" dirty="0" smtClean="0"/>
          </a:p>
        </p:txBody>
      </p:sp>
      <p:pic>
        <p:nvPicPr>
          <p:cNvPr id="36869" name="Picture 6" descr="C:\Users\PaulRefurb\Documents\Ch 08-24-14\Books\951 Farrell Java Programming 8e - Alyssa - xxx\02_NEW PDFs and FIGURES\Figures\C8810_ch03\ch03\C8810_f03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513" y="2057400"/>
            <a:ext cx="7040562" cy="323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Return Type</a:t>
            </a:r>
          </a:p>
        </p:txBody>
      </p:sp>
      <p:sp>
        <p:nvSpPr>
          <p:cNvPr id="37891" name="Content Placeholder 6"/>
          <p:cNvSpPr>
            <a:spLocks noGrp="1"/>
          </p:cNvSpPr>
          <p:nvPr>
            <p:ph idx="1"/>
          </p:nvPr>
        </p:nvSpPr>
        <p:spPr/>
        <p:txBody>
          <a:bodyPr/>
          <a:lstStyle/>
          <a:p>
            <a:pPr eaLnBrk="1" hangingPunct="1"/>
            <a:r>
              <a:rPr lang="en-US" altLang="en-US" smtClean="0"/>
              <a:t>Describes the type of data the method sends back to the calling method</a:t>
            </a:r>
          </a:p>
          <a:p>
            <a:pPr eaLnBrk="1" hangingPunct="1"/>
            <a:r>
              <a:rPr lang="en-US" altLang="en-US" smtClean="0"/>
              <a:t>If no data is returned to the method, the return value is </a:t>
            </a:r>
            <a:r>
              <a:rPr lang="en-US" altLang="en-US" smtClean="0">
                <a:latin typeface="Courier New" pitchFamily="49" charset="0"/>
                <a:cs typeface="Courier New" pitchFamily="49" charset="0"/>
              </a:rPr>
              <a:t>void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dirty="0" smtClean="0"/>
              <a:t>Return Type</a:t>
            </a:r>
          </a:p>
        </p:txBody>
      </p:sp>
      <p:pic>
        <p:nvPicPr>
          <p:cNvPr id="38917" name="Picture 6" descr="C:\Users\PaulRefurb\Documents\Ch 08-24-14\Books\951 Farrell Java Programming 8e - Alyssa - xxx\02_NEW PDFs and FIGURES\Figures\C8810_ch03\ch03\C8810_f03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925" y="2209800"/>
            <a:ext cx="7042150"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smtClean="0"/>
              <a:t>Method Name</a:t>
            </a:r>
          </a:p>
        </p:txBody>
      </p:sp>
      <p:sp>
        <p:nvSpPr>
          <p:cNvPr id="39939" name="Content Placeholder 2"/>
          <p:cNvSpPr>
            <a:spLocks noGrp="1"/>
          </p:cNvSpPr>
          <p:nvPr>
            <p:ph idx="1"/>
          </p:nvPr>
        </p:nvSpPr>
        <p:spPr>
          <a:xfrm>
            <a:off x="457200" y="1481329"/>
            <a:ext cx="8229600" cy="1205080"/>
          </a:xfrm>
        </p:spPr>
        <p:txBody>
          <a:bodyPr>
            <a:normAutofit fontScale="77500" lnSpcReduction="20000"/>
          </a:bodyPr>
          <a:lstStyle/>
          <a:p>
            <a:pPr eaLnBrk="1" hangingPunct="1"/>
            <a:r>
              <a:rPr lang="en-US" altLang="en-US" dirty="0" smtClean="0"/>
              <a:t>Can be any legal identifier </a:t>
            </a:r>
          </a:p>
          <a:p>
            <a:pPr lvl="1" eaLnBrk="1" hangingPunct="1"/>
            <a:r>
              <a:rPr lang="en-US" altLang="en-US" dirty="0" smtClean="0"/>
              <a:t>Must be one word</a:t>
            </a:r>
          </a:p>
          <a:p>
            <a:pPr lvl="1" eaLnBrk="1" hangingPunct="1"/>
            <a:r>
              <a:rPr lang="en-US" altLang="en-US" dirty="0" smtClean="0"/>
              <a:t>No embedded spaces</a:t>
            </a:r>
          </a:p>
          <a:p>
            <a:pPr lvl="1" eaLnBrk="1" hangingPunct="1"/>
            <a:r>
              <a:rPr lang="en-US" altLang="en-US" dirty="0" smtClean="0"/>
              <a:t>Cannot be a Java keyword</a:t>
            </a:r>
          </a:p>
          <a:p>
            <a:pPr lvl="1" eaLnBrk="1" hangingPunct="1"/>
            <a:endParaRPr lang="en-US" altLang="en-US" dirty="0" smtClean="0"/>
          </a:p>
        </p:txBody>
      </p:sp>
      <p:pic>
        <p:nvPicPr>
          <p:cNvPr id="1026" name="Picture 2"/>
          <p:cNvPicPr>
            <a:picLocks noChangeAspect="1" noChangeArrowheads="1"/>
          </p:cNvPicPr>
          <p:nvPr/>
        </p:nvPicPr>
        <p:blipFill>
          <a:blip r:embed="rId3" cstate="print"/>
          <a:srcRect/>
          <a:stretch>
            <a:fillRect/>
          </a:stretch>
        </p:blipFill>
        <p:spPr bwMode="auto">
          <a:xfrm>
            <a:off x="1981200" y="2686408"/>
            <a:ext cx="5715000" cy="3171467"/>
          </a:xfrm>
          <a:prstGeom prst="rect">
            <a:avLst/>
          </a:prstGeom>
          <a:noFill/>
          <a:ln w="9525">
            <a:noFill/>
            <a:miter lim="800000"/>
            <a:headEnd/>
            <a:tailEnd/>
          </a:ln>
        </p:spPr>
      </p:pic>
      <p:sp>
        <p:nvSpPr>
          <p:cNvPr id="5" name="Rectangle 4"/>
          <p:cNvSpPr/>
          <p:nvPr/>
        </p:nvSpPr>
        <p:spPr>
          <a:xfrm>
            <a:off x="3124200" y="5857875"/>
            <a:ext cx="4572000" cy="261610"/>
          </a:xfrm>
          <a:prstGeom prst="rect">
            <a:avLst/>
          </a:prstGeom>
        </p:spPr>
        <p:txBody>
          <a:bodyPr>
            <a:spAutoFit/>
          </a:bodyPr>
          <a:lstStyle/>
          <a:p>
            <a:r>
              <a:rPr lang="en-US" sz="1100" dirty="0" smtClean="0"/>
              <a:t>http://java.about.com/od/javasyntax/a/reservedwords.htm</a:t>
            </a:r>
            <a:endParaRPr lang="en-US" sz="1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dirty="0" smtClean="0"/>
              <a:t>Method Name</a:t>
            </a:r>
          </a:p>
        </p:txBody>
      </p:sp>
      <p:pic>
        <p:nvPicPr>
          <p:cNvPr id="40965" name="Picture 6" descr="C:\Users\PaulRefurb\Documents\Ch 08-24-14\Books\951 Farrell Java Programming 8e - Alyssa - xxx\02_NEW PDFs and FIGURES\Figures\C8810_ch03\ch03\C8810_f030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925" y="2514600"/>
            <a:ext cx="704215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mtClean="0"/>
              <a:t>Parentheses</a:t>
            </a:r>
          </a:p>
        </p:txBody>
      </p:sp>
      <p:sp>
        <p:nvSpPr>
          <p:cNvPr id="41987" name="Content Placeholder 2"/>
          <p:cNvSpPr>
            <a:spLocks noGrp="1"/>
          </p:cNvSpPr>
          <p:nvPr>
            <p:ph idx="1"/>
          </p:nvPr>
        </p:nvSpPr>
        <p:spPr/>
        <p:txBody>
          <a:bodyPr/>
          <a:lstStyle/>
          <a:p>
            <a:pPr eaLnBrk="1" hangingPunct="1"/>
            <a:r>
              <a:rPr lang="en-US" altLang="en-US" smtClean="0"/>
              <a:t>Every method header contains a set of parentheses that follow the identifier</a:t>
            </a:r>
          </a:p>
          <a:p>
            <a:pPr eaLnBrk="1" hangingPunct="1"/>
            <a:r>
              <a:rPr lang="en-US" altLang="en-US" smtClean="0"/>
              <a:t>May contain data to be sent to the method</a:t>
            </a:r>
          </a:p>
          <a:p>
            <a:pPr eaLnBrk="1" hangingPunct="1"/>
            <a:r>
              <a:rPr lang="en-US" altLang="en-US" b="1" smtClean="0"/>
              <a:t>Fully qualified identifier</a:t>
            </a:r>
          </a:p>
          <a:p>
            <a:pPr lvl="1" eaLnBrk="1" hangingPunct="1"/>
            <a:r>
              <a:rPr lang="en-US" altLang="en-US" smtClean="0"/>
              <a:t>A complete name that includes the class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dirty="0" smtClean="0"/>
              <a:t>Parentheses</a:t>
            </a:r>
          </a:p>
        </p:txBody>
      </p:sp>
      <p:pic>
        <p:nvPicPr>
          <p:cNvPr id="43013" name="Picture 6" descr="C:\Users\PaulRefurb\Documents\Ch 08-24-14\Books\951 Farrell Java Programming 8e - Alyssa - xxx\02_NEW PDFs and FIGURES\Figures\C8810_ch03\ch03\C8810_f03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925" y="2133600"/>
            <a:ext cx="704215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mtClean="0"/>
              <a:t>Adding Parameters to Methods</a:t>
            </a:r>
          </a:p>
        </p:txBody>
      </p:sp>
      <p:sp>
        <p:nvSpPr>
          <p:cNvPr id="44035" name="Rectangle 3"/>
          <p:cNvSpPr>
            <a:spLocks noGrp="1" noChangeArrowheads="1"/>
          </p:cNvSpPr>
          <p:nvPr>
            <p:ph idx="1"/>
          </p:nvPr>
        </p:nvSpPr>
        <p:spPr>
          <a:xfrm>
            <a:off x="533400" y="1524000"/>
            <a:ext cx="8077200" cy="4953000"/>
          </a:xfrm>
        </p:spPr>
        <p:txBody>
          <a:bodyPr/>
          <a:lstStyle/>
          <a:p>
            <a:pPr eaLnBrk="1" hangingPunct="1"/>
            <a:r>
              <a:rPr lang="en-US" altLang="en-US" b="1" smtClean="0"/>
              <a:t>Arguments</a:t>
            </a:r>
          </a:p>
          <a:p>
            <a:pPr lvl="1" eaLnBrk="1" hangingPunct="1"/>
            <a:r>
              <a:rPr lang="en-US" altLang="en-US" smtClean="0"/>
              <a:t>Data items you use in a call to a method</a:t>
            </a:r>
          </a:p>
          <a:p>
            <a:pPr eaLnBrk="1" hangingPunct="1"/>
            <a:r>
              <a:rPr lang="en-US" altLang="en-US" b="1" smtClean="0"/>
              <a:t>Parameters</a:t>
            </a:r>
          </a:p>
          <a:p>
            <a:pPr lvl="1" eaLnBrk="1" hangingPunct="1"/>
            <a:r>
              <a:rPr lang="en-US" altLang="en-US" smtClean="0"/>
              <a:t>Data items received by the method</a:t>
            </a:r>
          </a:p>
          <a:p>
            <a:pPr eaLnBrk="1" hangingPunct="1"/>
            <a:r>
              <a:rPr lang="en-US" altLang="en-US" b="1" smtClean="0"/>
              <a:t>Implementation hiding</a:t>
            </a:r>
          </a:p>
          <a:p>
            <a:pPr lvl="1" eaLnBrk="1" hangingPunct="1"/>
            <a:r>
              <a:rPr lang="en-US" altLang="en-US" smtClean="0"/>
              <a:t>Encapsulation of method details within a class</a:t>
            </a:r>
          </a:p>
          <a:p>
            <a:pPr lvl="1" eaLnBrk="1" hangingPunct="1"/>
            <a:r>
              <a:rPr lang="en-US" altLang="en-US" smtClean="0"/>
              <a:t>The calling method needs to understand only the interface to the called method</a:t>
            </a:r>
          </a:p>
          <a:p>
            <a:pPr lvl="1" eaLnBrk="1" hangingPunct="1"/>
            <a:r>
              <a:rPr lang="en-US" altLang="en-US" b="1" smtClean="0"/>
              <a:t>Interface</a:t>
            </a:r>
          </a:p>
          <a:p>
            <a:pPr lvl="2" eaLnBrk="1" hangingPunct="1"/>
            <a:r>
              <a:rPr lang="en-US" altLang="en-US" smtClean="0"/>
              <a:t>The only part of a method that the client sees or with which it interacts</a:t>
            </a:r>
          </a:p>
          <a:p>
            <a:pPr eaLnBrk="1" hangingPunct="1"/>
            <a:endParaRPr lang="en-US"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pPr eaLnBrk="1" hangingPunct="1"/>
            <a:r>
              <a:rPr lang="en-US" altLang="en-US" dirty="0" smtClean="0"/>
              <a:t>Example of a Method That Receives a Single Parameter</a:t>
            </a:r>
          </a:p>
        </p:txBody>
      </p:sp>
      <p:pic>
        <p:nvPicPr>
          <p:cNvPr id="46085" name="Picture 6" descr="C:\Users\PaulRefurb\Documents\Ch 08-24-14\Books\951 Farrell Java Programming 8e - Alyssa - xxx\02_NEW PDFs and FIGURES\Figures\C8810_ch03\ch03\C8810_f031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1862138"/>
            <a:ext cx="5943600"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a:bodyPr>
          <a:lstStyle/>
          <a:p>
            <a:pPr eaLnBrk="1" hangingPunct="1"/>
            <a:r>
              <a:rPr lang="en-US" altLang="en-US" dirty="0" smtClean="0"/>
              <a:t>Local Variables</a:t>
            </a:r>
          </a:p>
        </p:txBody>
      </p:sp>
      <p:sp>
        <p:nvSpPr>
          <p:cNvPr id="47107" name="Content Placeholder 2"/>
          <p:cNvSpPr>
            <a:spLocks noGrp="1"/>
          </p:cNvSpPr>
          <p:nvPr>
            <p:ph idx="1"/>
          </p:nvPr>
        </p:nvSpPr>
        <p:spPr/>
        <p:txBody>
          <a:bodyPr/>
          <a:lstStyle/>
          <a:p>
            <a:pPr eaLnBrk="1" hangingPunct="1"/>
            <a:r>
              <a:rPr lang="en-US" altLang="en-US" b="1" smtClean="0"/>
              <a:t>Local variable</a:t>
            </a:r>
          </a:p>
          <a:p>
            <a:pPr lvl="1" eaLnBrk="1" hangingPunct="1"/>
            <a:r>
              <a:rPr lang="en-US" altLang="en-US" smtClean="0"/>
              <a:t>Known only within the boundaries of the method</a:t>
            </a:r>
          </a:p>
          <a:p>
            <a:pPr lvl="1" eaLnBrk="1" hangingPunct="1"/>
            <a:r>
              <a:rPr lang="en-US" altLang="en-US" smtClean="0"/>
              <a:t>Each time the method executes:</a:t>
            </a:r>
          </a:p>
          <a:p>
            <a:pPr lvl="2" eaLnBrk="1" hangingPunct="1"/>
            <a:r>
              <a:rPr lang="en-US" altLang="en-US" sz="2400" smtClean="0"/>
              <a:t>The variable is redeclared</a:t>
            </a:r>
          </a:p>
          <a:p>
            <a:pPr lvl="2" eaLnBrk="1" hangingPunct="1"/>
            <a:r>
              <a:rPr lang="en-US" altLang="en-US" sz="2400" smtClean="0"/>
              <a:t>A new memory location large enough to hold the type is set up and named</a:t>
            </a:r>
          </a:p>
          <a:p>
            <a:pPr lvl="1" eaLnBrk="1" hangingPunct="1">
              <a:buFontTx/>
              <a:buNone/>
            </a:pPr>
            <a:endParaRPr lang="en-US" altLang="en-US"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US" altLang="en-US" smtClean="0"/>
              <a:t>Understanding Method Calls and Placement</a:t>
            </a:r>
          </a:p>
        </p:txBody>
      </p:sp>
      <p:sp>
        <p:nvSpPr>
          <p:cNvPr id="28675" name="Rectangle 3"/>
          <p:cNvSpPr>
            <a:spLocks noGrp="1" noChangeArrowheads="1"/>
          </p:cNvSpPr>
          <p:nvPr>
            <p:ph idx="1"/>
          </p:nvPr>
        </p:nvSpPr>
        <p:spPr>
          <a:xfrm>
            <a:off x="457200" y="1600200"/>
            <a:ext cx="8229600" cy="4724400"/>
          </a:xfrm>
        </p:spPr>
        <p:txBody>
          <a:bodyPr/>
          <a:lstStyle/>
          <a:p>
            <a:pPr eaLnBrk="1" hangingPunct="1"/>
            <a:r>
              <a:rPr lang="en-US" altLang="en-US" b="1" dirty="0" smtClean="0"/>
              <a:t>Method</a:t>
            </a:r>
            <a:r>
              <a:rPr lang="en-US" altLang="en-US" dirty="0" smtClean="0"/>
              <a:t> </a:t>
            </a:r>
          </a:p>
          <a:p>
            <a:pPr lvl="1" eaLnBrk="1" hangingPunct="1"/>
            <a:r>
              <a:rPr lang="en-US" altLang="en-US" dirty="0" smtClean="0"/>
              <a:t>A program module </a:t>
            </a:r>
          </a:p>
          <a:p>
            <a:pPr lvl="1" eaLnBrk="1" hangingPunct="1"/>
            <a:r>
              <a:rPr lang="en-US" altLang="en-US" dirty="0" smtClean="0"/>
              <a:t>Contains a series of statements </a:t>
            </a:r>
          </a:p>
          <a:p>
            <a:pPr lvl="1" eaLnBrk="1" hangingPunct="1"/>
            <a:r>
              <a:rPr lang="en-US" altLang="en-US" dirty="0" smtClean="0"/>
              <a:t>Carries out a task</a:t>
            </a:r>
          </a:p>
          <a:p>
            <a:pPr eaLnBrk="1" hangingPunct="1"/>
            <a:r>
              <a:rPr lang="en-US" altLang="en-US" dirty="0" smtClean="0"/>
              <a:t>Execute a method</a:t>
            </a:r>
          </a:p>
          <a:p>
            <a:pPr lvl="1" eaLnBrk="1" hangingPunct="1"/>
            <a:r>
              <a:rPr lang="en-US" altLang="en-US" b="1" dirty="0" smtClean="0"/>
              <a:t>Invoke</a:t>
            </a:r>
            <a:r>
              <a:rPr lang="en-US" altLang="en-US" dirty="0" smtClean="0"/>
              <a:t> or </a:t>
            </a:r>
            <a:r>
              <a:rPr lang="en-US" altLang="en-US" b="1" dirty="0" smtClean="0"/>
              <a:t>call</a:t>
            </a:r>
            <a:r>
              <a:rPr lang="en-US" altLang="en-US" dirty="0" smtClean="0"/>
              <a:t> from another method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a:bodyPr>
          <a:lstStyle/>
          <a:p>
            <a:pPr eaLnBrk="1" hangingPunct="1"/>
            <a:r>
              <a:rPr lang="en-US" altLang="en-US" dirty="0" smtClean="0"/>
              <a:t>Local Variables</a:t>
            </a:r>
          </a:p>
        </p:txBody>
      </p:sp>
      <p:pic>
        <p:nvPicPr>
          <p:cNvPr id="48133" name="Picture 6" descr="C:\Users\PaulRefurb\Documents\Ch 08-24-14\Books\951 Farrell Java Programming 8e - Alyssa - xxx\02_NEW PDFs and FIGURES\Figures\C8810_ch03\ch03\C8810_f031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5225" y="1665288"/>
            <a:ext cx="6813550" cy="465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pPr eaLnBrk="1" hangingPunct="1"/>
            <a:r>
              <a:rPr lang="en-US" altLang="en-US" smtClean="0"/>
              <a:t>Creating a Method That Requires Multiple Parameters</a:t>
            </a:r>
          </a:p>
        </p:txBody>
      </p:sp>
      <p:sp>
        <p:nvSpPr>
          <p:cNvPr id="49155" name="Rectangle 3"/>
          <p:cNvSpPr>
            <a:spLocks noGrp="1" noChangeArrowheads="1"/>
          </p:cNvSpPr>
          <p:nvPr>
            <p:ph idx="1"/>
          </p:nvPr>
        </p:nvSpPr>
        <p:spPr/>
        <p:txBody>
          <a:bodyPr/>
          <a:lstStyle/>
          <a:p>
            <a:pPr eaLnBrk="1" hangingPunct="1"/>
            <a:r>
              <a:rPr lang="en-US" altLang="en-US" dirty="0" smtClean="0"/>
              <a:t>A method can require more than one parameter</a:t>
            </a:r>
          </a:p>
          <a:p>
            <a:pPr eaLnBrk="1" hangingPunct="1"/>
            <a:r>
              <a:rPr lang="en-US" altLang="en-US" dirty="0" smtClean="0"/>
              <a:t>List the arguments within the call to the method </a:t>
            </a:r>
          </a:p>
          <a:p>
            <a:pPr lvl="1" eaLnBrk="1" hangingPunct="1"/>
            <a:r>
              <a:rPr lang="en-US" altLang="en-US" dirty="0" smtClean="0"/>
              <a:t>Separate with commas</a:t>
            </a:r>
          </a:p>
          <a:p>
            <a:pPr eaLnBrk="1" hangingPunct="1"/>
            <a:r>
              <a:rPr lang="en-US" altLang="en-US" dirty="0" smtClean="0"/>
              <a:t>Call a method</a:t>
            </a:r>
          </a:p>
          <a:p>
            <a:pPr lvl="1" eaLnBrk="1" hangingPunct="1"/>
            <a:r>
              <a:rPr lang="en-US" altLang="en-US" dirty="0" smtClean="0"/>
              <a:t>Arguments sent to the method must match the parameters listed in the method declaration by:</a:t>
            </a:r>
          </a:p>
          <a:p>
            <a:pPr lvl="2" eaLnBrk="1" hangingPunct="1"/>
            <a:r>
              <a:rPr lang="en-US" altLang="en-US" dirty="0" smtClean="0"/>
              <a:t>Number </a:t>
            </a:r>
          </a:p>
          <a:p>
            <a:pPr lvl="2" eaLnBrk="1" hangingPunct="1"/>
            <a:r>
              <a:rPr lang="en-US" altLang="en-US" dirty="0" smtClean="0"/>
              <a:t>Type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hangingPunct="1"/>
            <a:r>
              <a:rPr lang="en-US" altLang="en-US" dirty="0" smtClean="0"/>
              <a:t>Example of a Method That Requires Multiple Parameters</a:t>
            </a:r>
          </a:p>
        </p:txBody>
      </p:sp>
      <p:pic>
        <p:nvPicPr>
          <p:cNvPr id="50181" name="Picture 6" descr="C:\Users\PaulRefurb\Documents\Ch 08-24-14\Books\951 Farrell Java Programming 8e - Alyssa - xxx\02_NEW PDFs and FIGURES\Figures\C8810_ch03\ch03\C8810_f031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925" y="2590800"/>
            <a:ext cx="704215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pPr eaLnBrk="1" hangingPunct="1"/>
            <a:r>
              <a:rPr lang="en-US" altLang="en-US" smtClean="0"/>
              <a:t>Creating Methods That Return Values</a:t>
            </a:r>
          </a:p>
        </p:txBody>
      </p:sp>
      <p:sp>
        <p:nvSpPr>
          <p:cNvPr id="53251" name="Rectangle 3"/>
          <p:cNvSpPr>
            <a:spLocks noGrp="1" noChangeArrowheads="1"/>
          </p:cNvSpPr>
          <p:nvPr>
            <p:ph idx="1"/>
          </p:nvPr>
        </p:nvSpPr>
        <p:spPr/>
        <p:txBody>
          <a:bodyPr/>
          <a:lstStyle/>
          <a:p>
            <a:pPr eaLnBrk="1" hangingPunct="1"/>
            <a:r>
              <a:rPr lang="en-US" altLang="en-US" b="1" smtClean="0">
                <a:latin typeface="Courier New" pitchFamily="49" charset="0"/>
              </a:rPr>
              <a:t>return</a:t>
            </a:r>
            <a:r>
              <a:rPr lang="en-US" altLang="en-US" b="1" smtClean="0"/>
              <a:t> statement</a:t>
            </a:r>
            <a:r>
              <a:rPr lang="en-US" altLang="en-US" smtClean="0"/>
              <a:t> </a:t>
            </a:r>
          </a:p>
          <a:p>
            <a:pPr lvl="1" eaLnBrk="1" hangingPunct="1"/>
            <a:r>
              <a:rPr lang="en-US" altLang="en-US" smtClean="0"/>
              <a:t>Causes a value to be sent from the called method back to the calling method</a:t>
            </a:r>
          </a:p>
          <a:p>
            <a:pPr eaLnBrk="1" hangingPunct="1"/>
            <a:r>
              <a:rPr lang="en-US" altLang="en-US" smtClean="0"/>
              <a:t>The return type can be any type used in Java</a:t>
            </a:r>
          </a:p>
          <a:p>
            <a:pPr lvl="1" eaLnBrk="1" hangingPunct="1"/>
            <a:r>
              <a:rPr lang="en-US" altLang="en-US" smtClean="0"/>
              <a:t>Primitive types</a:t>
            </a:r>
          </a:p>
          <a:p>
            <a:pPr lvl="1" eaLnBrk="1" hangingPunct="1"/>
            <a:r>
              <a:rPr lang="en-US" altLang="en-US" smtClean="0"/>
              <a:t>Class types</a:t>
            </a:r>
          </a:p>
          <a:p>
            <a:pPr lvl="1" eaLnBrk="1" hangingPunct="1"/>
            <a:r>
              <a:rPr lang="en-US" altLang="en-US" smtClean="0">
                <a:latin typeface="Courier New" pitchFamily="49" charset="0"/>
              </a:rPr>
              <a:t>void</a:t>
            </a:r>
          </a:p>
          <a:p>
            <a:pPr lvl="2" eaLnBrk="1" hangingPunct="1"/>
            <a:r>
              <a:rPr lang="en-US" altLang="en-US" smtClean="0"/>
              <a:t>Returns nothing</a:t>
            </a:r>
          </a:p>
          <a:p>
            <a:pPr eaLnBrk="1" hangingPunct="1"/>
            <a:r>
              <a:rPr lang="en-US" altLang="en-US" b="1" smtClean="0"/>
              <a:t>Method’s type</a:t>
            </a:r>
          </a:p>
          <a:p>
            <a:pPr lvl="1" eaLnBrk="1" hangingPunct="1"/>
            <a:r>
              <a:rPr lang="en-US" altLang="en-US" smtClean="0"/>
              <a:t>A method’s return type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pPr eaLnBrk="1" hangingPunct="1"/>
            <a:r>
              <a:rPr lang="en-US" altLang="en-US" dirty="0" smtClean="0"/>
              <a:t>Creating Methods That Return Values</a:t>
            </a:r>
            <a:endParaRPr lang="en-US" altLang="en-US" dirty="0" smtClean="0">
              <a:latin typeface="Courier New" pitchFamily="49" charset="0"/>
            </a:endParaRPr>
          </a:p>
        </p:txBody>
      </p:sp>
      <p:pic>
        <p:nvPicPr>
          <p:cNvPr id="54277" name="Picture 6" descr="C:\Users\PaulRefurb\Documents\Ch 08-24-14\Books\951 Farrell Java Programming 8e - Alyssa - xxx\02_NEW PDFs and FIGURES\Figures\C8810_ch03\ch03\C8810_f031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925" y="2514600"/>
            <a:ext cx="704215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pPr eaLnBrk="1" hangingPunct="1"/>
            <a:r>
              <a:rPr lang="en-US" altLang="en-US" dirty="0" smtClean="0"/>
              <a:t>Creating Methods That Return Values</a:t>
            </a:r>
          </a:p>
        </p:txBody>
      </p:sp>
      <p:sp>
        <p:nvSpPr>
          <p:cNvPr id="55299" name="Rectangle 3"/>
          <p:cNvSpPr>
            <a:spLocks noGrp="1" noChangeArrowheads="1"/>
          </p:cNvSpPr>
          <p:nvPr>
            <p:ph idx="1"/>
          </p:nvPr>
        </p:nvSpPr>
        <p:spPr/>
        <p:txBody>
          <a:bodyPr/>
          <a:lstStyle/>
          <a:p>
            <a:pPr eaLnBrk="1" hangingPunct="1"/>
            <a:r>
              <a:rPr lang="en-US" altLang="en-US" b="1" smtClean="0"/>
              <a:t>Unreachable statements</a:t>
            </a:r>
            <a:r>
              <a:rPr lang="en-US" altLang="en-US" smtClean="0"/>
              <a:t> (</a:t>
            </a:r>
            <a:r>
              <a:rPr lang="en-US" altLang="en-US" b="1" smtClean="0"/>
              <a:t>dead code</a:t>
            </a:r>
            <a:r>
              <a:rPr lang="en-US" altLang="en-US" smtClean="0"/>
              <a:t>)</a:t>
            </a:r>
          </a:p>
          <a:p>
            <a:pPr lvl="1" eaLnBrk="1" hangingPunct="1"/>
            <a:r>
              <a:rPr lang="en-US" altLang="en-US" smtClean="0"/>
              <a:t>Logical flow leaves the method at the </a:t>
            </a:r>
            <a:r>
              <a:rPr lang="en-US" altLang="en-US" smtClean="0">
                <a:latin typeface="Courier New" pitchFamily="49" charset="0"/>
                <a:cs typeface="Courier New" pitchFamily="49" charset="0"/>
              </a:rPr>
              <a:t>return</a:t>
            </a:r>
            <a:r>
              <a:rPr lang="en-US" altLang="en-US" smtClean="0"/>
              <a:t> statement</a:t>
            </a:r>
          </a:p>
          <a:p>
            <a:pPr lvl="1" eaLnBrk="1" hangingPunct="1"/>
            <a:r>
              <a:rPr lang="en-US" altLang="en-US" smtClean="0"/>
              <a:t>Can never execute</a:t>
            </a:r>
          </a:p>
          <a:p>
            <a:pPr lvl="2" eaLnBrk="1" hangingPunct="1"/>
            <a:r>
              <a:rPr lang="en-US" altLang="en-US" smtClean="0"/>
              <a:t>Causes a compiler error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en-US" smtClean="0"/>
              <a:t>Chaining Method Calls</a:t>
            </a:r>
          </a:p>
        </p:txBody>
      </p:sp>
      <p:sp>
        <p:nvSpPr>
          <p:cNvPr id="56323" name="Content Placeholder 2"/>
          <p:cNvSpPr>
            <a:spLocks noGrp="1"/>
          </p:cNvSpPr>
          <p:nvPr>
            <p:ph idx="1"/>
          </p:nvPr>
        </p:nvSpPr>
        <p:spPr/>
        <p:txBody>
          <a:bodyPr/>
          <a:lstStyle/>
          <a:p>
            <a:pPr eaLnBrk="1" hangingPunct="1"/>
            <a:r>
              <a:rPr lang="en-US" altLang="en-US" smtClean="0"/>
              <a:t>Any method might call any number of other methods</a:t>
            </a:r>
          </a:p>
          <a:p>
            <a:pPr eaLnBrk="1" hangingPunct="1"/>
            <a:r>
              <a:rPr lang="en-US" altLang="en-US" smtClean="0"/>
              <a:t>Method acts as a </a:t>
            </a:r>
            <a:r>
              <a:rPr lang="en-US" altLang="en-US" b="1" smtClean="0"/>
              <a:t>black box</a:t>
            </a:r>
          </a:p>
          <a:p>
            <a:pPr lvl="1" eaLnBrk="1" hangingPunct="1"/>
            <a:r>
              <a:rPr lang="en-US" altLang="en-US" smtClean="0"/>
              <a:t>Do not need to know how it works</a:t>
            </a:r>
          </a:p>
          <a:p>
            <a:pPr lvl="1" eaLnBrk="1" hangingPunct="1"/>
            <a:r>
              <a:rPr lang="en-US" altLang="en-US" smtClean="0"/>
              <a:t>Just call and use the result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altLang="en-US" dirty="0" smtClean="0"/>
              <a:t>Chaining Method Calls</a:t>
            </a:r>
          </a:p>
        </p:txBody>
      </p:sp>
      <p:pic>
        <p:nvPicPr>
          <p:cNvPr id="57349" name="Picture 6" descr="C:\Users\PaulRefurb\Documents\Ch 08-24-14\Books\951 Farrell Java Programming 8e - Alyssa - xxx\02_NEW PDFs and FIGURES\Figures\C8810_ch03\ch03\C8810_f032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925" y="2133600"/>
            <a:ext cx="704215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Create a program that calculates the commission from selling a car.</a:t>
            </a:r>
          </a:p>
          <a:p>
            <a:pPr lvl="1"/>
            <a:r>
              <a:rPr lang="en-US" dirty="0" smtClean="0"/>
              <a:t>The program should prompt for two </a:t>
            </a:r>
            <a:r>
              <a:rPr lang="en-US" smtClean="0"/>
              <a:t>input </a:t>
            </a:r>
            <a:r>
              <a:rPr lang="en-US" smtClean="0"/>
              <a:t>parameters </a:t>
            </a:r>
            <a:r>
              <a:rPr lang="en-US" dirty="0" smtClean="0"/>
              <a:t>(use the Scanner object): car model and price</a:t>
            </a:r>
          </a:p>
          <a:p>
            <a:pPr lvl="1"/>
            <a:r>
              <a:rPr lang="en-US" dirty="0" smtClean="0"/>
              <a:t>Declare a commission rate of 5%</a:t>
            </a:r>
          </a:p>
          <a:p>
            <a:pPr lvl="1"/>
            <a:r>
              <a:rPr lang="en-US" dirty="0" smtClean="0"/>
              <a:t>The program should output the commission value based on the input. Sample output:</a:t>
            </a:r>
          </a:p>
          <a:p>
            <a:pPr lvl="2"/>
            <a:r>
              <a:rPr lang="en-US" dirty="0" smtClean="0"/>
              <a:t>The sale commission from Jetta is $1000.</a:t>
            </a:r>
            <a:endParaRPr lang="en-US" dirty="0"/>
          </a:p>
        </p:txBody>
      </p:sp>
      <p:sp>
        <p:nvSpPr>
          <p:cNvPr id="2" name="Title 1"/>
          <p:cNvSpPr>
            <a:spLocks noGrp="1"/>
          </p:cNvSpPr>
          <p:nvPr>
            <p:ph type="title"/>
          </p:nvPr>
        </p:nvSpPr>
        <p:spPr/>
        <p:txBody>
          <a:bodyPr/>
          <a:lstStyle/>
          <a:p>
            <a:r>
              <a:rPr lang="en-US" dirty="0" smtClean="0"/>
              <a:t>Exercise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pPr eaLnBrk="1" hangingPunct="1"/>
            <a:r>
              <a:rPr lang="en-US" altLang="en-US" smtClean="0"/>
              <a:t>Learning About Classes and Objects</a:t>
            </a:r>
          </a:p>
        </p:txBody>
      </p:sp>
      <p:sp>
        <p:nvSpPr>
          <p:cNvPr id="58371" name="Rectangle 3"/>
          <p:cNvSpPr>
            <a:spLocks noGrp="1" noChangeArrowheads="1"/>
          </p:cNvSpPr>
          <p:nvPr>
            <p:ph idx="1"/>
          </p:nvPr>
        </p:nvSpPr>
        <p:spPr/>
        <p:txBody>
          <a:bodyPr/>
          <a:lstStyle/>
          <a:p>
            <a:pPr eaLnBrk="1" hangingPunct="1"/>
            <a:r>
              <a:rPr lang="en-US" altLang="en-US" smtClean="0"/>
              <a:t>Every object is a member of a class</a:t>
            </a:r>
          </a:p>
          <a:p>
            <a:pPr eaLnBrk="1" hangingPunct="1"/>
            <a:r>
              <a:rPr lang="en-US" altLang="en-US" b="1" smtClean="0"/>
              <a:t>Is-a relationships</a:t>
            </a:r>
          </a:p>
          <a:p>
            <a:pPr lvl="1" eaLnBrk="1" hangingPunct="1"/>
            <a:r>
              <a:rPr lang="en-US" altLang="en-US" smtClean="0"/>
              <a:t>An object “is a” concrete example of the class</a:t>
            </a:r>
          </a:p>
          <a:p>
            <a:pPr lvl="1" eaLnBrk="1" hangingPunct="1"/>
            <a:r>
              <a:rPr lang="en-US" altLang="en-US" smtClean="0"/>
              <a:t>The zoo’s shark “is a” </a:t>
            </a:r>
            <a:r>
              <a:rPr lang="en-US" altLang="en-US" smtClean="0">
                <a:latin typeface="Courier New" pitchFamily="49" charset="0"/>
                <a:cs typeface="Courier New" pitchFamily="49" charset="0"/>
              </a:rPr>
              <a:t>Fish</a:t>
            </a:r>
          </a:p>
          <a:p>
            <a:pPr eaLnBrk="1" hangingPunct="1"/>
            <a:r>
              <a:rPr lang="en-US" altLang="en-US" b="1" smtClean="0"/>
              <a:t>Instantiation</a:t>
            </a:r>
          </a:p>
          <a:p>
            <a:pPr lvl="1" eaLnBrk="1" hangingPunct="1"/>
            <a:r>
              <a:rPr lang="en-US" altLang="en-US" smtClean="0"/>
              <a:t>Shark is an instantiation of the </a:t>
            </a:r>
            <a:r>
              <a:rPr lang="en-US" altLang="en-US" smtClean="0">
                <a:latin typeface="Courier New" pitchFamily="49" charset="0"/>
                <a:cs typeface="Courier New" pitchFamily="49" charset="0"/>
              </a:rPr>
              <a:t>Fish</a:t>
            </a:r>
            <a:r>
              <a:rPr lang="en-US" altLang="en-US" smtClean="0"/>
              <a:t> class</a:t>
            </a:r>
          </a:p>
          <a:p>
            <a:pPr eaLnBrk="1" hangingPunct="1"/>
            <a:r>
              <a:rPr lang="en-US" altLang="en-US" smtClean="0"/>
              <a:t>Reusability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normAutofit fontScale="90000"/>
          </a:bodyPr>
          <a:lstStyle/>
          <a:p>
            <a:pPr eaLnBrk="1" hangingPunct="1"/>
            <a:r>
              <a:rPr lang="en-US" altLang="en-US" dirty="0" smtClean="0"/>
              <a:t>Understanding Method Calls and Placement</a:t>
            </a:r>
          </a:p>
        </p:txBody>
      </p:sp>
      <p:pic>
        <p:nvPicPr>
          <p:cNvPr id="29701" name="Picture 6" descr="C:\Users\PaulRefurb\Documents\Ch 08-24-14\Books\951 Farrell Java Programming 8e - Alyssa - xxx\02_NEW PDFs and FIGURES\Figures\C8810_ch03\ch03\C8810_f030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925" y="2097087"/>
            <a:ext cx="7042150"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fontScale="90000"/>
          </a:bodyPr>
          <a:lstStyle/>
          <a:p>
            <a:pPr eaLnBrk="1" hangingPunct="1"/>
            <a:r>
              <a:rPr lang="en-US" altLang="en-US" dirty="0" smtClean="0"/>
              <a:t>Learning About Classes and Objects</a:t>
            </a:r>
          </a:p>
        </p:txBody>
      </p:sp>
      <p:sp>
        <p:nvSpPr>
          <p:cNvPr id="59395" name="Rectangle 3"/>
          <p:cNvSpPr>
            <a:spLocks noGrp="1" noChangeArrowheads="1"/>
          </p:cNvSpPr>
          <p:nvPr>
            <p:ph idx="1"/>
          </p:nvPr>
        </p:nvSpPr>
        <p:spPr/>
        <p:txBody>
          <a:bodyPr/>
          <a:lstStyle/>
          <a:p>
            <a:pPr eaLnBrk="1" hangingPunct="1"/>
            <a:r>
              <a:rPr lang="en-US" altLang="en-US" smtClean="0"/>
              <a:t>Methods are often called upon to return a piece of information to the source of the request</a:t>
            </a:r>
          </a:p>
          <a:p>
            <a:pPr eaLnBrk="1" hangingPunct="1"/>
            <a:r>
              <a:rPr lang="en-US" altLang="en-US" b="1" smtClean="0"/>
              <a:t>Class client</a:t>
            </a:r>
            <a:r>
              <a:rPr lang="en-US" altLang="en-US" smtClean="0"/>
              <a:t> or </a:t>
            </a:r>
            <a:r>
              <a:rPr lang="en-US" altLang="en-US" b="1" smtClean="0"/>
              <a:t>class user</a:t>
            </a:r>
          </a:p>
          <a:p>
            <a:pPr lvl="1" eaLnBrk="1" hangingPunct="1"/>
            <a:r>
              <a:rPr lang="en-US" altLang="en-US" smtClean="0"/>
              <a:t>An application or a class that instantiates objects of another prewritten class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t>Creating a Class</a:t>
            </a:r>
          </a:p>
        </p:txBody>
      </p:sp>
      <p:sp>
        <p:nvSpPr>
          <p:cNvPr id="60419" name="Rectangle 3"/>
          <p:cNvSpPr>
            <a:spLocks noGrp="1" noChangeArrowheads="1"/>
          </p:cNvSpPr>
          <p:nvPr>
            <p:ph idx="1"/>
          </p:nvPr>
        </p:nvSpPr>
        <p:spPr/>
        <p:txBody>
          <a:bodyPr/>
          <a:lstStyle/>
          <a:p>
            <a:pPr eaLnBrk="1" hangingPunct="1"/>
            <a:r>
              <a:rPr lang="en-US" altLang="en-US" smtClean="0"/>
              <a:t>Assign a name to the class</a:t>
            </a:r>
          </a:p>
          <a:p>
            <a:pPr eaLnBrk="1" hangingPunct="1"/>
            <a:r>
              <a:rPr lang="en-US" altLang="en-US" smtClean="0"/>
              <a:t>Determine what data and methods will be part of the class</a:t>
            </a:r>
          </a:p>
          <a:p>
            <a:pPr eaLnBrk="1" hangingPunct="1"/>
            <a:r>
              <a:rPr lang="en-US" altLang="en-US" smtClean="0"/>
              <a:t>Create a class header with three parts:</a:t>
            </a:r>
          </a:p>
          <a:p>
            <a:pPr lvl="1" eaLnBrk="1" hangingPunct="1"/>
            <a:r>
              <a:rPr lang="en-US" altLang="en-US" smtClean="0"/>
              <a:t>An optional access modifier</a:t>
            </a:r>
          </a:p>
          <a:p>
            <a:pPr lvl="1" eaLnBrk="1" hangingPunct="1"/>
            <a:r>
              <a:rPr lang="en-US" altLang="en-US" smtClean="0"/>
              <a:t>The keyword </a:t>
            </a:r>
            <a:r>
              <a:rPr lang="en-US" altLang="en-US" smtClean="0">
                <a:latin typeface="Courier New" pitchFamily="49" charset="0"/>
              </a:rPr>
              <a:t>class</a:t>
            </a:r>
          </a:p>
          <a:p>
            <a:pPr lvl="1" eaLnBrk="1" hangingPunct="1"/>
            <a:r>
              <a:rPr lang="en-US" altLang="en-US" smtClean="0"/>
              <a:t>Any legal identifier for the name of the class</a:t>
            </a:r>
          </a:p>
          <a:p>
            <a:pPr eaLnBrk="1" hangingPunct="1"/>
            <a:r>
              <a:rPr lang="en-US" altLang="en-US" smtClean="0">
                <a:latin typeface="Courier New" pitchFamily="49" charset="0"/>
              </a:rPr>
              <a:t>public</a:t>
            </a:r>
            <a:r>
              <a:rPr lang="en-US" altLang="en-US" smtClean="0"/>
              <a:t> class</a:t>
            </a:r>
          </a:p>
          <a:p>
            <a:pPr lvl="1" eaLnBrk="1" hangingPunct="1"/>
            <a:r>
              <a:rPr lang="en-US" altLang="en-US" smtClean="0"/>
              <a:t>Accessible by all objects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dirty="0" smtClean="0"/>
              <a:t>Creating a Class</a:t>
            </a:r>
          </a:p>
        </p:txBody>
      </p:sp>
      <p:pic>
        <p:nvPicPr>
          <p:cNvPr id="61445" name="Picture 6" descr="C:\Users\PaulRefurb\Documents\Ch 08-24-14\Books\951 Farrell Java Programming 8e - Alyssa - xxx\02_NEW PDFs and FIGURES\Figures\C8810_ch03\ch03\C8810_f032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3275" y="2895600"/>
            <a:ext cx="499745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smtClean="0"/>
              <a:t>Creating a Class</a:t>
            </a:r>
          </a:p>
        </p:txBody>
      </p:sp>
      <p:sp>
        <p:nvSpPr>
          <p:cNvPr id="62467" name="Rectangle 3"/>
          <p:cNvSpPr>
            <a:spLocks noGrp="1" noChangeArrowheads="1"/>
          </p:cNvSpPr>
          <p:nvPr>
            <p:ph idx="1"/>
          </p:nvPr>
        </p:nvSpPr>
        <p:spPr/>
        <p:txBody>
          <a:bodyPr/>
          <a:lstStyle/>
          <a:p>
            <a:pPr eaLnBrk="1" hangingPunct="1"/>
            <a:r>
              <a:rPr lang="en-US" altLang="en-US" b="1" smtClean="0"/>
              <a:t>Extended</a:t>
            </a:r>
          </a:p>
          <a:p>
            <a:pPr lvl="1" eaLnBrk="1" hangingPunct="1"/>
            <a:r>
              <a:rPr lang="en-US" altLang="en-US" smtClean="0"/>
              <a:t>To be used as a basis for any other class</a:t>
            </a:r>
          </a:p>
          <a:p>
            <a:pPr eaLnBrk="1" hangingPunct="1"/>
            <a:r>
              <a:rPr lang="en-US" altLang="en-US" b="1" smtClean="0"/>
              <a:t>Data fields</a:t>
            </a:r>
          </a:p>
          <a:p>
            <a:pPr lvl="1" eaLnBrk="1" hangingPunct="1"/>
            <a:r>
              <a:rPr lang="en-US" altLang="en-US" smtClean="0"/>
              <a:t>Variables declared within a class but outside of any method</a:t>
            </a:r>
          </a:p>
          <a:p>
            <a:pPr eaLnBrk="1" hangingPunct="1"/>
            <a:r>
              <a:rPr lang="en-US" altLang="en-US" b="1" smtClean="0"/>
              <a:t>Instance variables</a:t>
            </a:r>
          </a:p>
          <a:p>
            <a:pPr lvl="1" eaLnBrk="1" hangingPunct="1"/>
            <a:r>
              <a:rPr lang="en-US" altLang="en-US" smtClean="0"/>
              <a:t>Nonstatic fields given to each object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smtClean="0"/>
              <a:t>Creating a Class</a:t>
            </a:r>
          </a:p>
        </p:txBody>
      </p:sp>
      <p:sp>
        <p:nvSpPr>
          <p:cNvPr id="63491" name="Rectangle 3"/>
          <p:cNvSpPr>
            <a:spLocks noGrp="1" noChangeArrowheads="1"/>
          </p:cNvSpPr>
          <p:nvPr>
            <p:ph idx="1"/>
          </p:nvPr>
        </p:nvSpPr>
        <p:spPr/>
        <p:txBody>
          <a:bodyPr/>
          <a:lstStyle/>
          <a:p>
            <a:pPr eaLnBrk="1" hangingPunct="1"/>
            <a:r>
              <a:rPr lang="en-US" altLang="en-US" b="1" dirty="0" smtClean="0"/>
              <a:t>Private access</a:t>
            </a:r>
            <a:r>
              <a:rPr lang="en-US" altLang="en-US" dirty="0" smtClean="0"/>
              <a:t> for fields </a:t>
            </a:r>
          </a:p>
          <a:p>
            <a:pPr lvl="1" eaLnBrk="1" hangingPunct="1"/>
            <a:r>
              <a:rPr lang="en-US" altLang="en-US" dirty="0" smtClean="0"/>
              <a:t>No other classes can access the field’s values</a:t>
            </a:r>
          </a:p>
          <a:p>
            <a:pPr lvl="1" eaLnBrk="1" hangingPunct="1"/>
            <a:r>
              <a:rPr lang="en-US" altLang="en-US" dirty="0" smtClean="0"/>
              <a:t>Only methods of the same class are allowed to use </a:t>
            </a:r>
            <a:r>
              <a:rPr lang="en-US" altLang="en-US" dirty="0" smtClean="0">
                <a:latin typeface="Courier New" pitchFamily="49" charset="0"/>
              </a:rPr>
              <a:t>private</a:t>
            </a:r>
            <a:r>
              <a:rPr lang="en-US" altLang="en-US" dirty="0" smtClean="0"/>
              <a:t> variables</a:t>
            </a:r>
          </a:p>
          <a:p>
            <a:pPr eaLnBrk="1" hangingPunct="1"/>
            <a:r>
              <a:rPr lang="en-US" altLang="en-US" b="1" dirty="0" smtClean="0"/>
              <a:t>Information hiding (Encapsulation)</a:t>
            </a:r>
          </a:p>
          <a:p>
            <a:pPr eaLnBrk="1" hangingPunct="1"/>
            <a:r>
              <a:rPr lang="en-US" altLang="en-US" dirty="0" smtClean="0"/>
              <a:t>Most class methods are </a:t>
            </a:r>
            <a:r>
              <a:rPr lang="en-US" altLang="en-US" dirty="0" smtClean="0">
                <a:latin typeface="Courier New" pitchFamily="49" charset="0"/>
              </a:rPr>
              <a:t>public</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pPr eaLnBrk="1" hangingPunct="1"/>
            <a:r>
              <a:rPr lang="en-US" altLang="en-US" smtClean="0"/>
              <a:t>Creating Instance Methods in a Class</a:t>
            </a:r>
          </a:p>
        </p:txBody>
      </p:sp>
      <p:sp>
        <p:nvSpPr>
          <p:cNvPr id="64515" name="Rectangle 3"/>
          <p:cNvSpPr>
            <a:spLocks noGrp="1" noChangeArrowheads="1"/>
          </p:cNvSpPr>
          <p:nvPr>
            <p:ph idx="1"/>
          </p:nvPr>
        </p:nvSpPr>
        <p:spPr>
          <a:xfrm>
            <a:off x="533400" y="1676400"/>
            <a:ext cx="8229600" cy="5029200"/>
          </a:xfrm>
        </p:spPr>
        <p:txBody>
          <a:bodyPr/>
          <a:lstStyle/>
          <a:p>
            <a:pPr eaLnBrk="1" hangingPunct="1"/>
            <a:r>
              <a:rPr lang="en-US" altLang="en-US" smtClean="0"/>
              <a:t>Classes contain methods</a:t>
            </a:r>
          </a:p>
          <a:p>
            <a:pPr lvl="1" eaLnBrk="1" hangingPunct="1"/>
            <a:r>
              <a:rPr lang="en-US" altLang="en-US" b="1" smtClean="0"/>
              <a:t>Mutator methods </a:t>
            </a:r>
          </a:p>
          <a:p>
            <a:pPr lvl="2" eaLnBrk="1" hangingPunct="1"/>
            <a:r>
              <a:rPr lang="en-US" altLang="en-US" smtClean="0"/>
              <a:t>Set or change field values</a:t>
            </a:r>
          </a:p>
          <a:p>
            <a:pPr lvl="1" eaLnBrk="1" hangingPunct="1"/>
            <a:r>
              <a:rPr lang="en-US" altLang="en-US" b="1" smtClean="0"/>
              <a:t>Accessor methods</a:t>
            </a:r>
          </a:p>
          <a:p>
            <a:pPr lvl="2" eaLnBrk="1" hangingPunct="1"/>
            <a:r>
              <a:rPr lang="en-US" altLang="en-US" smtClean="0"/>
              <a:t>Retrieve values</a:t>
            </a:r>
          </a:p>
          <a:p>
            <a:pPr lvl="1" eaLnBrk="1" hangingPunct="1"/>
            <a:r>
              <a:rPr lang="en-US" altLang="en-US" b="1" smtClean="0"/>
              <a:t>Nonstatic methods</a:t>
            </a:r>
          </a:p>
          <a:p>
            <a:pPr lvl="2" eaLnBrk="1" hangingPunct="1"/>
            <a:r>
              <a:rPr lang="en-US" altLang="en-US" b="1" smtClean="0"/>
              <a:t>Instance methods</a:t>
            </a:r>
          </a:p>
          <a:p>
            <a:pPr lvl="2" eaLnBrk="1" hangingPunct="1"/>
            <a:r>
              <a:rPr lang="en-US" altLang="en-US" smtClean="0"/>
              <a:t>“Belong” to objects</a:t>
            </a:r>
          </a:p>
          <a:p>
            <a:pPr eaLnBrk="1" hangingPunct="1"/>
            <a:r>
              <a:rPr lang="en-US" altLang="en-US" smtClean="0"/>
              <a:t>Typically declare nonstatic data fields</a:t>
            </a:r>
          </a:p>
          <a:p>
            <a:pPr eaLnBrk="1" hangingPunct="1"/>
            <a:r>
              <a:rPr lang="en-US" altLang="en-US" smtClean="0">
                <a:latin typeface="Courier New" pitchFamily="49" charset="0"/>
              </a:rPr>
              <a:t>static</a:t>
            </a:r>
            <a:r>
              <a:rPr lang="en-US" altLang="en-US" smtClean="0"/>
              <a:t> class variables are not instance variables</a:t>
            </a:r>
          </a:p>
          <a:p>
            <a:pPr eaLnBrk="1" hangingPunct="1"/>
            <a:endParaRPr lang="en-US" altLang="en-US" sz="24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9" name="Group 6"/>
          <p:cNvGrpSpPr>
            <a:grpSpLocks/>
          </p:cNvGrpSpPr>
          <p:nvPr/>
        </p:nvGrpSpPr>
        <p:grpSpPr bwMode="auto">
          <a:xfrm>
            <a:off x="1860550" y="228600"/>
            <a:ext cx="5410200" cy="6172200"/>
            <a:chOff x="219075" y="76200"/>
            <a:chExt cx="8705850" cy="8782050"/>
          </a:xfrm>
        </p:grpSpPr>
        <p:pic>
          <p:nvPicPr>
            <p:cNvPr id="6554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075" y="76200"/>
              <a:ext cx="87058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2819400"/>
              <a:ext cx="8686800" cy="603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pPr eaLnBrk="1" hangingPunct="1"/>
            <a:r>
              <a:rPr lang="en-US" altLang="en-US" dirty="0" smtClean="0"/>
              <a:t>Creating Instance Methods in a Class</a:t>
            </a:r>
          </a:p>
        </p:txBody>
      </p:sp>
      <p:pic>
        <p:nvPicPr>
          <p:cNvPr id="67589" name="Picture 6" descr="C:\Users\PaulRefurb\Documents\Ch 08-24-14\Books\951 Farrell Java Programming 8e - Alyssa - xxx\02_NEW PDFs and FIGURES\Figures\C8810_ch03\ch03\C8810_f032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4838" y="1676400"/>
            <a:ext cx="5394325" cy="319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533400" y="5221069"/>
            <a:ext cx="8229600" cy="646331"/>
          </a:xfrm>
          <a:prstGeom prst="rect">
            <a:avLst/>
          </a:prstGeom>
          <a:noFill/>
        </p:spPr>
        <p:txBody>
          <a:bodyPr wrap="square" rtlCol="0">
            <a:spAutoFit/>
          </a:bodyPr>
          <a:lstStyle/>
          <a:p>
            <a:r>
              <a:rPr lang="en-US" dirty="0" smtClean="0">
                <a:solidFill>
                  <a:schemeClr val="bg1"/>
                </a:solidFill>
              </a:rPr>
              <a:t>Getters and setters guarantee that </a:t>
            </a:r>
            <a:r>
              <a:rPr lang="en-US" smtClean="0">
                <a:solidFill>
                  <a:schemeClr val="bg1"/>
                </a:solidFill>
              </a:rPr>
              <a:t>the primitive </a:t>
            </a:r>
            <a:r>
              <a:rPr lang="en-US" dirty="0" smtClean="0">
                <a:solidFill>
                  <a:schemeClr val="bg1"/>
                </a:solidFill>
              </a:rPr>
              <a:t>variables are passed by value, not by reference.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smtClean="0"/>
              <a:t>Organizing Classes</a:t>
            </a:r>
          </a:p>
        </p:txBody>
      </p:sp>
      <p:sp>
        <p:nvSpPr>
          <p:cNvPr id="68611" name="Rectangle 3"/>
          <p:cNvSpPr>
            <a:spLocks noGrp="1" noChangeArrowheads="1"/>
          </p:cNvSpPr>
          <p:nvPr>
            <p:ph idx="1"/>
          </p:nvPr>
        </p:nvSpPr>
        <p:spPr/>
        <p:txBody>
          <a:bodyPr/>
          <a:lstStyle/>
          <a:p>
            <a:pPr eaLnBrk="1" hangingPunct="1"/>
            <a:r>
              <a:rPr lang="en-US" altLang="en-US" dirty="0" smtClean="0"/>
              <a:t>Place data fields in logical order </a:t>
            </a:r>
          </a:p>
          <a:p>
            <a:pPr lvl="1" eaLnBrk="1" hangingPunct="1"/>
            <a:r>
              <a:rPr lang="en-US" altLang="en-US" dirty="0" smtClean="0"/>
              <a:t>At the beginning of a class</a:t>
            </a:r>
          </a:p>
          <a:p>
            <a:pPr lvl="1" eaLnBrk="1" hangingPunct="1"/>
            <a:r>
              <a:rPr lang="en-US" altLang="en-US" dirty="0" smtClean="0"/>
              <a:t>List the fields vertically</a:t>
            </a:r>
          </a:p>
          <a:p>
            <a:pPr eaLnBrk="1" hangingPunct="1"/>
            <a:r>
              <a:rPr lang="en-US" altLang="en-US" dirty="0" smtClean="0"/>
              <a:t>Data fields and methods may be placed in any order within a class</a:t>
            </a:r>
          </a:p>
          <a:p>
            <a:pPr lvl="1" eaLnBrk="1" hangingPunct="1"/>
            <a:r>
              <a:rPr lang="en-US" altLang="en-US" dirty="0" smtClean="0"/>
              <a:t>It’s common to list all data fields first </a:t>
            </a:r>
          </a:p>
          <a:p>
            <a:pPr lvl="1" eaLnBrk="1" hangingPunct="1"/>
            <a:r>
              <a:rPr lang="en-US" altLang="en-US" dirty="0" smtClean="0"/>
              <a:t>Names and data types can be seen before reading the methods that use the data fields</a:t>
            </a:r>
          </a:p>
          <a:p>
            <a:pPr lvl="1" eaLnBrk="1" hangingPunct="1"/>
            <a:endParaRPr lang="en-US" alt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dirty="0" smtClean="0"/>
              <a:t>Organizing Classes</a:t>
            </a:r>
          </a:p>
        </p:txBody>
      </p:sp>
      <p:pic>
        <p:nvPicPr>
          <p:cNvPr id="69637" name="Picture 6" descr="C:\Users\PaulRefurb\Documents\Ch 08-24-14\Books\951 Farrell Java Programming 8e - Alyssa - xxx\02_NEW PDFs and FIGURES\Figures\C8810_ch03\ch03\C8810_f032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925" y="1828800"/>
            <a:ext cx="7042150"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p:txBody>
          <a:bodyPr>
            <a:normAutofit fontScale="90000"/>
          </a:bodyPr>
          <a:lstStyle/>
          <a:p>
            <a:pPr eaLnBrk="1" hangingPunct="1"/>
            <a:r>
              <a:rPr lang="en-US" altLang="en-US" dirty="0" smtClean="0"/>
              <a:t>Understanding Method Calls and Placement</a:t>
            </a:r>
          </a:p>
        </p:txBody>
      </p:sp>
      <p:sp>
        <p:nvSpPr>
          <p:cNvPr id="30723" name="Content Placeholder 5"/>
          <p:cNvSpPr>
            <a:spLocks noGrp="1"/>
          </p:cNvSpPr>
          <p:nvPr>
            <p:ph idx="1"/>
          </p:nvPr>
        </p:nvSpPr>
        <p:spPr/>
        <p:txBody>
          <a:bodyPr/>
          <a:lstStyle/>
          <a:p>
            <a:pPr eaLnBrk="1" hangingPunct="1"/>
            <a:r>
              <a:rPr lang="en-US" altLang="en-US" dirty="0" smtClean="0">
                <a:latin typeface="Courier New" pitchFamily="49" charset="0"/>
                <a:cs typeface="Courier New" pitchFamily="49" charset="0"/>
              </a:rPr>
              <a:t>main()</a:t>
            </a:r>
            <a:r>
              <a:rPr lang="en-US" altLang="en-US" dirty="0" smtClean="0">
                <a:cs typeface="Courier New" pitchFamily="49" charset="0"/>
              </a:rPr>
              <a:t> </a:t>
            </a:r>
            <a:r>
              <a:rPr lang="en-US" altLang="en-US" dirty="0" smtClean="0"/>
              <a:t>method executes automatically when the Java program is executed.</a:t>
            </a:r>
          </a:p>
          <a:p>
            <a:pPr eaLnBrk="1" hangingPunct="1"/>
            <a:r>
              <a:rPr lang="en-US" altLang="en-US" dirty="0" smtClean="0"/>
              <a:t>Other methods are called as needed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r>
              <a:rPr lang="en-US" altLang="en-US" dirty="0" smtClean="0"/>
              <a:t>Organizing Classes</a:t>
            </a:r>
          </a:p>
        </p:txBody>
      </p:sp>
      <p:sp>
        <p:nvSpPr>
          <p:cNvPr id="8" name="TextBox 7"/>
          <p:cNvSpPr txBox="1"/>
          <p:nvPr/>
        </p:nvSpPr>
        <p:spPr>
          <a:xfrm>
            <a:off x="1295400" y="1406525"/>
            <a:ext cx="1016000" cy="307975"/>
          </a:xfrm>
          <a:prstGeom prst="rect">
            <a:avLst/>
          </a:prstGeom>
          <a:noFill/>
        </p:spPr>
        <p:txBody>
          <a:bodyPr wrap="none">
            <a:spAutoFit/>
          </a:bodyPr>
          <a:lstStyle/>
          <a:p>
            <a:pPr eaLnBrk="1" hangingPunct="1">
              <a:defRPr/>
            </a:pPr>
            <a:r>
              <a:rPr lang="en-US" sz="1400" i="1" dirty="0">
                <a:solidFill>
                  <a:schemeClr val="tx1"/>
                </a:solidFill>
                <a:latin typeface="+mj-lt"/>
                <a:cs typeface="+mn-cs"/>
              </a:rPr>
              <a:t>(continued)</a:t>
            </a:r>
          </a:p>
        </p:txBody>
      </p:sp>
      <p:pic>
        <p:nvPicPr>
          <p:cNvPr id="70662" name="Picture 7" descr="C:\Users\PaulRefurb\Documents\Ch 08-24-14\Books\951 Farrell Java Programming 8e - Alyssa - xxx\02_NEW PDFs and FIGURES\Figures\C8810_ch03\ch03\C8810_f0328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676400"/>
            <a:ext cx="64008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pPr eaLnBrk="1" hangingPunct="1"/>
            <a:r>
              <a:rPr lang="en-US" altLang="en-US" smtClean="0"/>
              <a:t>Declaring Objects and Using</a:t>
            </a:r>
            <a:br>
              <a:rPr lang="en-US" altLang="en-US" smtClean="0"/>
            </a:br>
            <a:r>
              <a:rPr lang="en-US" altLang="en-US" smtClean="0"/>
              <a:t>Their Methods</a:t>
            </a:r>
          </a:p>
        </p:txBody>
      </p:sp>
      <p:sp>
        <p:nvSpPr>
          <p:cNvPr id="71683" name="Rectangle 3"/>
          <p:cNvSpPr>
            <a:spLocks noGrp="1" noChangeArrowheads="1"/>
          </p:cNvSpPr>
          <p:nvPr>
            <p:ph idx="1"/>
          </p:nvPr>
        </p:nvSpPr>
        <p:spPr/>
        <p:txBody>
          <a:bodyPr/>
          <a:lstStyle/>
          <a:p>
            <a:pPr eaLnBrk="1" hangingPunct="1"/>
            <a:r>
              <a:rPr lang="en-US" altLang="en-US" dirty="0" smtClean="0"/>
              <a:t>Declaring a class does not create any actual objects</a:t>
            </a:r>
          </a:p>
          <a:p>
            <a:pPr eaLnBrk="1" hangingPunct="1"/>
            <a:r>
              <a:rPr lang="en-US" altLang="en-US" dirty="0" smtClean="0"/>
              <a:t>To create an instance of a class:</a:t>
            </a:r>
          </a:p>
          <a:p>
            <a:pPr lvl="1" eaLnBrk="1" hangingPunct="1"/>
            <a:r>
              <a:rPr lang="en-US" altLang="en-US" dirty="0" smtClean="0"/>
              <a:t>Supply a type and an identifier</a:t>
            </a:r>
          </a:p>
          <a:p>
            <a:pPr lvl="1" eaLnBrk="1" hangingPunct="1"/>
            <a:r>
              <a:rPr lang="en-US" altLang="en-US" dirty="0" smtClean="0"/>
              <a:t>Allocate computer memory for the object</a:t>
            </a:r>
          </a:p>
          <a:p>
            <a:pPr lvl="1" eaLnBrk="1" hangingPunct="1"/>
            <a:r>
              <a:rPr lang="en-US" altLang="en-US" dirty="0" smtClean="0"/>
              <a:t>Use the </a:t>
            </a:r>
            <a:r>
              <a:rPr lang="en-US" altLang="en-US" b="1" dirty="0" smtClean="0">
                <a:latin typeface="Courier New" pitchFamily="49" charset="0"/>
              </a:rPr>
              <a:t>new</a:t>
            </a:r>
            <a:r>
              <a:rPr lang="en-US" altLang="en-US" b="1" dirty="0" smtClean="0"/>
              <a:t> operator</a:t>
            </a:r>
          </a:p>
          <a:p>
            <a:pPr lvl="2" eaLnBrk="1" hangingPunct="1">
              <a:buFontTx/>
              <a:buNone/>
            </a:pPr>
            <a:r>
              <a:rPr lang="en-US" altLang="en-US" dirty="0" smtClean="0">
                <a:latin typeface="Courier New" pitchFamily="49" charset="0"/>
              </a:rPr>
              <a:t>	Employee </a:t>
            </a:r>
            <a:r>
              <a:rPr lang="en-US" altLang="en-US" dirty="0" err="1" smtClean="0">
                <a:latin typeface="Courier New" pitchFamily="49" charset="0"/>
              </a:rPr>
              <a:t>someEmployee</a:t>
            </a:r>
            <a:r>
              <a:rPr lang="en-US" altLang="en-US" dirty="0" smtClean="0">
                <a:latin typeface="Courier New" pitchFamily="49" charset="0"/>
              </a:rPr>
              <a:t>;</a:t>
            </a:r>
          </a:p>
          <a:p>
            <a:pPr lvl="2" eaLnBrk="1" hangingPunct="1">
              <a:buFontTx/>
              <a:buNone/>
            </a:pPr>
            <a:r>
              <a:rPr lang="en-US" altLang="en-US" dirty="0" smtClean="0">
                <a:latin typeface="Courier New" pitchFamily="49" charset="0"/>
              </a:rPr>
              <a:t>	</a:t>
            </a:r>
            <a:r>
              <a:rPr lang="en-US" altLang="en-US" dirty="0" err="1" smtClean="0">
                <a:latin typeface="Courier New" pitchFamily="49" charset="0"/>
              </a:rPr>
              <a:t>someEmployee</a:t>
            </a:r>
            <a:r>
              <a:rPr lang="en-US" altLang="en-US" dirty="0" smtClean="0">
                <a:latin typeface="Courier New" pitchFamily="49" charset="0"/>
              </a:rPr>
              <a:t> = new Employee();</a:t>
            </a:r>
          </a:p>
          <a:p>
            <a:pPr lvl="1" eaLnBrk="1" hangingPunct="1">
              <a:buFont typeface="Arial" charset="0"/>
              <a:buNone/>
            </a:pPr>
            <a:r>
              <a:rPr lang="en-US" altLang="en-US" dirty="0" smtClean="0"/>
              <a:t>		    or</a:t>
            </a:r>
            <a:r>
              <a:rPr lang="en-US" altLang="en-US" dirty="0" smtClean="0">
                <a:latin typeface="Courier New" pitchFamily="49" charset="0"/>
              </a:rPr>
              <a:t> </a:t>
            </a:r>
          </a:p>
          <a:p>
            <a:pPr lvl="2" eaLnBrk="1" hangingPunct="1">
              <a:buFontTx/>
              <a:buNone/>
            </a:pPr>
            <a:r>
              <a:rPr lang="en-US" altLang="en-US" dirty="0" smtClean="0">
                <a:latin typeface="Courier New" pitchFamily="49" charset="0"/>
              </a:rPr>
              <a:t>	Employee </a:t>
            </a:r>
            <a:r>
              <a:rPr lang="en-US" altLang="en-US" dirty="0" err="1" smtClean="0">
                <a:latin typeface="Courier New" pitchFamily="49" charset="0"/>
              </a:rPr>
              <a:t>someEmployee</a:t>
            </a:r>
            <a:r>
              <a:rPr lang="en-US" altLang="en-US" dirty="0" smtClean="0">
                <a:latin typeface="Courier New" pitchFamily="49" charset="0"/>
              </a:rPr>
              <a:t> = new Employee();</a:t>
            </a:r>
            <a:endParaRPr lang="en-US" alt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eaLnBrk="1" hangingPunct="1"/>
            <a:r>
              <a:rPr lang="en-US" altLang="en-US" dirty="0" smtClean="0"/>
              <a:t>Declaring Objects and Using</a:t>
            </a:r>
            <a:br>
              <a:rPr lang="en-US" altLang="en-US" dirty="0" smtClean="0"/>
            </a:br>
            <a:r>
              <a:rPr lang="en-US" altLang="en-US" dirty="0" smtClean="0"/>
              <a:t>Their Methods</a:t>
            </a:r>
          </a:p>
        </p:txBody>
      </p:sp>
      <p:sp>
        <p:nvSpPr>
          <p:cNvPr id="72707" name="Rectangle 3"/>
          <p:cNvSpPr>
            <a:spLocks noGrp="1" noChangeArrowheads="1"/>
          </p:cNvSpPr>
          <p:nvPr>
            <p:ph idx="1"/>
          </p:nvPr>
        </p:nvSpPr>
        <p:spPr/>
        <p:txBody>
          <a:bodyPr/>
          <a:lstStyle/>
          <a:p>
            <a:pPr eaLnBrk="1" hangingPunct="1"/>
            <a:r>
              <a:rPr lang="en-US" altLang="en-US" b="1" dirty="0" smtClean="0"/>
              <a:t>Reference to the object</a:t>
            </a:r>
          </a:p>
          <a:p>
            <a:pPr lvl="1"/>
            <a:r>
              <a:rPr lang="en-US" altLang="en-US" dirty="0" smtClean="0"/>
              <a:t>The name for a memory address where the object is held (</a:t>
            </a:r>
            <a:r>
              <a:rPr lang="en-US" altLang="en-US" dirty="0" err="1" smtClean="0">
                <a:latin typeface="Courier New" pitchFamily="49" charset="0"/>
              </a:rPr>
              <a:t>someEmployee</a:t>
            </a:r>
            <a:r>
              <a:rPr lang="en-US" altLang="en-US" dirty="0" smtClean="0"/>
              <a:t>)</a:t>
            </a:r>
          </a:p>
          <a:p>
            <a:pPr eaLnBrk="1" hangingPunct="1"/>
            <a:r>
              <a:rPr lang="en-US" altLang="en-US" b="1" dirty="0" smtClean="0"/>
              <a:t>Constructor</a:t>
            </a:r>
            <a:r>
              <a:rPr lang="en-US" altLang="en-US" dirty="0" smtClean="0"/>
              <a:t> method</a:t>
            </a:r>
          </a:p>
          <a:p>
            <a:pPr lvl="1" eaLnBrk="1" hangingPunct="1"/>
            <a:r>
              <a:rPr lang="en-US" altLang="en-US" dirty="0" smtClean="0"/>
              <a:t>A method that creates and initializes class objects</a:t>
            </a:r>
          </a:p>
          <a:p>
            <a:pPr lvl="1" eaLnBrk="1" hangingPunct="1"/>
            <a:r>
              <a:rPr lang="en-US" altLang="en-US" dirty="0" smtClean="0"/>
              <a:t>You can write your own constructor methods</a:t>
            </a:r>
          </a:p>
          <a:p>
            <a:pPr lvl="1" eaLnBrk="1" hangingPunct="1"/>
            <a:r>
              <a:rPr lang="en-US" altLang="en-US" dirty="0" smtClean="0"/>
              <a:t>Java uses a default constructor when you don’t write one</a:t>
            </a:r>
          </a:p>
          <a:p>
            <a:pPr lvl="1" eaLnBrk="1" hangingPunct="1"/>
            <a:r>
              <a:rPr lang="en-US" altLang="en-US" dirty="0" smtClean="0"/>
              <a:t>The name of the constructor is always the same as the name of the class whose objects it constructs</a:t>
            </a:r>
          </a:p>
          <a:p>
            <a:pPr eaLnBrk="1" hangingPunct="1"/>
            <a:endParaRPr lang="en-US" alt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pPr eaLnBrk="1" hangingPunct="1"/>
            <a:r>
              <a:rPr lang="en-US" altLang="en-US" dirty="0" smtClean="0"/>
              <a:t>Declaring Objects and Using</a:t>
            </a:r>
            <a:br>
              <a:rPr lang="en-US" altLang="en-US" dirty="0" smtClean="0"/>
            </a:br>
            <a:r>
              <a:rPr lang="en-US" altLang="en-US" dirty="0" smtClean="0"/>
              <a:t>Their Methods</a:t>
            </a:r>
          </a:p>
        </p:txBody>
      </p:sp>
      <p:sp>
        <p:nvSpPr>
          <p:cNvPr id="73731" name="Rectangle 3"/>
          <p:cNvSpPr>
            <a:spLocks noGrp="1" noChangeArrowheads="1"/>
          </p:cNvSpPr>
          <p:nvPr>
            <p:ph idx="1"/>
          </p:nvPr>
        </p:nvSpPr>
        <p:spPr>
          <a:xfrm>
            <a:off x="457200" y="1481329"/>
            <a:ext cx="8229600" cy="1947672"/>
          </a:xfrm>
        </p:spPr>
        <p:txBody>
          <a:bodyPr>
            <a:normAutofit lnSpcReduction="10000"/>
          </a:bodyPr>
          <a:lstStyle/>
          <a:p>
            <a:pPr eaLnBrk="1" hangingPunct="1"/>
            <a:r>
              <a:rPr lang="en-US" altLang="en-US" dirty="0" smtClean="0"/>
              <a:t>After an object is instantiated, its methods can be accessed using: </a:t>
            </a:r>
          </a:p>
          <a:p>
            <a:pPr lvl="1" eaLnBrk="1" hangingPunct="1"/>
            <a:r>
              <a:rPr lang="en-US" altLang="en-US" dirty="0" smtClean="0"/>
              <a:t>The object’s identifier</a:t>
            </a:r>
          </a:p>
          <a:p>
            <a:pPr lvl="1" eaLnBrk="1" hangingPunct="1"/>
            <a:r>
              <a:rPr lang="en-US" altLang="en-US" dirty="0" smtClean="0"/>
              <a:t>A dot</a:t>
            </a:r>
          </a:p>
          <a:p>
            <a:pPr lvl="1" eaLnBrk="1" hangingPunct="1"/>
            <a:r>
              <a:rPr lang="en-US" altLang="en-US" dirty="0" smtClean="0"/>
              <a:t>A method call</a:t>
            </a:r>
          </a:p>
        </p:txBody>
      </p:sp>
      <p:pic>
        <p:nvPicPr>
          <p:cNvPr id="4" name="Picture 6" descr="C:\Users\PaulRefurb\Documents\Ch 08-24-14\Books\951 Farrell Java Programming 8e - Alyssa - xxx\02_NEW PDFs and FIGURES\Figures\C8810_ch03\ch03\C8810_f032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3439936"/>
            <a:ext cx="5197475" cy="2808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en-US" smtClean="0"/>
              <a:t>Understanding Data Hiding</a:t>
            </a:r>
          </a:p>
        </p:txBody>
      </p:sp>
      <p:sp>
        <p:nvSpPr>
          <p:cNvPr id="75779" name="Rectangle 3"/>
          <p:cNvSpPr>
            <a:spLocks noGrp="1" noChangeArrowheads="1"/>
          </p:cNvSpPr>
          <p:nvPr>
            <p:ph idx="1"/>
          </p:nvPr>
        </p:nvSpPr>
        <p:spPr/>
        <p:txBody>
          <a:bodyPr/>
          <a:lstStyle/>
          <a:p>
            <a:pPr eaLnBrk="1" hangingPunct="1"/>
            <a:r>
              <a:rPr lang="en-US" altLang="en-US" smtClean="0"/>
              <a:t>Data hiding using encapsulation</a:t>
            </a:r>
          </a:p>
          <a:p>
            <a:pPr lvl="1" eaLnBrk="1" hangingPunct="1"/>
            <a:r>
              <a:rPr lang="en-US" altLang="en-US" smtClean="0"/>
              <a:t>Data fields are usually </a:t>
            </a:r>
            <a:r>
              <a:rPr lang="en-US" altLang="en-US" smtClean="0">
                <a:latin typeface="Courier New" pitchFamily="49" charset="0"/>
              </a:rPr>
              <a:t>private</a:t>
            </a:r>
          </a:p>
          <a:p>
            <a:pPr lvl="1" eaLnBrk="1" hangingPunct="1"/>
            <a:r>
              <a:rPr lang="en-US" altLang="en-US" smtClean="0"/>
              <a:t>The client application accesses them only through </a:t>
            </a:r>
            <a:r>
              <a:rPr lang="en-US" altLang="en-US" smtClean="0">
                <a:latin typeface="Courier New" pitchFamily="49" charset="0"/>
              </a:rPr>
              <a:t>public</a:t>
            </a:r>
            <a:r>
              <a:rPr lang="en-US" altLang="en-US" smtClean="0"/>
              <a:t> interfaces</a:t>
            </a:r>
          </a:p>
          <a:p>
            <a:pPr eaLnBrk="1" hangingPunct="1"/>
            <a:r>
              <a:rPr lang="en-US" altLang="en-US" smtClean="0">
                <a:latin typeface="Courier New" pitchFamily="49" charset="0"/>
                <a:cs typeface="Courier New" pitchFamily="49" charset="0"/>
              </a:rPr>
              <a:t>set</a:t>
            </a:r>
            <a:r>
              <a:rPr lang="en-US" altLang="en-US" smtClean="0"/>
              <a:t> method</a:t>
            </a:r>
          </a:p>
          <a:p>
            <a:pPr lvl="1" eaLnBrk="1" hangingPunct="1"/>
            <a:r>
              <a:rPr lang="en-US" altLang="en-US" smtClean="0"/>
              <a:t>Controls the data values used to set a variable</a:t>
            </a:r>
          </a:p>
          <a:p>
            <a:pPr eaLnBrk="1" hangingPunct="1"/>
            <a:r>
              <a:rPr lang="en-US" altLang="en-US" smtClean="0">
                <a:latin typeface="Courier New" pitchFamily="49" charset="0"/>
                <a:cs typeface="Courier New" pitchFamily="49" charset="0"/>
              </a:rPr>
              <a:t>get</a:t>
            </a:r>
            <a:r>
              <a:rPr lang="en-US" altLang="en-US" smtClean="0"/>
              <a:t> method</a:t>
            </a:r>
          </a:p>
          <a:p>
            <a:pPr lvl="1" eaLnBrk="1" hangingPunct="1"/>
            <a:r>
              <a:rPr lang="en-US" altLang="en-US" smtClean="0"/>
              <a:t>Controls how a value is retrieved</a:t>
            </a:r>
          </a:p>
          <a:p>
            <a:pPr eaLnBrk="1" hangingPunct="1"/>
            <a:endParaRPr lang="en-US" altLang="en-US" smtClean="0"/>
          </a:p>
          <a:p>
            <a:pPr eaLnBrk="1" hangingPunct="1"/>
            <a:endParaRPr lang="en-US" alt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pPr eaLnBrk="1" hangingPunct="1"/>
            <a:r>
              <a:rPr lang="en-US" altLang="en-US" smtClean="0"/>
              <a:t>An Introduction to Using</a:t>
            </a:r>
            <a:br>
              <a:rPr lang="en-US" altLang="en-US" smtClean="0"/>
            </a:br>
            <a:r>
              <a:rPr lang="en-US" altLang="en-US" smtClean="0"/>
              <a:t>Constructors</a:t>
            </a:r>
          </a:p>
        </p:txBody>
      </p:sp>
      <p:sp>
        <p:nvSpPr>
          <p:cNvPr id="76803" name="Rectangle 3"/>
          <p:cNvSpPr>
            <a:spLocks noGrp="1" noChangeArrowheads="1"/>
          </p:cNvSpPr>
          <p:nvPr>
            <p:ph idx="1"/>
          </p:nvPr>
        </p:nvSpPr>
        <p:spPr/>
        <p:txBody>
          <a:bodyPr/>
          <a:lstStyle/>
          <a:p>
            <a:pPr eaLnBrk="1" hangingPunct="1">
              <a:buFontTx/>
              <a:buNone/>
            </a:pPr>
            <a:r>
              <a:rPr lang="en-US" altLang="en-US" smtClean="0">
                <a:latin typeface="Courier New" pitchFamily="49" charset="0"/>
              </a:rPr>
              <a:t>	Employee chauffeur = new Employee();</a:t>
            </a:r>
          </a:p>
          <a:p>
            <a:pPr lvl="1" eaLnBrk="1" hangingPunct="1"/>
            <a:r>
              <a:rPr lang="en-US" altLang="en-US" smtClean="0"/>
              <a:t>Actually a calling method named </a:t>
            </a:r>
            <a:r>
              <a:rPr lang="en-US" altLang="en-US" smtClean="0">
                <a:latin typeface="Courier New" pitchFamily="49" charset="0"/>
              </a:rPr>
              <a:t>Employee()</a:t>
            </a:r>
            <a:r>
              <a:rPr lang="en-US" altLang="en-US" smtClean="0"/>
              <a:t> </a:t>
            </a:r>
          </a:p>
          <a:p>
            <a:pPr eaLnBrk="1" hangingPunct="1"/>
            <a:r>
              <a:rPr lang="en-US" altLang="en-US" b="1" smtClean="0"/>
              <a:t>Default constructors </a:t>
            </a:r>
          </a:p>
          <a:p>
            <a:pPr lvl="1" eaLnBrk="1" hangingPunct="1"/>
            <a:r>
              <a:rPr lang="en-US" altLang="en-US" smtClean="0"/>
              <a:t>Require no arguments</a:t>
            </a:r>
          </a:p>
          <a:p>
            <a:pPr lvl="1" eaLnBrk="1" hangingPunct="1"/>
            <a:r>
              <a:rPr lang="en-US" altLang="en-US" smtClean="0"/>
              <a:t>Created automatically by a Java compiler</a:t>
            </a:r>
          </a:p>
          <a:p>
            <a:pPr lvl="2" eaLnBrk="1" hangingPunct="1"/>
            <a:r>
              <a:rPr lang="en-US" altLang="en-US" smtClean="0"/>
              <a:t>For any class</a:t>
            </a:r>
          </a:p>
          <a:p>
            <a:pPr lvl="2" eaLnBrk="1" hangingPunct="1"/>
            <a:r>
              <a:rPr lang="en-US" altLang="en-US" smtClean="0"/>
              <a:t>Whenever you do not write a constructor</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fontScale="90000"/>
          </a:bodyPr>
          <a:lstStyle/>
          <a:p>
            <a:pPr eaLnBrk="1" hangingPunct="1"/>
            <a:r>
              <a:rPr lang="en-US" altLang="en-US" dirty="0" smtClean="0"/>
              <a:t>An Introduction to Using</a:t>
            </a:r>
            <a:br>
              <a:rPr lang="en-US" altLang="en-US" dirty="0" smtClean="0"/>
            </a:br>
            <a:r>
              <a:rPr lang="en-US" altLang="en-US" dirty="0" smtClean="0"/>
              <a:t>Constructors</a:t>
            </a:r>
          </a:p>
        </p:txBody>
      </p:sp>
      <p:sp>
        <p:nvSpPr>
          <p:cNvPr id="77827" name="Rectangle 3"/>
          <p:cNvSpPr>
            <a:spLocks noGrp="1" noChangeArrowheads="1"/>
          </p:cNvSpPr>
          <p:nvPr>
            <p:ph idx="1"/>
          </p:nvPr>
        </p:nvSpPr>
        <p:spPr/>
        <p:txBody>
          <a:bodyPr/>
          <a:lstStyle/>
          <a:p>
            <a:pPr eaLnBrk="1" hangingPunct="1"/>
            <a:r>
              <a:rPr lang="en-US" altLang="en-US" smtClean="0"/>
              <a:t>The default constructor provides specific initial values to an object’s data fields</a:t>
            </a:r>
          </a:p>
          <a:p>
            <a:pPr lvl="1" eaLnBrk="1" hangingPunct="1"/>
            <a:r>
              <a:rPr lang="en-US" altLang="en-US" smtClean="0"/>
              <a:t>Numeric fields </a:t>
            </a:r>
          </a:p>
          <a:p>
            <a:pPr lvl="2" eaLnBrk="1" hangingPunct="1"/>
            <a:r>
              <a:rPr lang="en-US" altLang="en-US" smtClean="0"/>
              <a:t>Set to 0 (zero)</a:t>
            </a:r>
          </a:p>
          <a:p>
            <a:pPr lvl="1" eaLnBrk="1" hangingPunct="1"/>
            <a:r>
              <a:rPr lang="en-US" altLang="en-US" smtClean="0"/>
              <a:t>Character fields </a:t>
            </a:r>
          </a:p>
          <a:p>
            <a:pPr lvl="2" eaLnBrk="1" hangingPunct="1"/>
            <a:r>
              <a:rPr lang="en-US" altLang="en-US" smtClean="0"/>
              <a:t>Set to Unicode ‘\u0000’</a:t>
            </a:r>
          </a:p>
          <a:p>
            <a:pPr lvl="1" eaLnBrk="1" hangingPunct="1"/>
            <a:r>
              <a:rPr lang="en-US" altLang="en-US" smtClean="0"/>
              <a:t>Boolean fields </a:t>
            </a:r>
          </a:p>
          <a:p>
            <a:pPr lvl="2" eaLnBrk="1" hangingPunct="1"/>
            <a:r>
              <a:rPr lang="en-US" altLang="en-US" smtClean="0"/>
              <a:t>Set to </a:t>
            </a:r>
            <a:r>
              <a:rPr lang="en-US" altLang="en-US" smtClean="0">
                <a:latin typeface="Courier New" pitchFamily="49" charset="0"/>
                <a:cs typeface="Courier New" pitchFamily="49" charset="0"/>
              </a:rPr>
              <a:t>false</a:t>
            </a:r>
          </a:p>
          <a:p>
            <a:pPr lvl="1" eaLnBrk="1" hangingPunct="1"/>
            <a:r>
              <a:rPr lang="en-US" altLang="en-US" smtClean="0"/>
              <a:t>Nonprimitive object fields </a:t>
            </a:r>
          </a:p>
          <a:p>
            <a:pPr lvl="2" eaLnBrk="1" hangingPunct="1"/>
            <a:r>
              <a:rPr lang="en-US" altLang="en-US" smtClean="0"/>
              <a:t>Set to </a:t>
            </a:r>
            <a:r>
              <a:rPr lang="en-US" altLang="en-US" smtClean="0">
                <a:latin typeface="Courier New" pitchFamily="49" charset="0"/>
                <a:cs typeface="Courier New" pitchFamily="49" charset="0"/>
              </a:rPr>
              <a:t>null</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pPr eaLnBrk="1" hangingPunct="1"/>
            <a:r>
              <a:rPr lang="en-US" altLang="en-US" dirty="0" smtClean="0"/>
              <a:t>An Introduction to Using</a:t>
            </a:r>
            <a:br>
              <a:rPr lang="en-US" altLang="en-US" dirty="0" smtClean="0"/>
            </a:br>
            <a:r>
              <a:rPr lang="en-US" altLang="en-US" dirty="0" smtClean="0"/>
              <a:t>Constructors</a:t>
            </a:r>
          </a:p>
        </p:txBody>
      </p:sp>
      <p:sp>
        <p:nvSpPr>
          <p:cNvPr id="78851" name="Rectangle 3"/>
          <p:cNvSpPr>
            <a:spLocks noGrp="1" noChangeArrowheads="1"/>
          </p:cNvSpPr>
          <p:nvPr>
            <p:ph idx="1"/>
          </p:nvPr>
        </p:nvSpPr>
        <p:spPr/>
        <p:txBody>
          <a:bodyPr/>
          <a:lstStyle/>
          <a:p>
            <a:pPr eaLnBrk="1" hangingPunct="1"/>
            <a:r>
              <a:rPr lang="en-US" altLang="en-US" smtClean="0"/>
              <a:t>A constructor method:</a:t>
            </a:r>
          </a:p>
          <a:p>
            <a:pPr lvl="1" eaLnBrk="1" hangingPunct="1"/>
            <a:r>
              <a:rPr lang="en-US" altLang="en-US" smtClean="0"/>
              <a:t>Must have the same name as the class it constructs</a:t>
            </a:r>
          </a:p>
          <a:p>
            <a:pPr lvl="1" eaLnBrk="1" hangingPunct="1"/>
            <a:r>
              <a:rPr lang="en-US" altLang="en-US" smtClean="0"/>
              <a:t>Cannot have a return type</a:t>
            </a:r>
          </a:p>
          <a:p>
            <a:pPr lvl="1" eaLnBrk="1" hangingPunct="1"/>
            <a:r>
              <a:rPr lang="en-US" altLang="en-US" smtClean="0">
                <a:latin typeface="Courier New" pitchFamily="49" charset="0"/>
              </a:rPr>
              <a:t>public</a:t>
            </a:r>
            <a:r>
              <a:rPr lang="en-US" altLang="en-US" smtClean="0"/>
              <a:t> access modifier</a:t>
            </a:r>
          </a:p>
          <a:p>
            <a:pPr lvl="1" eaLnBrk="1" hangingPunct="1"/>
            <a:endParaRPr lang="en-US" alt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pPr eaLnBrk="1" hangingPunct="1"/>
            <a:r>
              <a:rPr lang="en-US" altLang="en-US" dirty="0" smtClean="0"/>
              <a:t>An Introduction to Using</a:t>
            </a:r>
            <a:br>
              <a:rPr lang="en-US" altLang="en-US" dirty="0" smtClean="0"/>
            </a:br>
            <a:r>
              <a:rPr lang="en-US" altLang="en-US" dirty="0" smtClean="0"/>
              <a:t>Constructors</a:t>
            </a:r>
          </a:p>
        </p:txBody>
      </p:sp>
      <p:pic>
        <p:nvPicPr>
          <p:cNvPr id="79877" name="Picture 6" descr="C:\Users\PaulRefurb\Documents\Ch 08-24-14\Books\951 Farrell Java Programming 8e - Alyssa - xxx\02_NEW PDFs and FIGURES\Figures\C8810_ch03\ch03\C8810_f033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925" y="2819400"/>
            <a:ext cx="7042150"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normAutofit fontScale="90000"/>
          </a:bodyPr>
          <a:lstStyle/>
          <a:p>
            <a:pPr eaLnBrk="1" hangingPunct="1"/>
            <a:r>
              <a:rPr lang="en-US" altLang="en-US" smtClean="0"/>
              <a:t>Understanding That Classes Are </a:t>
            </a:r>
            <a:br>
              <a:rPr lang="en-US" altLang="en-US" smtClean="0"/>
            </a:br>
            <a:r>
              <a:rPr lang="en-US" altLang="en-US" smtClean="0"/>
              <a:t>Data Types</a:t>
            </a:r>
          </a:p>
        </p:txBody>
      </p:sp>
      <p:sp>
        <p:nvSpPr>
          <p:cNvPr id="80899" name="Content Placeholder 2"/>
          <p:cNvSpPr>
            <a:spLocks noGrp="1"/>
          </p:cNvSpPr>
          <p:nvPr>
            <p:ph idx="1"/>
          </p:nvPr>
        </p:nvSpPr>
        <p:spPr/>
        <p:txBody>
          <a:bodyPr/>
          <a:lstStyle/>
          <a:p>
            <a:pPr eaLnBrk="1" hangingPunct="1"/>
            <a:r>
              <a:rPr lang="en-US" altLang="en-US" dirty="0" smtClean="0"/>
              <a:t>Classes you create become data types</a:t>
            </a:r>
          </a:p>
          <a:p>
            <a:pPr lvl="1" eaLnBrk="1" hangingPunct="1"/>
            <a:r>
              <a:rPr lang="en-US" altLang="en-US" dirty="0" smtClean="0"/>
              <a:t>Often referred to as </a:t>
            </a:r>
            <a:r>
              <a:rPr lang="en-US" altLang="en-US" b="1" dirty="0" smtClean="0"/>
              <a:t>abstract data types</a:t>
            </a:r>
            <a:r>
              <a:rPr lang="en-US" altLang="en-US" dirty="0" smtClean="0"/>
              <a:t> (</a:t>
            </a:r>
            <a:r>
              <a:rPr lang="en-US" altLang="en-US" b="1" dirty="0" smtClean="0"/>
              <a:t>ADT</a:t>
            </a:r>
            <a:r>
              <a:rPr lang="en-US" altLang="en-US" dirty="0" smtClean="0"/>
              <a:t>s)</a:t>
            </a:r>
          </a:p>
          <a:p>
            <a:pPr lvl="2" eaLnBrk="1" hangingPunct="1"/>
            <a:r>
              <a:rPr lang="en-US" altLang="en-US" dirty="0" smtClean="0"/>
              <a:t>Implementation is hidden and accessed through public methods</a:t>
            </a:r>
          </a:p>
          <a:p>
            <a:pPr lvl="1" eaLnBrk="1" hangingPunct="1"/>
            <a:r>
              <a:rPr lang="en-US" altLang="en-US" b="1" dirty="0" smtClean="0"/>
              <a:t>Programmer-defined data type</a:t>
            </a:r>
          </a:p>
          <a:p>
            <a:pPr lvl="2" eaLnBrk="1" hangingPunct="1"/>
            <a:r>
              <a:rPr lang="en-US" altLang="en-US" dirty="0" smtClean="0"/>
              <a:t>Not built into the language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fontScale="90000"/>
          </a:bodyPr>
          <a:lstStyle/>
          <a:p>
            <a:pPr eaLnBrk="1" hangingPunct="1"/>
            <a:r>
              <a:rPr lang="en-US" altLang="en-US" dirty="0" smtClean="0"/>
              <a:t>Understanding Method Calls and Placement</a:t>
            </a:r>
          </a:p>
        </p:txBody>
      </p:sp>
      <p:pic>
        <p:nvPicPr>
          <p:cNvPr id="31749" name="Picture 6" descr="C:\Users\PaulRefurb\Documents\Ch 08-24-14\Books\951 Farrell Java Programming 8e - Alyssa - xxx\02_NEW PDFs and FIGURES\Figures\C8810_ch03\ch03\C8810_f030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925" y="2133600"/>
            <a:ext cx="7042150"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eaLnBrk="1" hangingPunct="1"/>
            <a:r>
              <a:rPr lang="en-US" altLang="en-US" smtClean="0"/>
              <a:t>Don’t Do It</a:t>
            </a:r>
          </a:p>
        </p:txBody>
      </p:sp>
      <p:sp>
        <p:nvSpPr>
          <p:cNvPr id="82947" name="Content Placeholder 2"/>
          <p:cNvSpPr>
            <a:spLocks noGrp="1"/>
          </p:cNvSpPr>
          <p:nvPr>
            <p:ph idx="1"/>
          </p:nvPr>
        </p:nvSpPr>
        <p:spPr/>
        <p:txBody>
          <a:bodyPr/>
          <a:lstStyle/>
          <a:p>
            <a:pPr eaLnBrk="1" hangingPunct="1"/>
            <a:r>
              <a:rPr lang="en-US" altLang="en-US" dirty="0" smtClean="0"/>
              <a:t>Don’t create a class method that has a parameter with the same identifier as a class field</a:t>
            </a:r>
          </a:p>
          <a:p>
            <a:pPr lvl="1"/>
            <a:r>
              <a:rPr lang="en-US" altLang="en-US" dirty="0" smtClean="0"/>
              <a:t>Explain why</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en-US" smtClean="0"/>
              <a:t>Summary</a:t>
            </a:r>
          </a:p>
        </p:txBody>
      </p:sp>
      <p:sp>
        <p:nvSpPr>
          <p:cNvPr id="83971" name="Rectangle 3"/>
          <p:cNvSpPr>
            <a:spLocks noGrp="1" noChangeArrowheads="1"/>
          </p:cNvSpPr>
          <p:nvPr>
            <p:ph idx="1"/>
          </p:nvPr>
        </p:nvSpPr>
        <p:spPr/>
        <p:txBody>
          <a:bodyPr/>
          <a:lstStyle/>
          <a:p>
            <a:pPr eaLnBrk="1" hangingPunct="1"/>
            <a:r>
              <a:rPr lang="en-US" altLang="en-US" smtClean="0"/>
              <a:t>Method</a:t>
            </a:r>
          </a:p>
          <a:p>
            <a:pPr lvl="1" eaLnBrk="1" hangingPunct="1"/>
            <a:r>
              <a:rPr lang="en-US" altLang="en-US" smtClean="0"/>
              <a:t>A series of statements that carry out a task</a:t>
            </a:r>
          </a:p>
          <a:p>
            <a:pPr lvl="2" eaLnBrk="1" hangingPunct="1"/>
            <a:r>
              <a:rPr lang="en-US" altLang="en-US" smtClean="0"/>
              <a:t>A declaration includes the parameter type and local name for a parameter</a:t>
            </a:r>
          </a:p>
          <a:p>
            <a:pPr lvl="2" eaLnBrk="1" hangingPunct="1"/>
            <a:r>
              <a:rPr lang="en-US" altLang="en-US" smtClean="0"/>
              <a:t>You can pass multiple arguments to methods</a:t>
            </a:r>
          </a:p>
          <a:p>
            <a:pPr lvl="1" eaLnBrk="1" hangingPunct="1"/>
            <a:r>
              <a:rPr lang="en-US" altLang="en-US" smtClean="0"/>
              <a:t>Has a return type</a:t>
            </a:r>
          </a:p>
          <a:p>
            <a:pPr eaLnBrk="1" hangingPunct="1"/>
            <a:r>
              <a:rPr lang="en-US" altLang="en-US" smtClean="0"/>
              <a:t>Class objects 	</a:t>
            </a:r>
          </a:p>
          <a:p>
            <a:pPr lvl="1" eaLnBrk="1" hangingPunct="1"/>
            <a:r>
              <a:rPr lang="en-US" altLang="en-US" smtClean="0"/>
              <a:t>Have attributes and methods associated with them</a:t>
            </a:r>
          </a:p>
          <a:p>
            <a:pPr eaLnBrk="1" hangingPunct="1"/>
            <a:r>
              <a:rPr lang="en-US" altLang="en-US" smtClean="0"/>
              <a:t>Instantiate objects that are members of a class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dirty="0" smtClean="0"/>
              <a:t>Summary</a:t>
            </a:r>
          </a:p>
        </p:txBody>
      </p:sp>
      <p:sp>
        <p:nvSpPr>
          <p:cNvPr id="84995" name="Rectangle 3"/>
          <p:cNvSpPr>
            <a:spLocks noGrp="1" noChangeArrowheads="1"/>
          </p:cNvSpPr>
          <p:nvPr>
            <p:ph idx="1"/>
          </p:nvPr>
        </p:nvSpPr>
        <p:spPr/>
        <p:txBody>
          <a:bodyPr/>
          <a:lstStyle/>
          <a:p>
            <a:pPr eaLnBrk="1" hangingPunct="1"/>
            <a:r>
              <a:rPr lang="en-US" altLang="en-US" smtClean="0"/>
              <a:t>Constructor </a:t>
            </a:r>
          </a:p>
          <a:p>
            <a:pPr lvl="1" eaLnBrk="1" hangingPunct="1"/>
            <a:r>
              <a:rPr lang="en-US" altLang="en-US" smtClean="0"/>
              <a:t>A method establishes an object and provides specific initial values for an object’s data fields</a:t>
            </a:r>
          </a:p>
          <a:p>
            <a:pPr eaLnBrk="1" hangingPunct="1"/>
            <a:r>
              <a:rPr lang="en-US" altLang="en-US" smtClean="0"/>
              <a:t>Everything is an object</a:t>
            </a:r>
          </a:p>
          <a:p>
            <a:pPr lvl="1" eaLnBrk="1" hangingPunct="1"/>
            <a:r>
              <a:rPr lang="en-US" altLang="en-US" smtClean="0"/>
              <a:t>Every object is a member of a more general class</a:t>
            </a:r>
          </a:p>
          <a:p>
            <a:pPr eaLnBrk="1" hangingPunct="1"/>
            <a:r>
              <a:rPr lang="en-US" altLang="en-US" smtClean="0"/>
              <a:t>Implementation hiding, or encapsulation</a:t>
            </a:r>
          </a:p>
          <a:p>
            <a:pPr lvl="1" eaLnBrk="1" hangingPunct="1"/>
            <a:r>
              <a:rPr lang="en-US" altLang="en-US" smtClean="0">
                <a:latin typeface="Courier New" pitchFamily="49" charset="0"/>
              </a:rPr>
              <a:t>private</a:t>
            </a:r>
            <a:r>
              <a:rPr lang="en-US" altLang="en-US" smtClean="0"/>
              <a:t> data fields</a:t>
            </a:r>
          </a:p>
          <a:p>
            <a:pPr lvl="1" eaLnBrk="1" hangingPunct="1"/>
            <a:r>
              <a:rPr lang="en-US" altLang="en-US" smtClean="0">
                <a:latin typeface="Courier New" pitchFamily="49" charset="0"/>
              </a:rPr>
              <a:t>public</a:t>
            </a:r>
            <a:r>
              <a:rPr lang="en-US" altLang="en-US" smtClean="0"/>
              <a:t> access methods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2.54 centimeters in an inch, and there are 3.7854 liters in a US gallon. Create a class named </a:t>
            </a:r>
            <a:r>
              <a:rPr lang="en-US" dirty="0" err="1" smtClean="0"/>
              <a:t>MetricConversion</a:t>
            </a:r>
            <a:r>
              <a:rPr lang="en-US" dirty="0" smtClean="0"/>
              <a:t>. Its main() method accepts an integer value from a user at the keyboard, and in turn passes the entered value to two methods. One converts the value from inches to centimeters and the other converts the same value from gallons to Liters. Each method displays the results with </a:t>
            </a:r>
            <a:r>
              <a:rPr lang="en-US" smtClean="0"/>
              <a:t>appropriate explanation.</a:t>
            </a:r>
            <a:endParaRPr lang="en-US"/>
          </a:p>
        </p:txBody>
      </p:sp>
      <p:sp>
        <p:nvSpPr>
          <p:cNvPr id="3" name="Title 2"/>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pPr eaLnBrk="1" hangingPunct="1"/>
            <a:r>
              <a:rPr lang="en-US" altLang="en-US" smtClean="0"/>
              <a:t>Understanding Method Construction</a:t>
            </a:r>
          </a:p>
        </p:txBody>
      </p:sp>
      <p:sp>
        <p:nvSpPr>
          <p:cNvPr id="32771" name="Rectangle 3"/>
          <p:cNvSpPr>
            <a:spLocks noGrp="1" noChangeArrowheads="1"/>
          </p:cNvSpPr>
          <p:nvPr>
            <p:ph idx="1"/>
          </p:nvPr>
        </p:nvSpPr>
        <p:spPr/>
        <p:txBody>
          <a:bodyPr/>
          <a:lstStyle/>
          <a:p>
            <a:pPr eaLnBrk="1" hangingPunct="1"/>
            <a:r>
              <a:rPr lang="en-US" altLang="en-US" smtClean="0"/>
              <a:t>A method must include:</a:t>
            </a:r>
          </a:p>
          <a:p>
            <a:pPr lvl="1" eaLnBrk="1" hangingPunct="1"/>
            <a:r>
              <a:rPr lang="en-US" altLang="en-US" b="1" smtClean="0"/>
              <a:t>Method header</a:t>
            </a:r>
          </a:p>
          <a:p>
            <a:pPr lvl="2" eaLnBrk="1" hangingPunct="1"/>
            <a:r>
              <a:rPr lang="en-US" altLang="en-US" smtClean="0"/>
              <a:t>Also called a </a:t>
            </a:r>
            <a:r>
              <a:rPr lang="en-US" altLang="en-US" b="1" smtClean="0"/>
              <a:t>declaration</a:t>
            </a:r>
          </a:p>
          <a:p>
            <a:pPr lvl="1" eaLnBrk="1" hangingPunct="1"/>
            <a:r>
              <a:rPr lang="en-US" altLang="en-US" b="1" smtClean="0"/>
              <a:t>Method body</a:t>
            </a:r>
          </a:p>
          <a:p>
            <a:pPr lvl="2" eaLnBrk="1" hangingPunct="1"/>
            <a:r>
              <a:rPr lang="en-US" altLang="en-US" smtClean="0"/>
              <a:t>Between a pair of curly braces</a:t>
            </a:r>
          </a:p>
          <a:p>
            <a:pPr lvl="2" eaLnBrk="1" hangingPunct="1"/>
            <a:r>
              <a:rPr lang="en-US" altLang="en-US" smtClean="0"/>
              <a:t>Contains the statements that carry out the work</a:t>
            </a:r>
          </a:p>
          <a:p>
            <a:pPr lvl="2" eaLnBrk="1" hangingPunct="1"/>
            <a:r>
              <a:rPr lang="en-US" altLang="en-US" smtClean="0"/>
              <a:t>Also called </a:t>
            </a:r>
            <a:r>
              <a:rPr lang="en-US" altLang="en-US" b="1" smtClean="0"/>
              <a:t>implementation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pPr eaLnBrk="1" hangingPunct="1"/>
            <a:r>
              <a:rPr lang="en-US" altLang="en-US" dirty="0" smtClean="0"/>
              <a:t>Understanding Method Construction</a:t>
            </a:r>
          </a:p>
        </p:txBody>
      </p:sp>
      <p:pic>
        <p:nvPicPr>
          <p:cNvPr id="33797" name="Picture 6" descr="C:\Users\PaulRefurb\Documents\Ch 08-24-14\Books\951 Farrell Java Programming 8e - Alyssa - xxx\02_NEW PDFs and FIGURES\Figures\C8810_ch03\ch03\C8810_f03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925" y="2209800"/>
            <a:ext cx="7042150"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pPr eaLnBrk="1" hangingPunct="1"/>
            <a:r>
              <a:rPr lang="en-US" altLang="en-US" dirty="0" smtClean="0"/>
              <a:t>Understanding Method Construction</a:t>
            </a:r>
          </a:p>
        </p:txBody>
      </p:sp>
      <p:sp>
        <p:nvSpPr>
          <p:cNvPr id="34819" name="Rectangle 3"/>
          <p:cNvSpPr>
            <a:spLocks noGrp="1" noChangeArrowheads="1"/>
          </p:cNvSpPr>
          <p:nvPr>
            <p:ph idx="1"/>
          </p:nvPr>
        </p:nvSpPr>
        <p:spPr>
          <a:xfrm>
            <a:off x="457200" y="1600200"/>
            <a:ext cx="8001000" cy="4525963"/>
          </a:xfrm>
        </p:spPr>
        <p:txBody>
          <a:bodyPr/>
          <a:lstStyle/>
          <a:p>
            <a:pPr eaLnBrk="1" hangingPunct="1"/>
            <a:r>
              <a:rPr lang="en-US" altLang="en-US" dirty="0" smtClean="0"/>
              <a:t>The method header (signature) contains:</a:t>
            </a:r>
          </a:p>
          <a:p>
            <a:pPr lvl="1" eaLnBrk="1" hangingPunct="1"/>
            <a:r>
              <a:rPr lang="en-US" altLang="en-US" dirty="0" smtClean="0"/>
              <a:t>Optional access </a:t>
            </a:r>
            <a:r>
              <a:rPr lang="en-US" altLang="en-US" dirty="0" err="1" smtClean="0"/>
              <a:t>specifiers</a:t>
            </a:r>
            <a:endParaRPr lang="en-US" altLang="en-US" dirty="0" smtClean="0"/>
          </a:p>
          <a:p>
            <a:pPr lvl="1" eaLnBrk="1" hangingPunct="1"/>
            <a:r>
              <a:rPr lang="en-US" altLang="en-US" dirty="0" smtClean="0"/>
              <a:t>A return type</a:t>
            </a:r>
          </a:p>
          <a:p>
            <a:pPr lvl="1" eaLnBrk="1" hangingPunct="1"/>
            <a:r>
              <a:rPr lang="en-US" altLang="en-US" dirty="0" smtClean="0"/>
              <a:t>An identifier</a:t>
            </a:r>
          </a:p>
          <a:p>
            <a:pPr lvl="1" eaLnBrk="1" hangingPunct="1"/>
            <a:r>
              <a:rPr lang="en-US" altLang="en-US" dirty="0" smtClean="0"/>
              <a:t>Parentheses</a:t>
            </a:r>
          </a:p>
          <a:p>
            <a:pPr lvl="2" eaLnBrk="1" hangingPunct="1"/>
            <a:r>
              <a:rPr lang="en-US" altLang="en-US" dirty="0" smtClean="0"/>
              <a:t>Might contain data to be sent to the method</a:t>
            </a:r>
          </a:p>
          <a:p>
            <a:pPr eaLnBrk="1" hangingPunct="1"/>
            <a:r>
              <a:rPr lang="en-US" altLang="en-US" dirty="0" smtClean="0"/>
              <a:t>Place the entire method within the class that will use it</a:t>
            </a:r>
          </a:p>
          <a:p>
            <a:pPr lvl="1" eaLnBrk="1" hangingPunct="1"/>
            <a:r>
              <a:rPr lang="en-US" altLang="en-US" dirty="0" smtClean="0"/>
              <a:t>Not within any other method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Access Specifiers</a:t>
            </a:r>
          </a:p>
        </p:txBody>
      </p:sp>
      <p:sp>
        <p:nvSpPr>
          <p:cNvPr id="7" name="Content Placeholder 6"/>
          <p:cNvSpPr>
            <a:spLocks noGrp="1"/>
          </p:cNvSpPr>
          <p:nvPr>
            <p:ph idx="1"/>
          </p:nvPr>
        </p:nvSpPr>
        <p:spPr/>
        <p:txBody>
          <a:bodyPr>
            <a:normAutofit fontScale="92500"/>
          </a:bodyPr>
          <a:lstStyle/>
          <a:p>
            <a:pPr eaLnBrk="1" hangingPunct="1">
              <a:buFont typeface="Arial" panose="020B0604020202020204" pitchFamily="34" charset="0"/>
              <a:buChar char="•"/>
              <a:defRPr/>
            </a:pPr>
            <a:r>
              <a:rPr lang="en-US" dirty="0" smtClean="0"/>
              <a:t>Can be</a:t>
            </a:r>
            <a:r>
              <a:rPr lang="en-US" dirty="0" smtClean="0">
                <a:cs typeface="Courier New" pitchFamily="49" charset="0"/>
              </a:rPr>
              <a:t> </a:t>
            </a:r>
            <a:r>
              <a:rPr lang="en-US" dirty="0" smtClean="0">
                <a:latin typeface="Courier New" pitchFamily="49" charset="0"/>
                <a:cs typeface="Courier New" pitchFamily="49" charset="0"/>
              </a:rPr>
              <a:t>public</a:t>
            </a:r>
            <a:r>
              <a:rPr lang="en-US" dirty="0" smtClean="0"/>
              <a:t>, </a:t>
            </a:r>
            <a:r>
              <a:rPr lang="en-US" dirty="0" smtClean="0">
                <a:latin typeface="Courier New" pitchFamily="49" charset="0"/>
                <a:cs typeface="Courier New" pitchFamily="49" charset="0"/>
              </a:rPr>
              <a:t>private</a:t>
            </a:r>
            <a:r>
              <a:rPr lang="en-US" dirty="0" smtClean="0"/>
              <a:t>, </a:t>
            </a:r>
            <a:r>
              <a:rPr lang="en-US" dirty="0" smtClean="0">
                <a:latin typeface="Courier New" pitchFamily="49" charset="0"/>
                <a:cs typeface="Courier New" pitchFamily="49" charset="0"/>
              </a:rPr>
              <a:t>protected</a:t>
            </a:r>
            <a:r>
              <a:rPr lang="en-US" dirty="0" smtClean="0"/>
              <a:t> , or </a:t>
            </a:r>
            <a:r>
              <a:rPr lang="en-US" dirty="0" smtClean="0">
                <a:latin typeface="Courier New" pitchFamily="49" charset="0"/>
                <a:cs typeface="Courier New" pitchFamily="49" charset="0"/>
              </a:rPr>
              <a:t>package</a:t>
            </a:r>
          </a:p>
          <a:p>
            <a:pPr lvl="1">
              <a:buFont typeface="Arial" panose="020B0604020202020204" pitchFamily="34" charset="0"/>
              <a:buChar char="•"/>
              <a:defRPr/>
            </a:pPr>
            <a:r>
              <a:rPr lang="en-US" dirty="0" smtClean="0">
                <a:latin typeface="Courier New" pitchFamily="49" charset="0"/>
                <a:cs typeface="Courier New" pitchFamily="49" charset="0"/>
              </a:rPr>
              <a:t>public</a:t>
            </a:r>
            <a:r>
              <a:rPr lang="en-US" dirty="0" smtClean="0">
                <a:cs typeface="Courier New" pitchFamily="49" charset="0"/>
              </a:rPr>
              <a:t> </a:t>
            </a:r>
            <a:r>
              <a:rPr lang="en-US" dirty="0" smtClean="0">
                <a:latin typeface="+mj-lt"/>
                <a:cs typeface="Courier New" pitchFamily="49" charset="0"/>
              </a:rPr>
              <a:t>access allows use by any other class</a:t>
            </a:r>
          </a:p>
          <a:p>
            <a:pPr lvl="1">
              <a:buFont typeface="Arial" panose="020B0604020202020204" pitchFamily="34" charset="0"/>
              <a:buChar char="•"/>
              <a:defRPr/>
            </a:pPr>
            <a:r>
              <a:rPr lang="en-US" dirty="0" smtClean="0">
                <a:latin typeface="Courier New" pitchFamily="49" charset="0"/>
                <a:cs typeface="Courier New" pitchFamily="49" charset="0"/>
              </a:rPr>
              <a:t>private </a:t>
            </a:r>
            <a:r>
              <a:rPr lang="en-US" dirty="0" smtClean="0">
                <a:latin typeface="+mj-lt"/>
                <a:cs typeface="Courier New" pitchFamily="49" charset="0"/>
              </a:rPr>
              <a:t>method can be accessed by within the container class, but cannot be accessed by other classes/programs.</a:t>
            </a:r>
          </a:p>
          <a:p>
            <a:pPr lvl="1">
              <a:buFont typeface="Arial" panose="020B0604020202020204" pitchFamily="34" charset="0"/>
              <a:buChar char="•"/>
              <a:defRPr/>
            </a:pPr>
            <a:r>
              <a:rPr lang="en-US" dirty="0" smtClean="0">
                <a:latin typeface="Courier New" pitchFamily="49" charset="0"/>
                <a:cs typeface="Courier New" pitchFamily="49" charset="0"/>
              </a:rPr>
              <a:t>protected </a:t>
            </a:r>
            <a:r>
              <a:rPr lang="en-US" dirty="0" smtClean="0">
                <a:cs typeface="Courier New" pitchFamily="49" charset="0"/>
              </a:rPr>
              <a:t>method can be accessed within the container class and any subclasses (more on this later)</a:t>
            </a:r>
          </a:p>
          <a:p>
            <a:pPr lvl="1">
              <a:buFont typeface="Arial" panose="020B0604020202020204" pitchFamily="34" charset="0"/>
              <a:buChar char="•"/>
              <a:defRPr/>
            </a:pPr>
            <a:r>
              <a:rPr lang="en-US" dirty="0" smtClean="0">
                <a:latin typeface="Courier New" pitchFamily="49" charset="0"/>
                <a:cs typeface="Courier New" pitchFamily="49" charset="0"/>
              </a:rPr>
              <a:t>package (or default) </a:t>
            </a:r>
            <a:r>
              <a:rPr lang="en-US" dirty="0" smtClean="0">
                <a:cs typeface="Courier New" pitchFamily="49" charset="0"/>
              </a:rPr>
              <a:t>method can be accessed within the container class and any other class in the same package.</a:t>
            </a:r>
            <a:endParaRPr lang="en-US" dirty="0" smtClean="0">
              <a:latin typeface="+mj-lt"/>
              <a:cs typeface="Courier New" pitchFamily="49" charset="0"/>
            </a:endParaRPr>
          </a:p>
          <a:p>
            <a:pPr eaLnBrk="1" hangingPunct="1">
              <a:buFont typeface="Arial" panose="020B0604020202020204" pitchFamily="34" charset="0"/>
              <a:buChar char="•"/>
              <a:defRPr/>
            </a:pPr>
            <a:r>
              <a:rPr lang="en-US" dirty="0" smtClean="0">
                <a:latin typeface="+mj-lt"/>
                <a:cs typeface="Courier New" pitchFamily="49" charset="0"/>
              </a:rPr>
              <a:t>Also called access modifiers</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4" val="RXP"/>
  <p:tag name="VARPPTCOMPATIBLERD03" val="RXP"/>
  <p:tag name="VARPPTTYPE" val="RXP"/>
  <p:tag name="VARPPTSLIDEFORMAT" val="RXP"/>
  <p:tag name="VARSAVEMESSAGETIMESTAMP" val="RXP8/10/201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Hunter_140</Template>
  <TotalTime>183</TotalTime>
  <Words>1516</Words>
  <Application>Microsoft Office PowerPoint</Application>
  <PresentationFormat>On-screen Show (4:3)</PresentationFormat>
  <Paragraphs>304</Paragraphs>
  <Slides>53</Slides>
  <Notes>50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Concourse</vt:lpstr>
      <vt:lpstr>Object Oriented Programming with Java</vt:lpstr>
      <vt:lpstr>Understanding Method Calls and Placement</vt:lpstr>
      <vt:lpstr>Understanding Method Calls and Placement</vt:lpstr>
      <vt:lpstr>Understanding Method Calls and Placement</vt:lpstr>
      <vt:lpstr>Understanding Method Calls and Placement</vt:lpstr>
      <vt:lpstr>Understanding Method Construction</vt:lpstr>
      <vt:lpstr>Understanding Method Construction</vt:lpstr>
      <vt:lpstr>Understanding Method Construction</vt:lpstr>
      <vt:lpstr>Access Specifiers</vt:lpstr>
      <vt:lpstr>Access Specifiers</vt:lpstr>
      <vt:lpstr>Return Type</vt:lpstr>
      <vt:lpstr>Return Type</vt:lpstr>
      <vt:lpstr>Method Name</vt:lpstr>
      <vt:lpstr>Method Name</vt:lpstr>
      <vt:lpstr>Parentheses</vt:lpstr>
      <vt:lpstr>Parentheses</vt:lpstr>
      <vt:lpstr>Adding Parameters to Methods</vt:lpstr>
      <vt:lpstr>Example of a Method That Receives a Single Parameter</vt:lpstr>
      <vt:lpstr>Local Variables</vt:lpstr>
      <vt:lpstr>Local Variables</vt:lpstr>
      <vt:lpstr>Creating a Method That Requires Multiple Parameters</vt:lpstr>
      <vt:lpstr>Example of a Method That Requires Multiple Parameters</vt:lpstr>
      <vt:lpstr>Creating Methods That Return Values</vt:lpstr>
      <vt:lpstr>Creating Methods That Return Values</vt:lpstr>
      <vt:lpstr>Creating Methods That Return Values</vt:lpstr>
      <vt:lpstr>Chaining Method Calls</vt:lpstr>
      <vt:lpstr>Chaining Method Calls</vt:lpstr>
      <vt:lpstr>Exercise</vt:lpstr>
      <vt:lpstr>Learning About Classes and Objects</vt:lpstr>
      <vt:lpstr>Learning About Classes and Objects</vt:lpstr>
      <vt:lpstr>Creating a Class</vt:lpstr>
      <vt:lpstr>Creating a Class</vt:lpstr>
      <vt:lpstr>Creating a Class</vt:lpstr>
      <vt:lpstr>Creating a Class</vt:lpstr>
      <vt:lpstr>Creating Instance Methods in a Class</vt:lpstr>
      <vt:lpstr>PowerPoint Presentation</vt:lpstr>
      <vt:lpstr>Creating Instance Methods in a Class</vt:lpstr>
      <vt:lpstr>Organizing Classes</vt:lpstr>
      <vt:lpstr>Organizing Classes</vt:lpstr>
      <vt:lpstr>Organizing Classes</vt:lpstr>
      <vt:lpstr>Declaring Objects and Using Their Methods</vt:lpstr>
      <vt:lpstr>Declaring Objects and Using Their Methods</vt:lpstr>
      <vt:lpstr>Declaring Objects and Using Their Methods</vt:lpstr>
      <vt:lpstr>Understanding Data Hiding</vt:lpstr>
      <vt:lpstr>An Introduction to Using Constructors</vt:lpstr>
      <vt:lpstr>An Introduction to Using Constructors</vt:lpstr>
      <vt:lpstr>An Introduction to Using Constructors</vt:lpstr>
      <vt:lpstr>An Introduction to Using Constructors</vt:lpstr>
      <vt:lpstr>Understanding That Classes Are  Data Types</vt:lpstr>
      <vt:lpstr>Don’t Do It</vt:lpstr>
      <vt:lpstr>Summary</vt:lpstr>
      <vt:lpstr>Summary</vt:lpstr>
      <vt:lpstr>Exercise</vt:lpstr>
    </vt:vector>
  </TitlesOfParts>
  <Company>F. Hoffmann-La Roche,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Using Methods, Classes,  and Objects</dc:title>
  <dc:creator>Baduk, Katerina {DOPA~Boston Dia}</dc:creator>
  <cp:lastModifiedBy>George McRedmond</cp:lastModifiedBy>
  <cp:revision>74</cp:revision>
  <dcterms:created xsi:type="dcterms:W3CDTF">2016-08-09T14:49:28Z</dcterms:created>
  <dcterms:modified xsi:type="dcterms:W3CDTF">2017-07-05T15:53:20Z</dcterms:modified>
</cp:coreProperties>
</file>