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77"/>
  </p:notesMasterIdLst>
  <p:sldIdLst>
    <p:sldId id="358" r:id="rId3"/>
    <p:sldId id="260" r:id="rId4"/>
    <p:sldId id="263" r:id="rId5"/>
    <p:sldId id="265" r:id="rId6"/>
    <p:sldId id="267" r:id="rId7"/>
    <p:sldId id="269" r:id="rId8"/>
    <p:sldId id="270" r:id="rId9"/>
    <p:sldId id="271" r:id="rId10"/>
    <p:sldId id="273" r:id="rId11"/>
    <p:sldId id="274" r:id="rId12"/>
    <p:sldId id="362" r:id="rId13"/>
    <p:sldId id="275" r:id="rId14"/>
    <p:sldId id="363" r:id="rId15"/>
    <p:sldId id="364" r:id="rId16"/>
    <p:sldId id="276" r:id="rId17"/>
    <p:sldId id="277" r:id="rId18"/>
    <p:sldId id="365" r:id="rId19"/>
    <p:sldId id="278" r:id="rId20"/>
    <p:sldId id="279" r:id="rId21"/>
    <p:sldId id="280" r:id="rId22"/>
    <p:sldId id="282" r:id="rId23"/>
    <p:sldId id="283" r:id="rId24"/>
    <p:sldId id="287" r:id="rId25"/>
    <p:sldId id="288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1" r:id="rId36"/>
    <p:sldId id="366" r:id="rId37"/>
    <p:sldId id="311" r:id="rId38"/>
    <p:sldId id="312" r:id="rId39"/>
    <p:sldId id="314" r:id="rId40"/>
    <p:sldId id="315" r:id="rId41"/>
    <p:sldId id="316" r:id="rId42"/>
    <p:sldId id="318" r:id="rId43"/>
    <p:sldId id="319" r:id="rId44"/>
    <p:sldId id="320" r:id="rId45"/>
    <p:sldId id="321" r:id="rId46"/>
    <p:sldId id="322" r:id="rId47"/>
    <p:sldId id="323" r:id="rId48"/>
    <p:sldId id="325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40" r:id="rId62"/>
    <p:sldId id="341" r:id="rId63"/>
    <p:sldId id="342" r:id="rId64"/>
    <p:sldId id="343" r:id="rId65"/>
    <p:sldId id="344" r:id="rId66"/>
    <p:sldId id="345" r:id="rId67"/>
    <p:sldId id="347" r:id="rId68"/>
    <p:sldId id="348" r:id="rId69"/>
    <p:sldId id="349" r:id="rId70"/>
    <p:sldId id="351" r:id="rId71"/>
    <p:sldId id="352" r:id="rId72"/>
    <p:sldId id="354" r:id="rId73"/>
    <p:sldId id="361" r:id="rId74"/>
    <p:sldId id="355" r:id="rId75"/>
    <p:sldId id="357" r:id="rId76"/>
  </p:sldIdLst>
  <p:sldSz cx="9144000" cy="6858000" type="screen4x3"/>
  <p:notesSz cx="6858000" cy="9144000"/>
  <p:custDataLst>
    <p:tags r:id="rId7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90" d="100"/>
          <a:sy n="90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B13C2-6A8C-483F-9865-1D693A81E9F0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B359A-D63A-48AB-A764-5202C99130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9A9735-EB9B-4FFB-9BD3-CB566938E6A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45BDD4-54DE-40C4-8B77-0E1EF591F48F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68952A-F702-4D3C-916D-22D8732250B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68952A-F702-4D3C-916D-22D8732250B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68952A-F702-4D3C-916D-22D8732250B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129DBA-B296-4BEB-89B0-312A69B2F714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A5D32D-DF37-4C74-A79E-9C52793C41F6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A5D32D-DF37-4C74-A79E-9C52793C41F6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8F9B21-D2F2-42B0-8290-0FE09649D130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C76CFE-FAAF-452F-A0CA-643CD2549FC8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27E0DB-4F56-4574-B884-B58F1FF2D926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0DF623-1799-4872-81B4-EEE423EAB22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3AEB4A-9C08-4CD6-9455-4D1F45D05B33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73833C-F64C-4B02-BBC5-03A50F046DAE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408CEB-5B01-44E5-B7DB-66C0B350713C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88386D-90F2-46C0-9E5A-3424D04DE299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01607C-F6EB-45F8-B354-3DCD69BB34AC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9A6DD3-9F85-4840-91D6-C1107962665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7A18A5-693A-42AE-9A2A-FAB2ED2D27C4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082184-3F4A-4E2B-AE88-108DD6E3E37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497869-DACE-4E43-841B-CC7F35F50FF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3464EB-9EF2-477E-B693-1C54AD51026F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08E4F0-CCF3-4DDA-9F82-FE37D17F283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4EB213-FC66-4ECD-BE54-CB577C96B489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F4924D-8AA6-4693-95E5-FBE6BC96A061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E8B68-B58A-4728-9D73-142288D04FAE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9100-3D91-4962-AA8A-09C010347DF4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4E2408-5AB1-4EED-B64C-1D8C3380151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949DE44-A6DA-4329-AC41-A6D29E9C655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9BC9B5-D557-40B2-8BC1-CCF7499BC0F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A0BACA-3595-4F32-987A-028D43AD404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DEB4AC9-C894-4AC0-BE70-E602F1CA6DA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4C182F-A421-40EF-A71E-38871ED64D5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803A7F-59E6-4EAA-B2B2-82E31576BD9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8A333F-0070-4A0E-AD96-31D1D7818C8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D0B529-408C-400C-B870-71347E0595E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5630EF-95DB-497A-B494-087FF02CD09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692AB3-67A9-4A53-A0AD-9442A38CCBA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DD3A60-C918-4B5B-83C6-382C16ECBDF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31FCD5-2CDA-4A8F-AEC1-C5045980A9D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5EBD6C-6984-4B04-B359-B72DCDB8CA1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6AFAD4-710A-4705-9585-12B9F3D7110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04B08D-0389-4765-B1E2-8B9F2FCD5BE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1CBA5E-7BE9-4654-B66D-4C73317153A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70724-EA67-4EDF-A7CB-23D95418C9AE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656DDF-25B4-422C-9BE3-9913859B394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20C215-87D5-4F88-AE2E-3530CF57513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8F76ACD-337B-434B-8C39-922923D1CFB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4FAADB-1E1C-41D0-B71B-C19D9538145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91F2211-3DE3-4C0B-B2DE-E33B429F055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5381EC-092A-469B-9624-A3FE115636C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AB66A1-109B-42DF-A66D-93C31BD5598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09650E-C148-4C7D-A04E-6B96BD9E8A7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95BE32-B74F-4C0E-A88F-B8307DF71AB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E2BE7E-2BA4-42D5-950D-FB3AFE2C9ED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93579A-A3FB-4ED2-8227-16D641B99F4D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975E0B-484E-4C70-91B3-DADAA376B5C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953CE0-7F38-4E9D-AAEC-BB5231F5ADB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8A5DDF-2E5E-445A-B508-ADD64108654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C77F0F-AE53-472E-ACD9-D1AE0DD09C5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36810F-D558-44A3-A72C-FE7DBA0CCBF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B82F6B-437A-4711-A6CA-8B011D749F7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BBD07C-882C-4455-8F97-7409B943D93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5ECA3A-5CE9-4888-996C-BFEB9F89A9F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2D0177-9521-4A2B-B4D5-831ACB658D2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BC68F0-D5DE-4E79-8476-39BD245135D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D1A8F8-8DF5-4E99-8F8E-DE30E29040A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606B7A28-22F5-4797-B7FD-0B845BC563CD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AD25DA-E1CE-41B7-A76B-2D20B7EEB3A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1F72A6-FC1B-4DA0-B0CE-B1BA0CDF209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87E86A-F488-4C8B-ACA2-0773C733609E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45BDD4-54DE-40C4-8B77-0E1EF591F48F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425290-72D0-4473-AE43-FAE3786574B0}" type="datetime1">
              <a:rPr lang="en-US" smtClean="0"/>
              <a:pPr/>
              <a:t>7/12/2017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859674-3A51-41AA-88EE-8EE8FB7FBA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A1164888-7681-419A-963B-C5224D42EEE5}" type="datetime1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2F613139-AA36-4C63-96EE-A30DC4E46DF3}" type="datetime1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0859674-3A51-41AA-88EE-8EE8FB7FB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425290-72D0-4473-AE43-FAE3786574B0}" type="datetime1">
              <a:rPr lang="en-US" smtClean="0"/>
              <a:pPr/>
              <a:t>7/12/2017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srgbClr val="2DA2BF">
                    <a:tint val="20000"/>
                  </a:srgbClr>
                </a:solidFill>
              </a:rPr>
              <a:t>Java Programming, Eighth Edition</a:t>
            </a: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859674-3A51-41AA-88EE-8EE8FB7FB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4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18589FD-62D1-4D19-924E-E8C0583CA612}" type="datetime1">
              <a:rPr lang="en-US" smtClean="0">
                <a:solidFill>
                  <a:prstClr val="black"/>
                </a:solidFill>
              </a:rPr>
              <a:pPr/>
              <a:t>7/12/2017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>
                <a:solidFill>
                  <a:prstClr val="black"/>
                </a:solidFill>
              </a:rPr>
              <a:t>Java Programming, Eighth Edition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852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A4652B6D-1E7E-43CF-9F94-62478E8B66C2}" type="datetime1">
              <a:rPr lang="en-US" smtClean="0">
                <a:solidFill>
                  <a:prstClr val="white"/>
                </a:solidFill>
              </a:rPr>
              <a:pPr/>
              <a:t>7/12/2017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>
                <a:solidFill>
                  <a:prstClr val="white"/>
                </a:solidFill>
              </a:rPr>
              <a:t>Java Programming, Eighth Edition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382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53F42D88-C997-458F-8A96-CB299A321AB2}" type="datetime1">
              <a:rPr lang="en-US" smtClean="0">
                <a:solidFill>
                  <a:prstClr val="white"/>
                </a:solidFill>
              </a:rPr>
              <a:pPr/>
              <a:t>7/12/2017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>
                <a:solidFill>
                  <a:prstClr val="white"/>
                </a:solidFill>
              </a:rPr>
              <a:t>Java Programming, Eighth Edition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4630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40F648FD-9BAB-457E-BD77-6C8C1B811A18}" type="datetime1">
              <a:rPr lang="en-US" smtClean="0">
                <a:solidFill>
                  <a:prstClr val="black"/>
                </a:solidFill>
              </a:rPr>
              <a:pPr/>
              <a:t>7/12/2017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>
                <a:solidFill>
                  <a:prstClr val="black"/>
                </a:solidFill>
              </a:rPr>
              <a:t>Java Programming, Eighth Edition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56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322752CC-43E3-4889-BB15-4BBCB0138755}" type="datetime1">
              <a:rPr lang="en-US" smtClean="0">
                <a:solidFill>
                  <a:prstClr val="white"/>
                </a:solidFill>
              </a:rPr>
              <a:pPr/>
              <a:t>7/12/2017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>
                <a:solidFill>
                  <a:prstClr val="white"/>
                </a:solidFill>
              </a:rPr>
              <a:t>Java Programming, Eighth Edition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29296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5C74CE90-2574-412F-98CE-405DDDFF747F}" type="datetime1">
              <a:rPr lang="en-US" smtClean="0">
                <a:solidFill>
                  <a:prstClr val="black"/>
                </a:solidFill>
              </a:rPr>
              <a:pPr/>
              <a:t>7/12/2017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>
                <a:solidFill>
                  <a:prstClr val="black"/>
                </a:solidFill>
              </a:rPr>
              <a:t>Java Programming, Eighth Edition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4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18589FD-62D1-4D19-924E-E8C0583CA612}" type="datetime1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5C2DE3F-A41B-4787-AA03-137AB7E80F9A}" type="datetime1">
              <a:rPr lang="en-US" smtClean="0">
                <a:solidFill>
                  <a:prstClr val="black"/>
                </a:solidFill>
              </a:rPr>
              <a:pPr/>
              <a:t>7/12/2017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>
                <a:solidFill>
                  <a:prstClr val="black"/>
                </a:solidFill>
              </a:rPr>
              <a:t>Java Programming, Eighth Edition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72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114AD5-67B4-4811-9CE7-2E8515E40248}" type="datetime1">
              <a:rPr lang="en-US" smtClean="0">
                <a:solidFill>
                  <a:prstClr val="white"/>
                </a:solidFill>
              </a:rPr>
              <a:pPr/>
              <a:t>7/12/2017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white"/>
                </a:solidFill>
              </a:rPr>
              <a:t>Java Programming, Eighth Edition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859674-3A51-41AA-88EE-8EE8FB7FBA4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A1164888-7681-419A-963B-C5224D42EEE5}" type="datetime1">
              <a:rPr lang="en-US" smtClean="0">
                <a:solidFill>
                  <a:prstClr val="black"/>
                </a:solidFill>
              </a:rPr>
              <a:pPr/>
              <a:t>7/12/2017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>
                <a:solidFill>
                  <a:prstClr val="black"/>
                </a:solidFill>
              </a:rPr>
              <a:t>Java Programming, Eighth Edition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1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2F613139-AA36-4C63-96EE-A30DC4E46DF3}" type="datetime1">
              <a:rPr lang="en-US" smtClean="0">
                <a:solidFill>
                  <a:prstClr val="black"/>
                </a:solidFill>
              </a:rPr>
              <a:pPr/>
              <a:t>7/12/2017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>
                <a:solidFill>
                  <a:prstClr val="black"/>
                </a:solidFill>
              </a:rPr>
              <a:t>Java Programming, Eighth Edition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1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Java Programming, Eighth Edition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0859674-3A51-41AA-88EE-8EE8FB7FBA4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29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A4652B6D-1E7E-43CF-9F94-62478E8B66C2}" type="datetime1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53F42D88-C997-458F-8A96-CB299A321AB2}" type="datetime1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40F648FD-9BAB-457E-BD77-6C8C1B811A18}" type="datetime1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322752CC-43E3-4889-BB15-4BBCB0138755}" type="datetime1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5C74CE90-2574-412F-98CE-405DDDFF747F}" type="datetime1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5C2DE3F-A41B-4787-AA03-137AB7E80F9A}" type="datetime1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0859674-3A51-41AA-88EE-8EE8FB7FBA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114AD5-67B4-4811-9CE7-2E8515E40248}" type="datetime1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859674-3A51-41AA-88EE-8EE8FB7FBA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15" y="6055462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441234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 Programming: 8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15" y="6055462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441234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prstClr val="black"/>
                </a:solidFill>
              </a:rPr>
              <a:t>Java Programming: 8</a:t>
            </a:r>
            <a:r>
              <a:rPr lang="en-US" sz="1100" baseline="30000" dirty="0" smtClean="0">
                <a:solidFill>
                  <a:prstClr val="black"/>
                </a:solidFill>
              </a:rPr>
              <a:t>th</a:t>
            </a:r>
            <a:r>
              <a:rPr lang="en-US" sz="1100" dirty="0" smtClean="0">
                <a:solidFill>
                  <a:prstClr val="black"/>
                </a:solidFill>
              </a:rPr>
              <a:t> Edition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1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bg2">
                <a:lumMod val="2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with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Chapter 5</a:t>
            </a:r>
          </a:p>
          <a:p>
            <a:r>
              <a:rPr lang="en-US" dirty="0" smtClean="0"/>
              <a:t>Making Decisions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76200"/>
            <a:ext cx="2417025" cy="241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8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smtClean="0"/>
              <a:t>Using Multiple Statements</a:t>
            </a:r>
            <a:br>
              <a:rPr lang="en-US" altLang="en-US" smtClean="0"/>
            </a:br>
            <a:r>
              <a:rPr lang="en-US" altLang="en-US" smtClean="0"/>
              <a:t>in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Clauses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To execute more than one statement, use a pair of curly braces </a:t>
            </a:r>
          </a:p>
          <a:p>
            <a:pPr lvl="1" defTabSz="912813" eaLnBrk="1" hangingPunct="1"/>
            <a:r>
              <a:rPr lang="en-US" altLang="en-US" smtClean="0"/>
              <a:t>Place dependent statements within a block</a:t>
            </a:r>
          </a:p>
          <a:p>
            <a:pPr lvl="1" defTabSz="912813" eaLnBrk="1" hangingPunct="1"/>
            <a:r>
              <a:rPr lang="en-US" altLang="en-US" smtClean="0"/>
              <a:t>Crucial to place the curly braces correctly</a:t>
            </a:r>
          </a:p>
          <a:p>
            <a:pPr defTabSz="912813" eaLnBrk="1" hangingPunct="1"/>
            <a:r>
              <a:rPr lang="en-US" altLang="en-US" smtClean="0"/>
              <a:t>Any variable declared within a block is local to that block</a:t>
            </a:r>
          </a:p>
          <a:p>
            <a:pPr lvl="1" defTabSz="912813"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smtClean="0"/>
              <a:t>Using Multiple Statements</a:t>
            </a:r>
            <a:br>
              <a:rPr lang="en-US" altLang="en-US" smtClean="0"/>
            </a:br>
            <a:r>
              <a:rPr lang="en-US" altLang="en-US" smtClean="0"/>
              <a:t>in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Clauses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17638"/>
            <a:ext cx="585173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9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dirty="0" smtClean="0"/>
              <a:t>Using Multiple Statements in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Clauses</a:t>
            </a:r>
          </a:p>
        </p:txBody>
      </p:sp>
      <p:pic>
        <p:nvPicPr>
          <p:cNvPr id="32773" name="Picture 6" descr="C:\Users\PaulRefurb\Documents\Ch 08-28-14\Books\951 Farrell Java Programming 8e - Alyssa - xxx\02_NEW PDFs and FIGURES\Figures\C8810_ch05\C8810_f05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1676400"/>
            <a:ext cx="55848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dirty="0" smtClean="0"/>
              <a:t>Using Multiple Statements in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Clauses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6567"/>
            <a:ext cx="7477258" cy="582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90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dirty="0" smtClean="0"/>
              <a:t>Using Multiple Statements in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Clauses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0456"/>
            <a:ext cx="7061466" cy="4495800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56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smtClean="0"/>
              <a:t>Nesting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smtClean="0"/>
              <a:t> Statements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b="1" smtClean="0"/>
              <a:t>Nested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b="1" smtClean="0"/>
              <a:t> statements</a:t>
            </a:r>
          </a:p>
          <a:p>
            <a:pPr lvl="1" defTabSz="912813" eaLnBrk="1" hangingPunct="1"/>
            <a:r>
              <a:rPr lang="en-US" altLang="en-US" smtClean="0"/>
              <a:t>Statements in which an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mtClean="0"/>
              <a:t> structure is contained inside another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mtClean="0"/>
              <a:t> structure</a:t>
            </a:r>
          </a:p>
          <a:p>
            <a:pPr lvl="1" defTabSz="912813" eaLnBrk="1" hangingPunct="1"/>
            <a:r>
              <a:rPr lang="en-US" altLang="en-US" smtClean="0"/>
              <a:t>Two conditions must be met before some action is taken</a:t>
            </a:r>
          </a:p>
          <a:p>
            <a:pPr defTabSz="912813" eaLnBrk="1" hangingPunct="1"/>
            <a:r>
              <a:rPr lang="en-US" altLang="en-US" smtClean="0"/>
              <a:t>Pay careful attention to the placement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smtClean="0"/>
              <a:t> clauses</a:t>
            </a:r>
          </a:p>
          <a:p>
            <a:pPr defTabSz="912813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smtClean="0"/>
              <a:t> statements are always associated with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mtClean="0"/>
              <a:t> on a “first in-last out” basis</a:t>
            </a:r>
          </a:p>
          <a:p>
            <a:pPr lvl="1" defTabSz="912813"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dirty="0" smtClean="0"/>
              <a:t>Nesting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/>
              <a:t> Statements</a:t>
            </a:r>
          </a:p>
        </p:txBody>
      </p:sp>
      <p:pic>
        <p:nvPicPr>
          <p:cNvPr id="34821" name="Picture 7" descr="C:\Users\PaulRefurb\Documents\Ch 08-28-14\Books\951 Farrell Java Programming 8e - Alyssa - xxx\02_NEW PDFs and FIGURES\Figures\C8810_ch05\C8810_f05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163763"/>
            <a:ext cx="6715125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4562" y="1600200"/>
            <a:ext cx="5634876" cy="52322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Pay </a:t>
            </a:r>
            <a:r>
              <a:rPr lang="en-US" sz="1400" dirty="0">
                <a:solidFill>
                  <a:srgbClr val="FF0000"/>
                </a:solidFill>
              </a:rPr>
              <a:t>a </a:t>
            </a:r>
            <a:r>
              <a:rPr lang="en-US" sz="1400" u="sng" dirty="0">
                <a:solidFill>
                  <a:srgbClr val="FF0000"/>
                </a:solidFill>
              </a:rPr>
              <a:t>$50 bonus</a:t>
            </a:r>
            <a:r>
              <a:rPr lang="en-US" sz="1400" dirty="0">
                <a:solidFill>
                  <a:srgbClr val="FF0000"/>
                </a:solidFill>
              </a:rPr>
              <a:t> to a salesperson only if the salesperson sells 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u="sng" dirty="0" smtClean="0">
                <a:solidFill>
                  <a:srgbClr val="FF0000"/>
                </a:solidFill>
              </a:rPr>
              <a:t>at </a:t>
            </a:r>
            <a:r>
              <a:rPr lang="en-US" sz="1400" u="sng" dirty="0">
                <a:solidFill>
                  <a:srgbClr val="FF0000"/>
                </a:solidFill>
              </a:rPr>
              <a:t>least</a:t>
            </a:r>
            <a:r>
              <a:rPr lang="en-US" sz="1400" dirty="0">
                <a:solidFill>
                  <a:srgbClr val="FF0000"/>
                </a:solidFill>
              </a:rPr>
              <a:t> three items with </a:t>
            </a:r>
            <a:r>
              <a:rPr lang="en-US" sz="1400" dirty="0" smtClean="0">
                <a:solidFill>
                  <a:srgbClr val="FF0000"/>
                </a:solidFill>
              </a:rPr>
              <a:t>a </a:t>
            </a:r>
            <a:r>
              <a:rPr lang="en-US" sz="1400" dirty="0">
                <a:solidFill>
                  <a:srgbClr val="FF0000"/>
                </a:solidFill>
              </a:rPr>
              <a:t>total value of </a:t>
            </a:r>
            <a:r>
              <a:rPr lang="en-US" sz="1400" u="sng" dirty="0">
                <a:solidFill>
                  <a:srgbClr val="FF0000"/>
                </a:solidFill>
              </a:rPr>
              <a:t>$1,000 or more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dirty="0" smtClean="0"/>
              <a:t>Nesting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/>
              <a:t> Statements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0926" y="1447800"/>
            <a:ext cx="7382149" cy="738664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$10 bonus for selling fewer than three items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$25 bonus for selling three or more items whose combined value is under $1,000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$50 bonus for selling at least three items whose combined value is at least $1,000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1" y="2238153"/>
            <a:ext cx="7473119" cy="401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1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smtClean="0"/>
              <a:t>Using Logical </a:t>
            </a:r>
            <a:r>
              <a:rPr lang="en-US" altLang="en-US" smtClean="0">
                <a:cs typeface="Courier New" pitchFamily="49" charset="0"/>
              </a:rPr>
              <a:t>AND</a:t>
            </a:r>
            <a:r>
              <a:rPr lang="en-US" altLang="en-US" smtClean="0"/>
              <a:t> and </a:t>
            </a:r>
            <a:r>
              <a:rPr lang="en-US" altLang="en-US" smtClean="0">
                <a:cs typeface="Courier New" pitchFamily="49" charset="0"/>
              </a:rPr>
              <a:t>OR</a:t>
            </a:r>
            <a:r>
              <a:rPr lang="en-US" altLang="en-US" smtClean="0"/>
              <a:t> Operators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The </a:t>
            </a:r>
            <a:r>
              <a:rPr lang="en-US" altLang="en-US" b="1" smtClean="0"/>
              <a:t>logical </a:t>
            </a:r>
            <a:r>
              <a:rPr lang="en-US" altLang="en-US" b="1" smtClean="0">
                <a:cs typeface="Courier New" pitchFamily="49" charset="0"/>
              </a:rPr>
              <a:t>AND</a:t>
            </a:r>
            <a:r>
              <a:rPr lang="en-US" altLang="en-US" b="1" smtClean="0"/>
              <a:t> operator</a:t>
            </a:r>
          </a:p>
          <a:p>
            <a:pPr lvl="1" defTabSz="912813" eaLnBrk="1" hangingPunct="1"/>
            <a:r>
              <a:rPr lang="en-US" altLang="en-US" smtClean="0"/>
              <a:t>An alternative to some nested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mtClean="0"/>
              <a:t> statements</a:t>
            </a:r>
          </a:p>
          <a:p>
            <a:pPr lvl="1" defTabSz="912813" eaLnBrk="1" hangingPunct="1"/>
            <a:r>
              <a:rPr lang="en-US" altLang="en-US" smtClean="0"/>
              <a:t>Used between two Boolean expressions to determine whether both are </a:t>
            </a:r>
            <a:r>
              <a:rPr lang="en-US" altLang="en-US" smtClean="0">
                <a:latin typeface="Courier New" pitchFamily="49" charset="0"/>
              </a:rPr>
              <a:t>true</a:t>
            </a:r>
          </a:p>
          <a:p>
            <a:pPr lvl="1" defTabSz="912813" eaLnBrk="1" hangingPunct="1"/>
            <a:r>
              <a:rPr lang="en-US" altLang="en-US" smtClean="0"/>
              <a:t>Written as two ampersands ( </a:t>
            </a:r>
            <a:r>
              <a:rPr lang="en-US" altLang="en-US" smtClean="0">
                <a:latin typeface="Courier New" pitchFamily="49" charset="0"/>
              </a:rPr>
              <a:t>&amp;&amp;</a:t>
            </a:r>
            <a:r>
              <a:rPr lang="en-US" altLang="en-US" smtClean="0"/>
              <a:t> )</a:t>
            </a:r>
          </a:p>
          <a:p>
            <a:pPr lvl="2" defTabSz="912813" eaLnBrk="1" hangingPunct="1"/>
            <a:r>
              <a:rPr lang="en-US" altLang="en-US" smtClean="0"/>
              <a:t>Include a complete Boolean expression on each side</a:t>
            </a:r>
          </a:p>
          <a:p>
            <a:pPr lvl="1" defTabSz="912813" eaLnBrk="1" hangingPunct="1"/>
            <a:r>
              <a:rPr lang="en-US" altLang="en-US" smtClean="0"/>
              <a:t>Both Boolean expressions that surround the operator must be true before the action in the statement can occur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dirty="0" smtClean="0"/>
              <a:t>Using Logical </a:t>
            </a:r>
            <a:r>
              <a:rPr lang="en-US" altLang="en-US" dirty="0" smtClean="0">
                <a:cs typeface="Courier New" pitchFamily="49" charset="0"/>
              </a:rPr>
              <a:t>AND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and</a:t>
            </a:r>
            <a:r>
              <a:rPr lang="en-US" altLang="en-US" dirty="0" smtClean="0"/>
              <a:t> </a:t>
            </a:r>
            <a:r>
              <a:rPr lang="en-US" altLang="en-US" dirty="0" smtClean="0">
                <a:cs typeface="Courier New" pitchFamily="49" charset="0"/>
              </a:rPr>
              <a:t>OR</a:t>
            </a:r>
            <a:r>
              <a:rPr lang="en-US" altLang="en-US" dirty="0" smtClean="0"/>
              <a:t> Operators</a:t>
            </a:r>
          </a:p>
        </p:txBody>
      </p:sp>
      <p:pic>
        <p:nvPicPr>
          <p:cNvPr id="36869" name="Picture 7" descr="C:\Users\PaulRefurb\Documents\Ch 08-28-14\Books\951 Farrell Java Programming 8e - Alyssa - xxx\02_NEW PDFs and FIGURES\Figures\C8810_ch05\C8810_f05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1828800"/>
            <a:ext cx="75977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smtClean="0"/>
              <a:t>Planning Decision-Making Logic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5867400" cy="4525963"/>
          </a:xfrm>
        </p:spPr>
        <p:txBody>
          <a:bodyPr>
            <a:normAutofit fontScale="77500" lnSpcReduction="20000"/>
          </a:bodyPr>
          <a:lstStyle/>
          <a:p>
            <a:pPr defTabSz="912813" eaLnBrk="1" hangingPunct="1"/>
            <a:r>
              <a:rPr lang="en-US" altLang="en-US" b="1" dirty="0" err="1" smtClean="0"/>
              <a:t>Pseudocode</a:t>
            </a:r>
            <a:endParaRPr lang="en-US" altLang="en-US" b="1" dirty="0" smtClean="0"/>
          </a:p>
          <a:p>
            <a:pPr lvl="1" defTabSz="912813" eaLnBrk="1" hangingPunct="1"/>
            <a:r>
              <a:rPr lang="en-US" altLang="en-US" dirty="0" smtClean="0"/>
              <a:t>Use paper and a pencil</a:t>
            </a:r>
          </a:p>
          <a:p>
            <a:pPr lvl="1" defTabSz="912813" eaLnBrk="1" hangingPunct="1"/>
            <a:r>
              <a:rPr lang="en-US" altLang="en-US" dirty="0" smtClean="0"/>
              <a:t>Plan a program’s logic by writing plain English statements</a:t>
            </a:r>
          </a:p>
          <a:p>
            <a:pPr lvl="1" defTabSz="912813" eaLnBrk="1" hangingPunct="1"/>
            <a:r>
              <a:rPr lang="en-US" altLang="en-US" dirty="0" smtClean="0"/>
              <a:t>Accomplish important steps in a given task</a:t>
            </a:r>
          </a:p>
          <a:p>
            <a:pPr lvl="1" defTabSz="912813" eaLnBrk="1" hangingPunct="1"/>
            <a:r>
              <a:rPr lang="en-US" altLang="en-US" dirty="0" smtClean="0"/>
              <a:t>Use everyday language</a:t>
            </a:r>
          </a:p>
          <a:p>
            <a:pPr defTabSz="912813" eaLnBrk="1" hangingPunct="1"/>
            <a:r>
              <a:rPr lang="en-US" altLang="en-US" b="1" dirty="0" smtClean="0"/>
              <a:t>Flowchart</a:t>
            </a:r>
          </a:p>
          <a:p>
            <a:pPr lvl="1" defTabSz="912813" eaLnBrk="1" hangingPunct="1"/>
            <a:r>
              <a:rPr lang="en-US" altLang="en-US" dirty="0" smtClean="0"/>
              <a:t>Steps in diagram form</a:t>
            </a:r>
          </a:p>
          <a:p>
            <a:pPr lvl="1" defTabSz="912813" eaLnBrk="1" hangingPunct="1"/>
            <a:r>
              <a:rPr lang="en-US" altLang="en-US" dirty="0" smtClean="0"/>
              <a:t>A series of shapes connected by arrows</a:t>
            </a:r>
          </a:p>
          <a:p>
            <a:pPr lvl="1" defTabSz="912813"/>
            <a:r>
              <a:rPr lang="en-US" altLang="en-US" dirty="0" smtClean="0"/>
              <a:t>Programmers use a variety of shapes for different tasks</a:t>
            </a:r>
          </a:p>
          <a:p>
            <a:pPr lvl="2" defTabSz="912813"/>
            <a:r>
              <a:rPr lang="en-US" altLang="en-US" dirty="0" smtClean="0"/>
              <a:t>Rectangle to represent any unconditional step</a:t>
            </a:r>
          </a:p>
          <a:p>
            <a:pPr lvl="2" defTabSz="912813"/>
            <a:r>
              <a:rPr lang="en-US" altLang="en-US" dirty="0" smtClean="0"/>
              <a:t>Diamond to represent any decision</a:t>
            </a:r>
          </a:p>
          <a:p>
            <a:pPr defTabSz="912813"/>
            <a:r>
              <a:rPr lang="en-US" altLang="en-US" b="1" dirty="0" smtClean="0"/>
              <a:t>Sequence structure</a:t>
            </a:r>
          </a:p>
          <a:p>
            <a:pPr lvl="1" defTabSz="912813"/>
            <a:r>
              <a:rPr lang="en-US" altLang="en-US" dirty="0" smtClean="0"/>
              <a:t>One step follows another unconditionally</a:t>
            </a:r>
          </a:p>
          <a:p>
            <a:pPr lvl="1" defTabSz="912813"/>
            <a:r>
              <a:rPr lang="en-US" altLang="en-US" dirty="0" smtClean="0"/>
              <a:t>Cannot branch away or skip a step</a:t>
            </a:r>
          </a:p>
          <a:p>
            <a:pPr defTabSz="912813" eaLnBrk="1" hangingPunct="1">
              <a:buFontTx/>
              <a:buNone/>
            </a:pPr>
            <a:endParaRPr lang="en-US" altLang="en-US" dirty="0" smtClean="0"/>
          </a:p>
        </p:txBody>
      </p:sp>
      <p:pic>
        <p:nvPicPr>
          <p:cNvPr id="4" name="Picture 5" descr="C:\Users\PaulRefurb\Documents\Ch 08-28-14\Books\951 Farrell Java Programming 8e - Alyssa - xxx\02_NEW PDFs and FIGURES\Figures\C8810_ch05\C8810_f05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17638"/>
            <a:ext cx="1592534" cy="476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dirty="0" smtClean="0"/>
              <a:t>Using Logical </a:t>
            </a:r>
            <a:r>
              <a:rPr lang="en-US" altLang="en-US" dirty="0" smtClean="0">
                <a:cs typeface="Courier New" pitchFamily="49" charset="0"/>
              </a:rPr>
              <a:t>AND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and</a:t>
            </a:r>
            <a:r>
              <a:rPr lang="en-US" altLang="en-US" dirty="0" smtClean="0"/>
              <a:t> </a:t>
            </a:r>
            <a:r>
              <a:rPr lang="en-US" altLang="en-US" dirty="0" smtClean="0">
                <a:cs typeface="Courier New" pitchFamily="49" charset="0"/>
              </a:rPr>
              <a:t>OR</a:t>
            </a:r>
            <a:r>
              <a:rPr lang="en-US" altLang="en-US" dirty="0" smtClean="0"/>
              <a:t> Operators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81328"/>
            <a:ext cx="3200400" cy="4272105"/>
          </a:xfrm>
        </p:spPr>
        <p:txBody>
          <a:bodyPr>
            <a:normAutofit/>
          </a:bodyPr>
          <a:lstStyle/>
          <a:p>
            <a:pPr defTabSz="912813" eaLnBrk="1" hangingPunct="1"/>
            <a:r>
              <a:rPr lang="en-US" altLang="en-US" sz="2000" dirty="0" smtClean="0"/>
              <a:t>The </a:t>
            </a:r>
            <a:r>
              <a:rPr lang="en-US" altLang="en-US" sz="2000" b="1" dirty="0" smtClean="0">
                <a:cs typeface="Courier New" pitchFamily="49" charset="0"/>
              </a:rPr>
              <a:t>OR</a:t>
            </a:r>
            <a:r>
              <a:rPr lang="en-US" altLang="en-US" sz="2000" b="1" dirty="0" smtClean="0"/>
              <a:t> operator</a:t>
            </a:r>
          </a:p>
          <a:p>
            <a:pPr lvl="1" defTabSz="912813" eaLnBrk="1" hangingPunct="1"/>
            <a:r>
              <a:rPr lang="en-US" altLang="en-US" sz="1800" dirty="0" smtClean="0"/>
              <a:t>An action </a:t>
            </a:r>
            <a:r>
              <a:rPr lang="en-US" altLang="en-US" sz="1800" dirty="0" smtClean="0"/>
              <a:t>will </a:t>
            </a:r>
            <a:r>
              <a:rPr lang="en-US" altLang="en-US" sz="1800" dirty="0" smtClean="0"/>
              <a:t>occur when at least one of two conditions is true</a:t>
            </a:r>
          </a:p>
          <a:p>
            <a:pPr lvl="1" defTabSz="912813" eaLnBrk="1" hangingPunct="1"/>
            <a:r>
              <a:rPr lang="en-US" altLang="en-US" sz="1800" dirty="0" smtClean="0"/>
              <a:t>Written as </a:t>
            </a:r>
            <a:r>
              <a:rPr lang="en-US" altLang="en-US" sz="1800" dirty="0" smtClean="0">
                <a:latin typeface="Courier New" pitchFamily="49" charset="0"/>
              </a:rPr>
              <a:t>||</a:t>
            </a:r>
          </a:p>
          <a:p>
            <a:pPr lvl="2" defTabSz="912813" eaLnBrk="1" hangingPunct="1"/>
            <a:r>
              <a:rPr lang="en-US" altLang="en-US" sz="1800" dirty="0" smtClean="0"/>
              <a:t>Sometimes called </a:t>
            </a:r>
            <a:r>
              <a:rPr lang="en-US" altLang="en-US" sz="1800" dirty="0" smtClean="0"/>
              <a:t>“pipes”.</a:t>
            </a:r>
            <a:endParaRPr lang="en-US" altLang="en-US" sz="1800" dirty="0" smtClean="0"/>
          </a:p>
        </p:txBody>
      </p:sp>
      <p:pic>
        <p:nvPicPr>
          <p:cNvPr id="4" name="Picture 7" descr="C:\Users\PaulRefurb\Documents\Ch 08-28-14\Books\951 Farrell Java Programming 8e - Alyssa - xxx\02_NEW PDFs and FIGURES\Figures\C8810_ch05\C8810_f051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1" b="8855"/>
          <a:stretch/>
        </p:blipFill>
        <p:spPr bwMode="auto">
          <a:xfrm>
            <a:off x="3657600" y="1142768"/>
            <a:ext cx="5029200" cy="461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Logical </a:t>
            </a:r>
            <a:r>
              <a:rPr lang="en-US" altLang="en-US" dirty="0" smtClean="0">
                <a:cs typeface="Courier New" pitchFamily="49" charset="0"/>
              </a:rPr>
              <a:t>AND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and</a:t>
            </a:r>
            <a:r>
              <a:rPr lang="en-US" altLang="en-US" dirty="0" smtClean="0"/>
              <a:t> </a:t>
            </a:r>
            <a:r>
              <a:rPr lang="en-US" altLang="en-US" dirty="0" smtClean="0">
                <a:cs typeface="Courier New" pitchFamily="49" charset="0"/>
              </a:rPr>
              <a:t>OR</a:t>
            </a:r>
            <a:r>
              <a:rPr lang="en-US" altLang="en-US" dirty="0" smtClean="0"/>
              <a:t> Operators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b="1" smtClean="0"/>
              <a:t>Short-circuit evaluation</a:t>
            </a:r>
          </a:p>
          <a:p>
            <a:pPr lvl="1" defTabSz="912813" eaLnBrk="1" hangingPunct="1"/>
            <a:r>
              <a:rPr lang="en-US" altLang="en-US" smtClean="0"/>
              <a:t>Expressions on each side of the logical operator are evaluated only as far as necessary</a:t>
            </a:r>
          </a:p>
          <a:p>
            <a:pPr lvl="1" defTabSz="912813" eaLnBrk="1" hangingPunct="1"/>
            <a:r>
              <a:rPr lang="en-US" altLang="en-US" smtClean="0"/>
              <a:t>Determine whether an expression is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smtClean="0"/>
              <a:t>Making Accurate and Efficient Decisions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Making accurate range checks</a:t>
            </a:r>
          </a:p>
          <a:p>
            <a:pPr lvl="1" defTabSz="912813" eaLnBrk="1" hangingPunct="1"/>
            <a:r>
              <a:rPr lang="en-US" altLang="en-US" b="1" smtClean="0"/>
              <a:t>Range check</a:t>
            </a:r>
            <a:r>
              <a:rPr lang="en-US" altLang="en-US" smtClean="0"/>
              <a:t>: a series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mtClean="0"/>
              <a:t> statements that determine whether a value falls within a specified range</a:t>
            </a:r>
          </a:p>
          <a:p>
            <a:pPr lvl="1" defTabSz="912813" eaLnBrk="1" hangingPunct="1"/>
            <a:r>
              <a:rPr lang="en-US" altLang="en-US" smtClean="0"/>
              <a:t>Java programmers commonly place each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of a subsequent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mtClean="0"/>
              <a:t> on the same line</a:t>
            </a:r>
          </a:p>
          <a:p>
            <a:pPr lvl="1" defTabSz="912813" eaLnBrk="1" hangingPunct="1"/>
            <a:r>
              <a:rPr lang="en-US" altLang="en-US" smtClean="0"/>
              <a:t>Within a nested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smtClean="0">
                <a:cs typeface="Courier New" pitchFamily="49" charset="0"/>
              </a:rPr>
              <a:t> statement:</a:t>
            </a:r>
          </a:p>
          <a:p>
            <a:pPr lvl="2" defTabSz="912813" eaLnBrk="1" hangingPunct="1"/>
            <a:r>
              <a:rPr lang="en-US" altLang="en-US" smtClean="0"/>
              <a:t>It is most efficient to ask the most likely question first</a:t>
            </a:r>
          </a:p>
          <a:p>
            <a:pPr lvl="2" defTabSz="912813" eaLnBrk="1" hangingPunct="1"/>
            <a:r>
              <a:rPr lang="en-US" altLang="en-US" smtClean="0"/>
              <a:t>Avoid asking multiple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altLang="en-US" smtClean="0"/>
              <a:t> Appropriately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Errors of beginning programmers: </a:t>
            </a:r>
          </a:p>
          <a:p>
            <a:pPr lvl="1" defTabSz="912813" eaLnBrk="1" hangingPunct="1"/>
            <a:r>
              <a:rPr lang="en-US" altLang="en-US" smtClean="0"/>
              <a:t>Using the AND operator when they mean to use OR</a:t>
            </a:r>
          </a:p>
          <a:p>
            <a:pPr lvl="2" defTabSz="912813" eaLnBrk="1" hangingPunct="1"/>
            <a:r>
              <a:rPr lang="en-US" altLang="en-US" smtClean="0"/>
              <a:t>Example: No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payRate</a:t>
            </a:r>
            <a:r>
              <a:rPr lang="en-US" altLang="en-US" smtClean="0"/>
              <a:t> value can ever be both less than 5.65 and more than 60 at the same time</a:t>
            </a:r>
          </a:p>
          <a:p>
            <a:pPr lvl="2" defTabSz="912813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if(payRate &lt; LOW &amp;&amp; payRate &gt; HIGH)</a:t>
            </a:r>
          </a:p>
          <a:p>
            <a:pPr lvl="3" indent="-165100" defTabSz="912813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 System.out.println("Error in pay rate");</a:t>
            </a:r>
          </a:p>
          <a:p>
            <a:pPr lvl="2" defTabSz="912813" eaLnBrk="1" hangingPunct="1"/>
            <a:r>
              <a:rPr lang="en-US" altLang="en-US" smtClean="0"/>
              <a:t>Use pipes “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altLang="en-US" smtClean="0"/>
              <a:t>” operator instead</a:t>
            </a:r>
          </a:p>
          <a:p>
            <a:pPr lvl="1" defTabSz="912813" eaLnBrk="1" hangingPunct="1"/>
            <a:r>
              <a:rPr lang="en-US" altLang="en-US" smtClean="0"/>
              <a:t>Using a single ampersand or pipe to indicate a logical AND or 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smtClean="0"/>
              <a:t> Statement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 smtClean="0"/>
              <a:t> statement</a:t>
            </a:r>
          </a:p>
          <a:p>
            <a:pPr lvl="1" eaLnBrk="1" hangingPunct="1"/>
            <a:r>
              <a:rPr lang="en-US" altLang="en-US" dirty="0" smtClean="0"/>
              <a:t>An alternative to a series of nested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statements</a:t>
            </a:r>
          </a:p>
          <a:p>
            <a:pPr lvl="1" eaLnBrk="1" hangingPunct="1"/>
            <a:r>
              <a:rPr lang="en-US" altLang="en-US" dirty="0" smtClean="0"/>
              <a:t>Test a single variable against a series of exact integer, character, or string values</a:t>
            </a:r>
          </a:p>
          <a:p>
            <a:pPr defTabSz="912813"/>
            <a:r>
              <a:rPr lang="en-US" altLang="en-US" dirty="0" smtClean="0"/>
              <a:t>Keywords</a:t>
            </a:r>
          </a:p>
          <a:p>
            <a:pPr lvl="1" defTabSz="912813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 smtClean="0"/>
              <a:t> </a:t>
            </a:r>
          </a:p>
          <a:p>
            <a:pPr lvl="2" defTabSz="912813"/>
            <a:r>
              <a:rPr lang="en-US" altLang="en-US" dirty="0" smtClean="0"/>
              <a:t>Starts the structure </a:t>
            </a:r>
          </a:p>
          <a:p>
            <a:pPr lvl="2" defTabSz="912813"/>
            <a:r>
              <a:rPr lang="en-US" altLang="en-US" dirty="0" smtClean="0"/>
              <a:t>Followed by a test expression enclosed in parentheses</a:t>
            </a:r>
          </a:p>
          <a:p>
            <a:pPr lvl="1" defTabSz="912813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en-US" dirty="0" smtClean="0"/>
              <a:t> </a:t>
            </a:r>
          </a:p>
          <a:p>
            <a:pPr lvl="2" defTabSz="912813"/>
            <a:r>
              <a:rPr lang="en-US" altLang="en-US" dirty="0" smtClean="0"/>
              <a:t>Followed by one of the possible values for the test expression and a colon</a:t>
            </a:r>
          </a:p>
          <a:p>
            <a:pPr lvl="1" defTabSz="912813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 smtClean="0"/>
              <a:t> </a:t>
            </a:r>
          </a:p>
          <a:p>
            <a:pPr lvl="2" defTabSz="912813">
              <a:lnSpc>
                <a:spcPct val="90000"/>
              </a:lnSpc>
            </a:pPr>
            <a:r>
              <a:rPr lang="en-US" altLang="en-US" dirty="0" smtClean="0"/>
              <a:t>Optionally terminates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 smtClean="0"/>
              <a:t> statement at the end of each case</a:t>
            </a:r>
          </a:p>
          <a:p>
            <a:pPr lvl="1" defTabSz="912813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en-US" dirty="0" smtClean="0"/>
              <a:t> </a:t>
            </a:r>
          </a:p>
          <a:p>
            <a:pPr lvl="2" defTabSz="912813">
              <a:lnSpc>
                <a:spcPct val="90000"/>
              </a:lnSpc>
            </a:pPr>
            <a:r>
              <a:rPr lang="en-US" altLang="en-US" dirty="0" smtClean="0"/>
              <a:t>Optionally is used prior to any action that should occur if the test variable does not match any case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2813"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 smtClean="0"/>
              <a:t> Statement</a:t>
            </a:r>
          </a:p>
        </p:txBody>
      </p:sp>
      <p:pic>
        <p:nvPicPr>
          <p:cNvPr id="49157" name="Picture 7" descr="C:\Users\PaulRefurb\Documents\Ch 08-28-14\Books\951 Farrell Java Programming 8e - Alyssa - xxx\02_NEW PDFs and FIGURES\Figures\C8810_ch05\C8810_f05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981200"/>
            <a:ext cx="497205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2813"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77200" cy="4572000"/>
          </a:xfrm>
        </p:spPr>
        <p:txBody>
          <a:bodyPr/>
          <a:lstStyle/>
          <a:p>
            <a:pPr defTabSz="912813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smtClean="0"/>
              <a:t> statements in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smtClean="0"/>
              <a:t> structure</a:t>
            </a:r>
          </a:p>
          <a:p>
            <a:pPr lvl="1" defTabSz="912813" eaLnBrk="1" hangingPunct="1"/>
            <a:r>
              <a:rPr lang="en-US" altLang="en-US" smtClean="0"/>
              <a:t>If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smtClean="0"/>
              <a:t> statement is omitted:</a:t>
            </a:r>
          </a:p>
          <a:p>
            <a:pPr lvl="2" defTabSz="912813" eaLnBrk="1" hangingPunct="1"/>
            <a:r>
              <a:rPr lang="en-US" altLang="en-US" smtClean="0"/>
              <a:t>The program finds a match for the test variable</a:t>
            </a:r>
          </a:p>
          <a:p>
            <a:pPr lvl="2" defTabSz="912813" eaLnBrk="1" hangingPunct="1"/>
            <a:r>
              <a:rPr lang="en-US" altLang="en-US" smtClean="0"/>
              <a:t>All statements within the </a:t>
            </a:r>
            <a:r>
              <a:rPr lang="en-US" altLang="en-US" smtClean="0">
                <a:latin typeface="Courier New" pitchFamily="49" charset="0"/>
              </a:rPr>
              <a:t>switch</a:t>
            </a:r>
            <a:r>
              <a:rPr lang="en-US" altLang="en-US" smtClean="0"/>
              <a:t> statement execute from that point forward</a:t>
            </a:r>
          </a:p>
          <a:p>
            <a:pPr defTabSz="912813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en-US" smtClean="0"/>
              <a:t> statement</a:t>
            </a:r>
          </a:p>
          <a:p>
            <a:pPr lvl="1" defTabSz="912813" eaLnBrk="1" hangingPunct="1"/>
            <a:r>
              <a:rPr lang="en-US" altLang="en-US" smtClean="0"/>
              <a:t>No need to write code for each case</a:t>
            </a:r>
          </a:p>
          <a:p>
            <a:pPr lvl="1" defTabSz="912813" eaLnBrk="1" hangingPunct="1"/>
            <a:r>
              <a:rPr lang="en-US" altLang="en-US" smtClean="0"/>
              <a:t>Evaluate </a:t>
            </a:r>
            <a:r>
              <a:rPr lang="en-US" altLang="en-US" smtClean="0">
                <a:latin typeface="Courier New" pitchFamily="49" charset="0"/>
              </a:rPr>
              <a:t>char</a:t>
            </a:r>
            <a:r>
              <a:rPr lang="en-US" altLang="en-US" smtClean="0"/>
              <a:t> variables</a:t>
            </a:r>
          </a:p>
          <a:p>
            <a:pPr lvl="2" defTabSz="912813" eaLnBrk="1" hangingPunct="1"/>
            <a:r>
              <a:rPr lang="en-US" altLang="en-US" smtClean="0"/>
              <a:t>Ignore whether it is uppercase or lowercase</a:t>
            </a:r>
          </a:p>
          <a:p>
            <a:pPr defTabSz="912813"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2813"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01000" cy="4572000"/>
          </a:xfrm>
        </p:spPr>
        <p:txBody>
          <a:bodyPr/>
          <a:lstStyle/>
          <a:p>
            <a:pPr defTabSz="912813" eaLnBrk="1" hangingPunct="1"/>
            <a:r>
              <a:rPr lang="en-US" altLang="en-US" smtClean="0">
                <a:cs typeface="Arial" charset="0"/>
              </a:rPr>
              <a:t>Why use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smtClean="0">
                <a:cs typeface="Arial" charset="0"/>
              </a:rPr>
              <a:t> statements?</a:t>
            </a:r>
          </a:p>
          <a:p>
            <a:pPr lvl="1" defTabSz="912813" eaLnBrk="1" hangingPunct="1"/>
            <a:r>
              <a:rPr lang="en-US" altLang="en-US" smtClean="0"/>
              <a:t>They are convenient when several alternative courses of action depend on a single integer, character, or string value</a:t>
            </a:r>
          </a:p>
          <a:p>
            <a:pPr lvl="1" defTabSz="912813" eaLnBrk="1" hangingPunct="1"/>
            <a:r>
              <a:rPr lang="en-US" altLang="en-US" smtClean="0"/>
              <a:t>Use only when there is a reasonable number of specific matching values to be tested</a:t>
            </a:r>
          </a:p>
          <a:p>
            <a:pPr lvl="1" defTabSz="912813" eaLnBrk="1" hangingPunct="1"/>
            <a:endParaRPr lang="en-US" altLang="en-US" smtClean="0"/>
          </a:p>
          <a:p>
            <a:pPr defTabSz="912813" eaLnBrk="1" hangingPunct="1"/>
            <a:endParaRPr lang="en-US" altLang="en-US" smtClean="0">
              <a:cs typeface="Arial" charset="0"/>
            </a:endParaRPr>
          </a:p>
          <a:p>
            <a:pPr defTabSz="912813"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dirty="0" smtClean="0"/>
              <a:t>Using the Conditional </a:t>
            </a:r>
            <a:r>
              <a:rPr lang="en-US" altLang="en-US" dirty="0" smtClean="0">
                <a:cs typeface="Courier New" pitchFamily="49" charset="0"/>
              </a:rPr>
              <a:t>and NOT</a:t>
            </a:r>
            <a:r>
              <a:rPr lang="en-US" altLang="en-US" dirty="0" smtClean="0"/>
              <a:t> Operators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b="1" smtClean="0"/>
              <a:t>Conditional operator</a:t>
            </a:r>
          </a:p>
          <a:p>
            <a:pPr lvl="1" defTabSz="912813" eaLnBrk="1" hangingPunct="1"/>
            <a:r>
              <a:rPr lang="en-US" altLang="en-US" smtClean="0"/>
              <a:t>Requires three expressions separated with a question mark and a colon</a:t>
            </a:r>
          </a:p>
          <a:p>
            <a:pPr lvl="1" defTabSz="912813" eaLnBrk="1" hangingPunct="1"/>
            <a:r>
              <a:rPr lang="en-US" altLang="en-US" smtClean="0"/>
              <a:t>Used as an abbreviated version of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smtClean="0"/>
              <a:t> structure</a:t>
            </a:r>
          </a:p>
          <a:p>
            <a:pPr lvl="1" defTabSz="912813" eaLnBrk="1" hangingPunct="1"/>
            <a:r>
              <a:rPr lang="en-US" altLang="en-US" smtClean="0"/>
              <a:t>You are never required to use it</a:t>
            </a:r>
          </a:p>
          <a:p>
            <a:pPr defTabSz="912813" eaLnBrk="1" hangingPunct="1"/>
            <a:r>
              <a:rPr lang="en-US" altLang="en-US" smtClean="0"/>
              <a:t>Syntax of a conditional operator:</a:t>
            </a:r>
          </a:p>
          <a:p>
            <a:pPr lvl="1" defTabSz="912813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testExpression ? trueResult : falseResult;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dirty="0" smtClean="0"/>
              <a:t>Using the Conditional </a:t>
            </a:r>
            <a:r>
              <a:rPr lang="en-US" altLang="en-US" dirty="0" smtClean="0">
                <a:cs typeface="Courier New" pitchFamily="49" charset="0"/>
              </a:rPr>
              <a:t>and NOT</a:t>
            </a:r>
            <a:r>
              <a:rPr lang="en-US" altLang="en-US" dirty="0" smtClean="0"/>
              <a:t> Operators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A Boolean expression is evaluated as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altLang="en-US" smtClean="0"/>
              <a:t> </a:t>
            </a:r>
          </a:p>
          <a:p>
            <a:pPr lvl="1" defTabSz="912813" eaLnBrk="1" hangingPunct="1"/>
            <a:r>
              <a:rPr lang="en-US" altLang="en-US" smtClean="0"/>
              <a:t>If the value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testExpression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itchFamily="49" charset="0"/>
              </a:rPr>
              <a:t>true</a:t>
            </a:r>
            <a:r>
              <a:rPr lang="en-US" altLang="en-US" smtClean="0"/>
              <a:t>:</a:t>
            </a:r>
            <a:endParaRPr lang="en-US" altLang="en-US" smtClean="0">
              <a:latin typeface="Courier New" pitchFamily="49" charset="0"/>
            </a:endParaRPr>
          </a:p>
          <a:p>
            <a:pPr lvl="2" defTabSz="912813" eaLnBrk="1" hangingPunct="1"/>
            <a:r>
              <a:rPr lang="en-US" altLang="en-US" smtClean="0"/>
              <a:t>The entire conditional expression takes on the value of the expression following the question mark</a:t>
            </a:r>
          </a:p>
          <a:p>
            <a:pPr lvl="1" defTabSz="912813" eaLnBrk="1" hangingPunct="1"/>
            <a:r>
              <a:rPr lang="en-US" altLang="en-US" smtClean="0"/>
              <a:t>If the value is </a:t>
            </a:r>
            <a:r>
              <a:rPr lang="en-US" altLang="en-US" smtClean="0">
                <a:latin typeface="Courier New" pitchFamily="49" charset="0"/>
              </a:rPr>
              <a:t>false</a:t>
            </a:r>
            <a:r>
              <a:rPr lang="en-US" altLang="en-US" smtClean="0"/>
              <a:t>:</a:t>
            </a:r>
            <a:endParaRPr lang="en-US" altLang="en-US" smtClean="0">
              <a:latin typeface="Courier New" pitchFamily="49" charset="0"/>
            </a:endParaRPr>
          </a:p>
          <a:p>
            <a:pPr lvl="2" defTabSz="912813" eaLnBrk="1" hangingPunct="1"/>
            <a:r>
              <a:rPr lang="en-US" altLang="en-US" smtClean="0"/>
              <a:t>The entire expression takes on the value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falseResult</a:t>
            </a:r>
          </a:p>
          <a:p>
            <a:pPr defTabSz="912813" eaLnBrk="1" hangingPunct="1"/>
            <a:r>
              <a:rPr lang="en-US" altLang="en-US" smtClean="0"/>
              <a:t>An advantage of using the conditional operator is the conciseness of the statement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dirty="0" smtClean="0"/>
              <a:t>Planning Decision-Making Logic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5791200" cy="4525963"/>
          </a:xfrm>
        </p:spPr>
        <p:txBody>
          <a:bodyPr/>
          <a:lstStyle/>
          <a:p>
            <a:pPr defTabSz="912813" eaLnBrk="1" hangingPunct="1"/>
            <a:r>
              <a:rPr lang="en-US" altLang="en-US" b="1" dirty="0" smtClean="0"/>
              <a:t>Decision structure </a:t>
            </a:r>
          </a:p>
          <a:p>
            <a:pPr lvl="1" defTabSz="912813" eaLnBrk="1" hangingPunct="1"/>
            <a:r>
              <a:rPr lang="en-US" altLang="en-US" dirty="0" smtClean="0"/>
              <a:t>Involves choosing among alternative courses of action </a:t>
            </a:r>
          </a:p>
          <a:p>
            <a:pPr lvl="1" defTabSz="912813" eaLnBrk="1" hangingPunct="1"/>
            <a:r>
              <a:rPr lang="en-US" altLang="en-US" dirty="0" smtClean="0"/>
              <a:t>Based on some value within a program</a:t>
            </a:r>
          </a:p>
          <a:p>
            <a:pPr defTabSz="912813" eaLnBrk="1" hangingPunct="1"/>
            <a:r>
              <a:rPr lang="en-US" altLang="en-US" dirty="0" smtClean="0"/>
              <a:t>All computer decisions are yes-or-no decisions</a:t>
            </a:r>
          </a:p>
          <a:p>
            <a:pPr defTabSz="912813" eaLnBrk="1" hangingPunct="1"/>
            <a:r>
              <a:rPr lang="en-US" altLang="en-US" b="1" dirty="0" smtClean="0"/>
              <a:t>Boolean values</a:t>
            </a:r>
          </a:p>
          <a:p>
            <a:pPr lvl="1" defTabSz="912813" eaLnBrk="1" hangingPunct="1"/>
            <a:r>
              <a:rPr lang="en-US" altLang="en-US" dirty="0" smtClean="0">
                <a:latin typeface="Courier New" pitchFamily="49" charset="0"/>
              </a:rPr>
              <a:t>true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</a:rPr>
              <a:t>false</a:t>
            </a:r>
            <a:r>
              <a:rPr lang="en-US" altLang="en-US" dirty="0" smtClean="0"/>
              <a:t> values</a:t>
            </a:r>
          </a:p>
          <a:p>
            <a:pPr lvl="1" defTabSz="912813" eaLnBrk="1" hangingPunct="1"/>
            <a:r>
              <a:rPr lang="en-US" altLang="en-US" dirty="0" smtClean="0"/>
              <a:t>Used in every computer decision</a:t>
            </a:r>
          </a:p>
        </p:txBody>
      </p:sp>
      <p:pic>
        <p:nvPicPr>
          <p:cNvPr id="4" name="Picture 5" descr="C:\Users\PaulRefurb\Documents\Ch 08-28-14\Books\951 Farrell Java Programming 8e - Alyssa - xxx\02_NEW PDFs and FIGURES\Figures\C8810_ch05\C8810_f05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88" y="1481328"/>
            <a:ext cx="2316912" cy="423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Using the </a:t>
            </a:r>
            <a:r>
              <a:rPr lang="en-US" altLang="en-US" smtClean="0">
                <a:cs typeface="Courier New" pitchFamily="49" charset="0"/>
              </a:rPr>
              <a:t>NOT</a:t>
            </a:r>
            <a:r>
              <a:rPr lang="en-US" altLang="en-US" smtClean="0"/>
              <a:t> Operator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b="1" dirty="0" smtClean="0">
                <a:cs typeface="Courier New" pitchFamily="49" charset="0"/>
              </a:rPr>
              <a:t>NOT</a:t>
            </a:r>
            <a:r>
              <a:rPr lang="en-US" altLang="en-US" b="1" dirty="0" smtClean="0"/>
              <a:t> operator</a:t>
            </a:r>
          </a:p>
          <a:p>
            <a:pPr lvl="1" defTabSz="912813" eaLnBrk="1" hangingPunct="1"/>
            <a:r>
              <a:rPr lang="en-US" altLang="en-US" dirty="0" smtClean="0"/>
              <a:t>Written as an exclamation point ( </a:t>
            </a:r>
            <a:r>
              <a:rPr lang="en-US" altLang="en-US" dirty="0" smtClean="0">
                <a:latin typeface="Courier New" pitchFamily="49" charset="0"/>
              </a:rPr>
              <a:t>!</a:t>
            </a:r>
            <a:r>
              <a:rPr lang="en-US" altLang="en-US" dirty="0" smtClean="0"/>
              <a:t> )</a:t>
            </a:r>
          </a:p>
          <a:p>
            <a:pPr lvl="1" defTabSz="912813" eaLnBrk="1" hangingPunct="1"/>
            <a:r>
              <a:rPr lang="en-US" altLang="en-US" dirty="0" smtClean="0"/>
              <a:t>Negates the result of any Boolean expression</a:t>
            </a:r>
          </a:p>
          <a:p>
            <a:pPr lvl="1" defTabSz="912813" eaLnBrk="1" hangingPunct="1"/>
            <a:r>
              <a:rPr lang="en-US" altLang="en-US" dirty="0" smtClean="0"/>
              <a:t>When preceded by the NOT operator, any expression evaluated as:</a:t>
            </a:r>
          </a:p>
          <a:p>
            <a:pPr lvl="2" defTabSz="912813" eaLnBrk="1" hangingPunct="1"/>
            <a:r>
              <a:rPr lang="en-US" altLang="en-US" dirty="0" smtClean="0">
                <a:latin typeface="Courier New" pitchFamily="49" charset="0"/>
              </a:rPr>
              <a:t>true</a:t>
            </a:r>
            <a:r>
              <a:rPr lang="en-US" altLang="en-US" dirty="0" smtClean="0"/>
              <a:t> becomes </a:t>
            </a:r>
            <a:r>
              <a:rPr lang="en-US" altLang="en-US" dirty="0" smtClean="0">
                <a:latin typeface="Courier New" pitchFamily="49" charset="0"/>
              </a:rPr>
              <a:t>false</a:t>
            </a:r>
          </a:p>
          <a:p>
            <a:pPr lvl="2" defTabSz="912813" eaLnBrk="1" hangingPunct="1"/>
            <a:r>
              <a:rPr lang="en-US" altLang="en-US" dirty="0" smtClean="0">
                <a:latin typeface="Courier New" pitchFamily="49" charset="0"/>
              </a:rPr>
              <a:t>false</a:t>
            </a:r>
            <a:r>
              <a:rPr lang="en-US" altLang="en-US" dirty="0" smtClean="0"/>
              <a:t> becomes </a:t>
            </a:r>
            <a:r>
              <a:rPr lang="en-US" altLang="en-US" dirty="0" smtClean="0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smtClean="0"/>
              <a:t>Understanding Operator Precedence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Combine as many AND or OR operators as needed</a:t>
            </a:r>
          </a:p>
          <a:p>
            <a:pPr defTabSz="912813" eaLnBrk="1" hangingPunct="1"/>
            <a:r>
              <a:rPr lang="en-US" altLang="en-US" smtClean="0"/>
              <a:t>An operator’s precedence </a:t>
            </a:r>
          </a:p>
          <a:p>
            <a:pPr lvl="1" defTabSz="912813" eaLnBrk="1" hangingPunct="1"/>
            <a:r>
              <a:rPr lang="en-US" altLang="en-US" smtClean="0"/>
              <a:t>How an expression is evaluated</a:t>
            </a:r>
          </a:p>
          <a:p>
            <a:pPr lvl="1" defTabSz="912813" eaLnBrk="1" hangingPunct="1"/>
            <a:r>
              <a:rPr lang="en-US" altLang="en-US" smtClean="0"/>
              <a:t>The order agrees with common algebraic usage</a:t>
            </a:r>
          </a:p>
          <a:p>
            <a:pPr lvl="2" defTabSz="912813" eaLnBrk="1" hangingPunct="1"/>
            <a:r>
              <a:rPr lang="en-US" altLang="en-US" smtClean="0"/>
              <a:t>Arithmetic is done first </a:t>
            </a:r>
          </a:p>
          <a:p>
            <a:pPr lvl="2" defTabSz="912813" eaLnBrk="1" hangingPunct="1"/>
            <a:r>
              <a:rPr lang="en-US" altLang="en-US" smtClean="0"/>
              <a:t>Assignment is done last</a:t>
            </a:r>
          </a:p>
          <a:p>
            <a:pPr lvl="2" defTabSz="912813" eaLnBrk="1" hangingPunct="1"/>
            <a:r>
              <a:rPr lang="en-US" altLang="en-US" smtClean="0"/>
              <a:t>The AND operator is evaluated before the OR operator</a:t>
            </a:r>
          </a:p>
          <a:p>
            <a:pPr lvl="2" defTabSz="912813" eaLnBrk="1" hangingPunct="1"/>
            <a:r>
              <a:rPr lang="en-US" altLang="en-US" smtClean="0"/>
              <a:t>Statements in parentheses are evaluated first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dirty="0" smtClean="0"/>
              <a:t>Understanding Operator Precedence</a:t>
            </a:r>
          </a:p>
        </p:txBody>
      </p:sp>
      <p:pic>
        <p:nvPicPr>
          <p:cNvPr id="5632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06600"/>
            <a:ext cx="73152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dirty="0" smtClean="0"/>
              <a:t>Understanding Operator Precedence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1775469"/>
          </a:xfrm>
        </p:spPr>
        <p:txBody>
          <a:bodyPr>
            <a:normAutofit fontScale="92500" lnSpcReduction="10000"/>
          </a:bodyPr>
          <a:lstStyle/>
          <a:p>
            <a:pPr defTabSz="912813" eaLnBrk="1" hangingPunct="1"/>
            <a:r>
              <a:rPr lang="en-US" altLang="en-US" dirty="0" smtClean="0"/>
              <a:t>Two important conventions</a:t>
            </a:r>
          </a:p>
          <a:p>
            <a:pPr lvl="1" defTabSz="912813" eaLnBrk="1" hangingPunct="1"/>
            <a:r>
              <a:rPr lang="en-US" altLang="en-US" dirty="0" smtClean="0"/>
              <a:t>The order in which operators are used makes a difference</a:t>
            </a:r>
          </a:p>
          <a:p>
            <a:pPr lvl="1" defTabSz="912813" eaLnBrk="1" hangingPunct="1"/>
            <a:r>
              <a:rPr lang="en-US" altLang="en-US" dirty="0" smtClean="0"/>
              <a:t>Always use parentheses to change precedence or make your intentions clearer</a:t>
            </a:r>
          </a:p>
          <a:p>
            <a:pPr defTabSz="912813" eaLnBrk="1" hangingPunct="1"/>
            <a:endParaRPr lang="en-US" altLang="en-US" dirty="0" smtClean="0"/>
          </a:p>
        </p:txBody>
      </p:sp>
      <p:pic>
        <p:nvPicPr>
          <p:cNvPr id="4" name="Picture 8" descr="C:\Users\PaulRefurb\Documents\Ch 08-28-14\Books\951 Farrell Java Programming 8e - Alyssa - xxx\02_NEW PDFs and FIGURES\Figures\C8810_ch05\C8810_f053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3256797"/>
            <a:ext cx="6518275" cy="276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Adding Decisions and Constructors to Instance Methods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38862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Helps ensure that fields have acceptable values</a:t>
            </a:r>
          </a:p>
          <a:p>
            <a:pPr eaLnBrk="1" hangingPunct="1"/>
            <a:r>
              <a:rPr lang="en-US" altLang="en-US" sz="2400" dirty="0" smtClean="0"/>
              <a:t>Determines whether values are within the allowed limits for the fields</a:t>
            </a:r>
          </a:p>
        </p:txBody>
      </p:sp>
      <p:pic>
        <p:nvPicPr>
          <p:cNvPr id="4" name="Picture 7" descr="C:\Users\PaulRefurb\Documents\Ch 08-28-14\Books\951 Farrell Java Programming 8e - Alyssa - xxx\02_NEW PDFs and FIGURES\Figures\C8810_ch05\C8810_f05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32" y="1554163"/>
            <a:ext cx="4456168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6">
                <a:lumMod val="20000"/>
                <a:lumOff val="80000"/>
              </a:schemeClr>
            </a:gs>
            <a:gs pos="100000">
              <a:schemeClr val="bg2">
                <a:lumMod val="2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with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Chapter 6</a:t>
            </a:r>
          </a:p>
          <a:p>
            <a:r>
              <a:rPr lang="en-US" dirty="0" smtClean="0"/>
              <a:t>Looping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76200"/>
            <a:ext cx="2417025" cy="241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4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Learning About the Loop Structure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Loop</a:t>
            </a:r>
          </a:p>
          <a:p>
            <a:pPr lvl="1" eaLnBrk="1" hangingPunct="1"/>
            <a:r>
              <a:rPr lang="en-US" altLang="en-US" dirty="0" smtClean="0"/>
              <a:t>A structure that allows repeated execution of a block of statements</a:t>
            </a:r>
          </a:p>
          <a:p>
            <a:pPr eaLnBrk="1" hangingPunct="1"/>
            <a:r>
              <a:rPr lang="en-US" altLang="en-US" b="1" dirty="0" smtClean="0"/>
              <a:t>Loop body</a:t>
            </a:r>
          </a:p>
          <a:p>
            <a:pPr lvl="1" eaLnBrk="1" hangingPunct="1"/>
            <a:r>
              <a:rPr lang="en-US" altLang="en-US" dirty="0" smtClean="0"/>
              <a:t>A block of statements </a:t>
            </a:r>
          </a:p>
          <a:p>
            <a:pPr lvl="1" eaLnBrk="1" hangingPunct="1"/>
            <a:r>
              <a:rPr lang="en-US" altLang="en-US" dirty="0" smtClean="0"/>
              <a:t>Executed repeatedly</a:t>
            </a:r>
          </a:p>
          <a:p>
            <a:pPr eaLnBrk="1" hangingPunct="1"/>
            <a:r>
              <a:rPr lang="en-US" altLang="en-US" b="1" dirty="0" smtClean="0"/>
              <a:t>Iteration</a:t>
            </a:r>
          </a:p>
          <a:p>
            <a:pPr lvl="1" eaLnBrk="1" hangingPunct="1"/>
            <a:r>
              <a:rPr lang="en-US" altLang="en-US" dirty="0" smtClean="0"/>
              <a:t>One execution of any loop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Learning About the Loop Structure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39624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Three types of loops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 </a:t>
            </a:r>
          </a:p>
          <a:p>
            <a:pPr lvl="2" eaLnBrk="1" hangingPunct="1"/>
            <a:r>
              <a:rPr lang="en-US" altLang="en-US" dirty="0" smtClean="0"/>
              <a:t>The loop-controlling Boolean expression is the first statement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lvl="2" eaLnBrk="1" hangingPunct="1"/>
            <a:r>
              <a:rPr lang="en-US" altLang="en-US" dirty="0" smtClean="0"/>
              <a:t>A concise format in which to execute loops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do…while</a:t>
            </a:r>
          </a:p>
          <a:p>
            <a:pPr lvl="2" eaLnBrk="1" hangingPunct="1"/>
            <a:r>
              <a:rPr lang="en-US" altLang="en-US" dirty="0" smtClean="0"/>
              <a:t>The loop-controlling Boolean expression is the last statement</a:t>
            </a:r>
          </a:p>
        </p:txBody>
      </p:sp>
      <p:pic>
        <p:nvPicPr>
          <p:cNvPr id="4" name="Picture 6" descr="C:\Users\PaulRefurb\Documents\Ch 08-28-14\Books\951 Farrell Java Programming 8e - Alyssa - xxx\02_NEW PDFs and FIGURES\Figures\C8810_ch06\C8810_f06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4346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mtClean="0"/>
              <a:t> Loops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b="1" dirty="0" smtClean="0"/>
              <a:t> loop</a:t>
            </a:r>
          </a:p>
          <a:p>
            <a:pPr lvl="1" eaLnBrk="1" hangingPunct="1"/>
            <a:r>
              <a:rPr lang="en-US" altLang="en-US" dirty="0" smtClean="0"/>
              <a:t>Executes a body of statements continually </a:t>
            </a:r>
            <a:r>
              <a:rPr lang="en-US" altLang="en-US" dirty="0" smtClean="0"/>
              <a:t>as </a:t>
            </a:r>
            <a:r>
              <a:rPr lang="en-US" altLang="en-US" dirty="0" smtClean="0"/>
              <a:t>long as the Boolean expression that controls entry into the loop continues to be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 eaLnBrk="1" hangingPunct="1"/>
            <a:r>
              <a:rPr lang="en-US" altLang="en-US" dirty="0" smtClean="0"/>
              <a:t>Consists of: </a:t>
            </a:r>
          </a:p>
          <a:p>
            <a:pPr lvl="2" eaLnBrk="1" hangingPunct="1"/>
            <a:r>
              <a:rPr lang="en-US" altLang="en-US" dirty="0" smtClean="0"/>
              <a:t>The keyword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</a:t>
            </a:r>
          </a:p>
          <a:p>
            <a:pPr lvl="2" eaLnBrk="1" hangingPunct="1"/>
            <a:r>
              <a:rPr lang="en-US" altLang="en-US" dirty="0" smtClean="0"/>
              <a:t>Followed by a Boolean expression within parentheses </a:t>
            </a:r>
          </a:p>
          <a:p>
            <a:pPr lvl="2" eaLnBrk="1" hangingPunct="1"/>
            <a:r>
              <a:rPr lang="en-US" altLang="en-US" dirty="0" smtClean="0"/>
              <a:t>Followed by the body of the loop; can be a single statement or a block of statements surrounded by curly braces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a Definite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b="1" dirty="0" smtClean="0"/>
              <a:t>Definite loop</a:t>
            </a:r>
          </a:p>
          <a:p>
            <a:pPr lvl="1" eaLnBrk="1" hangingPunct="1"/>
            <a:r>
              <a:rPr lang="en-US" altLang="en-US" dirty="0" smtClean="0"/>
              <a:t>Performs a task a predetermined number of times</a:t>
            </a:r>
          </a:p>
          <a:p>
            <a:pPr lvl="1" eaLnBrk="1" hangingPunct="1"/>
            <a:r>
              <a:rPr lang="en-US" altLang="en-US" dirty="0" smtClean="0"/>
              <a:t>Also called a counted loop</a:t>
            </a:r>
          </a:p>
          <a:p>
            <a:pPr eaLnBrk="1" hangingPunct="1"/>
            <a:r>
              <a:rPr lang="en-US" altLang="en-US" b="1" dirty="0" smtClean="0"/>
              <a:t>Write a definite loop</a:t>
            </a:r>
          </a:p>
          <a:p>
            <a:pPr lvl="1" eaLnBrk="1" hangingPunct="1"/>
            <a:r>
              <a:rPr lang="en-US" altLang="en-US" dirty="0" smtClean="0"/>
              <a:t>Initialize the loop control variable</a:t>
            </a:r>
          </a:p>
          <a:p>
            <a:pPr lvl="2" eaLnBrk="1" hangingPunct="1"/>
            <a:r>
              <a:rPr lang="en-US" altLang="en-US" dirty="0" smtClean="0"/>
              <a:t>The variable whose value determines whether loop execution continues</a:t>
            </a:r>
          </a:p>
          <a:p>
            <a:pPr lvl="1" eaLnBrk="1" hangingPunct="1"/>
            <a:r>
              <a:rPr lang="en-US" altLang="en-US" dirty="0" smtClean="0"/>
              <a:t>While the loop control variable does not pass a limiting value, the program continues to execute the body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</a:t>
            </a:r>
          </a:p>
          <a:p>
            <a:r>
              <a:rPr lang="en-US" altLang="en-US" b="1" dirty="0" smtClean="0"/>
              <a:t>Write a definite loop (cont’d.)</a:t>
            </a:r>
          </a:p>
          <a:p>
            <a:pPr lvl="1"/>
            <a:r>
              <a:rPr lang="en-US" altLang="en-US" dirty="0" smtClean="0"/>
              <a:t>The body of the loop must include a statement that alters the loop control variable</a:t>
            </a:r>
          </a:p>
          <a:p>
            <a:r>
              <a:rPr lang="en-US" altLang="en-US" b="1" dirty="0" smtClean="0"/>
              <a:t>Infinite loop</a:t>
            </a:r>
          </a:p>
          <a:p>
            <a:pPr lvl="1"/>
            <a:r>
              <a:rPr lang="en-US" altLang="en-US" dirty="0" smtClean="0"/>
              <a:t>A loop that never ends</a:t>
            </a:r>
          </a:p>
          <a:p>
            <a:pPr lvl="1"/>
            <a:r>
              <a:rPr lang="en-US" altLang="en-US" dirty="0" smtClean="0"/>
              <a:t>Can result from a mistake in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</a:t>
            </a:r>
          </a:p>
          <a:p>
            <a:pPr lvl="1"/>
            <a:r>
              <a:rPr lang="en-US" altLang="en-US" dirty="0" smtClean="0"/>
              <a:t>Do not write intentionally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smtClean="0"/>
              <a:t> Statements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586814"/>
          </a:xfrm>
        </p:spPr>
        <p:txBody>
          <a:bodyPr>
            <a:normAutofit fontScale="77500" lnSpcReduction="20000"/>
          </a:bodyPr>
          <a:lstStyle/>
          <a:p>
            <a:pPr defTabSz="912813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b="1" dirty="0" smtClean="0"/>
              <a:t> statement</a:t>
            </a:r>
          </a:p>
          <a:p>
            <a:pPr lvl="1" defTabSz="912813" eaLnBrk="1" hangingPunct="1"/>
            <a:r>
              <a:rPr lang="en-US" altLang="en-US" dirty="0" smtClean="0"/>
              <a:t>The simplest statement to make a decision</a:t>
            </a:r>
          </a:p>
          <a:p>
            <a:pPr lvl="1" defTabSz="912813" eaLnBrk="1" hangingPunct="1"/>
            <a:r>
              <a:rPr lang="en-US" altLang="en-US" dirty="0" smtClean="0"/>
              <a:t>A Boolean expression appears within parentheses</a:t>
            </a:r>
          </a:p>
          <a:p>
            <a:pPr lvl="1" defTabSz="912813" eaLnBrk="1" hangingPunct="1"/>
            <a:r>
              <a:rPr lang="en-US" altLang="en-US" dirty="0" smtClean="0"/>
              <a:t>Execution always continues to the next independent statement</a:t>
            </a:r>
          </a:p>
          <a:p>
            <a:pPr lvl="1" defTabSz="912813" eaLnBrk="1" hangingPunct="1"/>
            <a:r>
              <a:rPr lang="en-US" altLang="en-US" dirty="0" smtClean="0"/>
              <a:t>Use a double equal sign (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) to determine equivalency</a:t>
            </a:r>
          </a:p>
          <a:p>
            <a:pPr defTabSz="912813" eaLnBrk="1" hangingPunct="1"/>
            <a:endParaRPr lang="en-US" altLang="en-US" dirty="0" smtClean="0"/>
          </a:p>
        </p:txBody>
      </p:sp>
      <p:pic>
        <p:nvPicPr>
          <p:cNvPr id="4" name="Picture 6" descr="C:\Users\PaulRefurb\Documents\Ch 08-28-14\Books\951 Farrell Java Programming 8e - Alyssa - xxx\02_NEW PDFs and FIGURES\Figures\C8810_ch05\C8810_f05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68143"/>
            <a:ext cx="4316413" cy="318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Writing a Definite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</a:t>
            </a:r>
          </a:p>
        </p:txBody>
      </p:sp>
      <p:pic>
        <p:nvPicPr>
          <p:cNvPr id="33797" name="Picture 6" descr="C:\Users\PaulRefurb\Documents\Ch 08-28-14\Books\951 Farrell Java Programming 8e - Alyssa - xxx\02_NEW PDFs and FIGURES\Figures\C8810_ch06\C8810_f06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163763"/>
            <a:ext cx="823277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Writing a Definite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</a:t>
            </a:r>
          </a:p>
        </p:txBody>
      </p:sp>
      <p:pic>
        <p:nvPicPr>
          <p:cNvPr id="35845" name="Picture 6" descr="C:\Users\PaulRefurb\Documents\Ch 08-28-14\Books\951 Farrell Java Programming 8e - Alyssa - xxx\02_NEW PDFs and FIGURES\Figures\C8810_ch06\C8810_f06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2209800"/>
            <a:ext cx="7942262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Writing a Definite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Suspect an infinite loop when:</a:t>
            </a:r>
          </a:p>
          <a:p>
            <a:pPr lvl="1" eaLnBrk="1" hangingPunct="1"/>
            <a:r>
              <a:rPr lang="en-US" altLang="en-US" smtClean="0"/>
              <a:t>The same output is displayed repeatedly </a:t>
            </a:r>
          </a:p>
          <a:p>
            <a:pPr lvl="1" eaLnBrk="1" hangingPunct="1"/>
            <a:r>
              <a:rPr lang="en-US" altLang="en-US" smtClean="0"/>
              <a:t>The screen remains idle for an extended period of time</a:t>
            </a:r>
          </a:p>
          <a:p>
            <a:pPr eaLnBrk="1" hangingPunct="1"/>
            <a:r>
              <a:rPr lang="en-US" altLang="en-US" smtClean="0"/>
              <a:t>To exit an infinite loop, press and hold Ctrl, then press C or Break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Writing a Definite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</a:t>
            </a:r>
          </a:p>
        </p:txBody>
      </p:sp>
      <p:pic>
        <p:nvPicPr>
          <p:cNvPr id="37893" name="Picture 7" descr="C:\Users\PaulRefurb\Documents\Ch 08-28-14\Books\951 Farrell Java Programming 8e - Alyssa - xxx\02_NEW PDFs and FIGURES\Figures\C8810_ch06\C8810_f06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846263"/>
            <a:ext cx="560705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Pitfall: Failing to Alter the Loop Control Variable Within the Loop Body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Prevent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mtClean="0"/>
              <a:t> loop from executing infinitely</a:t>
            </a:r>
          </a:p>
          <a:p>
            <a:pPr lvl="1" eaLnBrk="1" hangingPunct="1"/>
            <a:r>
              <a:rPr lang="en-US" altLang="en-US" smtClean="0"/>
              <a:t>The named loop control variable is initialized to a starting value</a:t>
            </a:r>
          </a:p>
          <a:p>
            <a:pPr lvl="1" eaLnBrk="1" hangingPunct="1"/>
            <a:r>
              <a:rPr lang="en-US" altLang="en-US" smtClean="0"/>
              <a:t>The loop control variable is tested in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mtClean="0"/>
              <a:t> statement</a:t>
            </a:r>
          </a:p>
          <a:p>
            <a:pPr lvl="1" eaLnBrk="1" hangingPunct="1"/>
            <a:r>
              <a:rPr lang="en-US" altLang="en-US" smtClean="0"/>
              <a:t>If the test expression is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smtClean="0">
                <a:cs typeface="Courier New" pitchFamily="49" charset="0"/>
              </a:rPr>
              <a:t>, t</a:t>
            </a:r>
            <a:r>
              <a:rPr lang="en-US" altLang="en-US" smtClean="0"/>
              <a:t>he body of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mtClean="0"/>
              <a:t> statement takes action </a:t>
            </a:r>
          </a:p>
          <a:p>
            <a:pPr lvl="2" eaLnBrk="1" hangingPunct="1"/>
            <a:r>
              <a:rPr lang="en-US" altLang="en-US" smtClean="0"/>
              <a:t>Alters the value of the loop control variable</a:t>
            </a:r>
          </a:p>
          <a:p>
            <a:pPr lvl="1" eaLnBrk="1" hangingPunct="1"/>
            <a:r>
              <a:rPr lang="en-US" altLang="en-US" smtClean="0"/>
              <a:t>The test of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mtClean="0"/>
              <a:t> statement must eventually evaluate to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Pitfall: Failing to Alter the Loop Control Variable Within the Loop Body</a:t>
            </a:r>
          </a:p>
        </p:txBody>
      </p:sp>
      <p:pic>
        <p:nvPicPr>
          <p:cNvPr id="39941" name="Picture 6" descr="C:\Users\PaulRefurb\Documents\Ch 08-28-14\Books\951 Farrell Java Programming 8e - Alyssa - xxx\02_NEW PDFs and FIGURES\Figures\C8810_ch06\C8810_f06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798638"/>
            <a:ext cx="5921375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Pitfall: Unintentionally Creating a Loop with an Empty Body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221218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Loop control variable</a:t>
            </a:r>
          </a:p>
          <a:p>
            <a:pPr lvl="1" eaLnBrk="1" hangingPunct="1"/>
            <a:r>
              <a:rPr lang="en-US" altLang="en-US" dirty="0" smtClean="0">
                <a:cs typeface="Arial" charset="0"/>
              </a:rPr>
              <a:t>A variable that is altered and stored with a new value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loopCount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loopCount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+ 1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US" altLang="en-US" dirty="0" smtClean="0"/>
              <a:t>The equal sign assigns a value to the variable on the left</a:t>
            </a:r>
          </a:p>
          <a:p>
            <a:pPr lvl="1" eaLnBrk="1" hangingPunct="1"/>
            <a:r>
              <a:rPr lang="en-US" altLang="en-US" dirty="0" smtClean="0"/>
              <a:t>The variable should be altered within the body of the loop</a:t>
            </a:r>
          </a:p>
          <a:p>
            <a:pPr eaLnBrk="1" hangingPunct="1"/>
            <a:r>
              <a:rPr lang="en-US" altLang="en-US" b="1" dirty="0" smtClean="0"/>
              <a:t>Empty body</a:t>
            </a:r>
          </a:p>
          <a:p>
            <a:pPr lvl="1" eaLnBrk="1" hangingPunct="1"/>
            <a:r>
              <a:rPr lang="en-US" altLang="en-US" dirty="0" smtClean="0"/>
              <a:t>A body with no statements</a:t>
            </a:r>
          </a:p>
          <a:p>
            <a:pPr lvl="1" eaLnBrk="1" hangingPunct="1"/>
            <a:r>
              <a:rPr lang="en-US" altLang="en-US" dirty="0" smtClean="0"/>
              <a:t>Caused by misplaced semicolons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18" y="1557528"/>
            <a:ext cx="4160782" cy="385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Altering a Definite Loop’s Control Variable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2100072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b="1" dirty="0" smtClean="0"/>
              <a:t>Incrementing</a:t>
            </a:r>
            <a:r>
              <a:rPr lang="en-US" altLang="en-US" dirty="0" smtClean="0"/>
              <a:t> the variable</a:t>
            </a:r>
          </a:p>
          <a:p>
            <a:pPr lvl="1" eaLnBrk="1" hangingPunct="1"/>
            <a:r>
              <a:rPr lang="en-US" altLang="en-US" dirty="0" smtClean="0"/>
              <a:t>Alter the value of the loop control variable by adding 1</a:t>
            </a:r>
          </a:p>
          <a:p>
            <a:pPr eaLnBrk="1" hangingPunct="1"/>
            <a:r>
              <a:rPr lang="en-US" altLang="en-US" b="1" dirty="0" smtClean="0"/>
              <a:t>Decrementing</a:t>
            </a:r>
            <a:r>
              <a:rPr lang="en-US" altLang="en-US" dirty="0" smtClean="0"/>
              <a:t> the variable</a:t>
            </a:r>
          </a:p>
          <a:p>
            <a:pPr lvl="1" eaLnBrk="1" hangingPunct="1"/>
            <a:r>
              <a:rPr lang="en-US" altLang="en-US" dirty="0" smtClean="0"/>
              <a:t>Subtract 1 from the loop control variable</a:t>
            </a:r>
          </a:p>
          <a:p>
            <a:pPr eaLnBrk="1" hangingPunct="1"/>
            <a:r>
              <a:rPr lang="en-US" altLang="en-US" dirty="0" smtClean="0"/>
              <a:t>Clearest and best method </a:t>
            </a:r>
          </a:p>
          <a:p>
            <a:pPr lvl="1" eaLnBrk="1" hangingPunct="1"/>
            <a:r>
              <a:rPr lang="en-US" altLang="en-US" dirty="0" smtClean="0"/>
              <a:t>Start the loop control variable at 0 or 1</a:t>
            </a:r>
          </a:p>
          <a:p>
            <a:pPr lvl="1" eaLnBrk="1" hangingPunct="1"/>
            <a:r>
              <a:rPr lang="en-US" altLang="en-US" dirty="0" smtClean="0"/>
              <a:t>Increment by 1 each time through the loop</a:t>
            </a:r>
          </a:p>
          <a:p>
            <a:pPr lvl="1" eaLnBrk="1" hangingPunct="1"/>
            <a:r>
              <a:rPr lang="en-US" altLang="en-US" dirty="0" smtClean="0"/>
              <a:t>Stop when the loop control variable reaches the limit</a:t>
            </a:r>
          </a:p>
        </p:txBody>
      </p:sp>
      <p:pic>
        <p:nvPicPr>
          <p:cNvPr id="4" name="Picture 6" descr="C:\Users\PaulRefurb\Documents\Ch 08-28-14\Books\951 Farrell Java Programming 8e - Alyssa - xxx\02_NEW PDFs and FIGURES\Figures\C8810_ch06\C8810_f06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3657600"/>
            <a:ext cx="8089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Writing an Indefinite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Indefinite loop</a:t>
            </a:r>
          </a:p>
          <a:p>
            <a:pPr lvl="1" eaLnBrk="1" hangingPunct="1"/>
            <a:r>
              <a:rPr lang="en-US" altLang="en-US" smtClean="0"/>
              <a:t>Altered by user input</a:t>
            </a:r>
          </a:p>
          <a:p>
            <a:pPr lvl="2" eaLnBrk="1" hangingPunct="1"/>
            <a:r>
              <a:rPr lang="en-US" altLang="en-US" smtClean="0"/>
              <a:t>Controlled by the user</a:t>
            </a:r>
          </a:p>
          <a:p>
            <a:pPr lvl="2" eaLnBrk="1" hangingPunct="1"/>
            <a:r>
              <a:rPr lang="en-US" altLang="en-US" smtClean="0"/>
              <a:t>Executed any number of times</a:t>
            </a:r>
          </a:p>
          <a:p>
            <a:pPr eaLnBrk="1" hangingPunct="1"/>
            <a:r>
              <a:rPr lang="en-US" altLang="en-US" smtClean="0"/>
              <a:t>Validating data </a:t>
            </a:r>
          </a:p>
          <a:p>
            <a:pPr lvl="1" eaLnBrk="1" hangingPunct="1"/>
            <a:r>
              <a:rPr lang="en-US" altLang="en-US" smtClean="0"/>
              <a:t>Ensure a value falls within a specified range</a:t>
            </a:r>
          </a:p>
          <a:p>
            <a:pPr lvl="1" eaLnBrk="1" hangingPunct="1"/>
            <a:r>
              <a:rPr lang="en-US" altLang="en-US" smtClean="0"/>
              <a:t>Use indefinite loops to validate input data</a:t>
            </a:r>
          </a:p>
          <a:p>
            <a:pPr lvl="1" eaLnBrk="1" hangingPunct="1"/>
            <a:r>
              <a:rPr lang="en-US" altLang="en-US" smtClean="0"/>
              <a:t>If a user enters incorrect data, the loop repeats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7" descr="C:\Users\PaulRefurb\Documents\Ch 08-28-14\Books\951 Farrell Java Programming 8e - Alyssa - xxx\02_NEW PDFs and FIGURES\Figures\C8810_ch06\C8810_f06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1617663"/>
            <a:ext cx="500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Writing an Indefinite 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while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Loop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smtClean="0"/>
              <a:t>Pitfall: Misplacing a Semicolon in an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mtClean="0"/>
              <a:t> Statement</a:t>
            </a:r>
          </a:p>
        </p:txBody>
      </p:sp>
      <p:sp>
        <p:nvSpPr>
          <p:cNvPr id="24579" name="Content Placeholder 8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80872"/>
          </a:xfrm>
        </p:spPr>
        <p:txBody>
          <a:bodyPr>
            <a:normAutofit lnSpcReduction="10000"/>
          </a:bodyPr>
          <a:lstStyle/>
          <a:p>
            <a:pPr defTabSz="912813" eaLnBrk="1" hangingPunct="1"/>
            <a:r>
              <a:rPr lang="en-US" altLang="en-US" dirty="0" smtClean="0"/>
              <a:t>There should be no semicolon at the end of the first line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statement </a:t>
            </a:r>
          </a:p>
        </p:txBody>
      </p:sp>
      <p:pic>
        <p:nvPicPr>
          <p:cNvPr id="4" name="Picture 6" descr="C:\Users\PaulRefurb\Documents\Ch 08-28-14\Books\951 Farrell Java Programming 8e - Alyssa - xxx\02_NEW PDFs and FIGURES\Figures\C8810_ch05\C8810_f05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4903627" cy="38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Validating Data</a:t>
            </a:r>
          </a:p>
        </p:txBody>
      </p:sp>
      <p:sp>
        <p:nvSpPr>
          <p:cNvPr id="471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Ensuring data falls within a specific range</a:t>
            </a:r>
          </a:p>
          <a:p>
            <a:pPr eaLnBrk="1" hangingPunct="1"/>
            <a:r>
              <a:rPr lang="en-US" altLang="en-US" b="1" smtClean="0"/>
              <a:t>Priming read </a:t>
            </a:r>
          </a:p>
          <a:p>
            <a:pPr lvl="1" eaLnBrk="1" hangingPunct="1"/>
            <a:r>
              <a:rPr lang="en-US" altLang="en-US" smtClean="0"/>
              <a:t>Input retrieved before the loop is entered</a:t>
            </a:r>
          </a:p>
          <a:p>
            <a:pPr lvl="1" eaLnBrk="1" hangingPunct="1"/>
            <a:r>
              <a:rPr lang="en-US" altLang="en-US" smtClean="0"/>
              <a:t>Within a loop, the last statement retrieves the next input value and checks the value before the next entrance of the loop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Validating Data</a:t>
            </a:r>
          </a:p>
        </p:txBody>
      </p:sp>
      <p:pic>
        <p:nvPicPr>
          <p:cNvPr id="48133" name="Picture 7" descr="C:\Users\PaulRefurb\Documents\Ch 08-28-14\Books\951 Farrell Java Programming 8e - Alyssa - xxx\02_NEW PDFs and FIGURES\Figures\C8810_ch06\C8810_f06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676400"/>
            <a:ext cx="641032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Shortcut Arithmetic Operators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Accumulating</a:t>
            </a:r>
          </a:p>
          <a:p>
            <a:pPr lvl="1" eaLnBrk="1" hangingPunct="1"/>
            <a:r>
              <a:rPr lang="en-US" altLang="en-US" smtClean="0"/>
              <a:t>Repeatedly increasing a value by some amount</a:t>
            </a:r>
          </a:p>
          <a:p>
            <a:pPr eaLnBrk="1" hangingPunct="1"/>
            <a:r>
              <a:rPr lang="en-US" altLang="en-US" smtClean="0"/>
              <a:t>Java provides shortcuts for incrementing and accumulating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+= </a:t>
            </a:r>
            <a:r>
              <a:rPr lang="en-US" altLang="en-US" b="1" smtClean="0"/>
              <a:t>add and assign operator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-= </a:t>
            </a:r>
            <a:r>
              <a:rPr lang="en-US" altLang="en-US" b="1" smtClean="0">
                <a:cs typeface="Courier New" pitchFamily="49" charset="0"/>
              </a:rPr>
              <a:t>subtract and assign</a:t>
            </a:r>
            <a:r>
              <a:rPr lang="en-US" altLang="en-US" b="1" smtClean="0"/>
              <a:t> operator</a:t>
            </a:r>
            <a:endParaRPr lang="en-US" altLang="en-US" b="1" smtClean="0"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*= </a:t>
            </a:r>
            <a:r>
              <a:rPr lang="en-US" altLang="en-US" b="1" smtClean="0">
                <a:cs typeface="Courier New" pitchFamily="49" charset="0"/>
              </a:rPr>
              <a:t>multiply and assign</a:t>
            </a:r>
            <a:r>
              <a:rPr lang="en-US" altLang="en-US" b="1" smtClean="0"/>
              <a:t> operator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/= </a:t>
            </a:r>
            <a:r>
              <a:rPr lang="en-US" altLang="en-US" b="1" smtClean="0">
                <a:cs typeface="Courier New" pitchFamily="49" charset="0"/>
              </a:rPr>
              <a:t>divide and assign</a:t>
            </a:r>
            <a:r>
              <a:rPr lang="en-US" altLang="en-US" b="1" smtClean="0"/>
              <a:t> operator</a:t>
            </a:r>
            <a:endParaRPr lang="en-US" altLang="en-US" b="1" smtClean="0"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%= </a:t>
            </a:r>
            <a:r>
              <a:rPr lang="en-US" altLang="en-US" b="1" smtClean="0">
                <a:cs typeface="Courier New" pitchFamily="49" charset="0"/>
              </a:rPr>
              <a:t>remainder and assign</a:t>
            </a:r>
            <a:r>
              <a:rPr lang="en-US" altLang="en-US" b="1" smtClean="0"/>
              <a:t> operator</a:t>
            </a:r>
            <a:endParaRPr lang="en-US" altLang="en-US" b="1" smtClean="0"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Shortcut Arithmetic Operators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smtClean="0"/>
              <a:t>Prefix increment operator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postfix increment operator</a:t>
            </a:r>
            <a:r>
              <a:rPr lang="en-US" altLang="en-US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++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altLang="en-US" dirty="0" smtClean="0"/>
              <a:t>,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++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Use only with variables</a:t>
            </a:r>
          </a:p>
          <a:p>
            <a:pPr lvl="1" eaLnBrk="1" hangingPunct="1"/>
            <a:r>
              <a:rPr lang="en-US" altLang="en-US" dirty="0" smtClean="0"/>
              <a:t>Unary operators</a:t>
            </a:r>
          </a:p>
          <a:p>
            <a:pPr lvl="2" eaLnBrk="1" hangingPunct="1"/>
            <a:r>
              <a:rPr lang="en-US" altLang="en-US" dirty="0" smtClean="0"/>
              <a:t>Use with one value</a:t>
            </a:r>
          </a:p>
          <a:p>
            <a:pPr lvl="1" eaLnBrk="1" hangingPunct="1"/>
            <a:r>
              <a:rPr lang="en-US" altLang="en-US" dirty="0" smtClean="0"/>
              <a:t>Increase a variable’s value by 1</a:t>
            </a:r>
          </a:p>
          <a:p>
            <a:pPr lvl="2" eaLnBrk="1" hangingPunct="1"/>
            <a:r>
              <a:rPr lang="en-US" altLang="en-US" dirty="0" smtClean="0"/>
              <a:t>No difference between operators (</a:t>
            </a:r>
            <a:r>
              <a:rPr lang="en-US" altLang="en-US" u="sng" dirty="0" smtClean="0"/>
              <a:t>unless other operations are in the same expression</a:t>
            </a:r>
            <a:r>
              <a:rPr lang="en-US" altLang="en-US" dirty="0" smtClean="0"/>
              <a:t>)</a:t>
            </a:r>
          </a:p>
          <a:p>
            <a:pPr lvl="2" eaLnBrk="1" hangingPunct="1"/>
            <a:r>
              <a:rPr lang="en-US" altLang="en-US" dirty="0" smtClean="0"/>
              <a:t>What is the difference between the following two statements 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a = 2)?</a:t>
            </a:r>
          </a:p>
          <a:p>
            <a:pPr lvl="3"/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a++;</a:t>
            </a:r>
          </a:p>
          <a:p>
            <a:pPr lvl="3"/>
            <a:r>
              <a:rPr lang="en-US" altLang="en-US" dirty="0" err="1" smtClean="0"/>
              <a:t>int</a:t>
            </a:r>
            <a:r>
              <a:rPr lang="en-US" altLang="en-US" dirty="0" smtClean="0"/>
              <a:t> j = ++a;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Shortcut Arithmetic Operators</a:t>
            </a:r>
          </a:p>
        </p:txBody>
      </p:sp>
      <p:pic>
        <p:nvPicPr>
          <p:cNvPr id="51205" name="Picture 7" descr="C:\Users\PaulRefurb\Documents\Ch 08-28-14\Books\951 Farrell Java Programming 8e - Alyssa - xxx\02_NEW PDFs and FIGURES\Figures\C8810_ch06\C8810_f06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2438400"/>
            <a:ext cx="745807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Shortcut Arithmetic Operators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Prefix increment operator</a:t>
            </a:r>
            <a:r>
              <a:rPr lang="en-US" altLang="en-US" smtClean="0"/>
              <a:t> and </a:t>
            </a:r>
            <a:r>
              <a:rPr lang="en-US" altLang="en-US" b="1" smtClean="0"/>
              <a:t>postfix increment operator</a:t>
            </a:r>
            <a:r>
              <a:rPr lang="en-US" altLang="en-US" smtClean="0"/>
              <a:t> (cont’d.)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Prefix ++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 result is calculated and stored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Then the variable is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Postfix ++</a:t>
            </a:r>
            <a:r>
              <a:rPr lang="en-US" altLang="en-US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 variable is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Then the result is calculated and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Prefix and postfix decrement operators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--someValue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someValue--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Similar logic to increment operators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Shortcut Arithmetic Operators</a:t>
            </a:r>
          </a:p>
        </p:txBody>
      </p:sp>
      <p:pic>
        <p:nvPicPr>
          <p:cNvPr id="53253" name="Picture 7" descr="C:\Users\PaulRefurb\Documents\Ch 08-28-14\Books\951 Farrell Java Programming 8e - Alyssa - xxx\02_NEW PDFs and FIGURES\Figures\C8810_ch06\C8810_f06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782763"/>
            <a:ext cx="599757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mtClean="0"/>
              <a:t> Loop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b="1" smtClean="0"/>
              <a:t> loop</a:t>
            </a:r>
          </a:p>
          <a:p>
            <a:pPr lvl="1" eaLnBrk="1" hangingPunct="1"/>
            <a:r>
              <a:rPr lang="en-US" altLang="en-US" smtClean="0"/>
              <a:t>Used when a definite number of loop iterations is required</a:t>
            </a:r>
          </a:p>
          <a:p>
            <a:pPr lvl="1" eaLnBrk="1" hangingPunct="1"/>
            <a:r>
              <a:rPr lang="en-US" altLang="en-US" smtClean="0"/>
              <a:t>One convenient statement indicates:</a:t>
            </a:r>
          </a:p>
          <a:p>
            <a:pPr lvl="2" eaLnBrk="1" hangingPunct="1"/>
            <a:r>
              <a:rPr lang="en-US" altLang="en-US" smtClean="0"/>
              <a:t>The starting value for the loop control variable </a:t>
            </a:r>
          </a:p>
          <a:p>
            <a:pPr lvl="2" eaLnBrk="1" hangingPunct="1"/>
            <a:r>
              <a:rPr lang="en-US" altLang="en-US" smtClean="0"/>
              <a:t>The test condition that controls loop entry</a:t>
            </a:r>
          </a:p>
          <a:p>
            <a:pPr lvl="2" eaLnBrk="1" hangingPunct="1"/>
            <a:r>
              <a:rPr lang="en-US" altLang="en-US" smtClean="0"/>
              <a:t>The expression that alters the loop control variable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</a:t>
            </a:r>
          </a:p>
        </p:txBody>
      </p:sp>
      <p:pic>
        <p:nvPicPr>
          <p:cNvPr id="55301" name="Picture 7" descr="C:\Users\PaulRefurb\Documents\Ch 08-28-14\Books\951 Farrell Java Programming 8e - Alyssa - xxx\02_NEW PDFs and FIGURES\Figures\C8810_ch06\C8810_f06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286000"/>
            <a:ext cx="77089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/>
              <a:t>Other uses for the three sections of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</a:t>
            </a:r>
          </a:p>
          <a:p>
            <a:pPr lvl="1" eaLnBrk="1" hangingPunct="1"/>
            <a:r>
              <a:rPr lang="en-US" altLang="en-US" dirty="0" smtClean="0"/>
              <a:t>Initialization of more than one variable </a:t>
            </a:r>
          </a:p>
          <a:p>
            <a:pPr lvl="2" eaLnBrk="1" hangingPunct="1"/>
            <a:r>
              <a:rPr lang="en-US" altLang="en-US" dirty="0" smtClean="0"/>
              <a:t>Place commas between separate statements</a:t>
            </a:r>
          </a:p>
          <a:p>
            <a:pPr lvl="1" eaLnBrk="1" hangingPunct="1"/>
            <a:r>
              <a:rPr lang="en-US" altLang="en-US" dirty="0" smtClean="0"/>
              <a:t>Performance of more than one test using AND or </a:t>
            </a:r>
            <a:r>
              <a:rPr lang="en-US" altLang="en-US" dirty="0" err="1" smtClean="0"/>
              <a:t>OR</a:t>
            </a:r>
            <a:r>
              <a:rPr lang="en-US" altLang="en-US" dirty="0" smtClean="0"/>
              <a:t> operators</a:t>
            </a:r>
          </a:p>
          <a:p>
            <a:pPr lvl="1" eaLnBrk="1" hangingPunct="1"/>
            <a:r>
              <a:rPr lang="en-US" altLang="en-US" dirty="0" smtClean="0"/>
              <a:t>Decrementing or performance of some other task</a:t>
            </a:r>
          </a:p>
          <a:p>
            <a:pPr lvl="1" eaLnBrk="1" hangingPunct="1"/>
            <a:r>
              <a:rPr lang="en-US" altLang="en-US" dirty="0" smtClean="0"/>
              <a:t>Altering more than one value</a:t>
            </a:r>
          </a:p>
          <a:p>
            <a:pPr eaLnBrk="1" hangingPunct="1"/>
            <a:r>
              <a:rPr lang="en-US" altLang="en-US" dirty="0" smtClean="0"/>
              <a:t>You can leave one or more portions of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 empty </a:t>
            </a:r>
          </a:p>
          <a:p>
            <a:pPr lvl="2" eaLnBrk="1" hangingPunct="1"/>
            <a:r>
              <a:rPr lang="en-US" altLang="en-US" dirty="0" smtClean="0"/>
              <a:t>Two semicolons are still required as placeholders</a:t>
            </a:r>
          </a:p>
          <a:p>
            <a:r>
              <a:rPr lang="en-US" altLang="en-US" dirty="0" smtClean="0"/>
              <a:t>Use the same loop control variable in all three parts of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statement</a:t>
            </a:r>
          </a:p>
          <a:p>
            <a:r>
              <a:rPr lang="en-US" altLang="en-US" dirty="0" smtClean="0"/>
              <a:t>To pause a program:</a:t>
            </a:r>
          </a:p>
          <a:p>
            <a:pPr lvl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 that contains no body (</a:t>
            </a:r>
            <a:r>
              <a:rPr lang="en-US" altLang="en-US" b="1" dirty="0" smtClean="0"/>
              <a:t>do-nothing</a:t>
            </a:r>
            <a:r>
              <a:rPr lang="en-US" altLang="en-US" dirty="0" smtClean="0"/>
              <a:t> loop)</a:t>
            </a:r>
          </a:p>
          <a:p>
            <a:pPr lvl="2"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for(x = 0; x &lt; 100000; ++x);</a:t>
            </a:r>
          </a:p>
          <a:p>
            <a:pPr lvl="1"/>
            <a:r>
              <a:rPr lang="en-US" altLang="en-US" dirty="0" smtClean="0"/>
              <a:t>Or use the built-in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sleep()</a:t>
            </a:r>
            <a:r>
              <a:rPr lang="en-US" altLang="en-US" dirty="0" smtClean="0"/>
              <a:t> method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>
              <a:defRPr/>
            </a:pPr>
            <a:r>
              <a:rPr lang="en-US" dirty="0" smtClean="0"/>
              <a:t>Pitfall: Using the Assignment Operator Instead of the Equivalency Operator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1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Attempt to determine equivalency</a:t>
            </a:r>
          </a:p>
          <a:p>
            <a:pPr lvl="1" defTabSz="912813" eaLnBrk="1" hangingPunct="1"/>
            <a:r>
              <a:rPr lang="en-US" altLang="en-US" dirty="0" smtClean="0"/>
              <a:t>Using a single equal sign rather than a double equal sign is illegal</a:t>
            </a:r>
          </a:p>
          <a:p>
            <a:pPr defTabSz="912813" eaLnBrk="1" hangingPunct="1"/>
            <a:r>
              <a:rPr lang="en-US" altLang="en-US" dirty="0" smtClean="0"/>
              <a:t>You can store a Boolean expression’s value in a Boolean variable before using it in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statement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Learning How and When to Use</a:t>
            </a:r>
            <a:br>
              <a:rPr lang="en-US" altLang="en-US" smtClean="0"/>
            </a:br>
            <a:r>
              <a:rPr lang="en-US" altLang="en-US" smtClean="0"/>
              <a:t>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smtClean="0"/>
              <a:t> Loop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b="1" smtClean="0">
                <a:cs typeface="Courier New" pitchFamily="49" charset="0"/>
              </a:rPr>
              <a:t> </a:t>
            </a:r>
            <a:r>
              <a:rPr lang="en-US" altLang="en-US" b="1" smtClean="0">
                <a:cs typeface="Arial" charset="0"/>
              </a:rPr>
              <a:t>loop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/>
            <a:r>
              <a:rPr lang="en-US" altLang="en-US" smtClean="0"/>
              <a:t>A </a:t>
            </a:r>
            <a:r>
              <a:rPr lang="en-US" altLang="en-US" b="1" smtClean="0"/>
              <a:t>posttest loop</a:t>
            </a:r>
            <a:endParaRPr lang="en-US" altLang="en-US" b="1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smtClean="0"/>
              <a:t>Checks the value of the loop control variable </a:t>
            </a:r>
          </a:p>
          <a:p>
            <a:pPr lvl="2" eaLnBrk="1" hangingPunct="1"/>
            <a:r>
              <a:rPr lang="en-US" altLang="en-US" smtClean="0"/>
              <a:t>At the bottom of the loop </a:t>
            </a:r>
          </a:p>
          <a:p>
            <a:pPr lvl="2" eaLnBrk="1" hangingPunct="1"/>
            <a:r>
              <a:rPr lang="en-US" altLang="en-US" smtClean="0"/>
              <a:t>After one repetition has occurred</a:t>
            </a:r>
          </a:p>
          <a:p>
            <a:pPr lvl="1" eaLnBrk="1" hangingPunct="1"/>
            <a:r>
              <a:rPr lang="en-US" altLang="en-US" smtClean="0"/>
              <a:t>Performs a task at least one time</a:t>
            </a:r>
          </a:p>
          <a:p>
            <a:pPr lvl="1" eaLnBrk="1" hangingPunct="1"/>
            <a:r>
              <a:rPr lang="en-US" altLang="en-US" smtClean="0"/>
              <a:t>You are never required to use this type of loop</a:t>
            </a:r>
          </a:p>
          <a:p>
            <a:pPr lvl="1" eaLnBrk="1" hangingPunct="1"/>
            <a:r>
              <a:rPr lang="en-US" altLang="en-US" smtClean="0"/>
              <a:t>Use curly braces to block the statement</a:t>
            </a:r>
          </a:p>
          <a:p>
            <a:pPr lvl="2" eaLnBrk="1" hangingPunct="1"/>
            <a:r>
              <a:rPr lang="en-US" altLang="en-US" smtClean="0"/>
              <a:t>Even with a single statement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Learning How and When to Use</a:t>
            </a:r>
            <a:br>
              <a:rPr lang="en-US" altLang="en-US" dirty="0" smtClean="0"/>
            </a:br>
            <a:r>
              <a:rPr lang="en-US" altLang="en-US" dirty="0" smtClean="0"/>
              <a:t>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 smtClean="0"/>
              <a:t> Loop</a:t>
            </a:r>
          </a:p>
        </p:txBody>
      </p:sp>
      <p:pic>
        <p:nvPicPr>
          <p:cNvPr id="59397" name="Picture 7" descr="C:\Users\PaulRefurb\Documents\Ch 08-28-14\Books\951 Farrell Java Programming 8e - Alyssa - xxx\02_NEW PDFs and FIGURES\Figures\C8810_ch06\C8810_f06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2057400"/>
            <a:ext cx="46593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Learning How and When to Use</a:t>
            </a:r>
            <a:br>
              <a:rPr lang="en-US" altLang="en-US" dirty="0" smtClean="0"/>
            </a:br>
            <a:r>
              <a:rPr lang="en-US" altLang="en-US" dirty="0" smtClean="0"/>
              <a:t>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 smtClean="0"/>
              <a:t> Loop</a:t>
            </a:r>
          </a:p>
        </p:txBody>
      </p:sp>
      <p:pic>
        <p:nvPicPr>
          <p:cNvPr id="60421" name="Picture 7" descr="C:\Users\PaulRefurb\Documents\Ch 08-28-14\Books\951 Farrell Java Programming 8e - Alyssa - xxx\02_NEW PDFs and FIGURES\Figures\C8810_ch06\C8810_f0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676400"/>
            <a:ext cx="53022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About Nested Loops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Inner loop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outer loop</a:t>
            </a:r>
          </a:p>
          <a:p>
            <a:pPr lvl="1" eaLnBrk="1" hangingPunct="1"/>
            <a:r>
              <a:rPr lang="en-US" altLang="en-US" dirty="0" smtClean="0"/>
              <a:t>An inner loop must be entirely contained in an outer loop</a:t>
            </a:r>
          </a:p>
          <a:p>
            <a:pPr lvl="1" eaLnBrk="1" hangingPunct="1"/>
            <a:r>
              <a:rPr lang="en-US" altLang="en-US" dirty="0" smtClean="0"/>
              <a:t>Loops can never overlap</a:t>
            </a:r>
          </a:p>
          <a:p>
            <a:pPr eaLnBrk="1" hangingPunct="1"/>
            <a:r>
              <a:rPr lang="en-US" altLang="en-US" dirty="0" smtClean="0"/>
              <a:t>To print three mailing labels for each of 20 customers:</a:t>
            </a:r>
          </a:p>
          <a:p>
            <a:pPr lvl="2"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for(customer = 1; customer &lt;= 20; ++customer) {</a:t>
            </a:r>
          </a:p>
          <a:p>
            <a:pPr lvl="3"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for(color = 1; color &lt;= 3; ++color) {</a:t>
            </a:r>
          </a:p>
          <a:p>
            <a:pPr lvl="3"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outputLabel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lvl="1"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Learning About Nested Loop</a:t>
            </a:r>
          </a:p>
        </p:txBody>
      </p:sp>
      <p:pic>
        <p:nvPicPr>
          <p:cNvPr id="62469" name="Picture 7" descr="C:\Users\PaulRefurb\Documents\Ch 08-28-14\Books\951 Farrell Java Programming 8e - Alyssa - xxx\02_NEW PDFs and FIGURES\Figures\C8810_ch06\C8810_f06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2133600"/>
            <a:ext cx="62150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Improving Loop Performance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 smtClean="0"/>
              <a:t>Make sure a loop does not include unnecessary operations or statements</a:t>
            </a:r>
          </a:p>
          <a:p>
            <a:pPr eaLnBrk="1" hangingPunct="1"/>
            <a:r>
              <a:rPr lang="en-US" altLang="en-US" sz="1800" dirty="0" smtClean="0"/>
              <a:t>Consider the order of evaluation for short-circuit operators</a:t>
            </a:r>
          </a:p>
          <a:p>
            <a:pPr eaLnBrk="1" hangingPunct="1"/>
            <a:r>
              <a:rPr lang="en-US" altLang="en-US" sz="1800" dirty="0" smtClean="0"/>
              <a:t>Make comparisons to zero (0)</a:t>
            </a:r>
          </a:p>
          <a:p>
            <a:pPr eaLnBrk="1" hangingPunct="1"/>
            <a:r>
              <a:rPr lang="en-US" altLang="en-US" sz="1800" dirty="0" smtClean="0"/>
              <a:t>Combine loops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48200" y="1481328"/>
            <a:ext cx="4038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Do not use 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unnecessary operations or statements: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Within a loop’s tested expression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Within the loop body</a:t>
            </a:r>
            <a:endParaRPr kumimoji="0" lang="en-US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Avoid: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while (x &lt; a + b)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loop body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Instead use: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sum = a + b;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while(x &lt; sum)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loop body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Considering the Order of Evaluation of Short-Circuit Operators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Short-circuit evaluation</a:t>
            </a:r>
          </a:p>
          <a:p>
            <a:pPr lvl="1" eaLnBrk="1" hangingPunct="1"/>
            <a:r>
              <a:rPr lang="en-US" altLang="en-US" smtClean="0"/>
              <a:t>Each part of an AND or an OR expression is evaluated only as much as necessary to determine the value of the expression</a:t>
            </a:r>
          </a:p>
          <a:p>
            <a:pPr eaLnBrk="1" hangingPunct="1"/>
            <a:r>
              <a:rPr lang="en-US" altLang="en-US" smtClean="0"/>
              <a:t>Important to consider the number of evaluations that take place</a:t>
            </a:r>
          </a:p>
          <a:p>
            <a:pPr lvl="1" eaLnBrk="1" hangingPunct="1"/>
            <a:r>
              <a:rPr lang="en-US" altLang="en-US" smtClean="0"/>
              <a:t>When a loop might execute many times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to Zero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a comparison to zero (0) is faster than making a comparison to any other value</a:t>
            </a:r>
          </a:p>
          <a:p>
            <a:pPr eaLnBrk="1" hangingPunct="1"/>
            <a:r>
              <a:rPr lang="en-US" altLang="en-US" smtClean="0"/>
              <a:t>To improve loop performance, compare the loop control variable to zero (0)</a:t>
            </a:r>
          </a:p>
          <a:p>
            <a:pPr eaLnBrk="1" hangingPunct="1"/>
            <a:r>
              <a:rPr lang="en-US" altLang="en-US" smtClean="0"/>
              <a:t>Do-nothing loop </a:t>
            </a:r>
          </a:p>
          <a:p>
            <a:pPr lvl="1" eaLnBrk="1" hangingPunct="1"/>
            <a:r>
              <a:rPr lang="en-US" altLang="en-US" smtClean="0"/>
              <a:t>Performs no actions other than looping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Comparing to Zero</a:t>
            </a:r>
          </a:p>
        </p:txBody>
      </p:sp>
      <p:pic>
        <p:nvPicPr>
          <p:cNvPr id="67589" name="Picture 7" descr="C:\Users\PaulRefurb\Documents\Ch 08-28-14\Books\951 Farrell Java Programming 8e - Alyssa - xxx\02_NEW PDFs and FIGURES\Figures\C8810_ch06\C8810_f06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536700"/>
            <a:ext cx="49260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Prefix Incrementing Rather than Postfix Incrementing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Prefix incrementing method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++x</a:t>
            </a:r>
          </a:p>
          <a:p>
            <a:pPr lvl="1" eaLnBrk="1" hangingPunct="1"/>
            <a:r>
              <a:rPr lang="en-US" altLang="en-US" sz="2000" smtClean="0"/>
              <a:t>When the method receives a reference to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z="2000" smtClean="0"/>
              <a:t>, the value is increased and the increased value is returned</a:t>
            </a:r>
          </a:p>
          <a:p>
            <a:pPr eaLnBrk="1" hangingPunct="1"/>
            <a:r>
              <a:rPr lang="en-US" altLang="en-US" sz="2400" smtClean="0"/>
              <a:t>Postfix incrementing method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x++</a:t>
            </a:r>
          </a:p>
          <a:p>
            <a:pPr lvl="1" eaLnBrk="1" hangingPunct="1"/>
            <a:r>
              <a:rPr lang="en-US" altLang="en-US" sz="2000" smtClean="0"/>
              <a:t>When the method receives a reference to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z="2000" smtClean="0"/>
              <a:t>, a copy of the value is made and stored</a:t>
            </a:r>
          </a:p>
          <a:p>
            <a:pPr lvl="1" eaLnBrk="1" hangingPunct="1"/>
            <a:r>
              <a:rPr lang="en-US" altLang="en-US" sz="2000" smtClean="0"/>
              <a:t>The value is incremented as indicated by the reference</a:t>
            </a:r>
          </a:p>
          <a:p>
            <a:pPr lvl="1" eaLnBrk="1" hangingPunct="1"/>
            <a:r>
              <a:rPr lang="en-US" altLang="en-US" sz="2000" smtClean="0"/>
              <a:t>The copy is returned</a:t>
            </a:r>
          </a:p>
          <a:p>
            <a:pPr lvl="1" eaLnBrk="1" hangingPunct="1"/>
            <a:r>
              <a:rPr lang="en-US" altLang="en-US" sz="2000" smtClean="0"/>
              <a:t>The extra time spent copying causes postfix incrementing to take longer</a:t>
            </a:r>
          </a:p>
          <a:p>
            <a:pPr lvl="1" eaLnBrk="1" hangingPunct="1"/>
            <a:endParaRPr lang="en-US" altLang="en-US" sz="20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defTabSz="912813" eaLnBrk="1" hangingPunct="1"/>
            <a:r>
              <a:rPr lang="en-US" altLang="en-US" smtClean="0"/>
              <a:t>Pitfall: Attempting to Compare Objects Using the Relational Operators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Use standard relational operators to compare values of primitive data types, </a:t>
            </a:r>
            <a:r>
              <a:rPr lang="en-US" altLang="en-US" b="1" dirty="0" smtClean="0"/>
              <a:t>Not objects</a:t>
            </a:r>
          </a:p>
          <a:p>
            <a:pPr defTabSz="912813" eaLnBrk="1" hangingPunct="1"/>
            <a:r>
              <a:rPr lang="en-US" altLang="en-US" dirty="0" smtClean="0"/>
              <a:t>You can use the equals and not equals comparisons (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altLang="en-US" dirty="0" smtClean="0"/>
              <a:t> ) with objects to compare objects’ memory addresses instead of values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Prefix Incrementing Rather than Postfix Incrementing</a:t>
            </a:r>
          </a:p>
        </p:txBody>
      </p:sp>
      <p:pic>
        <p:nvPicPr>
          <p:cNvPr id="70661" name="Picture 7" descr="C:\Users\PaulRefurb\Documents\Ch 08-28-14\Books\951 Farrell Java Programming 8e - Alyssa - xxx\02_NEW PDFs and FIGURES\Figures\C8810_ch06\C8810_f063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1676400"/>
            <a:ext cx="49688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Do It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Don’t insert a semicolon at the end of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clause</a:t>
            </a:r>
          </a:p>
          <a:p>
            <a:pPr eaLnBrk="1" hangingPunct="1"/>
            <a:r>
              <a:rPr lang="en-US" altLang="en-US" dirty="0" smtClean="0"/>
              <a:t>Don’t forget to block {} multiple statements that should execute in a loop</a:t>
            </a:r>
          </a:p>
          <a:p>
            <a:pPr eaLnBrk="1" hangingPunct="1"/>
            <a:r>
              <a:rPr lang="en-US" altLang="en-US" dirty="0" smtClean="0"/>
              <a:t>Don’t repeat steps within a loop that could just as well be placed outside the loop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Summary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>
            <a:normAutofit/>
          </a:bodyPr>
          <a:lstStyle/>
          <a:p>
            <a:pPr defTabSz="912813" eaLnBrk="1" hangingPunct="1"/>
            <a:r>
              <a:rPr lang="en-US" altLang="en-US" sz="1800" dirty="0" smtClean="0">
                <a:latin typeface="Courier New" pitchFamily="49" charset="0"/>
              </a:rPr>
              <a:t>if</a:t>
            </a:r>
            <a:r>
              <a:rPr lang="en-US" altLang="en-US" sz="1800" dirty="0" smtClean="0"/>
              <a:t> statement </a:t>
            </a:r>
          </a:p>
          <a:p>
            <a:pPr lvl="1" defTabSz="912813" eaLnBrk="1" hangingPunct="1"/>
            <a:r>
              <a:rPr lang="en-US" altLang="en-US" sz="1600" dirty="0" smtClean="0"/>
              <a:t>Makes a decision based on a Boolean expression</a:t>
            </a:r>
          </a:p>
          <a:p>
            <a:pPr defTabSz="912813" eaLnBrk="1" hangingPunct="1"/>
            <a:r>
              <a:rPr lang="en-US" altLang="en-US" sz="1800" dirty="0" smtClean="0"/>
              <a:t>Single-alternative </a:t>
            </a:r>
            <a:r>
              <a:rPr lang="en-US" altLang="en-US" sz="1800" dirty="0" smtClean="0">
                <a:latin typeface="Courier New" pitchFamily="49" charset="0"/>
              </a:rPr>
              <a:t>if</a:t>
            </a:r>
            <a:r>
              <a:rPr lang="en-US" altLang="en-US" sz="1800" dirty="0" smtClean="0"/>
              <a:t> </a:t>
            </a:r>
          </a:p>
          <a:p>
            <a:pPr lvl="1" defTabSz="912813" eaLnBrk="1" hangingPunct="1"/>
            <a:r>
              <a:rPr lang="en-US" altLang="en-US" sz="1600" dirty="0" smtClean="0"/>
              <a:t>Performs an action based on one alternative</a:t>
            </a:r>
          </a:p>
          <a:p>
            <a:pPr defTabSz="912813" eaLnBrk="1" hangingPunct="1"/>
            <a:r>
              <a:rPr lang="en-US" altLang="en-US" sz="1800" dirty="0" smtClean="0"/>
              <a:t>Dual-alternative </a:t>
            </a:r>
            <a:r>
              <a:rPr lang="en-US" altLang="en-US" sz="1800" dirty="0" smtClean="0">
                <a:latin typeface="Courier New" pitchFamily="49" charset="0"/>
              </a:rPr>
              <a:t>if</a:t>
            </a:r>
          </a:p>
          <a:p>
            <a:pPr lvl="1" defTabSz="912813" eaLnBrk="1" hangingPunct="1"/>
            <a:r>
              <a:rPr lang="en-US" altLang="en-US" sz="1600" dirty="0" smtClean="0">
                <a:latin typeface="Courier New" pitchFamily="49" charset="0"/>
              </a:rPr>
              <a:t>if…else</a:t>
            </a:r>
            <a:endParaRPr lang="en-US" altLang="en-US" sz="1600" dirty="0" smtClean="0"/>
          </a:p>
          <a:p>
            <a:pPr lvl="1" defTabSz="912813" eaLnBrk="1" hangingPunct="1"/>
            <a:r>
              <a:rPr lang="en-US" altLang="en-US" sz="1600" dirty="0" smtClean="0"/>
              <a:t>Performs one action when a Boolean expression evaluates as 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 defTabSz="912813" eaLnBrk="1" hangingPunct="1"/>
            <a:r>
              <a:rPr lang="en-US" altLang="en-US" sz="1600" dirty="0" smtClean="0"/>
              <a:t>Performs a different action when an expression evaluates as 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48200" y="1481328"/>
            <a:ext cx="4038600" cy="4525963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marR="0" lvl="0" indent="-256032" algn="l" defTabSz="91281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operator </a:t>
            </a:r>
          </a:p>
          <a:p>
            <a:pPr marL="621792" marR="0" lvl="1" indent="-228600" algn="l" defTabSz="912813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&amp;&amp;</a:t>
            </a:r>
          </a:p>
          <a:p>
            <a:pPr marL="621792" marR="0" lvl="1" indent="-228600" algn="l" defTabSz="912813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Determines whether two expressions are both </a:t>
            </a: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true</a:t>
            </a:r>
          </a:p>
          <a:p>
            <a:pPr marL="365760" marR="0" lvl="0" indent="-256032" algn="l" defTabSz="91281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operator </a:t>
            </a:r>
          </a:p>
          <a:p>
            <a:pPr marL="621792" marR="0" lvl="1" indent="-228600" algn="l" defTabSz="912813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||</a:t>
            </a:r>
          </a:p>
          <a:p>
            <a:pPr marL="621792" marR="0" lvl="1" indent="-228600" algn="l" defTabSz="912813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Carries out some action even if only one of two conditions is </a:t>
            </a: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true</a:t>
            </a:r>
          </a:p>
          <a:p>
            <a:pPr marL="365760" marR="0" lvl="0" indent="-256032" algn="l" defTabSz="91281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switch</a:t>
            </a:r>
            <a:r>
              <a:rPr kumimoji="0" lang="en-US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 </a:t>
            </a:r>
          </a:p>
          <a:p>
            <a:pPr marL="621792" marR="0" lvl="1" indent="-228600" algn="l" defTabSz="912813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a single variable against a series of exact integer or character values</a:t>
            </a:r>
          </a:p>
          <a:p>
            <a:pPr marL="365760" marR="0" lvl="0" indent="-256032" algn="l" defTabSz="91281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Conditional operator</a:t>
            </a:r>
          </a:p>
          <a:p>
            <a:pPr marL="621792" marR="0" lvl="1" indent="-228600" algn="l" defTabSz="912813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abbreviated version of an </a:t>
            </a: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if…else</a:t>
            </a: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</a:t>
            </a:r>
          </a:p>
          <a:p>
            <a:pPr marL="365760" marR="0" lvl="0" indent="-256032" algn="l" defTabSz="91281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operator </a:t>
            </a:r>
          </a:p>
          <a:p>
            <a:pPr marL="621792" marR="0" lvl="1" indent="-228600" algn="l" defTabSz="912813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!</a:t>
            </a:r>
          </a:p>
          <a:p>
            <a:pPr marL="621792" marR="0" lvl="1" indent="-228600" algn="l" defTabSz="912813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Negates the result of any Boolean expression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 Chapter 5</a:t>
            </a:r>
            <a:endParaRPr lang="en-US" altLang="en-US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The loop structure allows repeated execution of a block of statements</a:t>
            </a:r>
          </a:p>
          <a:p>
            <a:pPr lvl="1" eaLnBrk="1" hangingPunct="1"/>
            <a:r>
              <a:rPr lang="en-US" altLang="en-US" dirty="0" smtClean="0"/>
              <a:t>Infinite loop</a:t>
            </a:r>
          </a:p>
          <a:p>
            <a:pPr lvl="1" eaLnBrk="1" hangingPunct="1"/>
            <a:r>
              <a:rPr lang="en-US" altLang="en-US" dirty="0" smtClean="0"/>
              <a:t>Definite loop</a:t>
            </a:r>
          </a:p>
          <a:p>
            <a:pPr lvl="1" eaLnBrk="1" hangingPunct="1"/>
            <a:r>
              <a:rPr lang="en-US" altLang="en-US" dirty="0" smtClean="0"/>
              <a:t>Nest loop</a:t>
            </a:r>
          </a:p>
          <a:p>
            <a:pPr eaLnBrk="1" hangingPunct="1"/>
            <a:r>
              <a:rPr lang="en-US" altLang="en-US" dirty="0" smtClean="0"/>
              <a:t>You must change the loop control variable within the looping structure</a:t>
            </a:r>
          </a:p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 to execute statements while some condition is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95800" y="1447800"/>
            <a:ext cx="4038600" cy="4572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execute the </a:t>
            </a: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Initialize the loop control variable, test in the </a:t>
            </a: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statement, and alter the loop control variable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 ++ and postfix ++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 a variable’s value by 1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variable is used</a:t>
            </a:r>
          </a:p>
          <a:p>
            <a:pPr marL="859536" marR="0" lvl="2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result is calculated and stored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Unary operators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with one value </a:t>
            </a:r>
            <a:endParaRPr kumimoji="0" lang="en-US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 Chapter 6</a:t>
            </a:r>
            <a:endParaRPr lang="en-US" altLang="en-US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Shortcut operators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en-US" dirty="0" smtClean="0"/>
              <a:t>,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-=</a:t>
            </a:r>
            <a:r>
              <a:rPr lang="en-US" altLang="en-US" dirty="0" smtClean="0"/>
              <a:t>,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altLang="en-US" dirty="0" smtClean="0"/>
              <a:t>,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>
                <a:cs typeface="Arial" charset="0"/>
              </a:rPr>
              <a:t>and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/=</a:t>
            </a:r>
            <a:r>
              <a:rPr lang="en-US" alt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Perform operations and assign the result in one step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 smtClean="0"/>
              <a:t> loop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Initializes, tests, and increments in one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 smtClean="0"/>
              <a:t> loop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Tests a Boolean expression after one repetition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Improve loop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Do not include unnecessary operations or statements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smtClean="0"/>
              <a:t> Statement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912813" eaLnBrk="1" hangingPunct="1"/>
            <a:r>
              <a:rPr lang="en-US" altLang="en-US" b="1" dirty="0" smtClean="0"/>
              <a:t>Single-alternative </a:t>
            </a:r>
            <a:r>
              <a:rPr lang="en-US" altLang="en-US" b="1" dirty="0" smtClean="0"/>
              <a:t>: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defTabSz="912813" eaLnBrk="1" hangingPunct="1"/>
            <a:r>
              <a:rPr lang="en-US" altLang="en-US" dirty="0" smtClean="0"/>
              <a:t>Perform an action, or not</a:t>
            </a:r>
          </a:p>
          <a:p>
            <a:pPr lvl="2" defTabSz="912813" eaLnBrk="1" hangingPunct="1"/>
            <a:r>
              <a:rPr lang="en-US" altLang="en-US" dirty="0" smtClean="0"/>
              <a:t> Based on one alternative</a:t>
            </a:r>
          </a:p>
          <a:p>
            <a:pPr defTabSz="912813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b="1" dirty="0" smtClean="0"/>
              <a:t> statement</a:t>
            </a:r>
          </a:p>
          <a:p>
            <a:pPr lvl="1" defTabSz="912813" eaLnBrk="1" hangingPunct="1"/>
            <a:r>
              <a:rPr lang="en-US" altLang="en-US" dirty="0" smtClean="0"/>
              <a:t>Performs one action when a Boolean expression evaluates as </a:t>
            </a:r>
            <a:r>
              <a:rPr lang="en-US" altLang="en-US" dirty="0" smtClean="0">
                <a:latin typeface="Courier New" pitchFamily="49" charset="0"/>
              </a:rPr>
              <a:t>true</a:t>
            </a:r>
          </a:p>
          <a:p>
            <a:pPr lvl="1" defTabSz="912813" eaLnBrk="1" hangingPunct="1"/>
            <a:r>
              <a:rPr lang="en-US" altLang="en-US" dirty="0" smtClean="0"/>
              <a:t>Performs a different action when a Boolean expression evaluates as </a:t>
            </a:r>
            <a:r>
              <a:rPr lang="en-US" altLang="en-US" dirty="0" smtClean="0">
                <a:latin typeface="Courier New" pitchFamily="49" charset="0"/>
              </a:rPr>
              <a:t>false</a:t>
            </a:r>
          </a:p>
          <a:p>
            <a:pPr lvl="1" defTabSz="912813"/>
            <a:r>
              <a:rPr lang="en-US" altLang="en-US" dirty="0" smtClean="0"/>
              <a:t>A statement  that executes when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is </a:t>
            </a:r>
            <a:r>
              <a:rPr lang="en-US" altLang="en-US" dirty="0" smtClean="0">
                <a:latin typeface="Courier New" pitchFamily="49" charset="0"/>
              </a:rPr>
              <a:t>true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itchFamily="49" charset="0"/>
              </a:rPr>
              <a:t>false</a:t>
            </a:r>
            <a:r>
              <a:rPr lang="en-US" altLang="en-US" dirty="0" smtClean="0"/>
              <a:t> and ends with a semicolon</a:t>
            </a:r>
          </a:p>
          <a:p>
            <a:pPr lvl="1" defTabSz="912813"/>
            <a:r>
              <a:rPr lang="en-US" altLang="en-US" dirty="0" smtClean="0"/>
              <a:t>Vertically align the keyword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with the keyword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 defTabSz="912813"/>
            <a:r>
              <a:rPr lang="en-US" altLang="en-US" dirty="0" smtClean="0"/>
              <a:t>Illegal to code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dirty="0" smtClean="0"/>
              <a:t> without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endParaRPr lang="en-US" altLang="en-US" dirty="0" smtClean="0"/>
          </a:p>
          <a:p>
            <a:pPr lvl="1" defTabSz="912813"/>
            <a:r>
              <a:rPr lang="en-US" altLang="en-US" dirty="0" smtClean="0"/>
              <a:t>Depending on the evaluation of the Boolean expression following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>
                <a:cs typeface="Courier New" pitchFamily="49" charset="0"/>
              </a:rPr>
              <a:t>, o</a:t>
            </a:r>
            <a:r>
              <a:rPr lang="en-US" altLang="en-US" dirty="0" smtClean="0"/>
              <a:t>nly one resulting action takes place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2813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altLang="en-US" dirty="0" smtClean="0"/>
              <a:t> Statement</a:t>
            </a:r>
          </a:p>
        </p:txBody>
      </p:sp>
      <p:pic>
        <p:nvPicPr>
          <p:cNvPr id="30725" name="Picture 6" descr="C:\Users\PaulRefurb\Documents\Ch 08-28-14\Books\951 Farrell Java Programming 8e - Alyssa - xxx\02_NEW PDFs and FIGURES\Figures\C8810_ch05\C8810_f05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3" y="1524000"/>
            <a:ext cx="611187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8/10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Hunter_140</Template>
  <TotalTime>1373</TotalTime>
  <Words>2796</Words>
  <Application>Microsoft Office PowerPoint</Application>
  <PresentationFormat>On-screen Show (4:3)</PresentationFormat>
  <Paragraphs>503</Paragraphs>
  <Slides>74</Slides>
  <Notes>72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Concourse</vt:lpstr>
      <vt:lpstr>1_Concourse</vt:lpstr>
      <vt:lpstr>Object Oriented Programming with Java</vt:lpstr>
      <vt:lpstr>Planning Decision-Making Logic</vt:lpstr>
      <vt:lpstr>Planning Decision-Making Logic</vt:lpstr>
      <vt:lpstr>The if and if…else Statements</vt:lpstr>
      <vt:lpstr>Pitfall: Misplacing a Semicolon in an if Statement</vt:lpstr>
      <vt:lpstr>Pitfall: Using the Assignment Operator Instead of the Equivalency Operator</vt:lpstr>
      <vt:lpstr>Pitfall: Attempting to Compare Objects Using the Relational Operators</vt:lpstr>
      <vt:lpstr>The if…else Statement</vt:lpstr>
      <vt:lpstr>The if…else Statement</vt:lpstr>
      <vt:lpstr>Using Multiple Statements in if and if…else Clauses</vt:lpstr>
      <vt:lpstr>Using Multiple Statements in if and if…else Clauses</vt:lpstr>
      <vt:lpstr>Using Multiple Statements in if and if…else Clauses</vt:lpstr>
      <vt:lpstr>Using Multiple Statements in if and if…else Clauses</vt:lpstr>
      <vt:lpstr>Using Multiple Statements in if and if…else Clauses</vt:lpstr>
      <vt:lpstr>Nesting if and if…else Statements</vt:lpstr>
      <vt:lpstr>Nesting if and if…else Statements</vt:lpstr>
      <vt:lpstr>Nesting if and if…else Statements</vt:lpstr>
      <vt:lpstr>Using Logical AND and OR Operators</vt:lpstr>
      <vt:lpstr>Using Logical AND and OR Operators</vt:lpstr>
      <vt:lpstr>Using Logical AND and OR Operators</vt:lpstr>
      <vt:lpstr>Using Logical AND and OR Operators</vt:lpstr>
      <vt:lpstr>Making Accurate and Efficient Decisions</vt:lpstr>
      <vt:lpstr>Using &amp;&amp; and || Appropriately</vt:lpstr>
      <vt:lpstr>Using the switch Statement</vt:lpstr>
      <vt:lpstr>Using the switch Statement</vt:lpstr>
      <vt:lpstr>Using the switch Statement</vt:lpstr>
      <vt:lpstr>Using the switch Statement</vt:lpstr>
      <vt:lpstr>Using the Conditional and NOT Operators</vt:lpstr>
      <vt:lpstr>Using the Conditional and NOT Operators</vt:lpstr>
      <vt:lpstr>Using the NOT Operator</vt:lpstr>
      <vt:lpstr>Understanding Operator Precedence</vt:lpstr>
      <vt:lpstr>Understanding Operator Precedence</vt:lpstr>
      <vt:lpstr>Understanding Operator Precedence</vt:lpstr>
      <vt:lpstr>Adding Decisions and Constructors to Instance Methods</vt:lpstr>
      <vt:lpstr>Object Oriented Programming with Java</vt:lpstr>
      <vt:lpstr>Learning About the Loop Structure</vt:lpstr>
      <vt:lpstr>Learning About the Loop Structure</vt:lpstr>
      <vt:lpstr>Creating while Loops</vt:lpstr>
      <vt:lpstr>Writing a Definite while Loop</vt:lpstr>
      <vt:lpstr>Writing a Definite while Loop</vt:lpstr>
      <vt:lpstr>Writing a Definite while Loop</vt:lpstr>
      <vt:lpstr>Writing a Definite while Loop</vt:lpstr>
      <vt:lpstr>Writing a Definite while Loop</vt:lpstr>
      <vt:lpstr>Pitfall: Failing to Alter the Loop Control Variable Within the Loop Body</vt:lpstr>
      <vt:lpstr>Pitfall: Failing to Alter the Loop Control Variable Within the Loop Body</vt:lpstr>
      <vt:lpstr>Pitfall: Unintentionally Creating a Loop with an Empty Body</vt:lpstr>
      <vt:lpstr>Altering a Definite Loop’s Control Variable</vt:lpstr>
      <vt:lpstr>Writing an Indefinite while Loop</vt:lpstr>
      <vt:lpstr>PowerPoint Presentation</vt:lpstr>
      <vt:lpstr>Validating Data</vt:lpstr>
      <vt:lpstr>Validating Data</vt:lpstr>
      <vt:lpstr>Using Shortcut Arithmetic Operators</vt:lpstr>
      <vt:lpstr>Using Shortcut Arithmetic Operators</vt:lpstr>
      <vt:lpstr>Using Shortcut Arithmetic Operators</vt:lpstr>
      <vt:lpstr>Using Shortcut Arithmetic Operators</vt:lpstr>
      <vt:lpstr>Using Shortcut Arithmetic Operators</vt:lpstr>
      <vt:lpstr>Creating a for Loop</vt:lpstr>
      <vt:lpstr>Creating a for Loop</vt:lpstr>
      <vt:lpstr>Creating a for Loop</vt:lpstr>
      <vt:lpstr>Learning How and When to Use a do…while Loop</vt:lpstr>
      <vt:lpstr>Learning How and When to Use a do…while Loop</vt:lpstr>
      <vt:lpstr>Learning How and When to Use a do…while Loop</vt:lpstr>
      <vt:lpstr>Learning About Nested Loops</vt:lpstr>
      <vt:lpstr>Learning About Nested Loop</vt:lpstr>
      <vt:lpstr>Improving Loop Performance</vt:lpstr>
      <vt:lpstr>Considering the Order of Evaluation of Short-Circuit Operators</vt:lpstr>
      <vt:lpstr>Comparing to Zero</vt:lpstr>
      <vt:lpstr>Comparing to Zero</vt:lpstr>
      <vt:lpstr>Using Prefix Incrementing Rather than Postfix Incrementing</vt:lpstr>
      <vt:lpstr>Using Prefix Incrementing Rather than Postfix Incrementing</vt:lpstr>
      <vt:lpstr>Don’t Do It</vt:lpstr>
      <vt:lpstr>Summary</vt:lpstr>
      <vt:lpstr>Summary Chapter 5</vt:lpstr>
      <vt:lpstr>Summary Chapter 6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George McRedmond</cp:lastModifiedBy>
  <cp:revision>123</cp:revision>
  <dcterms:created xsi:type="dcterms:W3CDTF">2016-08-09T15:01:07Z</dcterms:created>
  <dcterms:modified xsi:type="dcterms:W3CDTF">2017-07-13T00:47:41Z</dcterms:modified>
</cp:coreProperties>
</file>