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7" r:id="rId35"/>
    <p:sldId id="298" r:id="rId36"/>
    <p:sldId id="299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DA30B-9444-4839-84A6-1F93A4C2ED05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4813A-BDDC-4131-AAB8-A1B67E237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21785D-CFF4-4CA7-BE94-085EE5A1A59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13DE33-E9CF-4703-9B2F-200E7D91B7B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663DE0-FD56-42AB-ADC4-3B5BA1C9EE1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2EAAFA-DB19-4BED-B632-9460718A809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3DCD60-03FC-4400-8522-917E91E17A3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434AB1-5CA6-4C95-8BD2-14C4939F93F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434EAC-9B2F-4BE6-AE26-A8F3F4154F4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0BA6B7D-4383-4C4F-9B92-D2D9C0BD848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92BFFF-E310-4332-9BE3-C2E5D05199A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CDB292-BC44-405A-B9E1-B1A111A60D2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0461EC-18CD-4C50-9395-EE3859C2605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7744FC-7ECA-4A4E-8BB7-8C9DFD131C2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7BF64F-963D-4C69-B1E4-7D438200F31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FD3EA6-3506-4AA8-B171-A02D3FAC0FD2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7FE6BE-18B6-4EAE-A7C1-3E924CE1D5C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9ADBD1-BFD8-4A5A-92A2-8822AF6BD6E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601FAD-577C-4B53-A9AB-BA8137E10A6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6734FFB-8FB7-4361-A650-1AF588743D7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F2779E-16B5-457C-A9AB-27ACA5231E5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0D966B-2EEE-4936-9410-77303FA96B5E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E4C2BA-E70B-4B39-9561-B66D758597E9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1406D8-EE4C-4549-AED2-CF892F856E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F72E3-5149-460C-BB14-95936AF8F3B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B83EFF-DAC6-477A-8FB7-EB4314B743C6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AB5F3C-326A-4B57-8EF2-A173296783E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0A4F39-32D0-4035-92FD-196C2DD59E1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69755C-FB4E-4914-A2D4-D5A7B6D8D58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FABC67-ACCE-4B9C-AC8E-2E03ECC7265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EA4B50-B7AD-4C45-A2B7-0C0CD7082FE0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2D8948-D7A9-4D40-98D2-52DE54327B9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A834D5-3ED3-4D18-8E72-018D5EFAC578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537D89-D748-47B3-889D-4F4CA6B18233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10D78D-0C4F-475C-86CF-E3D3EB58CE3A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B2CBC2-4B94-4B6A-9004-7D4412F9305C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6F0E51-B53F-4D1F-AA06-4BC6686A3ED4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66DB8D-2FE5-4F9F-A927-AF2CA5E6A723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9990B2C1-73FD-4E4C-987F-178387303A93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FD73C06A-4CD1-4F36-B2E0-2F4E954AA78F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C6F8DA2-8100-4809-AAE2-4255BA726F1C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D7152ECF-2F62-4C75-908E-8347EAED9A08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C85BABEC-7435-4E21-9977-6650EC0DD3F2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67F6340A-FFAB-4CD4-8344-A147806BB9A5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E8185F2E-6EFE-4B98-A763-1D8CBED00632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solidFill>
                  <a:schemeClr val="bg2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7FBA2CB-7067-4A97-A00D-A15755FCE758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0921759E-4252-4447-9E09-191A8EB25863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6F47C9-2BC1-475A-8C1D-8D91D5F155F1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Java Programming, Eighth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D96A00-DDB2-48B1-A63C-F85841553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15" y="6055462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441234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 Programming: 8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with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Day </a:t>
            </a:r>
            <a:r>
              <a:rPr lang="en-US" u="sng" dirty="0" smtClean="0"/>
              <a:t>6</a:t>
            </a:r>
          </a:p>
          <a:p>
            <a:r>
              <a:rPr lang="en-US" dirty="0" smtClean="0"/>
              <a:t>Chapter 7 : Characters, Strings and the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9067"/>
            <a:ext cx="1552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Values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is a class</a:t>
            </a:r>
          </a:p>
          <a:p>
            <a:pPr lvl="1" eaLnBrk="1" hangingPunct="1"/>
            <a:r>
              <a:rPr lang="en-US" altLang="en-US" smtClean="0"/>
              <a:t>Each created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is a class object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variable name</a:t>
            </a:r>
          </a:p>
          <a:p>
            <a:pPr lvl="1" eaLnBrk="1" hangingPunct="1"/>
            <a:r>
              <a:rPr lang="en-US" altLang="en-US" smtClean="0"/>
              <a:t>A reference variable</a:t>
            </a:r>
          </a:p>
          <a:p>
            <a:pPr lvl="1" eaLnBrk="1" hangingPunct="1"/>
            <a:r>
              <a:rPr lang="en-US" altLang="en-US" smtClean="0"/>
              <a:t>Refers to a location in memory</a:t>
            </a:r>
          </a:p>
          <a:p>
            <a:pPr lvl="2" eaLnBrk="1" hangingPunct="1"/>
            <a:r>
              <a:rPr lang="en-US" altLang="en-US" smtClean="0"/>
              <a:t>Rather than to a particular value</a:t>
            </a:r>
          </a:p>
          <a:p>
            <a:pPr eaLnBrk="1" hangingPunct="1"/>
            <a:r>
              <a:rPr lang="en-US" altLang="en-US" smtClean="0"/>
              <a:t>Assign a new value to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smtClean="0"/>
              <a:t>The address held by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is altered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Values</a:t>
            </a:r>
          </a:p>
        </p:txBody>
      </p:sp>
      <p:pic>
        <p:nvPicPr>
          <p:cNvPr id="39941" name="Picture 8" descr="C:\Users\PaulRefurb\Documents\Ch 08-28-14\Books\951 Farrell Java Programming 8e - Alyssa - xxx\02_NEW PDFs and FIGURES\Figures\C8810_ch07\C8810_f07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828800"/>
            <a:ext cx="580707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Values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Immutable</a:t>
            </a:r>
          </a:p>
          <a:p>
            <a:pPr lvl="1" eaLnBrk="1" hangingPunct="1"/>
            <a:r>
              <a:rPr lang="en-US" altLang="en-US" dirty="0" smtClean="0"/>
              <a:t>Objects that cannot be changed, such as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dirty="0" smtClean="0"/>
              <a:t>Making simple comparisons between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 o</a:t>
            </a:r>
            <a:r>
              <a:rPr lang="en-US" altLang="en-US" dirty="0" smtClean="0"/>
              <a:t>ften produces misleading results</a:t>
            </a:r>
          </a:p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using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dirty="0" smtClean="0"/>
              <a:t> operator</a:t>
            </a:r>
          </a:p>
          <a:p>
            <a:pPr lvl="1" eaLnBrk="1" hangingPunct="1"/>
            <a:r>
              <a:rPr lang="en-US" altLang="en-US" u="sng" dirty="0" smtClean="0"/>
              <a:t>Compares memory addresses, not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Values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b="1" smtClean="0"/>
              <a:t> method </a:t>
            </a:r>
          </a:p>
          <a:p>
            <a:pPr lvl="1" eaLnBrk="1" hangingPunct="1"/>
            <a:r>
              <a:rPr lang="en-US" altLang="en-US" smtClean="0"/>
              <a:t>Evaluates the contents of two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objects to determine if they are equivalent</a:t>
            </a:r>
          </a:p>
          <a:p>
            <a:pPr lvl="1" eaLnBrk="1" hangingPunct="1"/>
            <a:r>
              <a:rPr lang="en-US" altLang="en-US" smtClean="0"/>
              <a:t>Returns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/>
              <a:t> if objects have identical contents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public boolean equals(String s)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equalsIgnoreCase()</a:t>
            </a:r>
            <a:r>
              <a:rPr lang="en-US" altLang="en-US" b="1" smtClean="0"/>
              <a:t> method</a:t>
            </a:r>
          </a:p>
          <a:p>
            <a:pPr lvl="1" eaLnBrk="1" hangingPunct="1"/>
            <a:r>
              <a:rPr lang="en-US" altLang="en-US" smtClean="0"/>
              <a:t>Ignores case when determining if two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>
                <a:cs typeface="Courier New" pitchFamily="49" charset="0"/>
              </a:rPr>
              <a:t>s</a:t>
            </a:r>
            <a:r>
              <a:rPr lang="en-US" altLang="en-US" smtClean="0"/>
              <a:t> are equivalent</a:t>
            </a:r>
          </a:p>
          <a:p>
            <a:pPr lvl="1" eaLnBrk="1" hangingPunct="1"/>
            <a:r>
              <a:rPr lang="en-US" altLang="en-US" smtClean="0"/>
              <a:t>Useful when users type responses to prompts in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Values</a:t>
            </a:r>
          </a:p>
        </p:txBody>
      </p:sp>
      <p:pic>
        <p:nvPicPr>
          <p:cNvPr id="43013" name="Picture 7" descr="C:\Users\PaulRefurb\Documents\Ch 08-28-14\Books\951 Farrell Java Programming 8e - Alyssa - xxx\02_NEW PDFs and FIGURES\Figures\C8810_ch07\C8810_f07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057400"/>
            <a:ext cx="66198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compareTo()</a:t>
            </a:r>
            <a:r>
              <a:rPr lang="en-US" b="1" dirty="0" smtClean="0"/>
              <a:t> method</a:t>
            </a:r>
          </a:p>
          <a:p>
            <a:pPr lvl="1" eaLnBrk="1" hangingPunct="1">
              <a:defRPr/>
            </a:pPr>
            <a:r>
              <a:rPr lang="en-US" dirty="0" smtClean="0"/>
              <a:t>Compares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s</a:t>
            </a:r>
            <a:r>
              <a:rPr lang="en-US" dirty="0" smtClean="0"/>
              <a:t> and returns:</a:t>
            </a:r>
          </a:p>
          <a:p>
            <a:pPr lvl="2" eaLnBrk="1" hangingPunct="1">
              <a:defRPr/>
            </a:pPr>
            <a:r>
              <a:rPr lang="en-US" dirty="0" smtClean="0"/>
              <a:t>Zero: If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latin typeface="+mj-lt"/>
                <a:cs typeface="Courier New" pitchFamily="49" charset="0"/>
              </a:rPr>
              <a:t>s</a:t>
            </a:r>
            <a:r>
              <a:rPr lang="en-US" dirty="0" smtClean="0"/>
              <a:t> refer to the same value</a:t>
            </a:r>
          </a:p>
          <a:p>
            <a:pPr lvl="2" eaLnBrk="1" hangingPunct="1">
              <a:defRPr/>
            </a:pPr>
            <a:r>
              <a:rPr lang="en-US" dirty="0" smtClean="0"/>
              <a:t>Negative number: If the calling object is “less than” the argument</a:t>
            </a:r>
          </a:p>
          <a:p>
            <a:pPr lvl="2" eaLnBrk="1" hangingPunct="1">
              <a:defRPr/>
            </a:pPr>
            <a:r>
              <a:rPr lang="en-US" dirty="0" smtClean="0"/>
              <a:t>Positive number: If the calling object is “more than” the argument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if (aWord.compareTo(anotherWord) &lt; 0)</a:t>
            </a:r>
          </a:p>
          <a:p>
            <a:pPr lvl="1" eaLnBrk="1" hangingPunct="1"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Empty and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Empty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s</a:t>
            </a:r>
          </a:p>
          <a:p>
            <a:pPr eaLnBrk="1" hangingPunct="1">
              <a:defRPr/>
            </a:pPr>
            <a:r>
              <a:rPr lang="en-US" dirty="0" smtClean="0"/>
              <a:t>Reference a memory address with no characters</a:t>
            </a:r>
          </a:p>
          <a:p>
            <a:pPr lvl="1" eaLnBrk="1" hangingPunct="1">
              <a:defRPr/>
            </a:pPr>
            <a:r>
              <a:rPr lang="en-US" dirty="0" smtClean="0"/>
              <a:t>Can be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  <a:p>
            <a:pPr lvl="1" eaLnBrk="1" hangingPunct="1">
              <a:defRPr/>
            </a:pPr>
            <a:r>
              <a:rPr lang="en-US" dirty="0" smtClean="0"/>
              <a:t>String s = “”;</a:t>
            </a:r>
          </a:p>
          <a:p>
            <a:pPr eaLnBrk="1" hangingPunct="1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String</a:t>
            </a:r>
            <a:r>
              <a:rPr lang="en-US" b="1" dirty="0" smtClean="0">
                <a:latin typeface="+mj-lt"/>
                <a:cs typeface="Courier New" pitchFamily="49" charset="0"/>
              </a:rPr>
              <a:t>s</a:t>
            </a:r>
          </a:p>
          <a:p>
            <a:pPr lvl="1" eaLnBrk="1" hangingPunct="1">
              <a:defRPr/>
            </a:pPr>
            <a:r>
              <a:rPr lang="en-US" dirty="0" smtClean="0">
                <a:cs typeface="Courier New" pitchFamily="49" charset="0"/>
              </a:rPr>
              <a:t>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Java keyword</a:t>
            </a:r>
          </a:p>
          <a:p>
            <a:pPr lvl="1" eaLnBrk="1" hangingPunct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s</a:t>
            </a:r>
            <a:r>
              <a:rPr lang="en-US" dirty="0" smtClean="0"/>
              <a:t> are set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by default</a:t>
            </a:r>
          </a:p>
          <a:p>
            <a:pPr lvl="1" eaLnBrk="1" hangingPunct="1">
              <a:defRPr/>
            </a:pPr>
            <a:r>
              <a:rPr lang="en-US" dirty="0" smtClean="0"/>
              <a:t>Cannot be used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methods</a:t>
            </a:r>
          </a:p>
          <a:p>
            <a:pPr lvl="1" eaLnBrk="1" hangingPunct="1">
              <a:defRPr/>
            </a:pPr>
            <a:r>
              <a:rPr lang="en-US" dirty="0" smtClean="0"/>
              <a:t>String s1;</a:t>
            </a:r>
          </a:p>
          <a:p>
            <a:pPr lvl="1" eaLnBrk="1" hangingPunct="1">
              <a:defRPr/>
            </a:pPr>
            <a:r>
              <a:rPr lang="en-US" dirty="0" smtClean="0"/>
              <a:t>String s2 =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Other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Methods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and </a:t>
            </a:r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methods</a:t>
            </a:r>
          </a:p>
          <a:p>
            <a:pPr lvl="1" eaLnBrk="1" hangingPunct="1"/>
            <a:r>
              <a:rPr lang="en-US" altLang="en-US" dirty="0" smtClean="0"/>
              <a:t>Convert any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to its uppercase or lowercase equivalent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Returns the length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 </a:t>
            </a:r>
          </a:p>
          <a:p>
            <a:pPr lvl="1"/>
            <a:r>
              <a:rPr lang="en-US" altLang="en-US" dirty="0" smtClean="0"/>
              <a:t>Determines whether a specific character occurs within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altLang="en-US" dirty="0" smtClean="0"/>
              <a:t>Returns the position of the character</a:t>
            </a:r>
          </a:p>
          <a:p>
            <a:pPr lvl="1"/>
            <a:r>
              <a:rPr lang="en-US" altLang="en-US" dirty="0" smtClean="0"/>
              <a:t>The first position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is zero</a:t>
            </a:r>
          </a:p>
          <a:p>
            <a:pPr lvl="1"/>
            <a:r>
              <a:rPr lang="en-US" altLang="en-US" dirty="0" smtClean="0"/>
              <a:t>The return value is –1 if the character does not exist in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charAt()</a:t>
            </a:r>
            <a:r>
              <a:rPr lang="en-US" altLang="en-US" b="1" smtClean="0"/>
              <a:t> method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Requires an integer argument </a:t>
            </a:r>
          </a:p>
          <a:p>
            <a:pPr lvl="1" eaLnBrk="1" hangingPunct="1"/>
            <a:r>
              <a:rPr lang="en-US" altLang="en-US" smtClean="0"/>
              <a:t>Indicates the position of the character that the method returns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endsWith()</a:t>
            </a:r>
            <a:r>
              <a:rPr lang="en-US" altLang="en-US" b="1" smtClean="0"/>
              <a:t> method</a:t>
            </a:r>
            <a:r>
              <a:rPr lang="en-US" altLang="en-US" smtClean="0"/>
              <a:t> and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startsWith()</a:t>
            </a:r>
            <a:r>
              <a:rPr lang="en-US" altLang="en-US" b="1" smtClean="0"/>
              <a:t> method </a:t>
            </a:r>
          </a:p>
          <a:p>
            <a:pPr lvl="1" eaLnBrk="1" hangingPunct="1"/>
            <a:r>
              <a:rPr lang="en-US" altLang="en-US" smtClean="0"/>
              <a:t>Each takes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argument</a:t>
            </a:r>
          </a:p>
          <a:p>
            <a:pPr lvl="1" eaLnBrk="1" hangingPunct="1"/>
            <a:r>
              <a:rPr lang="en-US" altLang="en-US" smtClean="0"/>
              <a:t>Return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altLang="en-US" smtClean="0"/>
              <a:t> if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 does or does not end or start with the specified argument, respectively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b="1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Replaces all occurrences of some character within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Not part of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Converts any object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 smtClean="0"/>
              <a:t>Converts primitive data types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theString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theString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Understanding String Data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Manipulating characters and groups of characters provides some challenges for the beginning Java programmer</a:t>
            </a:r>
          </a:p>
          <a:p>
            <a:pPr eaLnBrk="1" hangingPunct="1"/>
            <a:r>
              <a:rPr lang="en-US" altLang="en-US" sz="2000" dirty="0" smtClean="0">
                <a:cs typeface="Courier New" pitchFamily="49" charset="0"/>
              </a:rPr>
              <a:t>A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dirty="0" smtClean="0"/>
              <a:t> is a class</a:t>
            </a:r>
          </a:p>
          <a:p>
            <a:pPr lvl="1" eaLnBrk="1" hangingPunct="1"/>
            <a:r>
              <a:rPr lang="en-US" altLang="en-US" sz="1800" dirty="0" smtClean="0"/>
              <a:t>Each created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1800" dirty="0" smtClean="0"/>
              <a:t> is a class object</a:t>
            </a:r>
          </a:p>
          <a:p>
            <a:pPr lvl="1" eaLnBrk="1" hangingPunct="1"/>
            <a:r>
              <a:rPr lang="en-US" altLang="en-US" sz="1800" dirty="0" smtClean="0">
                <a:cs typeface="Courier New" pitchFamily="49" charset="0"/>
              </a:rPr>
              <a:t>The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1800" dirty="0" smtClean="0"/>
              <a:t> variable name is not a simple data type</a:t>
            </a:r>
          </a:p>
          <a:p>
            <a:pPr lvl="1" eaLnBrk="1" hangingPunct="1"/>
            <a:r>
              <a:rPr lang="en-US" altLang="en-US" sz="1800" b="1" dirty="0" smtClean="0"/>
              <a:t>Reference - </a:t>
            </a:r>
            <a:r>
              <a:rPr lang="en-US" altLang="en-US" sz="1600" dirty="0" smtClean="0"/>
              <a:t>A variable that holds a memory address</a:t>
            </a:r>
          </a:p>
          <a:p>
            <a:r>
              <a:rPr lang="en-US" altLang="en-US" sz="2000" dirty="0" smtClean="0"/>
              <a:t>Compare two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dirty="0" smtClean="0">
                <a:cs typeface="Courier New" pitchFamily="49" charset="0"/>
              </a:rPr>
              <a:t>s</a:t>
            </a:r>
            <a:r>
              <a:rPr lang="en-US" altLang="en-US" sz="2000" dirty="0" smtClean="0"/>
              <a:t> using the </a:t>
            </a:r>
            <a:r>
              <a:rPr lang="en-US" altLang="en-US" sz="2000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en-US" sz="2000" dirty="0" smtClean="0"/>
              <a:t> operator</a:t>
            </a:r>
          </a:p>
          <a:p>
            <a:pPr lvl="1"/>
            <a:r>
              <a:rPr lang="en-US" altLang="en-US" sz="1800" dirty="0" smtClean="0"/>
              <a:t>Not comparing values</a:t>
            </a:r>
          </a:p>
          <a:p>
            <a:pPr lvl="1"/>
            <a:r>
              <a:rPr lang="en-US" altLang="en-US" sz="1800" dirty="0" smtClean="0"/>
              <a:t>Comparing computer memory locations</a:t>
            </a:r>
          </a:p>
          <a:p>
            <a:r>
              <a:rPr lang="en-US" altLang="en-US" sz="2000" dirty="0" smtClean="0"/>
              <a:t>Compare contents of memory locations more frequently than memory locations themselves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/>
              <a:t>Concatenation</a:t>
            </a:r>
          </a:p>
          <a:p>
            <a:pPr lvl="1"/>
            <a:r>
              <a:rPr lang="en-US" altLang="en-US" dirty="0" smtClean="0"/>
              <a:t>Join a simple variable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"My age is " +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en-US" dirty="0" smtClean="0"/>
              <a:t>Use the + operator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substring()</a:t>
            </a:r>
            <a:r>
              <a:rPr lang="en-US" altLang="en-US" b="1" dirty="0" smtClean="0"/>
              <a:t> method</a:t>
            </a:r>
          </a:p>
          <a:p>
            <a:pPr lvl="1" eaLnBrk="1" hangingPunct="1"/>
            <a:r>
              <a:rPr lang="en-US" altLang="en-US" dirty="0" smtClean="0"/>
              <a:t>Extracts part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dirty="0" smtClean="0"/>
              <a:t>Takes two integer arguments</a:t>
            </a:r>
          </a:p>
          <a:p>
            <a:pPr lvl="2" eaLnBrk="1" hangingPunct="1"/>
            <a:r>
              <a:rPr lang="en-US" altLang="en-US" dirty="0" smtClean="0"/>
              <a:t>Start position</a:t>
            </a:r>
          </a:p>
          <a:p>
            <a:pPr lvl="2" eaLnBrk="1" hangingPunct="1"/>
            <a:r>
              <a:rPr lang="en-US" altLang="en-US" dirty="0" smtClean="0"/>
              <a:t>End position</a:t>
            </a:r>
          </a:p>
          <a:p>
            <a:pPr lvl="1" eaLnBrk="1" hangingPunct="1"/>
            <a:r>
              <a:rPr lang="en-US" altLang="en-US" dirty="0" smtClean="0"/>
              <a:t>The length of the extracted substring is the difference between the second integer and the first integer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the user enters “John Doe”, what will be the value of “x” at the end of this program?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0" y="1481328"/>
            <a:ext cx="3775390" cy="43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Using Other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Methods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regionMatches()</a:t>
            </a:r>
            <a:r>
              <a:rPr lang="en-US" altLang="en-US" sz="2400" smtClean="0">
                <a:cs typeface="Courier New" pitchFamily="49" charset="0"/>
              </a:rPr>
              <a:t> </a:t>
            </a:r>
            <a:r>
              <a:rPr lang="en-US" altLang="en-US" sz="2400" smtClean="0"/>
              <a:t>method</a:t>
            </a:r>
          </a:p>
          <a:p>
            <a:pPr lvl="1" eaLnBrk="1" hangingPunct="1"/>
            <a:r>
              <a:rPr lang="en-US" altLang="en-US" sz="2000" smtClean="0"/>
              <a:t>Two variants that can be used to test if two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000" smtClean="0"/>
              <a:t> regions are equal</a:t>
            </a:r>
          </a:p>
          <a:p>
            <a:pPr eaLnBrk="1" hangingPunct="1"/>
            <a:r>
              <a:rPr lang="en-US" altLang="en-US" sz="2400" smtClean="0"/>
              <a:t>A substring of the specified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z="2400" smtClean="0"/>
              <a:t> object is compared to a substring of the other</a:t>
            </a:r>
          </a:p>
          <a:p>
            <a:pPr lvl="1" eaLnBrk="1" hangingPunct="1"/>
            <a:r>
              <a:rPr lang="en-US" altLang="en-US" sz="2000" smtClean="0"/>
              <a:t>If the substrings contain the same character sequence, then the expression is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 eaLnBrk="1" hangingPunct="1"/>
            <a:r>
              <a:rPr lang="en-US" altLang="en-US" sz="2000" smtClean="0"/>
              <a:t>Otherwise, the expression is </a:t>
            </a: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/>
            <a:r>
              <a:rPr lang="en-US" altLang="en-US" sz="2400" smtClean="0"/>
              <a:t>A second version uses an additional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en-US" sz="2400" smtClean="0"/>
              <a:t> argument</a:t>
            </a:r>
          </a:p>
          <a:p>
            <a:pPr lvl="1" eaLnBrk="1" hangingPunct="1"/>
            <a:r>
              <a:rPr lang="en-US" altLang="en-US" sz="2000" smtClean="0"/>
              <a:t>Determines whether case is ignored when comparing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Converting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Objects</a:t>
            </a:r>
            <a:r>
              <a:rPr lang="en-US" dirty="0" smtClean="0"/>
              <a:t> to Numbers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b="1" dirty="0" smtClean="0"/>
              <a:t> class</a:t>
            </a:r>
          </a:p>
          <a:p>
            <a:pPr lvl="1" eaLnBrk="1" hangingPunct="1"/>
            <a:r>
              <a:rPr lang="en-US" altLang="en-US" dirty="0" smtClean="0"/>
              <a:t>Part of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 smtClean="0"/>
              <a:t>Automatically imported into programs</a:t>
            </a:r>
          </a:p>
          <a:p>
            <a:pPr lvl="1" eaLnBrk="1" hangingPunct="1"/>
            <a:r>
              <a:rPr lang="en-US" altLang="en-US" dirty="0" smtClean="0"/>
              <a:t>Converts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to an integer</a:t>
            </a:r>
          </a:p>
          <a:p>
            <a:pPr lvl="1"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</a:t>
            </a:r>
          </a:p>
          <a:p>
            <a:pPr lvl="2" eaLnBrk="1" hangingPunct="1"/>
            <a:r>
              <a:rPr lang="en-US" altLang="en-US" dirty="0" smtClean="0"/>
              <a:t>Takes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argument</a:t>
            </a:r>
          </a:p>
          <a:p>
            <a:pPr lvl="2" eaLnBrk="1" hangingPunct="1"/>
            <a:r>
              <a:rPr lang="en-US" altLang="en-US" dirty="0" smtClean="0"/>
              <a:t>Returns its integer value</a:t>
            </a:r>
          </a:p>
          <a:p>
            <a:pPr lvl="2" eaLnBrk="1" hangingPunct="1">
              <a:buNone/>
            </a:pPr>
            <a:endParaRPr lang="en-US" altLang="en-US" dirty="0" smtClean="0"/>
          </a:p>
          <a:p>
            <a:pPr lvl="3"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 s = "10";</a:t>
            </a:r>
          </a:p>
          <a:p>
            <a:pPr lvl="3"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Integer.parseInt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lvl="3"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dirty="0" smtClean="0"/>
              <a:t>Wrapper </a:t>
            </a:r>
          </a:p>
          <a:p>
            <a:pPr lvl="1" eaLnBrk="1" hangingPunct="1"/>
            <a:r>
              <a:rPr lang="en-US" altLang="en-US" dirty="0" smtClean="0"/>
              <a:t>A class or an object “wrapped around” a simpler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Converting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Objects</a:t>
            </a:r>
            <a:r>
              <a:rPr lang="en-US" dirty="0" smtClean="0"/>
              <a:t> to Numbers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smtClean="0"/>
              <a:t> class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valueOf()</a:t>
            </a:r>
            <a:r>
              <a:rPr lang="en-US" altLang="en-US" smtClean="0"/>
              <a:t> method </a:t>
            </a:r>
          </a:p>
          <a:p>
            <a:pPr lvl="1" eaLnBrk="1" hangingPunct="1"/>
            <a:r>
              <a:rPr lang="en-US" altLang="en-US" smtClean="0"/>
              <a:t>Converts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to an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smtClean="0"/>
              <a:t> class object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altLang="en-US" smtClean="0"/>
              <a:t> class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intValue()</a:t>
            </a:r>
            <a:r>
              <a:rPr lang="en-US" altLang="en-US" smtClean="0"/>
              <a:t> method </a:t>
            </a:r>
          </a:p>
          <a:p>
            <a:pPr lvl="1" eaLnBrk="1" hangingPunct="1"/>
            <a:r>
              <a:rPr lang="en-US" altLang="en-US" smtClean="0"/>
              <a:t>Extracts the simple integer from its wrapper class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b="1" smtClean="0"/>
              <a:t> class</a:t>
            </a:r>
          </a:p>
          <a:p>
            <a:pPr lvl="1" eaLnBrk="1" hangingPunct="1"/>
            <a:r>
              <a:rPr lang="en-US" altLang="en-US" smtClean="0"/>
              <a:t>A wrapper class </a:t>
            </a:r>
          </a:p>
          <a:p>
            <a:pPr lvl="1" eaLnBrk="1" hangingPunct="1"/>
            <a:r>
              <a:rPr lang="en-US" altLang="en-US" smtClean="0"/>
              <a:t>Imported into programs automatically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parseDouble()</a:t>
            </a:r>
            <a:r>
              <a:rPr lang="en-US" altLang="en-US" b="1" smtClean="0"/>
              <a:t> method</a:t>
            </a:r>
          </a:p>
          <a:p>
            <a:pPr lvl="2" eaLnBrk="1" hangingPunct="1"/>
            <a:r>
              <a:rPr lang="en-US" altLang="en-US" smtClean="0"/>
              <a:t>Takes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argument and returns its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mtClean="0"/>
              <a:t>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910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The value of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is fixed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After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is created, it is </a:t>
            </a:r>
            <a:r>
              <a:rPr lang="en-US" u="sng" dirty="0" smtClean="0"/>
              <a:t>immutable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>
                <a:cs typeface="Courier New" pitchFamily="49" charset="0"/>
              </a:rPr>
              <a:t> classes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An alternative to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class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Used when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will be modified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Can use anywhere you would use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Part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en-US" dirty="0" smtClean="0"/>
              <a:t> package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Automatically imported into every program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</a:p>
          <a:p>
            <a:pPr lvl="1" eaLnBrk="1" hangingPunct="1"/>
            <a:r>
              <a:rPr lang="en-US" altLang="en-US" smtClean="0"/>
              <a:t>More efficient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StringBuffer</a:t>
            </a:r>
          </a:p>
          <a:p>
            <a:pPr lvl="1" eaLnBrk="1" hangingPunct="1"/>
            <a:r>
              <a:rPr lang="en-US" altLang="en-US" smtClean="0"/>
              <a:t>Thread safe</a:t>
            </a:r>
          </a:p>
          <a:p>
            <a:pPr lvl="1" eaLnBrk="1" hangingPunct="1"/>
            <a:r>
              <a:rPr lang="en-US" altLang="en-US" smtClean="0"/>
              <a:t>Use in multithreaded programs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14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Create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/>
              <a:t> object</a:t>
            </a:r>
          </a:p>
          <a:p>
            <a:pPr marL="800100" lvl="1" indent="-342900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StringBuilder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eventString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("Hello there");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dirty="0" smtClean="0"/>
              <a:t>Must use: 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The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The constructor name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An initializing value between the constructor’s parentheses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Buffer</a:t>
            </a:r>
          </a:p>
          <a:p>
            <a:pPr lvl="1" eaLnBrk="1" hangingPunct="1"/>
            <a:r>
              <a:rPr lang="en-US" altLang="en-US" smtClean="0"/>
              <a:t>A memory block</a:t>
            </a:r>
          </a:p>
          <a:p>
            <a:pPr lvl="1" eaLnBrk="1" hangingPunct="1"/>
            <a:r>
              <a:rPr lang="en-US" altLang="en-US" smtClean="0"/>
              <a:t>Might or might not contain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 eaLnBrk="1" hangingPunct="1"/>
            <a:r>
              <a:rPr lang="en-US" altLang="en-US" smtClean="0">
                <a:cs typeface="Courier New" pitchFamily="49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might not occupy the entire buffer</a:t>
            </a:r>
          </a:p>
          <a:p>
            <a:pPr lvl="2" eaLnBrk="1" hangingPunct="1"/>
            <a:r>
              <a:rPr lang="en-US" altLang="en-US" smtClean="0"/>
              <a:t>The length of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can be different from the length of the buffer</a:t>
            </a:r>
          </a:p>
          <a:p>
            <a:pPr lvl="1" eaLnBrk="1" hangingPunct="1"/>
            <a:r>
              <a:rPr lang="en-US" altLang="en-US" b="1" smtClean="0"/>
              <a:t>Capacity</a:t>
            </a:r>
          </a:p>
          <a:p>
            <a:pPr lvl="2" eaLnBrk="1" hangingPunct="1"/>
            <a:r>
              <a:rPr lang="en-US" altLang="en-US" smtClean="0"/>
              <a:t>The actual length of the buffer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setLength()</a:t>
            </a:r>
            <a:r>
              <a:rPr lang="en-US" altLang="en-US" b="1" smtClean="0"/>
              <a:t> method</a:t>
            </a:r>
          </a:p>
          <a:p>
            <a:pPr lvl="1" eaLnBrk="1" hangingPunct="1"/>
            <a:r>
              <a:rPr lang="en-US" altLang="en-US" smtClean="0"/>
              <a:t>Changes the length of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in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/>
              <a:t> object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altLang="en-US" smtClean="0"/>
              <a:t> property </a:t>
            </a:r>
          </a:p>
          <a:p>
            <a:pPr lvl="1" eaLnBrk="1" hangingPunct="1"/>
            <a:r>
              <a:rPr lang="en-US" altLang="en-US" smtClean="0"/>
              <a:t>An attribute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/>
              <a:t> class </a:t>
            </a:r>
          </a:p>
          <a:p>
            <a:pPr lvl="1" eaLnBrk="1" hangingPunct="1"/>
            <a:r>
              <a:rPr lang="en-US" altLang="en-US" smtClean="0"/>
              <a:t>Identifies the number of characters in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contained in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/>
              <a:t> 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capacity()</a:t>
            </a:r>
            <a:r>
              <a:rPr lang="en-US" altLang="en-US" b="1" smtClean="0"/>
              <a:t> method</a:t>
            </a:r>
          </a:p>
          <a:p>
            <a:pPr lvl="1" eaLnBrk="1" hangingPunct="1"/>
            <a:r>
              <a:rPr lang="en-US" altLang="en-US" smtClean="0"/>
              <a:t>Finds the capacity of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/>
              <a:t> object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String Data Problems</a:t>
            </a:r>
          </a:p>
        </p:txBody>
      </p:sp>
      <p:pic>
        <p:nvPicPr>
          <p:cNvPr id="30725" name="Picture 6" descr="C:\Users\PaulRefurb\Documents\Ch 08-28-14\Books\951 Farrell Java Programming 8e - Alyssa - xxx\02_NEW PDFs and FIGURES\Figures\C8810_ch07\C8810_f07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011363"/>
            <a:ext cx="737235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  <p:pic>
        <p:nvPicPr>
          <p:cNvPr id="61445" name="Picture 6" descr="C:\Users\PaulRefurb\Documents\Ch 08-28-14\Books\951 Farrell Java Programming 8e - Alyssa - xxx\02_NEW PDFs and FIGURES\Figures\C8810_ch07\C8810_f07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1475"/>
            <a:ext cx="594360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objects</a:t>
            </a:r>
          </a:p>
          <a:p>
            <a:pPr lvl="1" eaLnBrk="1" hangingPunct="1"/>
            <a:r>
              <a:rPr lang="en-US" altLang="en-US" smtClean="0"/>
              <a:t>Provides improved computer performance over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objects</a:t>
            </a:r>
          </a:p>
          <a:p>
            <a:pPr lvl="1" eaLnBrk="1" hangingPunct="1"/>
            <a:r>
              <a:rPr lang="en-US" altLang="en-US" smtClean="0"/>
              <a:t>Can insert or append new contents into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 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constructors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public StringBuilder ()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public StringBuilder (int capacity)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public StringBuilder (String s)</a:t>
            </a:r>
          </a:p>
          <a:p>
            <a:pPr lvl="1" eaLnBrk="1" hangingPunct="1"/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append()</a:t>
            </a:r>
            <a:r>
              <a:rPr lang="en-US" altLang="en-US" sz="2400" b="1" dirty="0" smtClean="0"/>
              <a:t> </a:t>
            </a:r>
            <a:r>
              <a:rPr lang="en-US" altLang="en-US" b="1" dirty="0" smtClean="0"/>
              <a:t>method </a:t>
            </a:r>
          </a:p>
          <a:p>
            <a:pPr lvl="1" eaLnBrk="1" hangingPunct="1"/>
            <a:r>
              <a:rPr lang="en-US" altLang="en-US" dirty="0" smtClean="0"/>
              <a:t>Adds characters to the end of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pPr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altLang="en-US" sz="2400" b="1" dirty="0" smtClean="0"/>
              <a:t> </a:t>
            </a:r>
            <a:r>
              <a:rPr lang="en-US" altLang="en-US" b="1" dirty="0" smtClean="0"/>
              <a:t>method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Adds characters at a specific location within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pPr eaLnBrk="1" hangingPunct="1"/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setCharAt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b="1" dirty="0" smtClean="0"/>
              <a:t> </a:t>
            </a:r>
            <a:r>
              <a:rPr lang="en-US" altLang="en-US" b="1" dirty="0" smtClean="0"/>
              <a:t>method </a:t>
            </a:r>
          </a:p>
          <a:p>
            <a:pPr lvl="1" eaLnBrk="1" hangingPunct="1"/>
            <a:r>
              <a:rPr lang="en-US" altLang="en-US" dirty="0" smtClean="0"/>
              <a:t>Changes a character at a specified position within a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object</a:t>
            </a:r>
          </a:p>
          <a:p>
            <a:r>
              <a:rPr lang="en-US" altLang="en-US" b="1" dirty="0" err="1" smtClean="0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b="1" dirty="0" smtClean="0"/>
              <a:t> method</a:t>
            </a:r>
          </a:p>
          <a:p>
            <a:pPr lvl="1"/>
            <a:r>
              <a:rPr lang="en-US" altLang="en-US" dirty="0" smtClean="0"/>
              <a:t>Accepts an argument that is the offset of the character position from the beginning of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</a:t>
            </a:r>
          </a:p>
          <a:p>
            <a:pPr lvl="1"/>
            <a:r>
              <a:rPr lang="en-US" altLang="en-US" dirty="0" smtClean="0"/>
              <a:t>Returns the character at that position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Learning About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dirty="0" smtClean="0"/>
              <a:t>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How many words “Java” will string1 contain?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Implement the program to determine whether string1 or string2 are more efficient, and how much more.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dirty="0" smtClean="0"/>
              <a:t>Learning About the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StringBuilder </a:t>
            </a:r>
            <a:r>
              <a:rPr lang="en-US" sz="3600" dirty="0" smtClean="0">
                <a:cs typeface="Courier New" pitchFamily="49" charset="0"/>
              </a:rPr>
              <a:t>and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sz="3600" dirty="0" smtClean="0"/>
              <a:t> Classes</a:t>
            </a:r>
          </a:p>
        </p:txBody>
      </p:sp>
      <p:pic>
        <p:nvPicPr>
          <p:cNvPr id="65541" name="Picture 2" descr="C:\Users\PaulRefurb\Documents\Ch 08-28-14\Books\951 Farrell Java Programming 8e - Alyssa - xxx\02_NEW PDFs and FIGURES\Figures\C8810_ch07\C8810_f07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4" y="1481328"/>
            <a:ext cx="3926385" cy="425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Don’t Do It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Don’t attempt to compare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>
                <a:cs typeface="Courier New" pitchFamily="49" charset="0"/>
              </a:rPr>
              <a:t>s</a:t>
            </a:r>
            <a:r>
              <a:rPr lang="en-US" altLang="en-US" dirty="0" smtClean="0"/>
              <a:t> using the standard comparison operators</a:t>
            </a:r>
          </a:p>
          <a:p>
            <a:pPr eaLnBrk="1" hangingPunct="1"/>
            <a:r>
              <a:rPr lang="en-US" altLang="en-US" dirty="0" smtClean="0"/>
              <a:t>Don’t forget that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en-US" altLang="en-US" dirty="0" smtClean="0"/>
              <a:t> are case sensitive</a:t>
            </a:r>
          </a:p>
          <a:p>
            <a:pPr eaLnBrk="1" hangingPunct="1"/>
            <a:r>
              <a:rPr lang="en-US" altLang="en-US" dirty="0" smtClean="0"/>
              <a:t>Don’t forget to 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dirty="0" smtClean="0"/>
              <a:t> operator and the constructor when declaring initialized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objects</a:t>
            </a:r>
          </a:p>
          <a:p>
            <a:pPr eaLnBrk="1" hangingPunct="1"/>
            <a:r>
              <a:rPr lang="en-US" altLang="en-US" dirty="0" smtClean="0"/>
              <a:t>Don’t use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dirty="0" smtClean="0"/>
              <a:t> if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 will work as well (i.e. if your String variable does not need to change much)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variables </a:t>
            </a:r>
          </a:p>
          <a:p>
            <a:pPr lvl="1" eaLnBrk="1" hangingPunct="1"/>
            <a:r>
              <a:rPr lang="en-US" altLang="en-US" dirty="0" smtClean="0"/>
              <a:t>Object references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dirty="0" smtClean="0"/>
              <a:t> class </a:t>
            </a:r>
          </a:p>
          <a:p>
            <a:pPr lvl="1" eaLnBrk="1" hangingPunct="1"/>
            <a:r>
              <a:rPr lang="en-US" altLang="en-US" dirty="0" smtClean="0"/>
              <a:t>Instances can hold a single character value</a:t>
            </a:r>
          </a:p>
          <a:p>
            <a:pPr eaLnBrk="1" hangingPunct="1"/>
            <a:r>
              <a:rPr lang="en-US" altLang="en-US" dirty="0" smtClean="0"/>
              <a:t>Each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class object</a:t>
            </a:r>
          </a:p>
          <a:p>
            <a:pPr lvl="1" eaLnBrk="1" hangingPunct="1"/>
            <a:r>
              <a:rPr lang="en-US" altLang="en-US" dirty="0" smtClean="0"/>
              <a:t>Is immutable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altLang="en-US" dirty="0" smtClean="0"/>
              <a:t> method</a:t>
            </a:r>
          </a:p>
          <a:p>
            <a:pPr eaLnBrk="1" hangingPunct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dirty="0" smtClean="0"/>
              <a:t> method </a:t>
            </a:r>
          </a:p>
          <a:p>
            <a:pPr lvl="1" eaLnBrk="1" hangingPunct="1"/>
            <a:r>
              <a:rPr lang="en-US" altLang="en-US" dirty="0" smtClean="0"/>
              <a:t>Converts any object to a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Integer.parseInt()</a:t>
            </a:r>
            <a:r>
              <a:rPr lang="en-US" altLang="en-US" smtClean="0"/>
              <a:t> method </a:t>
            </a:r>
          </a:p>
          <a:p>
            <a:pPr lvl="1" eaLnBrk="1" hangingPunct="1"/>
            <a:r>
              <a:rPr lang="en-US" altLang="en-US" smtClean="0"/>
              <a:t>Takes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argument and returns an integer value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Double.parseDouble()</a:t>
            </a:r>
            <a:r>
              <a:rPr lang="en-US" altLang="en-US" smtClean="0"/>
              <a:t> method </a:t>
            </a:r>
          </a:p>
          <a:p>
            <a:pPr lvl="1" eaLnBrk="1" hangingPunct="1"/>
            <a:r>
              <a:rPr lang="en-US" altLang="en-US" smtClean="0"/>
              <a:t>Takes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argument and returns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en-US" smtClean="0"/>
              <a:t> value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US" altLang="en-US" smtClean="0">
                <a:cs typeface="Courier New" pitchFamily="49" charset="0"/>
              </a:rPr>
              <a:t> </a:t>
            </a:r>
            <a:r>
              <a:rPr lang="en-US" altLang="en-US" smtClean="0"/>
              <a:t>class </a:t>
            </a:r>
          </a:p>
          <a:p>
            <a:pPr lvl="1" eaLnBrk="1" hangingPunct="1"/>
            <a:r>
              <a:rPr lang="en-US" altLang="en-US" smtClean="0"/>
              <a:t>Improves performance when a string’s contents must change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Understanding String Data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Classes to use when working with character data: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lvl="2" eaLnBrk="1" hangingPunct="1"/>
            <a:r>
              <a:rPr lang="en-US" altLang="en-US" dirty="0" smtClean="0"/>
              <a:t>Instances hold a single character value</a:t>
            </a:r>
          </a:p>
          <a:p>
            <a:pPr lvl="2" eaLnBrk="1" hangingPunct="1"/>
            <a:r>
              <a:rPr lang="en-US" altLang="en-US" dirty="0" smtClean="0"/>
              <a:t>Defines methods that can manipulate or inspect single-character data</a:t>
            </a:r>
          </a:p>
          <a:p>
            <a:pPr lvl="1" eaLnBrk="1" hangingPunct="1"/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2" eaLnBrk="1" hangingPunct="1"/>
            <a:r>
              <a:rPr lang="en-US" altLang="en-US" dirty="0" smtClean="0"/>
              <a:t>A class for working with fixed-string data</a:t>
            </a:r>
          </a:p>
          <a:p>
            <a:pPr lvl="3" eaLnBrk="1" hangingPunct="1"/>
            <a:r>
              <a:rPr lang="en-US" altLang="en-US" dirty="0" smtClean="0"/>
              <a:t>Unchanging data composed of multiple characters</a:t>
            </a:r>
          </a:p>
          <a:p>
            <a:pPr lvl="1"/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altLang="en-US" dirty="0" smtClean="0">
                <a:cs typeface="Courier New" pitchFamily="49" charset="0"/>
              </a:rPr>
              <a:t> and 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en-US" dirty="0" smtClean="0"/>
              <a:t>Classes for storing and manipulating changeable data composed of multiple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smtClean="0"/>
              <a:t> Class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Character</a:t>
            </a:r>
            <a:r>
              <a:rPr lang="en-US" altLang="en-US" smtClean="0"/>
              <a:t> class</a:t>
            </a:r>
          </a:p>
          <a:p>
            <a:pPr lvl="1" eaLnBrk="1" hangingPunct="1"/>
            <a:r>
              <a:rPr lang="en-US" altLang="en-US" smtClean="0"/>
              <a:t>Contains standard methods for testing the values of characters</a:t>
            </a:r>
          </a:p>
          <a:p>
            <a:pPr lvl="1" eaLnBrk="1" hangingPunct="1"/>
            <a:r>
              <a:rPr lang="en-US" altLang="en-US" smtClean="0"/>
              <a:t>Methods that begin with “is”</a:t>
            </a:r>
          </a:p>
          <a:p>
            <a:pPr lvl="2" eaLnBrk="1" hangingPunct="1"/>
            <a:r>
              <a:rPr lang="en-US" altLang="en-US" smtClean="0"/>
              <a:t>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isUpperCase()</a:t>
            </a:r>
          </a:p>
          <a:p>
            <a:pPr lvl="2" eaLnBrk="1" hangingPunct="1"/>
            <a:r>
              <a:rPr lang="en-US" altLang="en-US" smtClean="0"/>
              <a:t>Return a Boolean value that can be used in comparison statements</a:t>
            </a:r>
          </a:p>
          <a:p>
            <a:pPr lvl="1" eaLnBrk="1" hangingPunct="1"/>
            <a:r>
              <a:rPr lang="en-US" altLang="en-US" smtClean="0"/>
              <a:t>Methods that begin with “to”</a:t>
            </a:r>
          </a:p>
          <a:p>
            <a:pPr lvl="2" eaLnBrk="1" hangingPunct="1"/>
            <a:r>
              <a:rPr lang="en-US" altLang="en-US" smtClean="0"/>
              <a:t>Such as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toUpperCase()</a:t>
            </a:r>
          </a:p>
          <a:p>
            <a:pPr lvl="2" eaLnBrk="1" hangingPunct="1"/>
            <a:r>
              <a:rPr lang="en-US" altLang="en-US" smtClean="0"/>
              <a:t>Return a character that has been converted to the stated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Manipulating Characters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3413"/>
            <a:ext cx="7315200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6" descr="C:\Users\PaulRefurb\Documents\Ch 08-28-14\Books\951 Farrell Java Programming 8e - Alyssa - xxx\02_NEW PDFs and FIGURES\Figures\C8810_ch07\C8810_f07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1570038"/>
            <a:ext cx="479425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Manipulating Characters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Declaring and Comparing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Literal string</a:t>
            </a:r>
          </a:p>
          <a:p>
            <a:pPr lvl="1" eaLnBrk="1" hangingPunct="1"/>
            <a:r>
              <a:rPr lang="en-US" altLang="en-US" smtClean="0"/>
              <a:t>A sequence of characters enclosed within double quotation marks</a:t>
            </a:r>
          </a:p>
          <a:p>
            <a:pPr lvl="1" eaLnBrk="1" hangingPunct="1"/>
            <a:r>
              <a:rPr lang="en-US" altLang="en-US" smtClean="0"/>
              <a:t>An unnamed object, or </a:t>
            </a:r>
            <a:r>
              <a:rPr lang="en-US" altLang="en-US" b="1" smtClean="0"/>
              <a:t>anonymous object</a:t>
            </a:r>
            <a:r>
              <a:rPr lang="en-US" altLang="en-US" smtClean="0"/>
              <a:t>,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b="1" smtClean="0"/>
              <a:t> variable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A named object of 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class</a:t>
            </a:r>
          </a:p>
          <a:p>
            <a:pPr eaLnBrk="1" hangingPunct="1"/>
            <a:r>
              <a:rPr lang="en-US" altLang="en-US" smtClean="0"/>
              <a:t>Class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Defined in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java.lang.String</a:t>
            </a:r>
          </a:p>
          <a:p>
            <a:pPr lvl="1" eaLnBrk="1" hangingPunct="1"/>
            <a:r>
              <a:rPr lang="en-US" altLang="en-US" smtClean="0"/>
              <a:t>Automatically imported into every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Declaring and Comparing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dirty="0" smtClean="0"/>
              <a:t> Objects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variable</a:t>
            </a:r>
          </a:p>
          <a:p>
            <a:pPr lvl="1" eaLnBrk="1" hangingPunct="1"/>
            <a:r>
              <a:rPr lang="en-US" altLang="en-US" smtClean="0">
                <a:cs typeface="Courier New" pitchFamily="49" charset="0"/>
              </a:rPr>
              <a:t>The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itself is distinct from the variable used to refer to it</a:t>
            </a:r>
          </a:p>
          <a:p>
            <a:pPr eaLnBrk="1" hangingPunct="1"/>
            <a:r>
              <a:rPr lang="en-US" altLang="en-US" smtClean="0"/>
              <a:t>Create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String aGreeting = new String("Hello");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	String aGreeting = "Hello";</a:t>
            </a:r>
          </a:p>
          <a:p>
            <a:pPr lvl="1" eaLnBrk="1" hangingPunct="1"/>
            <a:r>
              <a:rPr lang="en-US" altLang="en-US" smtClean="0"/>
              <a:t>You can create a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en-US" smtClean="0"/>
              <a:t> object without: </a:t>
            </a:r>
          </a:p>
          <a:p>
            <a:pPr lvl="2" eaLnBrk="1" hangingPunct="1"/>
            <a:r>
              <a:rPr lang="en-US" altLang="en-US" smtClean="0"/>
              <a:t>Using the keyword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en-US" smtClean="0"/>
              <a:t> </a:t>
            </a:r>
          </a:p>
          <a:p>
            <a:pPr lvl="2" eaLnBrk="1" hangingPunct="1"/>
            <a:r>
              <a:rPr lang="en-US" altLang="en-US" smtClean="0"/>
              <a:t>Explicitly calling the class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8/10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Hunter_140</Template>
  <TotalTime>68</TotalTime>
  <Words>1377</Words>
  <Application>Microsoft Office PowerPoint</Application>
  <PresentationFormat>On-screen Show (4:3)</PresentationFormat>
  <Paragraphs>285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Concourse</vt:lpstr>
      <vt:lpstr>Object Oriented Programming with Java</vt:lpstr>
      <vt:lpstr>Understanding String Data Problems</vt:lpstr>
      <vt:lpstr>Understanding String Data Problems</vt:lpstr>
      <vt:lpstr>Understanding String Data Problems</vt:lpstr>
      <vt:lpstr>Using Character Class Methods</vt:lpstr>
      <vt:lpstr>Manipulating Characters</vt:lpstr>
      <vt:lpstr>PowerPoint Presentation</vt:lpstr>
      <vt:lpstr>Declaring and Comparing String Objects</vt:lpstr>
      <vt:lpstr>Declaring and Comparing String Objects</vt:lpstr>
      <vt:lpstr>Comparing String Values</vt:lpstr>
      <vt:lpstr>Comparing String Values</vt:lpstr>
      <vt:lpstr>Comparing String Values</vt:lpstr>
      <vt:lpstr>Comparing String Values</vt:lpstr>
      <vt:lpstr>Comparing String Values</vt:lpstr>
      <vt:lpstr>Comparing String Values</vt:lpstr>
      <vt:lpstr>Empty and null Strings</vt:lpstr>
      <vt:lpstr>Using Other String Methods</vt:lpstr>
      <vt:lpstr>Using Other String Methods</vt:lpstr>
      <vt:lpstr>Using Other String Methods</vt:lpstr>
      <vt:lpstr>Using Other String Methods</vt:lpstr>
      <vt:lpstr>Using Other String Methods</vt:lpstr>
      <vt:lpstr>Using Other String Methods</vt:lpstr>
      <vt:lpstr>Converting String Objects to Numbers</vt:lpstr>
      <vt:lpstr>Converting String Objects to Numbers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Learning About the StringBuilder and StringBuffer Classes</vt:lpstr>
      <vt:lpstr>Don’t Do It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73</cp:revision>
  <dcterms:created xsi:type="dcterms:W3CDTF">2016-08-09T15:04:12Z</dcterms:created>
  <dcterms:modified xsi:type="dcterms:W3CDTF">2017-07-20T14:23:17Z</dcterms:modified>
</cp:coreProperties>
</file>