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324" r:id="rId2"/>
    <p:sldId id="259" r:id="rId3"/>
    <p:sldId id="260" r:id="rId4"/>
    <p:sldId id="261" r:id="rId5"/>
    <p:sldId id="263" r:id="rId6"/>
    <p:sldId id="264" r:id="rId7"/>
    <p:sldId id="265" r:id="rId8"/>
    <p:sldId id="266" r:id="rId9"/>
    <p:sldId id="267" r:id="rId10"/>
    <p:sldId id="269" r:id="rId11"/>
    <p:sldId id="270" r:id="rId12"/>
    <p:sldId id="271" r:id="rId13"/>
    <p:sldId id="272" r:id="rId14"/>
    <p:sldId id="273" r:id="rId15"/>
    <p:sldId id="274" r:id="rId16"/>
    <p:sldId id="276" r:id="rId17"/>
    <p:sldId id="281" r:id="rId18"/>
    <p:sldId id="283" r:id="rId19"/>
    <p:sldId id="284" r:id="rId20"/>
    <p:sldId id="331" r:id="rId21"/>
    <p:sldId id="292" r:id="rId22"/>
    <p:sldId id="294" r:id="rId23"/>
    <p:sldId id="296" r:id="rId24"/>
    <p:sldId id="297" r:id="rId25"/>
    <p:sldId id="298" r:id="rId26"/>
    <p:sldId id="300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309" r:id="rId35"/>
    <p:sldId id="311" r:id="rId36"/>
    <p:sldId id="312" r:id="rId37"/>
    <p:sldId id="313" r:id="rId38"/>
    <p:sldId id="314" r:id="rId39"/>
    <p:sldId id="315" r:id="rId40"/>
    <p:sldId id="316" r:id="rId41"/>
    <p:sldId id="317" r:id="rId42"/>
    <p:sldId id="318" r:id="rId43"/>
    <p:sldId id="320" r:id="rId44"/>
    <p:sldId id="326" r:id="rId45"/>
    <p:sldId id="327" r:id="rId46"/>
    <p:sldId id="323" r:id="rId47"/>
  </p:sldIdLst>
  <p:sldSz cx="9144000" cy="6858000" type="screen4x3"/>
  <p:notesSz cx="6858000" cy="9144000"/>
  <p:custDataLst>
    <p:tags r:id="rId4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100" d="100"/>
          <a:sy n="100" d="100"/>
        </p:scale>
        <p:origin x="-618" y="3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14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92004-F195-49B2-8038-7A5718B9EC4F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430E4B-BD00-4500-B7FA-ACA92ED795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422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9518C6A-40E0-490A-9C3B-05824B2528B7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2862D95-91E0-444E-8414-8DB4A40FACB0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11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7C42D36-48B8-479C-B24E-E6C5186C89C1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12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5C75BE7-D20C-4CA8-A60F-28EFDFF56F24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13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F01C1B1-6376-457E-978A-E6CA0094D990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14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F2FFC5D-41B4-4860-B140-DE99E798C0DE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15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6A0E58C-547F-48FC-B06B-A14F4F2E89F0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16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F5C69A3-F223-45DA-97C3-650048D48BC9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17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1619A63-FA08-48A5-922B-2E027EE23C0F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18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9431D3D-01A6-4CB4-AE78-CEBCAEBF48B7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19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3E176C9-9479-418E-9483-E4B657486FD0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21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2AD157A-A4BD-4E97-BEA0-20B3E65D1D1D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5D727BB-4CB8-4D5B-A35F-19BDE75E7F6A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22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B55726C-3DF9-4789-A72B-3B04A45DE921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23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4402A3C-08D2-4963-884C-6C8893FEC84B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24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7E8F85B-164A-4414-BE98-B6B533CF1028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25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9324077-B2FB-4AFE-B2F0-9C2137083FF1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26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58512D7-5C37-4843-A6F2-E1CAAF83A0AA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27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4C8905B-4FD5-4880-9A00-E8B589DA9C35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28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3D2A570-2235-46BE-B193-67B58BC596B5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29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7FF4FAD-BDDB-44F8-941F-58F7B5175944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30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06BC79F-58B6-42BD-A2C4-9A1A57816FDC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31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A3D436D-2499-462A-8679-8ED5CDB22E5C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4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A74FE15-EB42-4FB3-A5A1-B0F90AEE15E4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32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705648A-2487-49BD-9DD6-5782E74E4C8A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33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7CBD03E-0F99-4B70-8956-D380CD0DFCA0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34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8602F0B-DB42-4DC2-ADB0-D1AA69FAEC3F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35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B6B422C-643A-42B5-B9D1-32AF819BA768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36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Brainstorm</a:t>
            </a:r>
            <a:r>
              <a:rPr lang="en-US" altLang="en-US" baseline="0" dirty="0" smtClean="0"/>
              <a:t> the class and write the expected output on the board.</a:t>
            </a:r>
          </a:p>
          <a:p>
            <a:r>
              <a:rPr lang="en-US" altLang="en-US" baseline="0" dirty="0" smtClean="0"/>
              <a:t>If the answer is not 100% correct, let the students implement and run the program. Then discuss the mistake made during the brainstorming.</a:t>
            </a:r>
            <a:endParaRPr lang="en-US" altLang="en-US" dirty="0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012820C-5CDF-4784-95BC-D2D4D0A53A6E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37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3ADC252-7CD0-4260-977A-4E1EE4F77DF1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38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3E4171B-5F77-4FCA-871B-AB3B6A6C6CEA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39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656B530-6E50-44F6-8AA8-41D7EB4807CC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40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8194358-FED8-4562-A913-C1124300E5D6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41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1BC4FB7-8399-4D4A-B65A-CC3C96ED65C5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5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CEA2405-75BF-461F-BC33-88FFBA9C1CD7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42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8472C01-08BF-4C6B-9267-D5FDED800D4A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43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0D76798-51C5-4D2E-8B00-62091DB4949A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44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F5FEFF2-C863-4DDF-905A-8D188C3BF9B0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45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D2AB92D-816D-4FB7-8917-466BFBCE5EA9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46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A66B950-F98C-4A62-89C2-757DE109C5A6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6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8BA8B6A-A2CC-4424-A18F-3DB798D8D324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7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F718ADC-FFE8-401B-8D88-0366E6F87109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8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8D12DF8-F6CD-4D12-AEB9-31AF7D4905C2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9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86F7627-9DEA-4C34-A7FF-992E41620088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10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6DA74EB-1724-48B6-A86A-D6CB7BFB2EDE}" type="datetime1">
              <a:rPr lang="en-US" smtClean="0"/>
              <a:pPr/>
              <a:t>8/1/2017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mtClean="0"/>
              <a:t>Java Programming,Eighth Edition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54225B0-BE00-46DF-B9E5-CEC44B17BB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8837393D-CB61-4DBE-8812-FCBF99225952}" type="datetime1">
              <a:rPr lang="en-US" smtClean="0"/>
              <a:pPr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en-US" smtClean="0"/>
              <a:t>Java Programming,Eighth Edition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A54225B0-BE00-46DF-B9E5-CEC44B17BB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AE0A50C6-0C29-4A2D-997B-9D557881AFAC}" type="datetime1">
              <a:rPr lang="en-US" smtClean="0"/>
              <a:pPr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en-US" smtClean="0"/>
              <a:t>Java Programming,Eighth Edition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A54225B0-BE00-46DF-B9E5-CEC44B17BB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5225"/>
            <a:ext cx="5562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Java Programming,Eighth Edition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A54225B0-BE00-46DF-B9E5-CEC44B17BB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5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67720062-2D76-47AE-A8A4-74D386CCB57B}" type="datetime1">
              <a:rPr lang="en-US" smtClean="0"/>
              <a:pPr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en-US" smtClean="0"/>
              <a:t>Java Programming,Eighth Edition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A54225B0-BE00-46DF-B9E5-CEC44B17BBD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solidFill>
                  <a:schemeClr val="bg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4B2608A8-6CD8-4894-8B0C-CAE0D7C12A66}" type="datetime1">
              <a:rPr lang="en-US" smtClean="0"/>
              <a:pPr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en-US" smtClean="0"/>
              <a:t>Java Programming,Eighth Edition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A54225B0-BE00-46DF-B9E5-CEC44B17BBD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45CBC65F-FF18-4C38-A80A-57023B33528B}" type="datetime1">
              <a:rPr lang="en-US" smtClean="0"/>
              <a:pPr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en-US" smtClean="0"/>
              <a:t>Java Programming,Eighth Edition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A54225B0-BE00-46DF-B9E5-CEC44B17BBD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baseline="0">
                <a:solidFill>
                  <a:schemeClr val="bg2"/>
                </a:solidFill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8B7E0052-E7EC-41D9-A91E-98FD0804C6B6}" type="datetime1">
              <a:rPr lang="en-US" smtClean="0"/>
              <a:pPr/>
              <a:t>8/1/2017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en-US" smtClean="0"/>
              <a:t>Java Programming,Eighth Edition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A54225B0-BE00-46DF-B9E5-CEC44B17BB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EE6AE896-35AC-47F4-BFF7-E0398898D854}" type="datetime1">
              <a:rPr lang="en-US" smtClean="0"/>
              <a:pPr/>
              <a:t>8/1/2017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en-US" smtClean="0"/>
              <a:t>Java Programming,Eighth Edition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A54225B0-BE00-46DF-B9E5-CEC44B17BBD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baseline="0">
                <a:solidFill>
                  <a:schemeClr val="bg2"/>
                </a:solidFill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5B7E3B69-06F2-4B0A-B0BE-AB5C379F8A83}" type="datetime1">
              <a:rPr lang="en-US" smtClean="0"/>
              <a:pPr/>
              <a:t>8/1/2017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en-US" smtClean="0"/>
              <a:t>Java Programming,Eighth Edition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A54225B0-BE00-46DF-B9E5-CEC44B17BB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D4F9630B-DEF6-4F14-84A6-E0A8DC5E04E8}" type="datetime1">
              <a:rPr lang="en-US" smtClean="0"/>
              <a:pPr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en-US" smtClean="0"/>
              <a:t>Java Programming,Eighth Edition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A54225B0-BE00-46DF-B9E5-CEC44B17BB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8BF3A91-C0B7-4E35-B591-D7E554C44A6F}" type="datetime1">
              <a:rPr lang="en-US" smtClean="0"/>
              <a:pPr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Java Programming,Eighth Edition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54225B0-BE00-46DF-B9E5-CEC44B17BBD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615" y="6055462"/>
            <a:ext cx="736600" cy="5524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648915" y="6441234"/>
            <a:ext cx="2438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Java Programming: 8</a:t>
            </a:r>
            <a:r>
              <a:rPr lang="en-US" sz="1100" baseline="30000" dirty="0" smtClean="0"/>
              <a:t>th</a:t>
            </a:r>
            <a:r>
              <a:rPr lang="en-US" sz="1100" dirty="0" smtClean="0"/>
              <a:t> Edition</a:t>
            </a:r>
            <a:endParaRPr lang="en-US" sz="11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 Oriented Programming with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u="sng" dirty="0" smtClean="0"/>
              <a:t>Chapter 8</a:t>
            </a:r>
          </a:p>
          <a:p>
            <a:r>
              <a:rPr lang="en-US" dirty="0" smtClean="0"/>
              <a:t>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65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Using Variable Subscripts with an Array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Enhanced </a:t>
            </a:r>
            <a:r>
              <a:rPr lang="en-US" altLang="en-US" b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en-US" b="1" smtClean="0"/>
              <a:t> loop</a:t>
            </a:r>
          </a:p>
          <a:p>
            <a:pPr lvl="1" eaLnBrk="1" hangingPunct="1"/>
            <a:r>
              <a:rPr lang="en-US" altLang="en-US" smtClean="0"/>
              <a:t>Allows you to cycle through an array without specifying starting and ending points for the loop control variable</a:t>
            </a:r>
          </a:p>
          <a:p>
            <a:pPr lvl="1" eaLnBrk="1" hangingPunct="1">
              <a:buFontTx/>
              <a:buNone/>
            </a:pP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	for(int val : scoreArray)</a:t>
            </a:r>
          </a:p>
          <a:p>
            <a:pPr lvl="2" eaLnBrk="1" hangingPunct="1">
              <a:buFontTx/>
              <a:buNone/>
            </a:pP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System.out.println(val);</a:t>
            </a:r>
          </a:p>
          <a:p>
            <a:pPr lvl="1"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Part of an Array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971800" cy="4267200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How many scores will this program print out?</a:t>
            </a:r>
          </a:p>
        </p:txBody>
      </p:sp>
      <p:pic>
        <p:nvPicPr>
          <p:cNvPr id="39942" name="Picture 8" descr="C:\Users\PaulRefurb\Documents\Ch 09-10-14\Books\951 Farrell Java Programming 8e - Alyssa - xxx\02_NEW PDFs and FIGURES\Figures\C8810_ch08\ch08\C8810_f080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320800"/>
            <a:ext cx="4540250" cy="512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Declaring and Using Arrays of Objects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Create an array of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Employee</a:t>
            </a:r>
            <a:r>
              <a:rPr lang="en-US" altLang="en-US" smtClean="0"/>
              <a:t> objects</a:t>
            </a:r>
          </a:p>
          <a:p>
            <a:pPr lvl="1" eaLnBrk="1" hangingPunct="1">
              <a:buFontTx/>
              <a:buNone/>
            </a:pP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	Employee[] emp = new Employee[7];</a:t>
            </a:r>
          </a:p>
          <a:p>
            <a:pPr lvl="1" eaLnBrk="1" hangingPunct="1"/>
            <a:r>
              <a:rPr lang="en-US" altLang="en-US" smtClean="0"/>
              <a:t>Must call seven individual constructors</a:t>
            </a:r>
          </a:p>
          <a:p>
            <a:pPr lvl="1" eaLnBrk="1" hangingPunct="1">
              <a:buFontTx/>
              <a:buNone/>
            </a:pP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	final double PAYRATE = 6.35;</a:t>
            </a:r>
          </a:p>
          <a:p>
            <a:pPr lvl="1" eaLnBrk="1" hangingPunct="1">
              <a:buFontTx/>
              <a:buNone/>
            </a:pP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	for(int x = 0; x &lt; NUM_EMPLOYEES; ++x)</a:t>
            </a:r>
          </a:p>
          <a:p>
            <a:pPr lvl="2" eaLnBrk="1" hangingPunct="1">
              <a:buFontTx/>
              <a:buNone/>
            </a:pP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emp[x] = new Employee(101 + x, PAYRATE);</a:t>
            </a:r>
          </a:p>
          <a:p>
            <a:pPr lvl="1" eaLnBrk="1" hangingPunct="1"/>
            <a:endParaRPr lang="en-US" altLang="en-US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Using the Enhanced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en-US" smtClean="0"/>
              <a:t> Loop with Objects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itchFamily="34" charset="0"/>
              <a:buChar char="•"/>
              <a:defRPr/>
            </a:pPr>
            <a:r>
              <a:rPr lang="en-US" dirty="0" smtClean="0"/>
              <a:t>Use </a:t>
            </a:r>
            <a:r>
              <a:rPr lang="en-US" dirty="0"/>
              <a:t>the enhanced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/>
              <a:t> loop to cycle through an array of </a:t>
            </a:r>
            <a:r>
              <a:rPr lang="en-US" dirty="0" smtClean="0"/>
              <a:t>objects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US" dirty="0"/>
              <a:t>E</a:t>
            </a:r>
            <a:r>
              <a:rPr lang="en-US" dirty="0" smtClean="0"/>
              <a:t>liminates the need to use a limiting value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US" dirty="0"/>
              <a:t>E</a:t>
            </a:r>
            <a:r>
              <a:rPr lang="en-US" dirty="0" smtClean="0"/>
              <a:t>liminates the need for a subscript following each element</a:t>
            </a:r>
          </a:p>
          <a:p>
            <a:pPr lvl="1" eaLnBrk="1" hangingPunct="1">
              <a:buFontTx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for(Employee worker : emp)</a:t>
            </a:r>
          </a:p>
          <a:p>
            <a:pPr marL="1143000" lvl="1" indent="-400050" eaLnBrk="1" hangingPunct="1">
              <a:buFontTx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System.out.println(worker.getEmpNum() + " " + worker.getSalary();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Manipulating Arrays of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smtClean="0">
                <a:cs typeface="Courier New" pitchFamily="49" charset="0"/>
              </a:rPr>
              <a:t>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Create an array of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smtClean="0">
                <a:cs typeface="Courier New" pitchFamily="49" charset="0"/>
              </a:rPr>
              <a:t>s</a:t>
            </a:r>
          </a:p>
          <a:p>
            <a:pPr lvl="1" eaLnBrk="1" hangingPunct="1">
              <a:buFontTx/>
              <a:buNone/>
            </a:pP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	String[] deptNames = {"Accounting", "Human Resources", "Sales"};</a:t>
            </a:r>
          </a:p>
          <a:p>
            <a:pPr lvl="1" eaLnBrk="1" hangingPunct="1">
              <a:buFontTx/>
              <a:buNone/>
            </a:pP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	for(int a = 0; a &lt; deptNames.length; ++a)</a:t>
            </a:r>
          </a:p>
          <a:p>
            <a:pPr lvl="2" eaLnBrk="1" hangingPunct="1">
              <a:buFontTx/>
              <a:buNone/>
            </a:pP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	System.out.println(deptNames[a]);</a:t>
            </a:r>
          </a:p>
          <a:p>
            <a:pPr lvl="1" eaLnBrk="1" hangingPunct="1"/>
            <a:endParaRPr lang="en-US" altLang="en-US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Searching an Array and Using Parallel Arrays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altLang="en-US" smtClean="0"/>
              <a:t>To determine </a:t>
            </a:r>
            <a:r>
              <a:rPr lang="en-US" altLang="en-US" dirty="0" smtClean="0"/>
              <a:t>whether a variable holds one of many </a:t>
            </a:r>
            <a:r>
              <a:rPr lang="en-US" altLang="en-US" smtClean="0"/>
              <a:t>valid values:</a:t>
            </a:r>
            <a:endParaRPr lang="en-US" altLang="en-US" dirty="0" smtClean="0"/>
          </a:p>
          <a:p>
            <a:pPr lvl="1" eaLnBrk="1" hangingPunct="1">
              <a:defRPr/>
            </a:pPr>
            <a:r>
              <a:rPr lang="en-US" altLang="en-US" dirty="0" smtClean="0"/>
              <a:t>Use a series of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en-US" dirty="0" smtClean="0"/>
              <a:t> statements </a:t>
            </a:r>
          </a:p>
          <a:p>
            <a:pPr lvl="1" eaLnBrk="1" hangingPunct="1">
              <a:defRPr/>
            </a:pPr>
            <a:r>
              <a:rPr lang="en-US" altLang="en-US" dirty="0" smtClean="0"/>
              <a:t>Compare the variable to a series of valid values</a:t>
            </a:r>
          </a:p>
          <a:p>
            <a:endParaRPr lang="en-US" altLang="en-US" b="1" dirty="0" smtClean="0"/>
          </a:p>
          <a:p>
            <a:r>
              <a:rPr lang="en-US" altLang="en-US" b="1" dirty="0" smtClean="0"/>
              <a:t>Searching an array</a:t>
            </a:r>
          </a:p>
          <a:p>
            <a:pPr lvl="1"/>
            <a:r>
              <a:rPr lang="en-US" altLang="en-US" dirty="0" smtClean="0"/>
              <a:t>Compare the variable to a list of values in an array</a:t>
            </a:r>
          </a:p>
          <a:p>
            <a:pPr lvl="1">
              <a:buNone/>
            </a:pP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 x = 0; x &lt; </a:t>
            </a: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validValues.length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; ++x)</a:t>
            </a:r>
          </a:p>
          <a:p>
            <a:pPr lvl="1">
              <a:buNone/>
            </a:pP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lvl="2">
              <a:buNone/>
            </a:pP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	if(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itemOrdered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validValues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[x])</a:t>
            </a:r>
          </a:p>
          <a:p>
            <a:pPr marL="1371600" lvl="3" indent="0">
              <a:buNone/>
            </a:pP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validItem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 = true;</a:t>
            </a:r>
          </a:p>
          <a:p>
            <a:pPr lvl="1">
              <a:buNone/>
            </a:pP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en-US" altLang="en-US" dirty="0" smtClean="0"/>
          </a:p>
          <a:p>
            <a:pPr marL="457200" lvl="1" indent="0" eaLnBrk="1" hangingPunct="1">
              <a:buFont typeface="Arial" charset="0"/>
              <a:buNone/>
              <a:defRPr/>
            </a:pP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Parallel Arrays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1328"/>
            <a:ext cx="8229600" cy="2048417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b="1" dirty="0" smtClean="0"/>
              <a:t>Parallel array</a:t>
            </a:r>
            <a:r>
              <a:rPr lang="en-US" altLang="en-US" dirty="0" smtClean="0"/>
              <a:t> </a:t>
            </a:r>
          </a:p>
          <a:p>
            <a:pPr lvl="1" eaLnBrk="1" hangingPunct="1"/>
            <a:r>
              <a:rPr lang="en-US" altLang="en-US" dirty="0" smtClean="0"/>
              <a:t>One with the same number of elements as another</a:t>
            </a:r>
          </a:p>
          <a:p>
            <a:pPr lvl="1" eaLnBrk="1" hangingPunct="1"/>
            <a:r>
              <a:rPr lang="en-US" altLang="en-US" dirty="0" smtClean="0"/>
              <a:t>The values in corresponding elements are related</a:t>
            </a:r>
          </a:p>
          <a:p>
            <a:pPr eaLnBrk="1" hangingPunct="1"/>
            <a:r>
              <a:rPr lang="en-US" altLang="en-US" dirty="0" smtClean="0"/>
              <a:t>An alternative for searching</a:t>
            </a:r>
          </a:p>
          <a:p>
            <a:pPr lvl="1" eaLnBrk="1" hangingPunct="1"/>
            <a:r>
              <a:rPr lang="en-US" altLang="en-US" dirty="0" smtClean="0"/>
              <a:t>Use the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en-US" dirty="0" smtClean="0"/>
              <a:t> loop</a:t>
            </a:r>
          </a:p>
        </p:txBody>
      </p:sp>
      <p:pic>
        <p:nvPicPr>
          <p:cNvPr id="4" name="Picture 7" descr="C:\Users\PaulRefurb\Documents\Ch 09-10-14\Books\951 Farrell Java Programming 8e - Alyssa - xxx\02_NEW PDFs and FIGURES\Figures\C8810_ch08\ch08\C8810_f081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529746"/>
            <a:ext cx="4443413" cy="2642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Passing Arrays to and Returning Arrays from Methods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dirty="0" smtClean="0"/>
              <a:t>Pass a single array element to a method </a:t>
            </a:r>
          </a:p>
          <a:p>
            <a:pPr lvl="1" eaLnBrk="1" hangingPunct="1"/>
            <a:r>
              <a:rPr lang="en-US" altLang="en-US" dirty="0" smtClean="0"/>
              <a:t>Same as passing a variable</a:t>
            </a:r>
          </a:p>
          <a:p>
            <a:pPr eaLnBrk="1" hangingPunct="1"/>
            <a:r>
              <a:rPr lang="en-US" altLang="en-US" b="1" dirty="0" smtClean="0"/>
              <a:t>Passed by value</a:t>
            </a:r>
          </a:p>
          <a:p>
            <a:pPr lvl="1" eaLnBrk="1" hangingPunct="1"/>
            <a:r>
              <a:rPr lang="en-US" altLang="en-US" dirty="0" smtClean="0"/>
              <a:t>A copy of the value is made and used in the receiving method</a:t>
            </a:r>
          </a:p>
          <a:p>
            <a:pPr lvl="1" eaLnBrk="1" hangingPunct="1"/>
            <a:r>
              <a:rPr lang="en-US" altLang="en-US" dirty="0" smtClean="0"/>
              <a:t>All primitive types are passed this way</a:t>
            </a:r>
          </a:p>
          <a:p>
            <a:r>
              <a:rPr lang="en-US" altLang="en-US" b="1" dirty="0" smtClean="0"/>
              <a:t>Reference types</a:t>
            </a:r>
          </a:p>
          <a:p>
            <a:pPr lvl="1"/>
            <a:r>
              <a:rPr lang="en-US" altLang="en-US" dirty="0" smtClean="0"/>
              <a:t>The object holds a memory address where the values are stored </a:t>
            </a:r>
          </a:p>
          <a:p>
            <a:pPr lvl="1"/>
            <a:r>
              <a:rPr lang="en-US" altLang="en-US" dirty="0" smtClean="0"/>
              <a:t>The receiving method gets a copy of the array’s actual memory address</a:t>
            </a:r>
          </a:p>
          <a:p>
            <a:pPr lvl="1"/>
            <a:r>
              <a:rPr lang="en-US" altLang="en-US" dirty="0" smtClean="0"/>
              <a:t>The receiving method has the ability to alter the original values in the array elements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2" name="Picture 6" descr="C:\Users\PaulRefurb\Documents\Ch 09-10-14\Books\951 Farrell Java Programming 8e - Alyssa - xxx\02_NEW PDFs and FIGURES\Figures\C8810_ch08\ch08\C8810_f081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524000"/>
            <a:ext cx="4843418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Passing Arrays to and Returning Arrays from Methods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481328"/>
            <a:ext cx="33528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alt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 will the first for</a:t>
            </a:r>
            <a:r>
              <a:rPr kumimoji="0" lang="en-US" altLang="en-US" sz="23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loop print out?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en-US" altLang="en-US" sz="2300" baseline="0" dirty="0" smtClean="0">
                <a:solidFill>
                  <a:schemeClr val="bg1"/>
                </a:solidFill>
              </a:rPr>
              <a:t>What</a:t>
            </a:r>
            <a:r>
              <a:rPr lang="en-US" altLang="en-US" sz="2300" dirty="0" smtClean="0">
                <a:solidFill>
                  <a:schemeClr val="bg1"/>
                </a:solidFill>
              </a:rPr>
              <a:t> will the second for loop print out?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alt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</a:t>
            </a:r>
            <a:r>
              <a:rPr kumimoji="0" lang="en-US" altLang="en-US" sz="23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will the third for loop print out?</a:t>
            </a:r>
            <a:endParaRPr kumimoji="0" lang="en-US" altLang="en-US" sz="23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Returning an Array from a Method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method can return an array reference</a:t>
            </a:r>
          </a:p>
          <a:p>
            <a:pPr eaLnBrk="1" hangingPunct="1"/>
            <a:r>
              <a:rPr lang="en-US" altLang="en-US" smtClean="0"/>
              <a:t>Include square brackets with the return type in the method header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Declaring Arrays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953000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b="1" dirty="0" smtClean="0"/>
              <a:t>Array </a:t>
            </a:r>
          </a:p>
          <a:p>
            <a:pPr lvl="1" eaLnBrk="1" hangingPunct="1">
              <a:defRPr/>
            </a:pPr>
            <a:r>
              <a:rPr lang="en-US" dirty="0" smtClean="0"/>
              <a:t>A named list of data items </a:t>
            </a:r>
          </a:p>
          <a:p>
            <a:pPr lvl="1" eaLnBrk="1" hangingPunct="1">
              <a:defRPr/>
            </a:pPr>
            <a:r>
              <a:rPr lang="en-US" dirty="0" smtClean="0"/>
              <a:t>All data items have the same data type</a:t>
            </a:r>
          </a:p>
          <a:p>
            <a:pPr eaLnBrk="1" hangingPunct="1">
              <a:defRPr/>
            </a:pPr>
            <a:r>
              <a:rPr lang="en-US" b="1" dirty="0" smtClean="0"/>
              <a:t>Declare an array variable </a:t>
            </a:r>
          </a:p>
          <a:p>
            <a:pPr lvl="1" eaLnBrk="1" hangingPunct="1">
              <a:defRPr/>
            </a:pPr>
            <a:r>
              <a:rPr lang="en-US" dirty="0" smtClean="0"/>
              <a:t>The same way as declaring any simple variable</a:t>
            </a:r>
          </a:p>
          <a:p>
            <a:pPr lvl="1" eaLnBrk="1" hangingPunct="1">
              <a:defRPr/>
            </a:pPr>
            <a:r>
              <a:rPr lang="en-US" dirty="0" smtClean="0"/>
              <a:t>Insert a pair of square brackets after the type</a:t>
            </a:r>
          </a:p>
          <a:p>
            <a:pPr marL="749300" indent="0" eaLnBrk="1" hangingPunct="1">
              <a:buFont typeface="Arial" charset="0"/>
              <a:buNone/>
              <a:defRPr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double[] salesFigure;</a:t>
            </a:r>
          </a:p>
          <a:p>
            <a:pPr marL="749300" indent="0" eaLnBrk="1" hangingPunct="1">
              <a:buFont typeface="Arial" charset="0"/>
              <a:buNone/>
              <a:defRPr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int[]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idNums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/>
              <a:t>Arrays are often named using a plural noun such </a:t>
            </a:r>
            <a:r>
              <a:rPr lang="en-US" sz="2400" dirty="0" smtClean="0"/>
              <a:t>as:</a:t>
            </a:r>
            <a:r>
              <a:rPr lang="en-US" sz="2400" dirty="0"/>
              <a:t> </a:t>
            </a:r>
            <a:r>
              <a:rPr lang="en-US" sz="24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sales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Figures</a:t>
            </a:r>
            <a:r>
              <a:rPr lang="en-US" sz="2400" dirty="0"/>
              <a:t>.</a:t>
            </a:r>
          </a:p>
          <a:p>
            <a:r>
              <a:rPr lang="en-US" sz="2400" dirty="0"/>
              <a:t>Arrays are often named by adding a final word that implies a group, such as 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sales</a:t>
            </a:r>
            <a:r>
              <a:rPr lang="en-US" sz="24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 sales</a:t>
            </a:r>
            <a:r>
              <a:rPr lang="en-US" sz="24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or sales</a:t>
            </a:r>
            <a:r>
              <a:rPr lang="en-US" sz="24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sz="2400" dirty="0"/>
              <a:t>.</a:t>
            </a:r>
          </a:p>
          <a:p>
            <a:pPr marL="342900" indent="-342900">
              <a:defRPr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Advanced Array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256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Sorting Array Elements Using the Bubble Sort Algorithm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b="1" dirty="0" smtClean="0"/>
              <a:t>Sorting</a:t>
            </a:r>
            <a:r>
              <a:rPr lang="en-US" altLang="en-US" dirty="0" smtClean="0"/>
              <a:t> </a:t>
            </a:r>
          </a:p>
          <a:p>
            <a:pPr lvl="1" eaLnBrk="1" hangingPunct="1"/>
            <a:r>
              <a:rPr lang="en-US" altLang="en-US" dirty="0" smtClean="0"/>
              <a:t>The process of arranging a series of objects in some logical order</a:t>
            </a:r>
          </a:p>
          <a:p>
            <a:pPr eaLnBrk="1" hangingPunct="1"/>
            <a:r>
              <a:rPr lang="en-US" altLang="en-US" b="1" dirty="0" smtClean="0"/>
              <a:t>Ascending order</a:t>
            </a:r>
          </a:p>
          <a:p>
            <a:pPr lvl="1" eaLnBrk="1" hangingPunct="1"/>
            <a:r>
              <a:rPr lang="en-US" altLang="en-US" dirty="0" smtClean="0"/>
              <a:t>Begin with the object that has the lowest value</a:t>
            </a:r>
          </a:p>
          <a:p>
            <a:pPr eaLnBrk="1" hangingPunct="1"/>
            <a:r>
              <a:rPr lang="en-US" altLang="en-US" b="1" dirty="0" smtClean="0"/>
              <a:t>Descending order</a:t>
            </a:r>
          </a:p>
          <a:p>
            <a:pPr lvl="1" eaLnBrk="1" hangingPunct="1"/>
            <a:r>
              <a:rPr lang="en-US" altLang="en-US" dirty="0" smtClean="0"/>
              <a:t>Begin with the object that has the largest value</a:t>
            </a:r>
          </a:p>
          <a:p>
            <a:r>
              <a:rPr lang="en-US" altLang="en-US" dirty="0" smtClean="0"/>
              <a:t>Simplest possible sort </a:t>
            </a:r>
          </a:p>
          <a:p>
            <a:pPr lvl="1"/>
            <a:r>
              <a:rPr lang="en-US" altLang="en-US" dirty="0" smtClean="0"/>
              <a:t>Involves two values that are out of order</a:t>
            </a:r>
          </a:p>
          <a:p>
            <a:pPr lvl="1"/>
            <a:r>
              <a:rPr lang="en-US" altLang="en-US" dirty="0" smtClean="0"/>
              <a:t>Swap two values (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valA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16,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valB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  <a:r>
              <a:rPr lang="en-US" altLang="en-US" dirty="0" smtClean="0"/>
              <a:t>)</a:t>
            </a:r>
          </a:p>
          <a:p>
            <a:pPr lvl="1">
              <a:buNone/>
            </a:pP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	temp = </a:t>
            </a: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valA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// 16 goes to temp</a:t>
            </a:r>
          </a:p>
          <a:p>
            <a:pPr lvl="1">
              <a:buNone/>
            </a:pP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valA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valB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// 2 goes to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valA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None/>
            </a:pP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valB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 = temp;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// 16 goes to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valB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buNone/>
            </a:pP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Using the Bubble Sort Algorithm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1329"/>
            <a:ext cx="8229600" cy="1461784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en-US" b="1" dirty="0" smtClean="0"/>
              <a:t>Bubble sort</a:t>
            </a:r>
          </a:p>
          <a:p>
            <a:pPr lvl="1" eaLnBrk="1" hangingPunct="1"/>
            <a:r>
              <a:rPr lang="en-US" altLang="en-US" dirty="0" smtClean="0"/>
              <a:t>You continue to compare pairs of items, swapping them if they are out of order</a:t>
            </a:r>
          </a:p>
          <a:p>
            <a:pPr lvl="1" eaLnBrk="1" hangingPunct="1"/>
            <a:r>
              <a:rPr lang="en-US" altLang="en-US" dirty="0" smtClean="0"/>
              <a:t>The smallest items “bubble” to the top of the list, eventually creating a sorted list</a:t>
            </a:r>
          </a:p>
          <a:p>
            <a:pPr lvl="1"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  <p:pic>
        <p:nvPicPr>
          <p:cNvPr id="4" name="Picture 6" descr="C:\Users\PaulRefurb\Documents\Ch 09-10-14\Books\951 Farrell Java Programming 8e - Alyssa - xxx\02_NEW PDFs and FIGURES\Figures\C8810_ch09\ch09\C8810_f090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943112"/>
            <a:ext cx="6986588" cy="300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Using the Bubble Sort Algorithm</a:t>
            </a:r>
          </a:p>
        </p:txBody>
      </p:sp>
      <p:pic>
        <p:nvPicPr>
          <p:cNvPr id="32773" name="Picture 6" descr="C:\Users\PaulRefurb\Documents\Ch 09-10-14\Books\951 Farrell Java Programming 8e - Alyssa - xxx\02_NEW PDFs and FIGURES\Figures\C8810_ch09\ch09\C8810_f090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263" y="1905000"/>
            <a:ext cx="74834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Sorting Arrays of Objects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You can sort arrays of objects in much the same way that you sort arrays of primitive types</a:t>
            </a:r>
          </a:p>
          <a:p>
            <a:pPr lvl="1" eaLnBrk="1" hangingPunct="1"/>
            <a:r>
              <a:rPr lang="en-US" altLang="en-US" smtClean="0"/>
              <a:t>Major difference </a:t>
            </a:r>
          </a:p>
          <a:p>
            <a:pPr lvl="2" eaLnBrk="1" hangingPunct="1"/>
            <a:r>
              <a:rPr lang="en-US" altLang="en-US" smtClean="0"/>
              <a:t>Make the comparison that determines whether to swap two array elements</a:t>
            </a:r>
          </a:p>
          <a:p>
            <a:pPr lvl="2" eaLnBrk="1" hangingPunct="1"/>
            <a:r>
              <a:rPr lang="en-US" altLang="en-US" smtClean="0"/>
              <a:t>Sort based on a particular object field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Sorting Array Elements Using the Insertion Sort Algorithm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4114800" cy="4525963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b="1" dirty="0" smtClean="0"/>
              <a:t>Insertion sort</a:t>
            </a:r>
          </a:p>
          <a:p>
            <a:pPr lvl="1" eaLnBrk="1" hangingPunct="1"/>
            <a:r>
              <a:rPr lang="en-US" altLang="en-US" dirty="0" smtClean="0"/>
              <a:t>A sorting algorithm that enables you to look at each list element one at a time</a:t>
            </a:r>
          </a:p>
          <a:p>
            <a:pPr lvl="1" eaLnBrk="1" hangingPunct="1"/>
            <a:r>
              <a:rPr lang="en-US" altLang="en-US" dirty="0" smtClean="0"/>
              <a:t>Move items down if the tested element should be inserted prior to other elements</a:t>
            </a:r>
          </a:p>
          <a:p>
            <a:pPr eaLnBrk="1" hangingPunct="1"/>
            <a:r>
              <a:rPr lang="en-US" altLang="en-US" dirty="0" smtClean="0"/>
              <a:t>Similar to the technique that sorts a group of objects manually</a:t>
            </a:r>
          </a:p>
        </p:txBody>
      </p:sp>
      <p:pic>
        <p:nvPicPr>
          <p:cNvPr id="4" name="Picture 7" descr="C:\Users\PaulRefurb\Documents\Ch 09-10-14\Books\951 Farrell Java Programming 8e - Alyssa - xxx\02_NEW PDFs and FIGURES\Figures\C8810_ch09\ch09\C8810_f090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641" y="1524000"/>
            <a:ext cx="4193159" cy="366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Using Two-Dimensional and Other Multidimensional Arrays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1328"/>
            <a:ext cx="8229600" cy="3014471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b="1" dirty="0" smtClean="0"/>
              <a:t>One-dimensional</a:t>
            </a:r>
            <a:r>
              <a:rPr lang="en-US" altLang="en-US" dirty="0" smtClean="0"/>
              <a:t> or </a:t>
            </a:r>
            <a:r>
              <a:rPr lang="en-US" altLang="en-US" b="1" dirty="0" smtClean="0"/>
              <a:t>single-dimensional array</a:t>
            </a:r>
          </a:p>
          <a:p>
            <a:pPr lvl="1" eaLnBrk="1" hangingPunct="1"/>
            <a:r>
              <a:rPr lang="en-US" altLang="en-US" dirty="0" smtClean="0"/>
              <a:t>An array that you can picture as a column of values</a:t>
            </a:r>
          </a:p>
          <a:p>
            <a:pPr lvl="1" eaLnBrk="1" hangingPunct="1"/>
            <a:r>
              <a:rPr lang="en-US" altLang="en-US" dirty="0" smtClean="0"/>
              <a:t>Elements are accessed using a single subscript</a:t>
            </a:r>
          </a:p>
          <a:p>
            <a:pPr eaLnBrk="1" hangingPunct="1"/>
            <a:r>
              <a:rPr lang="en-US" altLang="en-US" b="1" dirty="0" smtClean="0"/>
              <a:t>Two-dimensional arrays </a:t>
            </a:r>
          </a:p>
          <a:p>
            <a:pPr lvl="1" eaLnBrk="1" hangingPunct="1"/>
            <a:r>
              <a:rPr lang="en-US" altLang="en-US" dirty="0" smtClean="0"/>
              <a:t>Have two or more columns of values</a:t>
            </a:r>
          </a:p>
          <a:p>
            <a:pPr lvl="1" eaLnBrk="1" hangingPunct="1"/>
            <a:r>
              <a:rPr lang="en-US" altLang="en-US" dirty="0" smtClean="0"/>
              <a:t>Have rows and columns</a:t>
            </a:r>
          </a:p>
          <a:p>
            <a:pPr lvl="1" eaLnBrk="1" hangingPunct="1"/>
            <a:r>
              <a:rPr lang="en-US" altLang="en-US" dirty="0" smtClean="0"/>
              <a:t>Use two subscripts</a:t>
            </a:r>
          </a:p>
          <a:p>
            <a:pPr lvl="1" eaLnBrk="1" hangingPunct="1"/>
            <a:r>
              <a:rPr lang="en-US" altLang="en-US" dirty="0" smtClean="0"/>
              <a:t>Are often called a </a:t>
            </a:r>
            <a:r>
              <a:rPr lang="en-US" altLang="en-US" b="1" dirty="0" smtClean="0"/>
              <a:t>matrix</a:t>
            </a:r>
            <a:r>
              <a:rPr lang="en-US" altLang="en-US" dirty="0" smtClean="0"/>
              <a:t> or </a:t>
            </a:r>
            <a:r>
              <a:rPr lang="en-US" altLang="en-US" b="1" dirty="0" smtClean="0"/>
              <a:t>table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[][] </a:t>
            </a: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someNumbers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[3][4];</a:t>
            </a:r>
          </a:p>
        </p:txBody>
      </p:sp>
      <p:pic>
        <p:nvPicPr>
          <p:cNvPr id="4" name="Picture 7" descr="C:\Users\PaulRefurb\Documents\Ch 09-10-14\Books\951 Farrell Java Programming 8e - Alyssa - xxx\02_NEW PDFs and FIGURES\Figures\C8810_ch09\ch09\C8810_f0909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648200"/>
            <a:ext cx="8229600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Using Two-Dimensional and Other Multidimensional Arrays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[][] rents = { {400, 450, 510}, </a:t>
            </a:r>
          </a:p>
          <a:p>
            <a:pPr lvl="1" eaLnBrk="1" hangingPunct="1">
              <a:buFontTx/>
              <a:buNone/>
            </a:pPr>
            <a:r>
              <a:rPr lang="en-US" altLang="en-US" sz="2600" dirty="0" smtClean="0">
                <a:latin typeface="Courier New" pitchFamily="49" charset="0"/>
                <a:cs typeface="Courier New" pitchFamily="49" charset="0"/>
              </a:rPr>
              <a:t>{500, 560, 630},</a:t>
            </a:r>
          </a:p>
          <a:p>
            <a:pPr lvl="1" eaLnBrk="1" hangingPunct="1">
              <a:buFontTx/>
              <a:buNone/>
            </a:pPr>
            <a:r>
              <a:rPr lang="en-US" altLang="en-US" sz="2600" dirty="0" smtClean="0">
                <a:latin typeface="Courier New" pitchFamily="49" charset="0"/>
                <a:cs typeface="Courier New" pitchFamily="49" charset="0"/>
              </a:rPr>
              <a:t>{625, 676, 740},</a:t>
            </a:r>
          </a:p>
          <a:p>
            <a:pPr lvl="1" eaLnBrk="1" hangingPunct="1">
              <a:buFontTx/>
              <a:buNone/>
            </a:pPr>
            <a:r>
              <a:rPr lang="en-US" altLang="en-US" sz="2600" dirty="0" smtClean="0">
                <a:latin typeface="Courier New" pitchFamily="49" charset="0"/>
                <a:cs typeface="Courier New" pitchFamily="49" charset="0"/>
              </a:rPr>
              <a:t>{1000, 1250, 1600} };</a:t>
            </a:r>
            <a:endParaRPr lang="en-US" altLang="en-US" dirty="0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buFontTx/>
              <a:buNone/>
            </a:pPr>
            <a:endParaRPr lang="en-US" altLang="en-US" sz="2600" dirty="0" smtClean="0">
              <a:latin typeface="Courier New" pitchFamily="49" charset="0"/>
              <a:cs typeface="Courier New" pitchFamily="49" charset="0"/>
            </a:endParaRPr>
          </a:p>
          <a:p>
            <a:pPr marL="365760" lvl="1" indent="-256032">
              <a:lnSpc>
                <a:spcPct val="80000"/>
              </a:lnSpc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altLang="en-US" sz="2500" b="1" dirty="0" smtClean="0"/>
              <a:t>What is the value of rents[2][0]?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Passing a Two-Dimensional Array to a Method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Pass the array name just as you do with a one-dimensional array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	public static void </a:t>
            </a: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displayScores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[][]</a:t>
            </a: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scoresArray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 eaLnBrk="1" hangingPunct="1">
              <a:buFontTx/>
              <a:buNone/>
            </a:pPr>
            <a:endParaRPr lang="en-US" alt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Using the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altLang="en-US" smtClean="0"/>
              <a:t> Field with a Two-Dimensional Array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smtClean="0"/>
              <a:t>field holds the number of rows in the array</a:t>
            </a:r>
          </a:p>
          <a:p>
            <a:pPr lvl="1" eaLnBrk="1" hangingPunct="1">
              <a:buFontTx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rents.length</a:t>
            </a:r>
          </a:p>
          <a:p>
            <a:pPr eaLnBrk="1" hangingPunct="1">
              <a:defRPr/>
            </a:pPr>
            <a:r>
              <a:rPr lang="en-US" dirty="0" smtClean="0"/>
              <a:t>Each row has a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dirty="0" smtClean="0">
                <a:latin typeface="+mj-lt"/>
                <a:cs typeface="Courier New" pitchFamily="49" charset="0"/>
              </a:rPr>
              <a:t> </a:t>
            </a:r>
            <a:r>
              <a:rPr lang="en-US" dirty="0" smtClean="0"/>
              <a:t>field that holds the number of columns in the row</a:t>
            </a:r>
          </a:p>
          <a:p>
            <a:pPr lvl="1" eaLnBrk="1" hangingPunct="1">
              <a:buFontTx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rents[1].length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Declaring Arrays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600200"/>
            <a:ext cx="8763000" cy="5105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Still need to reserve memory space:</a:t>
            </a:r>
          </a:p>
          <a:p>
            <a:pPr marL="457200" lvl="1" indent="0" eaLnBrk="1" hangingPunct="1">
              <a:buFont typeface="Arial" charset="0"/>
              <a:buNone/>
              <a:defRPr/>
            </a:pP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	salesFigures = new double[20];</a:t>
            </a:r>
          </a:p>
          <a:p>
            <a:pPr marL="457200" lvl="1" indent="0" eaLnBrk="1" hangingPunct="1">
              <a:buFont typeface="Arial" charset="0"/>
              <a:buNone/>
              <a:defRPr/>
            </a:pP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	double[] salesFigures = new double[20];</a:t>
            </a:r>
            <a:br>
              <a:rPr lang="en-US" alt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en-US" sz="18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(Alternative ways to declare and create an array reserving 20 memory locations for 20 double values.)</a:t>
            </a:r>
          </a:p>
          <a:p>
            <a:pPr eaLnBrk="1" hangingPunct="1">
              <a:defRPr/>
            </a:pPr>
            <a:r>
              <a:rPr lang="en-US" altLang="en-US" b="1" dirty="0" smtClean="0"/>
              <a:t>Subscript</a:t>
            </a:r>
            <a:r>
              <a:rPr lang="en-US" altLang="en-US" dirty="0" smtClean="0"/>
              <a:t> </a:t>
            </a:r>
          </a:p>
          <a:p>
            <a:pPr lvl="1" eaLnBrk="1" hangingPunct="1">
              <a:defRPr/>
            </a:pPr>
            <a:r>
              <a:rPr lang="en-US" altLang="en-US" dirty="0" smtClean="0"/>
              <a:t>An integer contained within square brackets </a:t>
            </a:r>
          </a:p>
          <a:p>
            <a:pPr lvl="1" eaLnBrk="1" hangingPunct="1">
              <a:defRPr/>
            </a:pPr>
            <a:r>
              <a:rPr lang="en-US" altLang="en-US" dirty="0" smtClean="0"/>
              <a:t>Indicates one of the array’s variables or elements</a:t>
            </a:r>
          </a:p>
          <a:p>
            <a:pPr lvl="1" eaLnBrk="1" hangingPunct="1">
              <a:defRPr/>
            </a:pPr>
            <a:r>
              <a:rPr lang="en-US" altLang="en-US" dirty="0" smtClean="0"/>
              <a:t>A subscript that is too small or too large for an array is </a:t>
            </a:r>
            <a:r>
              <a:rPr lang="en-US" altLang="en-US" b="1" dirty="0" smtClean="0"/>
              <a:t>out of bounds</a:t>
            </a:r>
          </a:p>
          <a:p>
            <a:pPr lvl="2" eaLnBrk="1" hangingPunct="1">
              <a:defRPr/>
            </a:pPr>
            <a:r>
              <a:rPr lang="en-US" altLang="en-US" dirty="0" smtClean="0"/>
              <a:t>An error message is generated</a:t>
            </a:r>
          </a:p>
          <a:p>
            <a:pPr lvl="2" eaLnBrk="1" hangingPunct="1">
              <a:defRPr/>
            </a:pPr>
            <a:endParaRPr lang="en-US" altLang="en-US" dirty="0" smtClean="0"/>
          </a:p>
          <a:p>
            <a:pPr eaLnBrk="1" hangingPunct="1">
              <a:defRPr/>
            </a:pPr>
            <a:endParaRPr lang="en-U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Understanding Ragged Arrays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Ragged array</a:t>
            </a:r>
          </a:p>
          <a:p>
            <a:pPr lvl="1" eaLnBrk="1" hangingPunct="1"/>
            <a:r>
              <a:rPr lang="en-US" altLang="en-US" smtClean="0"/>
              <a:t>A two-dimensional array with rows of different lengths</a:t>
            </a:r>
          </a:p>
          <a:p>
            <a:pPr eaLnBrk="1" hangingPunct="1"/>
            <a:r>
              <a:rPr lang="en-US" altLang="en-US" smtClean="0"/>
              <a:t>To create a ragged array: </a:t>
            </a:r>
          </a:p>
          <a:p>
            <a:pPr lvl="1" eaLnBrk="1" hangingPunct="1"/>
            <a:r>
              <a:rPr lang="en-US" altLang="en-US" smtClean="0"/>
              <a:t>Define the number of rows for a two-dimensional array </a:t>
            </a:r>
          </a:p>
          <a:p>
            <a:pPr lvl="1" eaLnBrk="1" hangingPunct="1"/>
            <a:r>
              <a:rPr lang="en-US" altLang="en-US" smtClean="0"/>
              <a:t>Do not define the number of columns in the rows</a:t>
            </a:r>
          </a:p>
          <a:p>
            <a:pPr lvl="1" eaLnBrk="1" hangingPunct="1"/>
            <a:r>
              <a:rPr lang="en-US" altLang="en-US" smtClean="0"/>
              <a:t>Then declare the individual rows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Using Other Multidimensional Arrays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Multidimensional arrays</a:t>
            </a:r>
          </a:p>
          <a:p>
            <a:pPr lvl="1" eaLnBrk="1" hangingPunct="1"/>
            <a:r>
              <a:rPr lang="en-US" altLang="en-US" dirty="0" smtClean="0"/>
              <a:t>Arrays with more than one dimension</a:t>
            </a:r>
          </a:p>
          <a:p>
            <a:pPr eaLnBrk="1" hangingPunct="1"/>
            <a:r>
              <a:rPr lang="en-US" altLang="en-US" b="1" dirty="0" smtClean="0"/>
              <a:t>Create arrays of any size</a:t>
            </a:r>
          </a:p>
          <a:p>
            <a:pPr lvl="1" eaLnBrk="1" hangingPunct="1"/>
            <a:r>
              <a:rPr lang="en-US" altLang="en-US" dirty="0" smtClean="0"/>
              <a:t>Keep track of the order of variables needed as subscripts</a:t>
            </a:r>
          </a:p>
          <a:p>
            <a:pPr lvl="1" eaLnBrk="1" hangingPunct="1"/>
            <a:r>
              <a:rPr lang="en-US" altLang="en-US" dirty="0" smtClean="0"/>
              <a:t>Do not exhaust your computer’s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the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Arrays</a:t>
            </a:r>
            <a:r>
              <a:rPr lang="en-US" altLang="en-US" smtClean="0"/>
              <a:t> Class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Arrays</a:t>
            </a:r>
            <a:r>
              <a:rPr lang="en-US" altLang="en-US" b="1" dirty="0" smtClean="0"/>
              <a:t> </a:t>
            </a:r>
            <a:r>
              <a:rPr lang="en-US" altLang="en-US" b="1" dirty="0" smtClean="0"/>
              <a:t>class</a:t>
            </a:r>
          </a:p>
          <a:p>
            <a:pPr lvl="1"/>
            <a:r>
              <a:rPr lang="en-US" altLang="en-US" b="1" dirty="0" smtClean="0"/>
              <a:t>Must be imported from the </a:t>
            </a:r>
            <a:r>
              <a:rPr lang="en-US" altLang="en-US" b="1" dirty="0" err="1" smtClean="0"/>
              <a:t>java.util</a:t>
            </a:r>
            <a:r>
              <a:rPr lang="en-US" altLang="en-US" b="1" smtClean="0"/>
              <a:t> library</a:t>
            </a:r>
            <a:endParaRPr lang="en-US" altLang="en-US" b="1" dirty="0" smtClean="0"/>
          </a:p>
          <a:p>
            <a:pPr lvl="1" eaLnBrk="1" hangingPunct="1"/>
            <a:r>
              <a:rPr lang="en-US" altLang="en-US" dirty="0" smtClean="0"/>
              <a:t>Contains many useful methods for manipulating arrays</a:t>
            </a:r>
          </a:p>
          <a:p>
            <a:pPr lvl="1" eaLnBrk="1" hangingPunct="1"/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altLang="en-US" dirty="0" smtClean="0"/>
              <a:t> methods</a:t>
            </a:r>
          </a:p>
          <a:p>
            <a:pPr lvl="2" eaLnBrk="1" hangingPunct="1"/>
            <a:r>
              <a:rPr lang="en-US" altLang="en-US" dirty="0" smtClean="0"/>
              <a:t>Use them with the class name without instantiating an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Arrays</a:t>
            </a:r>
            <a:r>
              <a:rPr lang="en-US" altLang="en-US" dirty="0" smtClean="0"/>
              <a:t> object</a:t>
            </a:r>
          </a:p>
          <a:p>
            <a:pPr lvl="1" eaLnBrk="1" hangingPunct="1"/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binarySearch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altLang="en-US" dirty="0" smtClean="0"/>
              <a:t> method</a:t>
            </a:r>
          </a:p>
          <a:p>
            <a:pPr lvl="2" eaLnBrk="1" hangingPunct="1"/>
            <a:r>
              <a:rPr lang="en-US" altLang="en-US" dirty="0" smtClean="0"/>
              <a:t>A convenient way to search through sorted lists of values of various data types</a:t>
            </a:r>
          </a:p>
          <a:p>
            <a:pPr lvl="2" eaLnBrk="1" hangingPunct="1"/>
            <a:r>
              <a:rPr lang="en-US" altLang="en-US" dirty="0" smtClean="0"/>
              <a:t>The list must be in order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Using the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Arrays</a:t>
            </a:r>
            <a:r>
              <a:rPr lang="en-US" altLang="en-US" dirty="0" smtClean="0"/>
              <a:t> Class</a:t>
            </a:r>
          </a:p>
        </p:txBody>
      </p:sp>
      <p:pic>
        <p:nvPicPr>
          <p:cNvPr id="45061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676400"/>
            <a:ext cx="74295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4" name="Picture 6" descr="C:\Users\PaulRefurb\Documents\Ch 09-10-14\Books\951 Farrell Java Programming 8e - Alyssa - xxx\02_NEW PDFs and FIGURES\Figures\C8810_ch09\ch09\C8810_f091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656" y="1600200"/>
            <a:ext cx="4514144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Using the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Arrays</a:t>
            </a:r>
            <a:r>
              <a:rPr lang="en-US" altLang="en-US" dirty="0" smtClean="0"/>
              <a:t> Class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481328"/>
            <a:ext cx="3715456" cy="4525963"/>
          </a:xfrm>
          <a:prstGeom prst="rect">
            <a:avLst/>
          </a:prstGeom>
        </p:spPr>
        <p:txBody>
          <a:bodyPr/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alt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 will the third (last)</a:t>
            </a:r>
            <a:r>
              <a:rPr kumimoji="0" lang="en-US" altLang="en-US" sz="23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call to</a:t>
            </a:r>
            <a:r>
              <a:rPr kumimoji="0" lang="en-US" alt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display() method print out?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Using the </a:t>
            </a: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altLang="en-US" dirty="0" smtClean="0"/>
              <a:t> Class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 </a:t>
            </a:r>
            <a:r>
              <a:rPr lang="en-US" altLang="en-US" b="1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altLang="en-US" b="1" dirty="0" smtClean="0">
                <a:cs typeface="Courier New" pitchFamily="49" charset="0"/>
              </a:rPr>
              <a:t> class</a:t>
            </a:r>
            <a:r>
              <a:rPr lang="en-US" altLang="en-US" dirty="0" smtClean="0">
                <a:cs typeface="Courier New" pitchFamily="49" charset="0"/>
              </a:rPr>
              <a:t> p</a:t>
            </a:r>
            <a:r>
              <a:rPr lang="en-US" altLang="en-US" dirty="0" smtClean="0"/>
              <a:t>rovides some advantages over the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Arrays</a:t>
            </a:r>
            <a:r>
              <a:rPr lang="en-US" altLang="en-US" dirty="0" smtClean="0"/>
              <a:t> class</a:t>
            </a:r>
          </a:p>
          <a:p>
            <a:pPr lvl="1" eaLnBrk="1" hangingPunct="1"/>
            <a:r>
              <a:rPr lang="en-US" altLang="en-US" b="1" dirty="0" smtClean="0"/>
              <a:t>Dynamically resizable</a:t>
            </a:r>
          </a:p>
          <a:p>
            <a:pPr lvl="1" eaLnBrk="1" hangingPunct="1"/>
            <a:r>
              <a:rPr lang="en-US" altLang="en-US" dirty="0" smtClean="0"/>
              <a:t>Can add an item at any point in an </a:t>
            </a: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altLang="en-US" dirty="0" smtClean="0"/>
              <a:t> container</a:t>
            </a:r>
          </a:p>
          <a:p>
            <a:pPr lvl="1" eaLnBrk="1" hangingPunct="1"/>
            <a:r>
              <a:rPr lang="en-US" altLang="en-US" dirty="0" smtClean="0"/>
              <a:t>Can remove an item at any point in an </a:t>
            </a: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altLang="en-US" dirty="0" smtClean="0"/>
              <a:t> container</a:t>
            </a:r>
          </a:p>
          <a:p>
            <a:pPr eaLnBrk="1" hangingPunct="1"/>
            <a:r>
              <a:rPr lang="en-US" altLang="en-US" b="1" dirty="0" smtClean="0"/>
              <a:t>Capacity</a:t>
            </a:r>
            <a:r>
              <a:rPr lang="en-US" altLang="en-US" dirty="0" smtClean="0"/>
              <a:t> </a:t>
            </a:r>
          </a:p>
          <a:p>
            <a:pPr lvl="1" eaLnBrk="1" hangingPunct="1"/>
            <a:r>
              <a:rPr lang="en-US" altLang="en-US" dirty="0" smtClean="0"/>
              <a:t>The number of items an </a:t>
            </a: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altLang="en-US" dirty="0" smtClean="0"/>
              <a:t> can hold without having to increase its size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Using the </a:t>
            </a: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altLang="en-US" dirty="0" smtClean="0"/>
              <a:t> Class</a:t>
            </a:r>
          </a:p>
        </p:txBody>
      </p:sp>
      <p:pic>
        <p:nvPicPr>
          <p:cNvPr id="49155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" y="1905000"/>
            <a:ext cx="80899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Using the </a:t>
            </a: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altLang="en-US" dirty="0" smtClean="0"/>
              <a:t> Class</a:t>
            </a:r>
          </a:p>
        </p:txBody>
      </p:sp>
      <p:pic>
        <p:nvPicPr>
          <p:cNvPr id="50181" name="Picture 7" descr="C:\Users\PaulRefurb\Documents\Ch 09-10-14\Books\951 Farrell Java Programming 8e - Alyssa - xxx\02_NEW PDFs and FIGURES\Figures\C8810_ch09\ch09\C8810_f092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600200"/>
            <a:ext cx="4940509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481328"/>
            <a:ext cx="3429000" cy="4525963"/>
          </a:xfrm>
          <a:prstGeom prst="rect">
            <a:avLst/>
          </a:prstGeom>
        </p:spPr>
        <p:txBody>
          <a:bodyPr/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alt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 will each </a:t>
            </a:r>
            <a:r>
              <a:rPr kumimoji="0" lang="en-US" altLang="en-US" sz="23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call to</a:t>
            </a:r>
            <a:r>
              <a:rPr kumimoji="0" lang="en-US" alt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display() method print out?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en-US" altLang="en-US" sz="2300" noProof="0" dirty="0" smtClean="0">
                <a:solidFill>
                  <a:schemeClr val="bg1"/>
                </a:solidFill>
              </a:rPr>
              <a:t>Implement and run this program to confirm your answer.</a:t>
            </a:r>
            <a:endParaRPr kumimoji="0" lang="en-US" altLang="en-US" sz="23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Creating Enumerations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/>
              <a:t>Enumerated data type</a:t>
            </a:r>
          </a:p>
          <a:p>
            <a:pPr lvl="1" eaLnBrk="1" hangingPunct="1">
              <a:defRPr/>
            </a:pPr>
            <a:r>
              <a:rPr lang="en-US" dirty="0" smtClean="0"/>
              <a:t>A programmer-created data type with a fixed set of values</a:t>
            </a:r>
          </a:p>
          <a:p>
            <a:pPr eaLnBrk="1" hangingPunct="1">
              <a:defRPr/>
            </a:pPr>
            <a:r>
              <a:rPr lang="en-US" dirty="0" smtClean="0"/>
              <a:t>To create an enumerated data type, use:</a:t>
            </a:r>
          </a:p>
          <a:p>
            <a:pPr lvl="1" eaLnBrk="1" hangingPunct="1">
              <a:defRPr/>
            </a:pPr>
            <a:r>
              <a:rPr lang="en-US" dirty="0" smtClean="0"/>
              <a:t>The keyword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enum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An identifier for the type</a:t>
            </a:r>
          </a:p>
          <a:p>
            <a:pPr lvl="1" eaLnBrk="1" hangingPunct="1">
              <a:defRPr/>
            </a:pPr>
            <a:r>
              <a:rPr lang="en-US" dirty="0" smtClean="0"/>
              <a:t>A pair of curly braces that contain a list of the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b="1" dirty="0" smtClean="0"/>
              <a:t> constants</a:t>
            </a:r>
          </a:p>
          <a:p>
            <a:pPr marL="793750" lvl="2" indent="0" eaLnBrk="1" hangingPunct="1">
              <a:buFontTx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enum Month {JAN, FEB, MAR, APR, MAY, JUN,</a:t>
            </a:r>
          </a:p>
          <a:p>
            <a:pPr marL="1428750" lvl="2" indent="0" eaLnBrk="1" hangingPunct="1">
              <a:buFontTx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JUL, AUG, SEP, OCT, NOV, DEC};</a:t>
            </a:r>
          </a:p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33400"/>
            <a:ext cx="7315200" cy="567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Declaring Arrays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1329"/>
            <a:ext cx="8229600" cy="2557271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dirty="0" smtClean="0"/>
              <a:t>An array’s elements are numbered beginning with 0</a:t>
            </a:r>
          </a:p>
          <a:p>
            <a:pPr lvl="1" eaLnBrk="1" hangingPunct="1"/>
            <a:r>
              <a:rPr lang="en-US" altLang="en-US" dirty="0" smtClean="0"/>
              <a:t>You can legally use any subscript from 0 through 19 when working with an array that has 20 elements</a:t>
            </a:r>
          </a:p>
          <a:p>
            <a:pPr eaLnBrk="1" hangingPunct="1"/>
            <a:r>
              <a:rPr lang="en-US" altLang="en-US" dirty="0" smtClean="0"/>
              <a:t>When working with any individual array element, treat it no differently than a single variable of the same type</a:t>
            </a:r>
          </a:p>
          <a:p>
            <a:pPr lvl="1" eaLnBrk="1" hangingPunct="1"/>
            <a:r>
              <a:rPr lang="en-US" altLang="en-US" dirty="0" smtClean="0">
                <a:cs typeface="Courier New" pitchFamily="49" charset="0"/>
              </a:rPr>
              <a:t>Example: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sale[0] = 2100.00;</a:t>
            </a:r>
          </a:p>
        </p:txBody>
      </p:sp>
      <p:pic>
        <p:nvPicPr>
          <p:cNvPr id="4" name="Picture 7" descr="C:\Users\PaulRefurb\Documents\Ch 09-10-14\Books\951 Farrell Java Programming 8e - Alyssa - xxx\02_NEW PDFs and FIGURES\Figures\C8810_ch08\ch08\C8810_f080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038600"/>
            <a:ext cx="7772400" cy="188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Creating Enumerations</a:t>
            </a:r>
          </a:p>
        </p:txBody>
      </p:sp>
      <p:pic>
        <p:nvPicPr>
          <p:cNvPr id="5325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66938"/>
            <a:ext cx="8229600" cy="248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6" name="Picture 6" descr="C:\Users\PaulRefurb\Documents\Ch 09-10-14\Books\951 Farrell Java Programming 8e - Alyssa - xxx\02_NEW PDFs and FIGURES\Figures\C8810_ch09\ch09\C8810_f092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71600"/>
            <a:ext cx="4211086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Creating Enumerations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1417637"/>
            <a:ext cx="3429000" cy="4525963"/>
          </a:xfrm>
          <a:prstGeom prst="rect">
            <a:avLst/>
          </a:prstGeom>
        </p:spPr>
        <p:txBody>
          <a:bodyPr/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alt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 will this program display if the user</a:t>
            </a:r>
            <a:r>
              <a:rPr kumimoji="0" lang="en-US" altLang="en-US" sz="23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enters “Oct”?</a:t>
            </a:r>
            <a:endParaRPr kumimoji="0" lang="en-US" altLang="en-US" sz="23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Creating Enumerations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1328"/>
            <a:ext cx="3667086" cy="4525963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altLang="en-US" dirty="0" smtClean="0"/>
              <a:t>You can declare an enumerated type in its own file</a:t>
            </a:r>
          </a:p>
          <a:p>
            <a:pPr lvl="1" eaLnBrk="1" hangingPunct="1"/>
            <a:r>
              <a:rPr lang="en-US" altLang="en-US" dirty="0" smtClean="0"/>
              <a:t>Filename matches the type name and has a .java extension</a:t>
            </a:r>
          </a:p>
          <a:p>
            <a:pPr eaLnBrk="1" hangingPunct="1"/>
            <a:r>
              <a:rPr lang="en-US" altLang="en-US" dirty="0" smtClean="0"/>
              <a:t>Starting with Java 7, you can use comparison operators with enumeration constants</a:t>
            </a:r>
          </a:p>
          <a:p>
            <a:pPr eaLnBrk="1" hangingPunct="1"/>
            <a:r>
              <a:rPr lang="en-US" altLang="en-US" dirty="0" smtClean="0"/>
              <a:t>You can use enumerations to control a switch structure</a:t>
            </a:r>
          </a:p>
        </p:txBody>
      </p:sp>
      <p:pic>
        <p:nvPicPr>
          <p:cNvPr id="4" name="Picture 6" descr="C:\Users\PaulRefurb\Documents\Ch 09-10-14\Books\951 Farrell Java Programming 8e - Alyssa - xxx\02_NEW PDFs and FIGURES\Figures\C8810_ch09\ch09\C8810_f092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286" y="1481329"/>
            <a:ext cx="4562513" cy="4233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Creating Enumerations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Advantages of creating an enumeration type:</a:t>
            </a:r>
          </a:p>
          <a:p>
            <a:pPr lvl="1" eaLnBrk="1" hangingPunct="1"/>
            <a:r>
              <a:rPr lang="en-US" altLang="en-US" smtClean="0"/>
              <a:t>Only allowed values can be assigned</a:t>
            </a:r>
          </a:p>
          <a:p>
            <a:pPr lvl="1" eaLnBrk="1" hangingPunct="1"/>
            <a:r>
              <a:rPr lang="en-US" altLang="en-US" smtClean="0"/>
              <a:t>Using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altLang="en-US" smtClean="0"/>
              <a:t>s makes the values type-safe</a:t>
            </a:r>
          </a:p>
          <a:p>
            <a:pPr lvl="1" eaLnBrk="1" hangingPunct="1"/>
            <a:r>
              <a:rPr lang="en-US" altLang="en-US" smtClean="0"/>
              <a:t>Provides a form of self-documentation</a:t>
            </a:r>
          </a:p>
          <a:p>
            <a:pPr lvl="1" eaLnBrk="1" hangingPunct="1"/>
            <a:r>
              <a:rPr lang="en-US" altLang="en-US" smtClean="0"/>
              <a:t>You can also add methods and other fields to an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altLang="en-US" smtClean="0"/>
              <a:t> type</a:t>
            </a:r>
          </a:p>
          <a:p>
            <a:pPr eaLnBrk="1" hangingPunct="1"/>
            <a:r>
              <a:rPr lang="en-US" altLang="en-US" b="1" smtClean="0"/>
              <a:t>Type-safe</a:t>
            </a:r>
          </a:p>
          <a:p>
            <a:pPr lvl="1" eaLnBrk="1" hangingPunct="1"/>
            <a:r>
              <a:rPr lang="en-US" altLang="en-US" smtClean="0"/>
              <a:t>Describes a data type for which only appropriate behaviors are allowed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Don’t Do It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/>
            <a:r>
              <a:rPr lang="en-US" altLang="en-US" dirty="0" smtClean="0"/>
              <a:t>Don’t forget that the lowest array subscript is 0</a:t>
            </a:r>
          </a:p>
          <a:p>
            <a:pPr eaLnBrk="1" hangingPunct="1"/>
            <a:r>
              <a:rPr lang="en-US" altLang="en-US" dirty="0" smtClean="0"/>
              <a:t>Don’t forget that the highest array subscript is one less than the length</a:t>
            </a:r>
          </a:p>
          <a:p>
            <a:pPr eaLnBrk="1" hangingPunct="1"/>
            <a:r>
              <a:rPr lang="en-US" altLang="en-US" dirty="0" smtClean="0"/>
              <a:t>Don’t forget that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altLang="en-US" dirty="0" smtClean="0"/>
              <a:t> is an array property and not a method</a:t>
            </a:r>
          </a:p>
          <a:p>
            <a:r>
              <a:rPr lang="en-US" altLang="en-US" dirty="0" smtClean="0"/>
              <a:t>Don’t assume that an array of characters is a string</a:t>
            </a:r>
          </a:p>
          <a:p>
            <a:r>
              <a:rPr lang="en-US" altLang="en-US" dirty="0" smtClean="0"/>
              <a:t>Don’t forget that array names are references</a:t>
            </a:r>
          </a:p>
          <a:p>
            <a:r>
              <a:rPr lang="en-US" altLang="en-US" dirty="0" smtClean="0"/>
              <a:t>Don’t use brackets with an array name when you pass it to a method</a:t>
            </a:r>
          </a:p>
          <a:p>
            <a:r>
              <a:rPr lang="en-US" altLang="en-US" dirty="0" smtClean="0"/>
              <a:t>Don’t forget that the first subscript used with a two-dimensional array represents the row, and that the second subscript represents the column</a:t>
            </a:r>
          </a:p>
          <a:p>
            <a:r>
              <a:rPr lang="en-US" altLang="en-US" dirty="0" smtClean="0"/>
              <a:t>Don’t try to store primitive data types in an </a:t>
            </a: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altLang="en-US" dirty="0" smtClean="0"/>
              <a:t> structure</a:t>
            </a:r>
          </a:p>
          <a:p>
            <a:r>
              <a:rPr lang="en-US" altLang="en-US" dirty="0" smtClean="0"/>
              <a:t>Don’t think </a:t>
            </a: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altLang="en-US" dirty="0" smtClean="0"/>
              <a:t> constants are strings; they are not enclosed in quotes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Summary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en-US" dirty="0" smtClean="0"/>
              <a:t>Array </a:t>
            </a:r>
          </a:p>
          <a:p>
            <a:pPr lvl="1" eaLnBrk="1" hangingPunct="1"/>
            <a:r>
              <a:rPr lang="en-US" altLang="en-US" dirty="0" smtClean="0"/>
              <a:t>A named list of data items </a:t>
            </a:r>
          </a:p>
          <a:p>
            <a:pPr lvl="1" eaLnBrk="1" hangingPunct="1"/>
            <a:r>
              <a:rPr lang="en-US" altLang="en-US" dirty="0" smtClean="0"/>
              <a:t>All have the same type</a:t>
            </a:r>
          </a:p>
          <a:p>
            <a:pPr eaLnBrk="1" hangingPunct="1"/>
            <a:r>
              <a:rPr lang="en-US" altLang="en-US" dirty="0" smtClean="0"/>
              <a:t>Array names </a:t>
            </a:r>
          </a:p>
          <a:p>
            <a:pPr lvl="1" eaLnBrk="1" hangingPunct="1"/>
            <a:r>
              <a:rPr lang="en-US" altLang="en-US" dirty="0" smtClean="0"/>
              <a:t>Represent computer memory addresses</a:t>
            </a:r>
          </a:p>
          <a:p>
            <a:pPr eaLnBrk="1" hangingPunct="1"/>
            <a:r>
              <a:rPr lang="en-US" altLang="en-US" dirty="0" smtClean="0"/>
              <a:t>Shorten many array-based tasks </a:t>
            </a:r>
          </a:p>
          <a:p>
            <a:pPr lvl="1" eaLnBrk="1" hangingPunct="1"/>
            <a:r>
              <a:rPr lang="en-US" altLang="en-US" dirty="0" smtClean="0"/>
              <a:t>Use a variable as a subscript</a:t>
            </a:r>
          </a:p>
          <a:p>
            <a:pPr eaLnBrk="1" hangingPunct="1"/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altLang="en-US" dirty="0" smtClean="0"/>
              <a:t> field</a:t>
            </a:r>
          </a:p>
          <a:p>
            <a:pPr lvl="1" eaLnBrk="1" hangingPunct="1"/>
            <a:r>
              <a:rPr lang="en-US" altLang="en-US" dirty="0" smtClean="0"/>
              <a:t>Contains the number of elements in an array</a:t>
            </a:r>
          </a:p>
          <a:p>
            <a:r>
              <a:rPr lang="en-US" altLang="en-US" dirty="0" smtClean="0"/>
              <a:t>You can declare arrays that hold elements of any type, including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dirty="0" smtClean="0"/>
              <a:t>s and other objects</a:t>
            </a:r>
          </a:p>
          <a:p>
            <a:r>
              <a:rPr lang="en-US" altLang="en-US" dirty="0" smtClean="0"/>
              <a:t>Search an array to find a match to a value</a:t>
            </a:r>
          </a:p>
          <a:p>
            <a:r>
              <a:rPr lang="en-US" altLang="en-US" dirty="0" smtClean="0"/>
              <a:t>Perform a range match</a:t>
            </a:r>
          </a:p>
          <a:p>
            <a:r>
              <a:rPr lang="en-US" altLang="en-US" dirty="0" smtClean="0"/>
              <a:t>Pass a single array element to a method</a:t>
            </a:r>
          </a:p>
          <a:p>
            <a:pPr lvl="1" eaLnBrk="1" hangingPunct="1"/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Summary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Sorting </a:t>
            </a:r>
          </a:p>
          <a:p>
            <a:pPr lvl="1" eaLnBrk="1" hangingPunct="1"/>
            <a:r>
              <a:rPr lang="en-US" altLang="en-US" dirty="0" smtClean="0"/>
              <a:t>The process of arranging a series of objects in some logical order</a:t>
            </a:r>
          </a:p>
          <a:p>
            <a:pPr eaLnBrk="1" hangingPunct="1"/>
            <a:r>
              <a:rPr lang="en-US" altLang="en-US" dirty="0" smtClean="0"/>
              <a:t>Two-dimensional arrays</a:t>
            </a:r>
          </a:p>
          <a:p>
            <a:pPr lvl="1" eaLnBrk="1" hangingPunct="1"/>
            <a:r>
              <a:rPr lang="en-US" altLang="en-US" dirty="0" smtClean="0"/>
              <a:t>Both rows and columns</a:t>
            </a:r>
          </a:p>
          <a:p>
            <a:pPr eaLnBrk="1" hangingPunct="1"/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Arrays</a:t>
            </a:r>
            <a:r>
              <a:rPr lang="en-US" altLang="en-US" dirty="0" smtClean="0"/>
              <a:t> class</a:t>
            </a:r>
          </a:p>
          <a:p>
            <a:pPr eaLnBrk="1" hangingPunct="1"/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altLang="en-US" dirty="0" smtClean="0"/>
              <a:t> class</a:t>
            </a:r>
          </a:p>
          <a:p>
            <a:pPr eaLnBrk="1" hangingPunct="1"/>
            <a:r>
              <a:rPr lang="en-US" altLang="en-US" dirty="0" smtClean="0"/>
              <a:t>A programmer-created data type with a fixed set of values is an </a:t>
            </a:r>
            <a:r>
              <a:rPr lang="en-US" altLang="en-US" b="1" dirty="0" smtClean="0"/>
              <a:t>enumerated</a:t>
            </a:r>
            <a:r>
              <a:rPr lang="en-US" altLang="en-US" dirty="0" smtClean="0"/>
              <a:t> data type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Initializing an Array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variable with a reference type, such as an array, holds a memory address where a value is stored</a:t>
            </a:r>
          </a:p>
          <a:p>
            <a:pPr eaLnBrk="1" hangingPunct="1"/>
            <a:r>
              <a:rPr lang="en-US" altLang="en-US" smtClean="0"/>
              <a:t>Array names: </a:t>
            </a:r>
          </a:p>
          <a:p>
            <a:pPr lvl="1" eaLnBrk="1" hangingPunct="1"/>
            <a:r>
              <a:rPr lang="en-US" altLang="en-US" smtClean="0"/>
              <a:t>Represent computer memory addresses</a:t>
            </a:r>
          </a:p>
          <a:p>
            <a:pPr lvl="1" eaLnBrk="1" hangingPunct="1"/>
            <a:r>
              <a:rPr lang="en-US" altLang="en-US" smtClean="0"/>
              <a:t>Contain references</a:t>
            </a:r>
          </a:p>
          <a:p>
            <a:pPr eaLnBrk="1" hangingPunct="1"/>
            <a:r>
              <a:rPr lang="en-US" altLang="en-US" smtClean="0"/>
              <a:t>When you declare an array name:</a:t>
            </a:r>
          </a:p>
          <a:p>
            <a:pPr lvl="1" eaLnBrk="1" hangingPunct="1"/>
            <a:r>
              <a:rPr lang="en-US" altLang="en-US" smtClean="0"/>
              <a:t>No computer memory address is assigned </a:t>
            </a:r>
          </a:p>
          <a:p>
            <a:pPr lvl="1" eaLnBrk="1" hangingPunct="1"/>
            <a:r>
              <a:rPr lang="en-US" altLang="en-US" smtClean="0"/>
              <a:t>The array has the special value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null</a:t>
            </a:r>
          </a:p>
          <a:p>
            <a:pPr lvl="2" eaLnBrk="1" hangingPunct="1"/>
            <a:r>
              <a:rPr lang="en-US" altLang="en-US" smtClean="0"/>
              <a:t>Unicode value </a:t>
            </a:r>
            <a:r>
              <a:rPr lang="en-US" altLang="en-US" smtClean="0">
                <a:cs typeface="Courier New" pitchFamily="49" charset="0"/>
              </a:rPr>
              <a:t>‘\u0000’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Initializing an Array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smtClean="0"/>
              <a:t>Use the keyword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altLang="en-US" smtClean="0"/>
              <a:t> to define an array</a:t>
            </a:r>
          </a:p>
          <a:p>
            <a:pPr lvl="1" eaLnBrk="1" hangingPunct="1"/>
            <a:r>
              <a:rPr lang="en-US" altLang="en-US" smtClean="0"/>
              <a:t>The array name acquires the actual memory address value</a:t>
            </a:r>
          </a:p>
          <a:p>
            <a:pPr eaLnBrk="1" hangingPunct="1"/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int[] someNums = new int[10];</a:t>
            </a:r>
          </a:p>
          <a:p>
            <a:pPr lvl="1" eaLnBrk="1" hangingPunct="1"/>
            <a:r>
              <a:rPr lang="en-US" altLang="en-US" smtClean="0"/>
              <a:t>Each element of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someNums</a:t>
            </a:r>
            <a:r>
              <a:rPr lang="en-US" altLang="en-US" smtClean="0"/>
              <a:t> has a value of 0</a:t>
            </a:r>
          </a:p>
          <a:p>
            <a:pPr eaLnBrk="1" hangingPunct="1"/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altLang="en-US" smtClean="0"/>
              <a:t> array elements </a:t>
            </a:r>
          </a:p>
          <a:p>
            <a:pPr lvl="1" eaLnBrk="1" hangingPunct="1"/>
            <a:r>
              <a:rPr lang="en-US" altLang="en-US" smtClean="0"/>
              <a:t>Assigned </a:t>
            </a:r>
            <a:r>
              <a:rPr lang="en-US" altLang="en-US" smtClean="0">
                <a:cs typeface="Courier New" pitchFamily="49" charset="0"/>
              </a:rPr>
              <a:t>‘\u0000’</a:t>
            </a:r>
            <a:r>
              <a:rPr lang="en-US" altLang="en-US" smtClean="0"/>
              <a:t> </a:t>
            </a:r>
          </a:p>
          <a:p>
            <a:pPr eaLnBrk="1" hangingPunct="1"/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altLang="en-US" smtClean="0"/>
              <a:t> array elements</a:t>
            </a:r>
          </a:p>
          <a:p>
            <a:pPr lvl="1" eaLnBrk="1" hangingPunct="1"/>
            <a:r>
              <a:rPr lang="en-US" altLang="en-US" smtClean="0"/>
              <a:t>Automatically assigned the value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pPr eaLnBrk="1" hangingPunct="1"/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smtClean="0">
                <a:cs typeface="Courier New" pitchFamily="49" charset="0"/>
              </a:rPr>
              <a:t>s and arrays of objects</a:t>
            </a:r>
          </a:p>
          <a:p>
            <a:pPr lvl="1" eaLnBrk="1" hangingPunct="1"/>
            <a:r>
              <a:rPr lang="en-US" altLang="en-US" smtClean="0">
                <a:cs typeface="Courier New" pitchFamily="49" charset="0"/>
              </a:rPr>
              <a:t>Assigned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altLang="en-US" smtClean="0">
                <a:cs typeface="Courier New" pitchFamily="49" charset="0"/>
              </a:rPr>
              <a:t> by default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Initializing an Array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Assign nondefault values to array elements upon creation</a:t>
            </a:r>
          </a:p>
          <a:p>
            <a:pPr lvl="1" eaLnBrk="1" hangingPunct="1">
              <a:buFontTx/>
              <a:buNone/>
            </a:pP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	int[] tenMult = {10, 20, 30, 40, 50, 60};</a:t>
            </a:r>
          </a:p>
          <a:p>
            <a:pPr eaLnBrk="1" hangingPunct="1"/>
            <a:r>
              <a:rPr lang="en-US" altLang="en-US" smtClean="0"/>
              <a:t>An </a:t>
            </a:r>
            <a:r>
              <a:rPr lang="en-US" altLang="en-US" b="1" smtClean="0"/>
              <a:t>initialization list</a:t>
            </a:r>
            <a:r>
              <a:rPr lang="en-US" altLang="en-US" smtClean="0"/>
              <a:t> initializes an array</a:t>
            </a:r>
          </a:p>
          <a:p>
            <a:pPr lvl="1" eaLnBrk="1" hangingPunct="1"/>
            <a:r>
              <a:rPr lang="en-US" altLang="en-US" smtClean="0"/>
              <a:t>Values are separated by commas and enclosed within curly braces</a:t>
            </a:r>
          </a:p>
          <a:p>
            <a:pPr eaLnBrk="1" hangingPunct="1"/>
            <a:r>
              <a:rPr lang="en-US" altLang="en-US" b="1" smtClean="0"/>
              <a:t>Populating an array</a:t>
            </a:r>
          </a:p>
          <a:p>
            <a:pPr lvl="1" eaLnBrk="1" hangingPunct="1"/>
            <a:r>
              <a:rPr lang="en-US" altLang="en-US" smtClean="0"/>
              <a:t>Providing values for all the elements in an array</a:t>
            </a:r>
            <a:endParaRPr lang="en-US" altLang="en-US" smtClean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Using Variable Subscripts with an Array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Scalar</a:t>
            </a:r>
            <a:r>
              <a:rPr lang="en-US" altLang="en-US" b="1" smtClean="0"/>
              <a:t> </a:t>
            </a:r>
          </a:p>
          <a:p>
            <a:pPr lvl="1" eaLnBrk="1" hangingPunct="1"/>
            <a:r>
              <a:rPr lang="en-US" altLang="en-US" smtClean="0"/>
              <a:t>A primitive variable</a:t>
            </a:r>
          </a:p>
          <a:p>
            <a:pPr eaLnBrk="1" hangingPunct="1"/>
            <a:r>
              <a:rPr lang="en-US" altLang="en-US" smtClean="0"/>
              <a:t>Power of arrays</a:t>
            </a:r>
          </a:p>
          <a:p>
            <a:pPr lvl="1" eaLnBrk="1" hangingPunct="1"/>
            <a:r>
              <a:rPr lang="en-US" altLang="en-US" smtClean="0"/>
              <a:t>Use subscripts that are variables rather than constant subscripts</a:t>
            </a:r>
          </a:p>
          <a:p>
            <a:pPr lvl="1" eaLnBrk="1" hangingPunct="1"/>
            <a:r>
              <a:rPr lang="en-US" altLang="en-US" smtClean="0"/>
              <a:t>Use a loop to perform array operations</a:t>
            </a:r>
          </a:p>
          <a:p>
            <a:pPr lvl="1" eaLnBrk="1" hangingPunct="1">
              <a:buFontTx/>
              <a:buNone/>
            </a:pP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	for (sub = 0; sub &lt; 5; ++sub)</a:t>
            </a:r>
          </a:p>
          <a:p>
            <a:pPr marL="800100" lvl="2" eaLnBrk="1" hangingPunct="1">
              <a:buFontTx/>
              <a:buNone/>
            </a:pP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 		 </a:t>
            </a: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scoreArray[sub] += 3;</a:t>
            </a:r>
          </a:p>
          <a:p>
            <a:pPr lvl="1" eaLnBrk="1" hangingPunct="1"/>
            <a:endParaRPr lang="en-US" altLang="en-US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Using Variable Subscripts with an Array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dirty="0" smtClean="0"/>
              <a:t>When an application contains an array: </a:t>
            </a:r>
          </a:p>
          <a:p>
            <a:pPr lvl="1" eaLnBrk="1" hangingPunct="1"/>
            <a:r>
              <a:rPr lang="en-US" altLang="en-US" dirty="0" smtClean="0"/>
              <a:t>Use every element of the array in some task</a:t>
            </a:r>
          </a:p>
          <a:p>
            <a:pPr lvl="1" eaLnBrk="1" hangingPunct="1"/>
            <a:r>
              <a:rPr lang="en-US" altLang="en-US" dirty="0" smtClean="0"/>
              <a:t>Perform loops that vary the loop control variable </a:t>
            </a:r>
          </a:p>
          <a:p>
            <a:pPr lvl="2" eaLnBrk="1" hangingPunct="1"/>
            <a:r>
              <a:rPr lang="en-US" altLang="en-US" dirty="0" smtClean="0"/>
              <a:t>Start at 0 </a:t>
            </a:r>
          </a:p>
          <a:p>
            <a:pPr lvl="2" eaLnBrk="1" hangingPunct="1"/>
            <a:r>
              <a:rPr lang="en-US" altLang="en-US" dirty="0" smtClean="0"/>
              <a:t>End at one less than the size of the array</a:t>
            </a:r>
          </a:p>
          <a:p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altLang="en-US" b="1" dirty="0" smtClean="0"/>
              <a:t> field:</a:t>
            </a:r>
            <a:r>
              <a:rPr lang="en-US" altLang="en-US" dirty="0" smtClean="0"/>
              <a:t> number of elements in the array</a:t>
            </a:r>
          </a:p>
          <a:p>
            <a:pPr lvl="1">
              <a:buNone/>
            </a:pP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	for(sub = 0; sub &lt; </a:t>
            </a: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scoreArray.length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; ++sub)</a:t>
            </a:r>
          </a:p>
          <a:p>
            <a:pPr lvl="2">
              <a:buNone/>
            </a:pP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scoreArray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[sub] += 3;</a:t>
            </a:r>
          </a:p>
          <a:p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altLang="en-US" dirty="0" smtClean="0">
                <a:cs typeface="Courier New" pitchFamily="49" charset="0"/>
              </a:rPr>
              <a:t> is a </a:t>
            </a:r>
            <a:r>
              <a:rPr lang="en-US" altLang="en-US" b="1" dirty="0" smtClean="0">
                <a:cs typeface="Courier New" pitchFamily="49" charset="0"/>
              </a:rPr>
              <a:t>property</a:t>
            </a:r>
            <a:r>
              <a:rPr lang="en-US" altLang="en-US" dirty="0" smtClean="0">
                <a:cs typeface="Courier New" pitchFamily="49" charset="0"/>
              </a:rPr>
              <a:t> of the object</a:t>
            </a:r>
          </a:p>
          <a:p>
            <a:pPr lvl="1"/>
            <a:r>
              <a:rPr lang="en-US" altLang="en-US" dirty="0" smtClean="0">
                <a:cs typeface="Courier New" pitchFamily="49" charset="0"/>
              </a:rPr>
              <a:t>Is a field</a:t>
            </a:r>
          </a:p>
          <a:p>
            <a:pPr lvl="1"/>
            <a:r>
              <a:rPr lang="en-US" altLang="en-US" dirty="0" smtClean="0">
                <a:cs typeface="Courier New" pitchFamily="49" charset="0"/>
              </a:rPr>
              <a:t>Cannot be used as an array method</a:t>
            </a:r>
          </a:p>
          <a:p>
            <a:pPr lvl="1"/>
            <a:r>
              <a:rPr lang="en-US" altLang="en-US" dirty="0" smtClean="0"/>
              <a:t>Automatically assigned a value for every array created</a:t>
            </a:r>
            <a:r>
              <a:rPr lang="en-US" altLang="en-US" dirty="0" smtClean="0">
                <a:cs typeface="Courier New" pitchFamily="49" charset="0"/>
              </a:rPr>
              <a:t> </a:t>
            </a:r>
            <a:endParaRPr lang="en-US" alt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PPTCOMPATIBLE4" val="RXP"/>
  <p:tag name="VARPPTCOMPATIBLERD03" val="RXP"/>
  <p:tag name="VARPPTTYPE" val="RXP"/>
  <p:tag name="VARPPTSLIDEFORMAT" val="RXP"/>
  <p:tag name="VARSAVEMESSAGETIMESTAMP" val="RXP8/10/2016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Hunter_140</Template>
  <TotalTime>1512</TotalTime>
  <Words>1699</Words>
  <Application>Microsoft Office PowerPoint</Application>
  <PresentationFormat>On-screen Show (4:3)</PresentationFormat>
  <Paragraphs>331</Paragraphs>
  <Slides>46</Slides>
  <Notes>44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Concourse</vt:lpstr>
      <vt:lpstr>Object Oriented Programming with Java</vt:lpstr>
      <vt:lpstr>Declaring Arrays</vt:lpstr>
      <vt:lpstr>Declaring Arrays</vt:lpstr>
      <vt:lpstr>Declaring Arrays</vt:lpstr>
      <vt:lpstr>Initializing an Array</vt:lpstr>
      <vt:lpstr>Initializing an Array</vt:lpstr>
      <vt:lpstr>Initializing an Array</vt:lpstr>
      <vt:lpstr>Using Variable Subscripts with an Array</vt:lpstr>
      <vt:lpstr>Using Variable Subscripts with an Array</vt:lpstr>
      <vt:lpstr>Using Variable Subscripts with an Array</vt:lpstr>
      <vt:lpstr>Using Part of an Array</vt:lpstr>
      <vt:lpstr>Declaring and Using Arrays of Objects</vt:lpstr>
      <vt:lpstr>Using the Enhanced for Loop with Objects</vt:lpstr>
      <vt:lpstr>Manipulating Arrays of Strings</vt:lpstr>
      <vt:lpstr>Searching an Array and Using Parallel Arrays</vt:lpstr>
      <vt:lpstr>Using Parallel Arrays</vt:lpstr>
      <vt:lpstr>Passing Arrays to and Returning Arrays from Methods</vt:lpstr>
      <vt:lpstr>Passing Arrays to and Returning Arrays from Methods</vt:lpstr>
      <vt:lpstr>Returning an Array from a Method</vt:lpstr>
      <vt:lpstr>Chapter 9</vt:lpstr>
      <vt:lpstr>Sorting Array Elements Using the Bubble Sort Algorithm</vt:lpstr>
      <vt:lpstr>Using the Bubble Sort Algorithm</vt:lpstr>
      <vt:lpstr>Using the Bubble Sort Algorithm</vt:lpstr>
      <vt:lpstr>Sorting Arrays of Objects</vt:lpstr>
      <vt:lpstr>Sorting Array Elements Using the Insertion Sort Algorithm</vt:lpstr>
      <vt:lpstr>Using Two-Dimensional and Other Multidimensional Arrays</vt:lpstr>
      <vt:lpstr>Using Two-Dimensional and Other Multidimensional Arrays</vt:lpstr>
      <vt:lpstr>Passing a Two-Dimensional Array to a Method</vt:lpstr>
      <vt:lpstr>Using the length Field with a Two-Dimensional Array</vt:lpstr>
      <vt:lpstr>Understanding Ragged Arrays</vt:lpstr>
      <vt:lpstr>Using Other Multidimensional Arrays</vt:lpstr>
      <vt:lpstr>Using the Arrays Class</vt:lpstr>
      <vt:lpstr>Using the Arrays Class</vt:lpstr>
      <vt:lpstr>Using the Arrays Class</vt:lpstr>
      <vt:lpstr>Using the ArrayList Class</vt:lpstr>
      <vt:lpstr>Using the ArrayList Class</vt:lpstr>
      <vt:lpstr>Using the ArrayList Class</vt:lpstr>
      <vt:lpstr>Creating Enumerations</vt:lpstr>
      <vt:lpstr>PowerPoint Presentation</vt:lpstr>
      <vt:lpstr>Creating Enumerations</vt:lpstr>
      <vt:lpstr>Creating Enumerations</vt:lpstr>
      <vt:lpstr>Creating Enumerations</vt:lpstr>
      <vt:lpstr>Creating Enumerations</vt:lpstr>
      <vt:lpstr>Don’t Do It</vt:lpstr>
      <vt:lpstr>Summary</vt:lpstr>
      <vt:lpstr>Summary</vt:lpstr>
    </vt:vector>
  </TitlesOfParts>
  <Company>F. Hoffmann-La Roche,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Baduk, Katerina {DOPA~Boston Dia}</dc:creator>
  <cp:lastModifiedBy>George McRedmond</cp:lastModifiedBy>
  <cp:revision>81</cp:revision>
  <dcterms:created xsi:type="dcterms:W3CDTF">2016-08-09T15:06:25Z</dcterms:created>
  <dcterms:modified xsi:type="dcterms:W3CDTF">2017-08-01T15:46:33Z</dcterms:modified>
</cp:coreProperties>
</file>