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95" r:id="rId2"/>
    <p:sldId id="259" r:id="rId3"/>
    <p:sldId id="260" r:id="rId4"/>
    <p:sldId id="262" r:id="rId5"/>
    <p:sldId id="263"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8" r:id="rId19"/>
    <p:sldId id="297" r:id="rId20"/>
    <p:sldId id="279" r:id="rId21"/>
    <p:sldId id="280" r:id="rId22"/>
    <p:sldId id="282" r:id="rId23"/>
    <p:sldId id="283" r:id="rId24"/>
    <p:sldId id="284" r:id="rId25"/>
    <p:sldId id="285" r:id="rId26"/>
    <p:sldId id="286" r:id="rId27"/>
    <p:sldId id="287" r:id="rId28"/>
    <p:sldId id="288" r:id="rId29"/>
    <p:sldId id="289" r:id="rId30"/>
    <p:sldId id="290" r:id="rId31"/>
    <p:sldId id="292" r:id="rId32"/>
    <p:sldId id="293" r:id="rId33"/>
    <p:sldId id="298" r:id="rId34"/>
    <p:sldId id="299"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Objects="1">
      <p:cViewPr varScale="1">
        <p:scale>
          <a:sx n="87" d="100"/>
          <a:sy n="87" d="100"/>
        </p:scale>
        <p:origin x="-1470" y="-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463DD6-F27D-4B27-85BB-2C4E1BB84A93}" type="datetimeFigureOut">
              <a:rPr lang="en-US" smtClean="0"/>
              <a:pPr/>
              <a:t>9/5/2016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36DC0C-0AC8-4E9C-8143-63F3180C3DAF}" type="slidenum">
              <a:rPr lang="en-US" smtClean="0"/>
              <a:pPr/>
              <a:t>‹#›</a:t>
            </a:fld>
            <a:endParaRPr lang="en-US"/>
          </a:p>
        </p:txBody>
      </p:sp>
    </p:spTree>
    <p:extLst>
      <p:ext uri="{BB962C8B-B14F-4D97-AF65-F5344CB8AC3E}">
        <p14:creationId xmlns="" xmlns:p14="http://schemas.microsoft.com/office/powerpoint/2010/main" val="326352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p:txBody>
          <a:bodyPr/>
          <a:lstStyle/>
          <a:p>
            <a:pPr>
              <a:defRPr/>
            </a:pPr>
            <a:fld id="{7E9F8BB7-0742-4CEF-9B39-7879721FB852}" type="slidenum">
              <a:rPr lang="en-US" altLang="en-US" smtClean="0"/>
              <a:pPr>
                <a:defRPr/>
              </a:pPr>
              <a:t>2</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9876" name="Slide Number Placeholder 3"/>
          <p:cNvSpPr>
            <a:spLocks noGrp="1"/>
          </p:cNvSpPr>
          <p:nvPr>
            <p:ph type="sldNum" sz="quarter" idx="5"/>
          </p:nvPr>
        </p:nvSpPr>
        <p:spPr/>
        <p:txBody>
          <a:bodyPr/>
          <a:lstStyle/>
          <a:p>
            <a:pPr>
              <a:defRPr/>
            </a:pPr>
            <a:fld id="{A9CDD9FA-D31D-4679-8EFE-4BBD91516330}" type="slidenum">
              <a:rPr lang="en-US" altLang="en-US" smtClean="0"/>
              <a:pPr>
                <a:defRPr/>
              </a:pPr>
              <a:t>11</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3"/>
          <p:cNvSpPr>
            <a:spLocks noGrp="1"/>
          </p:cNvSpPr>
          <p:nvPr>
            <p:ph type="sldNum" sz="quarter" idx="5"/>
          </p:nvPr>
        </p:nvSpPr>
        <p:spPr/>
        <p:txBody>
          <a:bodyPr/>
          <a:lstStyle/>
          <a:p>
            <a:pPr>
              <a:defRPr/>
            </a:pPr>
            <a:fld id="{BBED7DE2-208F-446B-B9F9-5D30305C63C9}" type="slidenum">
              <a:rPr lang="en-US" altLang="en-US" smtClean="0"/>
              <a:pPr>
                <a:defRPr/>
              </a:pPr>
              <a:t>12</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81924" name="Slide Number Placeholder 3"/>
          <p:cNvSpPr>
            <a:spLocks noGrp="1"/>
          </p:cNvSpPr>
          <p:nvPr>
            <p:ph type="sldNum" sz="quarter" idx="5"/>
          </p:nvPr>
        </p:nvSpPr>
        <p:spPr/>
        <p:txBody>
          <a:bodyPr/>
          <a:lstStyle/>
          <a:p>
            <a:pPr>
              <a:defRPr/>
            </a:pPr>
            <a:fld id="{31F63D24-D4A4-4E5F-A693-CDC44483907B}" type="slidenum">
              <a:rPr lang="en-US" altLang="en-US" smtClean="0"/>
              <a:pPr>
                <a:defRPr/>
              </a:pPr>
              <a:t>13</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82948" name="Slide Number Placeholder 3"/>
          <p:cNvSpPr>
            <a:spLocks noGrp="1"/>
          </p:cNvSpPr>
          <p:nvPr>
            <p:ph type="sldNum" sz="quarter" idx="5"/>
          </p:nvPr>
        </p:nvSpPr>
        <p:spPr/>
        <p:txBody>
          <a:bodyPr/>
          <a:lstStyle/>
          <a:p>
            <a:pPr>
              <a:defRPr/>
            </a:pPr>
            <a:fld id="{8C01B959-5BCD-4E06-9C4F-5E7F1695CF85}" type="slidenum">
              <a:rPr lang="en-US" altLang="en-US" smtClean="0"/>
              <a:pPr>
                <a:defRPr/>
              </a:pPr>
              <a:t>14</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2" name="Slide Number Placeholder 3"/>
          <p:cNvSpPr>
            <a:spLocks noGrp="1"/>
          </p:cNvSpPr>
          <p:nvPr>
            <p:ph type="sldNum" sz="quarter" idx="5"/>
          </p:nvPr>
        </p:nvSpPr>
        <p:spPr/>
        <p:txBody>
          <a:bodyPr/>
          <a:lstStyle/>
          <a:p>
            <a:pPr>
              <a:defRPr/>
            </a:pPr>
            <a:fld id="{D1A35639-29FE-4791-9EEF-1B0DA88C4198}" type="slidenum">
              <a:rPr lang="en-US" altLang="en-US" smtClean="0"/>
              <a:pPr>
                <a:defRPr/>
              </a:pPr>
              <a:t>15</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84996" name="Slide Number Placeholder 3"/>
          <p:cNvSpPr>
            <a:spLocks noGrp="1"/>
          </p:cNvSpPr>
          <p:nvPr>
            <p:ph type="sldNum" sz="quarter" idx="5"/>
          </p:nvPr>
        </p:nvSpPr>
        <p:spPr/>
        <p:txBody>
          <a:bodyPr/>
          <a:lstStyle/>
          <a:p>
            <a:pPr>
              <a:defRPr/>
            </a:pPr>
            <a:fld id="{F3620F15-D6DA-4858-80FD-D01401C5957B}" type="slidenum">
              <a:rPr lang="en-US" altLang="en-US" smtClean="0"/>
              <a:pPr>
                <a:defRPr/>
              </a:pPr>
              <a:t>16</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86020" name="Slide Number Placeholder 3"/>
          <p:cNvSpPr>
            <a:spLocks noGrp="1"/>
          </p:cNvSpPr>
          <p:nvPr>
            <p:ph type="sldNum" sz="quarter" idx="5"/>
          </p:nvPr>
        </p:nvSpPr>
        <p:spPr/>
        <p:txBody>
          <a:bodyPr/>
          <a:lstStyle/>
          <a:p>
            <a:pPr>
              <a:defRPr/>
            </a:pPr>
            <a:fld id="{F64041EC-A4B3-4A0B-967B-BC1A9BEB465E}" type="slidenum">
              <a:rPr lang="en-US" altLang="en-US" smtClean="0"/>
              <a:pPr>
                <a:defRPr/>
              </a:pPr>
              <a:t>17</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88068" name="Slide Number Placeholder 3"/>
          <p:cNvSpPr>
            <a:spLocks noGrp="1"/>
          </p:cNvSpPr>
          <p:nvPr>
            <p:ph type="sldNum" sz="quarter" idx="5"/>
          </p:nvPr>
        </p:nvSpPr>
        <p:spPr/>
        <p:txBody>
          <a:bodyPr/>
          <a:lstStyle/>
          <a:p>
            <a:pPr>
              <a:defRPr/>
            </a:pPr>
            <a:fld id="{429D0E4D-7430-4BDB-BC67-6F289E62A116}" type="slidenum">
              <a:rPr lang="en-US" altLang="en-US" smtClean="0"/>
              <a:pPr>
                <a:defRPr/>
              </a:pPr>
              <a:t>18</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a</a:t>
            </a:r>
            <a:r>
              <a:rPr lang="en-US" baseline="0" dirty="0" smtClean="0"/>
              <a:t> student to draw his/her diagram on the whiteboard.</a:t>
            </a:r>
            <a:endParaRPr lang="en-US" dirty="0"/>
          </a:p>
        </p:txBody>
      </p:sp>
      <p:sp>
        <p:nvSpPr>
          <p:cNvPr id="4" name="Slide Number Placeholder 3"/>
          <p:cNvSpPr>
            <a:spLocks noGrp="1"/>
          </p:cNvSpPr>
          <p:nvPr>
            <p:ph type="sldNum" sz="quarter" idx="10"/>
          </p:nvPr>
        </p:nvSpPr>
        <p:spPr/>
        <p:txBody>
          <a:bodyPr/>
          <a:lstStyle/>
          <a:p>
            <a:fld id="{E836DC0C-0AC8-4E9C-8143-63F3180C3DAF}"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89092" name="Slide Number Placeholder 3"/>
          <p:cNvSpPr>
            <a:spLocks noGrp="1"/>
          </p:cNvSpPr>
          <p:nvPr>
            <p:ph type="sldNum" sz="quarter" idx="5"/>
          </p:nvPr>
        </p:nvSpPr>
        <p:spPr/>
        <p:txBody>
          <a:bodyPr/>
          <a:lstStyle/>
          <a:p>
            <a:pPr>
              <a:defRPr/>
            </a:pPr>
            <a:fld id="{050414C0-6152-4172-9E0C-8FAA56ECFB0B}" type="slidenum">
              <a:rPr lang="en-US" altLang="en-US" smtClean="0"/>
              <a:pPr>
                <a:defRPr/>
              </a:pPr>
              <a:t>20</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69636" name="Slide Number Placeholder 3"/>
          <p:cNvSpPr>
            <a:spLocks noGrp="1"/>
          </p:cNvSpPr>
          <p:nvPr>
            <p:ph type="sldNum" sz="quarter" idx="5"/>
          </p:nvPr>
        </p:nvSpPr>
        <p:spPr/>
        <p:txBody>
          <a:bodyPr/>
          <a:lstStyle/>
          <a:p>
            <a:pPr>
              <a:defRPr/>
            </a:pPr>
            <a:fld id="{4F581067-5726-4547-8EC9-5990AA1813C1}" type="slidenum">
              <a:rPr lang="en-US" altLang="en-US" smtClean="0"/>
              <a:pPr>
                <a:defRPr/>
              </a:pPr>
              <a:t>3</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0116" name="Slide Number Placeholder 3"/>
          <p:cNvSpPr>
            <a:spLocks noGrp="1"/>
          </p:cNvSpPr>
          <p:nvPr>
            <p:ph type="sldNum" sz="quarter" idx="5"/>
          </p:nvPr>
        </p:nvSpPr>
        <p:spPr/>
        <p:txBody>
          <a:bodyPr/>
          <a:lstStyle/>
          <a:p>
            <a:pPr>
              <a:defRPr/>
            </a:pPr>
            <a:fld id="{A01E9B1F-12DB-42A3-908F-256AB881E5A5}" type="slidenum">
              <a:rPr lang="en-US" altLang="en-US" smtClean="0"/>
              <a:pPr>
                <a:defRPr/>
              </a:pPr>
              <a:t>21</a:t>
            </a:fld>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2164" name="Slide Number Placeholder 3"/>
          <p:cNvSpPr>
            <a:spLocks noGrp="1"/>
          </p:cNvSpPr>
          <p:nvPr>
            <p:ph type="sldNum" sz="quarter" idx="5"/>
          </p:nvPr>
        </p:nvSpPr>
        <p:spPr/>
        <p:txBody>
          <a:bodyPr/>
          <a:lstStyle/>
          <a:p>
            <a:pPr>
              <a:defRPr/>
            </a:pPr>
            <a:fld id="{C9AC1A9A-C361-4BF0-9F3A-73C7FF257217}" type="slidenum">
              <a:rPr lang="en-US" altLang="en-US" smtClean="0"/>
              <a:pPr>
                <a:defRPr/>
              </a:pPr>
              <a:t>22</a:t>
            </a:fld>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p:txBody>
          <a:bodyPr/>
          <a:lstStyle/>
          <a:p>
            <a:pPr>
              <a:defRPr/>
            </a:pPr>
            <a:fld id="{070B85FA-D4B8-4D7C-B113-CF283F043E7C}" type="slidenum">
              <a:rPr lang="en-US" altLang="en-US" smtClean="0"/>
              <a:pPr>
                <a:defRPr/>
              </a:pPr>
              <a:t>23</a:t>
            </a:fld>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idx="5"/>
          </p:nvPr>
        </p:nvSpPr>
        <p:spPr/>
        <p:txBody>
          <a:bodyPr/>
          <a:lstStyle/>
          <a:p>
            <a:pPr>
              <a:defRPr/>
            </a:pPr>
            <a:fld id="{2551D199-18F9-4598-8F10-8563C04243EF}" type="slidenum">
              <a:rPr lang="en-US" altLang="en-US" smtClean="0"/>
              <a:pPr>
                <a:defRPr/>
              </a:pPr>
              <a:t>24</a:t>
            </a:fld>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3"/>
          <p:cNvSpPr>
            <a:spLocks noGrp="1"/>
          </p:cNvSpPr>
          <p:nvPr>
            <p:ph type="sldNum" sz="quarter" idx="5"/>
          </p:nvPr>
        </p:nvSpPr>
        <p:spPr/>
        <p:txBody>
          <a:bodyPr/>
          <a:lstStyle/>
          <a:p>
            <a:pPr>
              <a:defRPr/>
            </a:pPr>
            <a:fld id="{A4BDEE17-A7EE-41F9-A322-110F47A62998}" type="slidenum">
              <a:rPr lang="en-US" altLang="en-US" smtClean="0"/>
              <a:pPr>
                <a:defRPr/>
              </a:pPr>
              <a:t>25</a:t>
            </a:fld>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6260" name="Slide Number Placeholder 3"/>
          <p:cNvSpPr>
            <a:spLocks noGrp="1"/>
          </p:cNvSpPr>
          <p:nvPr>
            <p:ph type="sldNum" sz="quarter" idx="5"/>
          </p:nvPr>
        </p:nvSpPr>
        <p:spPr/>
        <p:txBody>
          <a:bodyPr/>
          <a:lstStyle/>
          <a:p>
            <a:pPr>
              <a:defRPr/>
            </a:pPr>
            <a:fld id="{6870E73B-4188-478F-98C4-5C8CC6417E18}" type="slidenum">
              <a:rPr lang="en-US" altLang="en-US" smtClean="0"/>
              <a:pPr>
                <a:defRPr/>
              </a:pPr>
              <a:t>26</a:t>
            </a:fld>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idx="5"/>
          </p:nvPr>
        </p:nvSpPr>
        <p:spPr/>
        <p:txBody>
          <a:bodyPr/>
          <a:lstStyle/>
          <a:p>
            <a:pPr>
              <a:defRPr/>
            </a:pPr>
            <a:fld id="{13193BBD-E5B0-4179-A1C4-42CB513C6C62}" type="slidenum">
              <a:rPr lang="en-US" altLang="en-US" smtClean="0"/>
              <a:pPr>
                <a:defRPr/>
              </a:pPr>
              <a:t>27</a:t>
            </a:fld>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8308" name="Slide Number Placeholder 3"/>
          <p:cNvSpPr>
            <a:spLocks noGrp="1"/>
          </p:cNvSpPr>
          <p:nvPr>
            <p:ph type="sldNum" sz="quarter" idx="5"/>
          </p:nvPr>
        </p:nvSpPr>
        <p:spPr/>
        <p:txBody>
          <a:bodyPr/>
          <a:lstStyle/>
          <a:p>
            <a:pPr>
              <a:defRPr/>
            </a:pPr>
            <a:fld id="{54F82758-3D88-40F6-AE52-1DF07CAAE093}" type="slidenum">
              <a:rPr lang="en-US" altLang="en-US" smtClean="0"/>
              <a:pPr>
                <a:defRPr/>
              </a:pPr>
              <a:t>28</a:t>
            </a:fld>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99332" name="Slide Number Placeholder 3"/>
          <p:cNvSpPr>
            <a:spLocks noGrp="1"/>
          </p:cNvSpPr>
          <p:nvPr>
            <p:ph type="sldNum" sz="quarter" idx="5"/>
          </p:nvPr>
        </p:nvSpPr>
        <p:spPr/>
        <p:txBody>
          <a:bodyPr/>
          <a:lstStyle/>
          <a:p>
            <a:pPr>
              <a:defRPr/>
            </a:pPr>
            <a:fld id="{6E2BDD7D-EE50-46D0-ADB6-13E481EF70FA}" type="slidenum">
              <a:rPr lang="en-US" altLang="en-US" smtClean="0"/>
              <a:pPr>
                <a:defRPr/>
              </a:pPr>
              <a:t>29</a:t>
            </a:fld>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100356" name="Slide Number Placeholder 3"/>
          <p:cNvSpPr>
            <a:spLocks noGrp="1"/>
          </p:cNvSpPr>
          <p:nvPr>
            <p:ph type="sldNum" sz="quarter" idx="5"/>
          </p:nvPr>
        </p:nvSpPr>
        <p:spPr/>
        <p:txBody>
          <a:bodyPr/>
          <a:lstStyle/>
          <a:p>
            <a:pPr>
              <a:defRPr/>
            </a:pPr>
            <a:fld id="{A26DCFE6-1FC1-457D-B382-15C9EBA74923}" type="slidenum">
              <a:rPr lang="en-US" altLang="en-US" smtClean="0"/>
              <a:pPr>
                <a:defRPr/>
              </a:pPr>
              <a:t>30</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p:txBody>
          <a:bodyPr/>
          <a:lstStyle/>
          <a:p>
            <a:pPr>
              <a:defRPr/>
            </a:pPr>
            <a:fld id="{4DDFB6ED-E4AC-4DD8-B81C-69F8AB153A92}" type="slidenum">
              <a:rPr lang="en-US" altLang="en-US" smtClean="0"/>
              <a:pPr>
                <a:defRPr/>
              </a:pPr>
              <a:t>4</a:t>
            </a:fld>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p:txBody>
          <a:bodyPr/>
          <a:lstStyle/>
          <a:p>
            <a:pPr>
              <a:defRPr/>
            </a:pPr>
            <a:fld id="{6E621651-7E71-4C8A-AC19-BF2AECD685BB}" type="slidenum">
              <a:rPr lang="en-US" altLang="en-US" smtClean="0"/>
              <a:pPr>
                <a:defRPr/>
              </a:pPr>
              <a:t>31</a:t>
            </a:fld>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3"/>
          <p:cNvSpPr>
            <a:spLocks noGrp="1"/>
          </p:cNvSpPr>
          <p:nvPr>
            <p:ph type="sldNum" sz="quarter" idx="5"/>
          </p:nvPr>
        </p:nvSpPr>
        <p:spPr/>
        <p:txBody>
          <a:bodyPr/>
          <a:lstStyle/>
          <a:p>
            <a:pPr>
              <a:defRPr/>
            </a:pPr>
            <a:fld id="{F732D089-8350-48F0-9FCD-434E81807D13}" type="slidenum">
              <a:rPr lang="en-US" altLang="en-US" smtClean="0"/>
              <a:pPr>
                <a:defRPr/>
              </a:pPr>
              <a:t>32</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2708" name="Slide Number Placeholder 3"/>
          <p:cNvSpPr>
            <a:spLocks noGrp="1"/>
          </p:cNvSpPr>
          <p:nvPr>
            <p:ph type="sldNum" sz="quarter" idx="5"/>
          </p:nvPr>
        </p:nvSpPr>
        <p:spPr/>
        <p:txBody>
          <a:bodyPr/>
          <a:lstStyle/>
          <a:p>
            <a:pPr>
              <a:defRPr/>
            </a:pPr>
            <a:fld id="{BE3C5A00-9424-4BFC-9599-42BBEB7A5106}" type="slidenum">
              <a:rPr lang="en-US" altLang="en-US" smtClean="0"/>
              <a:pPr>
                <a:defRPr/>
              </a:pPr>
              <a:t>5</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3732" name="Slide Number Placeholder 3"/>
          <p:cNvSpPr>
            <a:spLocks noGrp="1"/>
          </p:cNvSpPr>
          <p:nvPr>
            <p:ph type="sldNum" sz="quarter" idx="5"/>
          </p:nvPr>
        </p:nvSpPr>
        <p:spPr/>
        <p:txBody>
          <a:bodyPr/>
          <a:lstStyle/>
          <a:p>
            <a:pPr>
              <a:defRPr/>
            </a:pPr>
            <a:fld id="{3B23B6C8-2F12-45FF-8746-F17C533B4382}" type="slidenum">
              <a:rPr lang="en-US" altLang="en-US" smtClean="0"/>
              <a:pPr>
                <a:defRPr/>
              </a:pPr>
              <a:t>6</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5780" name="Slide Number Placeholder 3"/>
          <p:cNvSpPr>
            <a:spLocks noGrp="1"/>
          </p:cNvSpPr>
          <p:nvPr>
            <p:ph type="sldNum" sz="quarter" idx="5"/>
          </p:nvPr>
        </p:nvSpPr>
        <p:spPr/>
        <p:txBody>
          <a:bodyPr/>
          <a:lstStyle/>
          <a:p>
            <a:pPr>
              <a:defRPr/>
            </a:pPr>
            <a:fld id="{81C9F046-D08F-4E03-B2AA-1C86ED02B357}" type="slidenum">
              <a:rPr lang="en-US" altLang="en-US" smtClean="0"/>
              <a:pPr>
                <a:defRPr/>
              </a:pPr>
              <a:t>7</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6804" name="Slide Number Placeholder 3"/>
          <p:cNvSpPr>
            <a:spLocks noGrp="1"/>
          </p:cNvSpPr>
          <p:nvPr>
            <p:ph type="sldNum" sz="quarter" idx="5"/>
          </p:nvPr>
        </p:nvSpPr>
        <p:spPr/>
        <p:txBody>
          <a:bodyPr/>
          <a:lstStyle/>
          <a:p>
            <a:pPr>
              <a:defRPr/>
            </a:pPr>
            <a:fld id="{1B09EFC2-2EB4-4F8E-9F6A-5906B0FD478A}" type="slidenum">
              <a:rPr lang="en-US" altLang="en-US" smtClean="0"/>
              <a:pPr>
                <a:defRPr/>
              </a:pPr>
              <a:t>8</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7828" name="Slide Number Placeholder 3"/>
          <p:cNvSpPr>
            <a:spLocks noGrp="1"/>
          </p:cNvSpPr>
          <p:nvPr>
            <p:ph type="sldNum" sz="quarter" idx="5"/>
          </p:nvPr>
        </p:nvSpPr>
        <p:spPr/>
        <p:txBody>
          <a:bodyPr/>
          <a:lstStyle/>
          <a:p>
            <a:pPr>
              <a:defRPr/>
            </a:pPr>
            <a:fld id="{2A627A8C-D3E1-4B4A-8D29-BAC21DE900E6}" type="slidenum">
              <a:rPr lang="en-US" altLang="en-US" smtClean="0"/>
              <a:pPr>
                <a:defRPr/>
              </a:pPr>
              <a:t>9</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8852" name="Slide Number Placeholder 3"/>
          <p:cNvSpPr>
            <a:spLocks noGrp="1"/>
          </p:cNvSpPr>
          <p:nvPr>
            <p:ph type="sldNum" sz="quarter" idx="5"/>
          </p:nvPr>
        </p:nvSpPr>
        <p:spPr/>
        <p:txBody>
          <a:bodyPr/>
          <a:lstStyle/>
          <a:p>
            <a:pPr>
              <a:defRPr/>
            </a:pPr>
            <a:fld id="{A3B668B6-A227-4EAE-A3BC-309E296AF0E6}" type="slidenum">
              <a:rPr lang="en-US" altLang="en-US" smtClean="0"/>
              <a:pPr>
                <a:defRPr/>
              </a:pPr>
              <a:t>10</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CE071BF8-23B5-4D70-BDAD-67B1371CD4BB}" type="datetime1">
              <a:rPr lang="en-US" smtClean="0"/>
              <a:pPr/>
              <a:t>9/5/2016</a:t>
            </a:fld>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r>
              <a:rPr lang="en-US" smtClean="0"/>
              <a:t>Java Programming, Eighth Edition</a:t>
            </a: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C29B1BDC-B0CD-405E-AE30-DAEA1B5119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3317DC9A-0A4A-40C6-A1F4-C299B6ACBCC6}" type="datetime1">
              <a:rPr lang="en-US" smtClean="0"/>
              <a:pPr/>
              <a:t>9/5/2016</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DB17E1AC-CE76-44E0-88DF-1B4FB3F09700}" type="datetime1">
              <a:rPr lang="en-US" smtClean="0"/>
              <a:pPr/>
              <a:t>9/5/2016</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r>
              <a:rPr lang="en-US" smtClean="0"/>
              <a:t>Java Programming, Eighth Edition</a:t>
            </a: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fld id="{C29B1BDC-B0CD-405E-AE30-DAEA1B511970}" type="slidenum">
              <a:rPr lang="en-US" smtClean="0"/>
              <a:pPr/>
              <a:t>‹#›</a:t>
            </a:fld>
            <a:endParaRPr lang="en-US"/>
          </a:p>
        </p:txBody>
      </p:sp>
    </p:spTree>
    <p:extLst>
      <p:ext uri="{BB962C8B-B14F-4D97-AF65-F5344CB8AC3E}">
        <p14:creationId xmlns="" xmlns:p14="http://schemas.microsoft.com/office/powerpoint/2010/main" val="107306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88D4EBDB-A96B-438A-BF9A-9F99ED5E6CA4}" type="datetime1">
              <a:rPr lang="en-US" smtClean="0"/>
              <a:pPr/>
              <a:t>9/5/2016</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solidFill>
                  <a:schemeClr val="bg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3770C1D9-704C-4C5E-B768-86F58720C1E0}" type="datetime1">
              <a:rPr lang="en-US" smtClean="0"/>
              <a:pPr/>
              <a:t>9/5/2016</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41ACAA69-9EA2-4A79-8787-0AB7AD06CF6D}" type="datetime1">
              <a:rPr lang="en-US" smtClean="0"/>
              <a:pPr/>
              <a:t>9/5/2016</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
        <p:nvSpPr>
          <p:cNvPr id="8" name="Title 7"/>
          <p:cNvSpPr>
            <a:spLocks noGrp="1"/>
          </p:cNvSpPr>
          <p:nvPr>
            <p:ph type="title"/>
          </p:nvPr>
        </p:nvSpPr>
        <p:spPr/>
        <p:txBody>
          <a:bodyPr rtlCol="0"/>
          <a:lstStyle>
            <a:lvl1pPr>
              <a:defRPr baseline="0">
                <a:solidFill>
                  <a:schemeClr val="bg2"/>
                </a:solidFill>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fld id="{36094651-9509-425D-ACFE-4E745040C6F7}" type="datetime1">
              <a:rPr lang="en-US" smtClean="0"/>
              <a:pPr/>
              <a:t>9/5/2016</a:t>
            </a:fld>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fld id="{7DB731B0-465B-42B9-873E-A99DBBC2748B}" type="datetime1">
              <a:rPr lang="en-US" smtClean="0"/>
              <a:pPr/>
              <a:t>9/5/2016</a:t>
            </a:fld>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
        <p:nvSpPr>
          <p:cNvPr id="6" name="Title 5"/>
          <p:cNvSpPr>
            <a:spLocks noGrp="1"/>
          </p:cNvSpPr>
          <p:nvPr>
            <p:ph type="title"/>
          </p:nvPr>
        </p:nvSpPr>
        <p:spPr/>
        <p:txBody>
          <a:bodyPr rtlCol="0"/>
          <a:lstStyle>
            <a:lvl1pPr>
              <a:defRPr baseline="0">
                <a:solidFill>
                  <a:schemeClr val="bg2"/>
                </a:solidFill>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fld id="{AEA665DC-7BFB-4973-9C37-5A3183D05FF2}" type="datetime1">
              <a:rPr lang="en-US" smtClean="0"/>
              <a:pPr/>
              <a:t>9/5/2016</a:t>
            </a:fld>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922E6951-F71F-49A4-899A-924094841E1D}" type="datetime1">
              <a:rPr lang="en-US" smtClean="0"/>
              <a:pPr/>
              <a:t>9/5/2016</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C29B1BDC-B0CD-405E-AE30-DAEA1B5119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6FC1F927-6D20-4227-AF61-0A3EC25D14CA}" type="datetime1">
              <a:rPr lang="en-US" smtClean="0"/>
              <a:pPr/>
              <a:t>9/5/2016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fld id="{C29B1BDC-B0CD-405E-AE30-DAEA1B51197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8074615" y="6055462"/>
            <a:ext cx="736600" cy="552450"/>
          </a:xfrm>
          <a:prstGeom prst="rect">
            <a:avLst/>
          </a:prstGeom>
        </p:spPr>
      </p:pic>
      <p:sp>
        <p:nvSpPr>
          <p:cNvPr id="4" name="TextBox 3"/>
          <p:cNvSpPr txBox="1"/>
          <p:nvPr/>
        </p:nvSpPr>
        <p:spPr>
          <a:xfrm>
            <a:off x="5648915" y="6441234"/>
            <a:ext cx="2438400" cy="261610"/>
          </a:xfrm>
          <a:prstGeom prst="rect">
            <a:avLst/>
          </a:prstGeom>
          <a:noFill/>
        </p:spPr>
        <p:txBody>
          <a:bodyPr wrap="square" rtlCol="0">
            <a:spAutoFit/>
          </a:bodyPr>
          <a:lstStyle/>
          <a:p>
            <a:pPr algn="r"/>
            <a:r>
              <a:rPr lang="en-US" sz="1100" dirty="0" smtClean="0"/>
              <a:t>Java Programming: 8</a:t>
            </a:r>
            <a:r>
              <a:rPr lang="en-US" sz="1100" baseline="30000" dirty="0" smtClean="0"/>
              <a:t>th</a:t>
            </a:r>
            <a:r>
              <a:rPr lang="en-US" sz="1100" dirty="0" smtClean="0"/>
              <a:t> Edition</a:t>
            </a:r>
            <a:endParaRPr lang="en-US" sz="1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with Java</a:t>
            </a:r>
            <a:endParaRPr lang="en-US" dirty="0"/>
          </a:p>
        </p:txBody>
      </p:sp>
      <p:sp>
        <p:nvSpPr>
          <p:cNvPr id="3" name="Subtitle 2"/>
          <p:cNvSpPr>
            <a:spLocks noGrp="1"/>
          </p:cNvSpPr>
          <p:nvPr>
            <p:ph type="subTitle" idx="1"/>
          </p:nvPr>
        </p:nvSpPr>
        <p:spPr/>
        <p:txBody>
          <a:bodyPr/>
          <a:lstStyle/>
          <a:p>
            <a:r>
              <a:rPr lang="en-US" dirty="0" smtClean="0"/>
              <a:t>Day 8</a:t>
            </a:r>
            <a:endParaRPr lang="en-US" dirty="0"/>
          </a:p>
        </p:txBody>
      </p:sp>
    </p:spTree>
    <p:extLst>
      <p:ext uri="{BB962C8B-B14F-4D97-AF65-F5344CB8AC3E}">
        <p14:creationId xmlns="" xmlns:p14="http://schemas.microsoft.com/office/powerpoint/2010/main" val="3930701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altLang="en-US" dirty="0" smtClean="0"/>
              <a:t>Overriding </a:t>
            </a:r>
            <a:r>
              <a:rPr lang="en-US" altLang="en-US" dirty="0" err="1" smtClean="0"/>
              <a:t>Superclass</a:t>
            </a:r>
            <a:r>
              <a:rPr lang="en-US" altLang="en-US" dirty="0" smtClean="0"/>
              <a:t> Methods</a:t>
            </a:r>
          </a:p>
        </p:txBody>
      </p:sp>
      <p:sp>
        <p:nvSpPr>
          <p:cNvPr id="38915" name="Rectangle 3"/>
          <p:cNvSpPr>
            <a:spLocks noGrp="1" noChangeArrowheads="1"/>
          </p:cNvSpPr>
          <p:nvPr>
            <p:ph idx="1"/>
          </p:nvPr>
        </p:nvSpPr>
        <p:spPr/>
        <p:txBody>
          <a:bodyPr/>
          <a:lstStyle/>
          <a:p>
            <a:pPr eaLnBrk="1" hangingPunct="1"/>
            <a:r>
              <a:rPr lang="en-US" altLang="en-US" b="1" dirty="0" smtClean="0"/>
              <a:t>Override the method </a:t>
            </a:r>
            <a:r>
              <a:rPr lang="en-US" altLang="en-US" dirty="0" smtClean="0"/>
              <a:t>in the parent class</a:t>
            </a:r>
          </a:p>
          <a:p>
            <a:pPr lvl="1" eaLnBrk="1" hangingPunct="1"/>
            <a:r>
              <a:rPr lang="en-US" altLang="en-US" dirty="0" smtClean="0"/>
              <a:t>Create a method in a child class that has the same name and parameter list as a method in its parent class</a:t>
            </a:r>
          </a:p>
          <a:p>
            <a:pPr eaLnBrk="1" hangingPunct="1"/>
            <a:r>
              <a:rPr lang="en-US" altLang="en-US" b="1" dirty="0" smtClean="0"/>
              <a:t>Subtype polymorphism</a:t>
            </a:r>
          </a:p>
          <a:p>
            <a:pPr lvl="1" eaLnBrk="1" hangingPunct="1"/>
            <a:r>
              <a:rPr lang="en-US" altLang="en-US" dirty="0" smtClean="0"/>
              <a:t>The ability of one method name to work appropriately for different subclass objects of the same parent class</a:t>
            </a:r>
          </a:p>
          <a:p>
            <a:pPr eaLnBrk="1" hangingPunct="1"/>
            <a:r>
              <a:rPr lang="en-US" altLang="en-US" b="1" dirty="0" smtClean="0"/>
              <a:t>Override annotation (@Override)</a:t>
            </a:r>
          </a:p>
          <a:p>
            <a:pPr lvl="1" eaLnBrk="1" hangingPunct="1"/>
            <a:r>
              <a:rPr lang="en-US" altLang="en-US" dirty="0" smtClean="0"/>
              <a:t>Tells compiler you are overriding a parent class method</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altLang="en-US" smtClean="0"/>
              <a:t>Calling Constructors During Inheritance</a:t>
            </a:r>
          </a:p>
        </p:txBody>
      </p:sp>
      <p:sp>
        <p:nvSpPr>
          <p:cNvPr id="39939" name="Rectangle 3"/>
          <p:cNvSpPr>
            <a:spLocks noGrp="1" noChangeArrowheads="1"/>
          </p:cNvSpPr>
          <p:nvPr>
            <p:ph idx="1"/>
          </p:nvPr>
        </p:nvSpPr>
        <p:spPr/>
        <p:txBody>
          <a:bodyPr/>
          <a:lstStyle/>
          <a:p>
            <a:pPr eaLnBrk="1" hangingPunct="1"/>
            <a:r>
              <a:rPr lang="en-US" altLang="en-US" smtClean="0"/>
              <a:t>When you instantiate an object that is a member of a subclass, you call at least two constructors:</a:t>
            </a:r>
          </a:p>
          <a:p>
            <a:pPr lvl="1" eaLnBrk="1" hangingPunct="1"/>
            <a:r>
              <a:rPr lang="en-US" altLang="en-US" smtClean="0"/>
              <a:t>The constructor for the base class </a:t>
            </a:r>
          </a:p>
          <a:p>
            <a:pPr lvl="1" eaLnBrk="1" hangingPunct="1"/>
            <a:r>
              <a:rPr lang="en-US" altLang="en-US" smtClean="0"/>
              <a:t>The constructor for the extended class</a:t>
            </a:r>
          </a:p>
          <a:p>
            <a:pPr eaLnBrk="1" hangingPunct="1"/>
            <a:r>
              <a:rPr lang="en-US" altLang="en-US" smtClean="0"/>
              <a:t>The superclass constructor must execute first</a:t>
            </a:r>
          </a:p>
          <a:p>
            <a:pPr eaLnBrk="1" hangingPunct="1"/>
            <a:r>
              <a:rPr lang="en-US" altLang="en-US" smtClean="0"/>
              <a:t>When the superclass contains a default constructor, the execution of the superclass constructor is transparent</a:t>
            </a:r>
          </a:p>
          <a:p>
            <a:pPr eaLnBrk="1" hangingPunct="1"/>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9"/>
          <p:cNvSpPr>
            <a:spLocks noGrp="1"/>
          </p:cNvSpPr>
          <p:nvPr>
            <p:ph type="title"/>
          </p:nvPr>
        </p:nvSpPr>
        <p:spPr/>
        <p:txBody>
          <a:bodyPr>
            <a:normAutofit fontScale="90000"/>
          </a:bodyPr>
          <a:lstStyle/>
          <a:p>
            <a:pPr eaLnBrk="1" hangingPunct="1"/>
            <a:r>
              <a:rPr lang="en-US" altLang="en-US" dirty="0" smtClean="0"/>
              <a:t>Calling Constructors During Inheritance</a:t>
            </a:r>
          </a:p>
        </p:txBody>
      </p:sp>
      <p:sp>
        <p:nvSpPr>
          <p:cNvPr id="40963" name="AutoShape 6" descr="ftp://ftp.cengage.com/Stephanie%20Lorenz/Farrell%20-%20Java%207e/B_New%20Pages/Figures/Ch10/ch10-f-008.jpg"/>
          <p:cNvSpPr>
            <a:spLocks noChangeAspect="1" noChangeArrowheads="1"/>
          </p:cNvSpPr>
          <p:nvPr/>
        </p:nvSpPr>
        <p:spPr bwMode="auto">
          <a:xfrm>
            <a:off x="155575" y="-1524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cs typeface="Arial" charset="0"/>
              </a:defRPr>
            </a:lvl1pPr>
            <a:lvl2pPr marL="742950" indent="-285750" eaLnBrk="0" hangingPunct="0">
              <a:defRPr sz="2000">
                <a:solidFill>
                  <a:srgbClr val="FFFFFF"/>
                </a:solidFill>
                <a:latin typeface="Times New Roman" pitchFamily="18" charset="0"/>
                <a:cs typeface="Arial" charset="0"/>
              </a:defRPr>
            </a:lvl2pPr>
            <a:lvl3pPr marL="1143000" indent="-228600" eaLnBrk="0" hangingPunct="0">
              <a:defRPr sz="2000">
                <a:solidFill>
                  <a:srgbClr val="FFFFFF"/>
                </a:solidFill>
                <a:latin typeface="Times New Roman" pitchFamily="18" charset="0"/>
                <a:cs typeface="Arial" charset="0"/>
              </a:defRPr>
            </a:lvl3pPr>
            <a:lvl4pPr marL="1600200" indent="-228600" eaLnBrk="0" hangingPunct="0">
              <a:defRPr sz="2000">
                <a:solidFill>
                  <a:srgbClr val="FFFFFF"/>
                </a:solidFill>
                <a:latin typeface="Times New Roman" pitchFamily="18" charset="0"/>
                <a:cs typeface="Arial" charset="0"/>
              </a:defRPr>
            </a:lvl4pPr>
            <a:lvl5pPr marL="2057400" indent="-228600" eaLnBrk="0" hangingPunct="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pPr eaLnBrk="1" hangingPunct="1"/>
            <a:endParaRPr lang="en-US" altLang="en-US"/>
          </a:p>
        </p:txBody>
      </p:sp>
      <p:sp>
        <p:nvSpPr>
          <p:cNvPr id="40964" name="AutoShape 8" descr="ftp://ftp.cengage.com/Stephanie%20Lorenz/Farrell%20-%20Java%207e/B_New%20Pages/Figures/Ch10/ch10-f-008.jpg"/>
          <p:cNvSpPr>
            <a:spLocks noChangeAspect="1" noChangeArrowheads="1"/>
          </p:cNvSpPr>
          <p:nvPr/>
        </p:nvSpPr>
        <p:spPr bwMode="auto">
          <a:xfrm>
            <a:off x="307975" y="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cs typeface="Arial" charset="0"/>
              </a:defRPr>
            </a:lvl1pPr>
            <a:lvl2pPr marL="742950" indent="-285750" eaLnBrk="0" hangingPunct="0">
              <a:defRPr sz="2000">
                <a:solidFill>
                  <a:srgbClr val="FFFFFF"/>
                </a:solidFill>
                <a:latin typeface="Times New Roman" pitchFamily="18" charset="0"/>
                <a:cs typeface="Arial" charset="0"/>
              </a:defRPr>
            </a:lvl2pPr>
            <a:lvl3pPr marL="1143000" indent="-228600" eaLnBrk="0" hangingPunct="0">
              <a:defRPr sz="2000">
                <a:solidFill>
                  <a:srgbClr val="FFFFFF"/>
                </a:solidFill>
                <a:latin typeface="Times New Roman" pitchFamily="18" charset="0"/>
                <a:cs typeface="Arial" charset="0"/>
              </a:defRPr>
            </a:lvl3pPr>
            <a:lvl4pPr marL="1600200" indent="-228600" eaLnBrk="0" hangingPunct="0">
              <a:defRPr sz="2000">
                <a:solidFill>
                  <a:srgbClr val="FFFFFF"/>
                </a:solidFill>
                <a:latin typeface="Times New Roman" pitchFamily="18" charset="0"/>
                <a:cs typeface="Arial" charset="0"/>
              </a:defRPr>
            </a:lvl4pPr>
            <a:lvl5pPr marL="2057400" indent="-228600" eaLnBrk="0" hangingPunct="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pPr eaLnBrk="1" hangingPunct="1"/>
            <a:endParaRPr lang="en-US" altLang="en-US"/>
          </a:p>
        </p:txBody>
      </p:sp>
      <p:sp>
        <p:nvSpPr>
          <p:cNvPr id="40965" name="AutoShape 10" descr="ftp://ftp.cengage.com/Stephanie%20Lorenz/Farrell%20-%20Java%207e/B_New%20Pages/Figures/Ch10/ch10-f-008.jpg"/>
          <p:cNvSpPr>
            <a:spLocks noChangeAspect="1" noChangeArrowheads="1"/>
          </p:cNvSpPr>
          <p:nvPr/>
        </p:nvSpPr>
        <p:spPr bwMode="auto">
          <a:xfrm>
            <a:off x="460375" y="1524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cs typeface="Arial" charset="0"/>
              </a:defRPr>
            </a:lvl1pPr>
            <a:lvl2pPr marL="742950" indent="-285750" eaLnBrk="0" hangingPunct="0">
              <a:defRPr sz="2000">
                <a:solidFill>
                  <a:srgbClr val="FFFFFF"/>
                </a:solidFill>
                <a:latin typeface="Times New Roman" pitchFamily="18" charset="0"/>
                <a:cs typeface="Arial" charset="0"/>
              </a:defRPr>
            </a:lvl2pPr>
            <a:lvl3pPr marL="1143000" indent="-228600" eaLnBrk="0" hangingPunct="0">
              <a:defRPr sz="2000">
                <a:solidFill>
                  <a:srgbClr val="FFFFFF"/>
                </a:solidFill>
                <a:latin typeface="Times New Roman" pitchFamily="18" charset="0"/>
                <a:cs typeface="Arial" charset="0"/>
              </a:defRPr>
            </a:lvl3pPr>
            <a:lvl4pPr marL="1600200" indent="-228600" eaLnBrk="0" hangingPunct="0">
              <a:defRPr sz="2000">
                <a:solidFill>
                  <a:srgbClr val="FFFFFF"/>
                </a:solidFill>
                <a:latin typeface="Times New Roman" pitchFamily="18" charset="0"/>
                <a:cs typeface="Arial" charset="0"/>
              </a:defRPr>
            </a:lvl4pPr>
            <a:lvl5pPr marL="2057400" indent="-228600" eaLnBrk="0" hangingPunct="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pPr eaLnBrk="1" hangingPunct="1"/>
            <a:endParaRPr lang="en-US" altLang="en-US"/>
          </a:p>
        </p:txBody>
      </p:sp>
      <p:sp>
        <p:nvSpPr>
          <p:cNvPr id="40966" name="AutoShape 12" descr="ftp://ftp.cengage.com/Stephanie%20Lorenz/Farrell%20-%20Java%207e/B_New%20Pages/Figures/Ch10/ch10-f-008.jpg"/>
          <p:cNvSpPr>
            <a:spLocks noChangeAspect="1" noChangeArrowheads="1"/>
          </p:cNvSpPr>
          <p:nvPr/>
        </p:nvSpPr>
        <p:spPr bwMode="auto">
          <a:xfrm>
            <a:off x="612775" y="3048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cs typeface="Arial" charset="0"/>
              </a:defRPr>
            </a:lvl1pPr>
            <a:lvl2pPr marL="742950" indent="-285750" eaLnBrk="0" hangingPunct="0">
              <a:defRPr sz="2000">
                <a:solidFill>
                  <a:srgbClr val="FFFFFF"/>
                </a:solidFill>
                <a:latin typeface="Times New Roman" pitchFamily="18" charset="0"/>
                <a:cs typeface="Arial" charset="0"/>
              </a:defRPr>
            </a:lvl2pPr>
            <a:lvl3pPr marL="1143000" indent="-228600" eaLnBrk="0" hangingPunct="0">
              <a:defRPr sz="2000">
                <a:solidFill>
                  <a:srgbClr val="FFFFFF"/>
                </a:solidFill>
                <a:latin typeface="Times New Roman" pitchFamily="18" charset="0"/>
                <a:cs typeface="Arial" charset="0"/>
              </a:defRPr>
            </a:lvl3pPr>
            <a:lvl4pPr marL="1600200" indent="-228600" eaLnBrk="0" hangingPunct="0">
              <a:defRPr sz="2000">
                <a:solidFill>
                  <a:srgbClr val="FFFFFF"/>
                </a:solidFill>
                <a:latin typeface="Times New Roman" pitchFamily="18" charset="0"/>
                <a:cs typeface="Arial" charset="0"/>
              </a:defRPr>
            </a:lvl4pPr>
            <a:lvl5pPr marL="2057400" indent="-228600" eaLnBrk="0" hangingPunct="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pPr eaLnBrk="1" hangingPunct="1"/>
            <a:endParaRPr lang="en-US" altLang="en-US"/>
          </a:p>
        </p:txBody>
      </p:sp>
      <p:sp>
        <p:nvSpPr>
          <p:cNvPr id="40967" name="AutoShape 14" descr="ftp://ftp.cengage.com/Stephanie%20Lorenz/Farrell%20-%20Java%207e/B_New%20Pages/Figures/Ch10/ch10-f-008.jpg"/>
          <p:cNvSpPr>
            <a:spLocks noChangeAspect="1" noChangeArrowheads="1"/>
          </p:cNvSpPr>
          <p:nvPr/>
        </p:nvSpPr>
        <p:spPr bwMode="auto">
          <a:xfrm>
            <a:off x="765175" y="4572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cs typeface="Arial" charset="0"/>
              </a:defRPr>
            </a:lvl1pPr>
            <a:lvl2pPr marL="742950" indent="-285750" eaLnBrk="0" hangingPunct="0">
              <a:defRPr sz="2000">
                <a:solidFill>
                  <a:srgbClr val="FFFFFF"/>
                </a:solidFill>
                <a:latin typeface="Times New Roman" pitchFamily="18" charset="0"/>
                <a:cs typeface="Arial" charset="0"/>
              </a:defRPr>
            </a:lvl2pPr>
            <a:lvl3pPr marL="1143000" indent="-228600" eaLnBrk="0" hangingPunct="0">
              <a:defRPr sz="2000">
                <a:solidFill>
                  <a:srgbClr val="FFFFFF"/>
                </a:solidFill>
                <a:latin typeface="Times New Roman" pitchFamily="18" charset="0"/>
                <a:cs typeface="Arial" charset="0"/>
              </a:defRPr>
            </a:lvl3pPr>
            <a:lvl4pPr marL="1600200" indent="-228600" eaLnBrk="0" hangingPunct="0">
              <a:defRPr sz="2000">
                <a:solidFill>
                  <a:srgbClr val="FFFFFF"/>
                </a:solidFill>
                <a:latin typeface="Times New Roman" pitchFamily="18" charset="0"/>
                <a:cs typeface="Arial" charset="0"/>
              </a:defRPr>
            </a:lvl4pPr>
            <a:lvl5pPr marL="2057400" indent="-228600" eaLnBrk="0" hangingPunct="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pPr eaLnBrk="1" hangingPunct="1"/>
            <a:endParaRPr lang="en-US" altLang="en-US"/>
          </a:p>
        </p:txBody>
      </p:sp>
      <p:pic>
        <p:nvPicPr>
          <p:cNvPr id="40970" name="Picture 12" descr="C:\Users\PaulRefurb\Documents\Ch 10-17-14\Books\951 Farrell Java Programming 8e - Alyssa - xxx\02_NEW PDFs and FIGURES\Figures\C8810_ch10\C8810_f1008.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98801" y="1524000"/>
            <a:ext cx="5864199"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3"/>
          <p:cNvSpPr>
            <a:spLocks noGrp="1" noChangeArrowheads="1"/>
          </p:cNvSpPr>
          <p:nvPr>
            <p:ph idx="1"/>
          </p:nvPr>
        </p:nvSpPr>
        <p:spPr>
          <a:xfrm>
            <a:off x="457200" y="1481328"/>
            <a:ext cx="2441601" cy="4525963"/>
          </a:xfrm>
        </p:spPr>
        <p:txBody>
          <a:bodyPr>
            <a:normAutofit/>
          </a:bodyPr>
          <a:lstStyle/>
          <a:p>
            <a:pPr eaLnBrk="1" hangingPunct="1"/>
            <a:r>
              <a:rPr lang="en-US" altLang="en-US" sz="1600" dirty="0" smtClean="0"/>
              <a:t>What will this program print out when  you run the </a:t>
            </a:r>
            <a:r>
              <a:rPr lang="en-US" altLang="en-US" sz="1600" dirty="0" err="1" smtClean="0"/>
              <a:t>DemoConstructors</a:t>
            </a:r>
            <a:r>
              <a:rPr lang="en-US" altLang="en-US" sz="1600" dirty="0" smtClean="0"/>
              <a:t>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p:cNvSpPr>
            <a:spLocks noGrp="1" noChangeArrowheads="1"/>
          </p:cNvSpPr>
          <p:nvPr>
            <p:ph type="title"/>
          </p:nvPr>
        </p:nvSpPr>
        <p:spPr/>
        <p:txBody>
          <a:bodyPr>
            <a:normAutofit fontScale="90000"/>
          </a:bodyPr>
          <a:lstStyle/>
          <a:p>
            <a:pPr eaLnBrk="1" hangingPunct="1"/>
            <a:r>
              <a:rPr lang="en-US" altLang="en-US" dirty="0" smtClean="0"/>
              <a:t>Calling Constructors During Inheritance</a:t>
            </a:r>
          </a:p>
        </p:txBody>
      </p:sp>
      <p:pic>
        <p:nvPicPr>
          <p:cNvPr id="41989" name="Picture 7" descr="C:\Users\PaulRefurb\Documents\Ch 10-17-14\Books\951 Farrell Java Programming 8e - Alyssa - xxx\02_NEW PDFs and FIGURES\Figures\C8810_ch10\C8810_f1009.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90738" y="2498725"/>
            <a:ext cx="4962525" cy="275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r>
              <a:rPr lang="en-US" altLang="en-US" smtClean="0"/>
              <a:t>Using Superclass Constructors</a:t>
            </a:r>
            <a:br>
              <a:rPr lang="en-US" altLang="en-US" smtClean="0"/>
            </a:br>
            <a:r>
              <a:rPr lang="en-US" altLang="en-US" smtClean="0"/>
              <a:t>That Require Arguments</a:t>
            </a:r>
          </a:p>
        </p:txBody>
      </p:sp>
      <p:sp>
        <p:nvSpPr>
          <p:cNvPr id="43011" name="Rectangle 3"/>
          <p:cNvSpPr>
            <a:spLocks noGrp="1" noChangeArrowheads="1"/>
          </p:cNvSpPr>
          <p:nvPr>
            <p:ph idx="1"/>
          </p:nvPr>
        </p:nvSpPr>
        <p:spPr/>
        <p:txBody>
          <a:bodyPr/>
          <a:lstStyle/>
          <a:p>
            <a:pPr eaLnBrk="1" hangingPunct="1"/>
            <a:r>
              <a:rPr lang="en-US" altLang="en-US" smtClean="0"/>
              <a:t>When you write your own constructor</a:t>
            </a:r>
          </a:p>
          <a:p>
            <a:pPr lvl="1" eaLnBrk="1" hangingPunct="1"/>
            <a:r>
              <a:rPr lang="en-US" altLang="en-US" smtClean="0"/>
              <a:t>You replace the automatically supplied version</a:t>
            </a:r>
          </a:p>
          <a:p>
            <a:pPr eaLnBrk="1" hangingPunct="1"/>
            <a:r>
              <a:rPr lang="en-US" altLang="en-US" smtClean="0"/>
              <a:t>When extending a superclass with constructors that require arguments</a:t>
            </a:r>
          </a:p>
          <a:p>
            <a:pPr lvl="1" eaLnBrk="1" hangingPunct="1"/>
            <a:r>
              <a:rPr lang="en-US" altLang="en-US" smtClean="0"/>
              <a:t>The subclass must provide the superclass constructor with the arguments it needs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altLang="en-US" dirty="0" smtClean="0"/>
              <a:t>Using </a:t>
            </a:r>
            <a:r>
              <a:rPr lang="en-US" altLang="en-US" dirty="0" err="1" smtClean="0"/>
              <a:t>Superclass</a:t>
            </a:r>
            <a:r>
              <a:rPr lang="en-US" altLang="en-US" dirty="0" smtClean="0"/>
              <a:t> Constructors</a:t>
            </a:r>
            <a:br>
              <a:rPr lang="en-US" altLang="en-US" dirty="0" smtClean="0"/>
            </a:br>
            <a:r>
              <a:rPr lang="en-US" altLang="en-US" dirty="0" smtClean="0"/>
              <a:t>That Require Arguments</a:t>
            </a:r>
          </a:p>
        </p:txBody>
      </p:sp>
      <p:sp>
        <p:nvSpPr>
          <p:cNvPr id="44035" name="Rectangle 3"/>
          <p:cNvSpPr>
            <a:spLocks noGrp="1" noChangeArrowheads="1"/>
          </p:cNvSpPr>
          <p:nvPr>
            <p:ph idx="1"/>
          </p:nvPr>
        </p:nvSpPr>
        <p:spPr/>
        <p:txBody>
          <a:bodyPr/>
          <a:lstStyle/>
          <a:p>
            <a:pPr eaLnBrk="1" hangingPunct="1"/>
            <a:r>
              <a:rPr lang="en-US" altLang="en-US" smtClean="0"/>
              <a:t>When a superclass has a default constructor</a:t>
            </a:r>
          </a:p>
          <a:p>
            <a:pPr lvl="1" eaLnBrk="1" hangingPunct="1"/>
            <a:r>
              <a:rPr lang="en-US" altLang="en-US" smtClean="0"/>
              <a:t>You can create a subclass with or without its own constructor</a:t>
            </a:r>
          </a:p>
          <a:p>
            <a:pPr eaLnBrk="1" hangingPunct="1"/>
            <a:r>
              <a:rPr lang="en-US" altLang="en-US" smtClean="0"/>
              <a:t>When a superclass contains only constructors that require arguments</a:t>
            </a:r>
          </a:p>
          <a:p>
            <a:pPr lvl="1" eaLnBrk="1" hangingPunct="1"/>
            <a:r>
              <a:rPr lang="en-US" altLang="en-US" smtClean="0"/>
              <a:t>You must include at least one constructor for each subclass you create</a:t>
            </a:r>
          </a:p>
          <a:p>
            <a:pPr lvl="2" eaLnBrk="1" hangingPunct="1"/>
            <a:r>
              <a:rPr lang="en-US" altLang="en-US" smtClean="0"/>
              <a:t>The first statement within each constructor must call one of the superclass constructors</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pPr eaLnBrk="1" hangingPunct="1"/>
            <a:r>
              <a:rPr lang="en-US" altLang="en-US" dirty="0" smtClean="0"/>
              <a:t>Using </a:t>
            </a:r>
            <a:r>
              <a:rPr lang="en-US" altLang="en-US" dirty="0" err="1" smtClean="0"/>
              <a:t>Superclass</a:t>
            </a:r>
            <a:r>
              <a:rPr lang="en-US" altLang="en-US" dirty="0" smtClean="0"/>
              <a:t> Constructors</a:t>
            </a:r>
            <a:br>
              <a:rPr lang="en-US" altLang="en-US" dirty="0" smtClean="0"/>
            </a:br>
            <a:r>
              <a:rPr lang="en-US" altLang="en-US" dirty="0" smtClean="0"/>
              <a:t>That Require Arguments</a:t>
            </a:r>
          </a:p>
        </p:txBody>
      </p:sp>
      <p:sp>
        <p:nvSpPr>
          <p:cNvPr id="45059" name="Rectangle 3"/>
          <p:cNvSpPr>
            <a:spLocks noGrp="1" noChangeArrowheads="1"/>
          </p:cNvSpPr>
          <p:nvPr>
            <p:ph idx="1"/>
          </p:nvPr>
        </p:nvSpPr>
        <p:spPr/>
        <p:txBody>
          <a:bodyPr/>
          <a:lstStyle/>
          <a:p>
            <a:pPr eaLnBrk="1" hangingPunct="1"/>
            <a:r>
              <a:rPr lang="en-US" altLang="en-US" smtClean="0"/>
              <a:t>Call the superclass constructor</a:t>
            </a:r>
          </a:p>
          <a:p>
            <a:pPr lvl="1" eaLnBrk="1" hangingPunct="1"/>
            <a:r>
              <a:rPr lang="en-US" altLang="en-US" smtClean="0">
                <a:latin typeface="Courier New" pitchFamily="49" charset="0"/>
                <a:cs typeface="Courier New" pitchFamily="49" charset="0"/>
              </a:rPr>
              <a:t>super(</a:t>
            </a:r>
            <a:r>
              <a:rPr lang="en-US" altLang="en-US" i="1" smtClean="0">
                <a:latin typeface="Courier New" pitchFamily="49" charset="0"/>
                <a:cs typeface="Courier New" pitchFamily="49" charset="0"/>
              </a:rPr>
              <a:t>list of arguments</a:t>
            </a:r>
            <a:r>
              <a:rPr lang="en-US" altLang="en-US" smtClean="0">
                <a:latin typeface="Courier New" pitchFamily="49" charset="0"/>
                <a:cs typeface="Courier New" pitchFamily="49" charset="0"/>
              </a:rPr>
              <a:t>);</a:t>
            </a:r>
          </a:p>
          <a:p>
            <a:pPr eaLnBrk="1" hangingPunct="1"/>
            <a:r>
              <a:rPr lang="en-US" altLang="en-US" smtClean="0"/>
              <a:t>Keyword </a:t>
            </a:r>
            <a:r>
              <a:rPr lang="en-US" altLang="en-US" b="1" smtClean="0">
                <a:latin typeface="Courier New" pitchFamily="49" charset="0"/>
                <a:cs typeface="Courier New" pitchFamily="49" charset="0"/>
              </a:rPr>
              <a:t>super</a:t>
            </a:r>
            <a:r>
              <a:rPr lang="en-US" altLang="en-US" b="1" smtClean="0"/>
              <a:t> </a:t>
            </a:r>
          </a:p>
          <a:p>
            <a:pPr lvl="1" eaLnBrk="1" hangingPunct="1"/>
            <a:r>
              <a:rPr lang="en-US" altLang="en-US" smtClean="0"/>
              <a:t>Always refers to the superclass</a:t>
            </a:r>
          </a:p>
          <a:p>
            <a:pPr eaLnBrk="1" hangingPunct="1"/>
            <a:endParaRPr lang="en-US" alt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1481329"/>
            <a:ext cx="8229600" cy="1071448"/>
          </a:xfrm>
        </p:spPr>
        <p:txBody>
          <a:bodyPr>
            <a:normAutofit fontScale="85000" lnSpcReduction="10000"/>
          </a:bodyPr>
          <a:lstStyle/>
          <a:p>
            <a:pPr eaLnBrk="1" hangingPunct="1"/>
            <a:r>
              <a:rPr lang="en-US" altLang="en-US" dirty="0" smtClean="0"/>
              <a:t>Use the overridden </a:t>
            </a:r>
            <a:r>
              <a:rPr lang="en-US" altLang="en-US" dirty="0" err="1" smtClean="0"/>
              <a:t>superclass</a:t>
            </a:r>
            <a:r>
              <a:rPr lang="en-US" altLang="en-US" dirty="0" smtClean="0"/>
              <a:t> method within a subclass</a:t>
            </a:r>
          </a:p>
          <a:p>
            <a:pPr lvl="1" eaLnBrk="1" hangingPunct="1"/>
            <a:r>
              <a:rPr lang="en-US" altLang="en-US" dirty="0" smtClean="0"/>
              <a:t>Use the keyword </a:t>
            </a:r>
            <a:r>
              <a:rPr lang="en-US" altLang="en-US" dirty="0" smtClean="0">
                <a:latin typeface="Courier New" pitchFamily="49" charset="0"/>
                <a:cs typeface="Courier New" pitchFamily="49" charset="0"/>
              </a:rPr>
              <a:t>super</a:t>
            </a:r>
            <a:r>
              <a:rPr lang="en-US" altLang="en-US" dirty="0" smtClean="0"/>
              <a:t> to access the parent class method</a:t>
            </a:r>
          </a:p>
          <a:p>
            <a:pPr>
              <a:buFont typeface="Arial" charset="0"/>
              <a:buNone/>
            </a:pPr>
            <a:endParaRPr lang="en-US" altLang="en-US" dirty="0" smtClean="0"/>
          </a:p>
        </p:txBody>
      </p:sp>
      <p:sp>
        <p:nvSpPr>
          <p:cNvPr id="46085" name="Rectangle 2"/>
          <p:cNvSpPr>
            <a:spLocks noGrp="1" noChangeArrowheads="1"/>
          </p:cNvSpPr>
          <p:nvPr>
            <p:ph type="title"/>
          </p:nvPr>
        </p:nvSpPr>
        <p:spPr/>
        <p:txBody>
          <a:bodyPr/>
          <a:lstStyle/>
          <a:p>
            <a:pPr eaLnBrk="1" hangingPunct="1"/>
            <a:r>
              <a:rPr lang="en-US" altLang="en-US" smtClean="0"/>
              <a:t>Accessing Superclass Methods</a:t>
            </a:r>
          </a:p>
        </p:txBody>
      </p:sp>
      <p:pic>
        <p:nvPicPr>
          <p:cNvPr id="4" name="Picture 7" descr="C:\Users\PaulRefurb\Documents\Ch 10-17-14\Books\951 Farrell Java Programming 8e - Alyssa - xxx\02_NEW PDFs and FIGURES\Figures\C8810_ch10\C8810_f1013.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76400" y="2552776"/>
            <a:ext cx="6000750" cy="3543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t>Comparing </a:t>
            </a:r>
            <a:r>
              <a:rPr lang="en-US" altLang="en-US" smtClean="0">
                <a:latin typeface="Courier New" pitchFamily="49" charset="0"/>
                <a:cs typeface="Courier New" pitchFamily="49" charset="0"/>
              </a:rPr>
              <a:t>this</a:t>
            </a:r>
            <a:r>
              <a:rPr lang="en-US" altLang="en-US" smtClean="0"/>
              <a:t> and </a:t>
            </a:r>
            <a:r>
              <a:rPr lang="en-US" altLang="en-US" smtClean="0">
                <a:latin typeface="Courier New" pitchFamily="49" charset="0"/>
                <a:cs typeface="Courier New" pitchFamily="49" charset="0"/>
              </a:rPr>
              <a:t>super</a:t>
            </a:r>
          </a:p>
        </p:txBody>
      </p:sp>
      <p:sp>
        <p:nvSpPr>
          <p:cNvPr id="48131" name="Rectangle 3"/>
          <p:cNvSpPr>
            <a:spLocks noGrp="1" noChangeArrowheads="1"/>
          </p:cNvSpPr>
          <p:nvPr>
            <p:ph idx="1"/>
          </p:nvPr>
        </p:nvSpPr>
        <p:spPr/>
        <p:txBody>
          <a:bodyPr/>
          <a:lstStyle/>
          <a:p>
            <a:pPr eaLnBrk="1" hangingPunct="1"/>
            <a:r>
              <a:rPr lang="en-US" altLang="en-US" smtClean="0"/>
              <a:t>Think of the keyword </a:t>
            </a:r>
            <a:r>
              <a:rPr lang="en-US" altLang="en-US" smtClean="0">
                <a:latin typeface="Courier New" pitchFamily="49" charset="0"/>
                <a:cs typeface="Courier New" pitchFamily="49" charset="0"/>
              </a:rPr>
              <a:t>this</a:t>
            </a:r>
            <a:r>
              <a:rPr lang="en-US" altLang="en-US" smtClean="0"/>
              <a:t> as the opposite of </a:t>
            </a:r>
            <a:r>
              <a:rPr lang="en-US" altLang="en-US" smtClean="0">
                <a:latin typeface="Courier New" pitchFamily="49" charset="0"/>
                <a:cs typeface="Courier New" pitchFamily="49" charset="0"/>
              </a:rPr>
              <a:t>super</a:t>
            </a:r>
            <a:r>
              <a:rPr lang="en-US" altLang="en-US" smtClean="0">
                <a:cs typeface="Courier New" pitchFamily="49" charset="0"/>
              </a:rPr>
              <a:t> </a:t>
            </a:r>
            <a:r>
              <a:rPr lang="en-US" altLang="en-US" smtClean="0"/>
              <a:t>within a subclass</a:t>
            </a:r>
          </a:p>
          <a:p>
            <a:pPr eaLnBrk="1" hangingPunct="1"/>
            <a:r>
              <a:rPr lang="en-US" altLang="en-US" smtClean="0"/>
              <a:t>When a parent class contains a method that is not overridden</a:t>
            </a:r>
          </a:p>
          <a:p>
            <a:pPr lvl="1" eaLnBrk="1" hangingPunct="1"/>
            <a:r>
              <a:rPr lang="en-US" altLang="en-US" smtClean="0"/>
              <a:t>The child can use the method name with </a:t>
            </a:r>
            <a:r>
              <a:rPr lang="en-US" altLang="en-US" smtClean="0">
                <a:latin typeface="Courier New" pitchFamily="49" charset="0"/>
                <a:cs typeface="Courier New" pitchFamily="49" charset="0"/>
              </a:rPr>
              <a:t>super</a:t>
            </a:r>
            <a:r>
              <a:rPr lang="en-US" altLang="en-US" smtClean="0"/>
              <a:t> or </a:t>
            </a:r>
            <a:r>
              <a:rPr lang="en-US" altLang="en-US" smtClean="0">
                <a:latin typeface="Courier New" pitchFamily="49" charset="0"/>
                <a:cs typeface="Courier New" pitchFamily="49" charset="0"/>
              </a:rPr>
              <a:t>this</a:t>
            </a:r>
            <a:r>
              <a:rPr lang="en-US" altLang="en-US" smtClean="0"/>
              <a:t>, or alone</a:t>
            </a:r>
          </a:p>
          <a:p>
            <a:pPr lvl="1" eaLnBrk="1" hangingPunct="1"/>
            <a:endParaRPr lang="en-US" altLang="en-US" b="1"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Prior to </a:t>
            </a:r>
            <a:r>
              <a:rPr lang="en-US" dirty="0" smtClean="0"/>
              <a:t>developing this program, read the requirements and draw a class diagram of the classes you intend to build.</a:t>
            </a:r>
            <a:endParaRPr lang="en-US" dirty="0" smtClean="0"/>
          </a:p>
          <a:p>
            <a:r>
              <a:rPr lang="en-US" dirty="0" smtClean="0"/>
              <a:t>Mick’s Wicks makes candles in various sizes. Create a class for the business named “Candle” that contains data fields for color, height and price. Create get methods for all three fields. Create set methods for color and height, but not for price. Instead, when height is set, determine the price as $2 per inch. </a:t>
            </a:r>
          </a:p>
          <a:p>
            <a:r>
              <a:rPr lang="en-US" dirty="0" smtClean="0"/>
              <a:t>Create a child class named </a:t>
            </a:r>
            <a:r>
              <a:rPr lang="en-US" dirty="0" err="1" smtClean="0"/>
              <a:t>ScentedCandle</a:t>
            </a:r>
            <a:r>
              <a:rPr lang="en-US" dirty="0" smtClean="0"/>
              <a:t> </a:t>
            </a:r>
            <a:r>
              <a:rPr lang="en-US" dirty="0" smtClean="0"/>
              <a:t>that contains an additional data field named scent and methods to get and set it. In the child class, override the parent’s </a:t>
            </a:r>
            <a:r>
              <a:rPr lang="en-US" dirty="0" err="1" smtClean="0"/>
              <a:t>setHeight</a:t>
            </a:r>
            <a:r>
              <a:rPr lang="en-US" dirty="0" smtClean="0"/>
              <a:t>() method to set the price of a </a:t>
            </a:r>
            <a:r>
              <a:rPr lang="en-US" dirty="0" err="1" smtClean="0"/>
              <a:t>ScentedCandle</a:t>
            </a:r>
            <a:r>
              <a:rPr lang="en-US" dirty="0" smtClean="0"/>
              <a:t> object at $3 per inch. </a:t>
            </a:r>
          </a:p>
          <a:p>
            <a:r>
              <a:rPr lang="en-US" dirty="0" smtClean="0"/>
              <a:t>Write an application that instantiates an object of each type and displays the details. </a:t>
            </a:r>
          </a:p>
          <a:p>
            <a:r>
              <a:rPr lang="en-US" dirty="0" smtClean="0"/>
              <a:t>Run the program to test the results. </a:t>
            </a:r>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altLang="en-US" smtClean="0"/>
              <a:t>Learning About the Concept</a:t>
            </a:r>
            <a:br>
              <a:rPr lang="en-US" altLang="en-US" smtClean="0"/>
            </a:br>
            <a:r>
              <a:rPr lang="en-US" altLang="en-US" smtClean="0"/>
              <a:t>of Inheritance</a:t>
            </a:r>
          </a:p>
        </p:txBody>
      </p:sp>
      <p:sp>
        <p:nvSpPr>
          <p:cNvPr id="28675" name="Rectangle 3"/>
          <p:cNvSpPr>
            <a:spLocks noGrp="1" noChangeArrowheads="1"/>
          </p:cNvSpPr>
          <p:nvPr>
            <p:ph idx="1"/>
          </p:nvPr>
        </p:nvSpPr>
        <p:spPr/>
        <p:txBody>
          <a:bodyPr/>
          <a:lstStyle/>
          <a:p>
            <a:pPr eaLnBrk="1" hangingPunct="1"/>
            <a:r>
              <a:rPr lang="en-US" altLang="en-US" b="1" smtClean="0"/>
              <a:t>Inheritance </a:t>
            </a:r>
            <a:endParaRPr lang="en-US" altLang="en-US" smtClean="0"/>
          </a:p>
          <a:p>
            <a:pPr lvl="1" eaLnBrk="1" hangingPunct="1"/>
            <a:r>
              <a:rPr lang="en-US" altLang="en-US" smtClean="0"/>
              <a:t>A mechanism that enables one class to inherit both the behavior and the attributes of another class</a:t>
            </a:r>
          </a:p>
          <a:p>
            <a:pPr lvl="1" eaLnBrk="1" hangingPunct="1"/>
            <a:r>
              <a:rPr lang="en-US" altLang="en-US" smtClean="0"/>
              <a:t>Apply your knowledge of a general category to more specific objects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eaLnBrk="1" hangingPunct="1"/>
            <a:r>
              <a:rPr lang="en-US" altLang="en-US" dirty="0" smtClean="0"/>
              <a:t>Encapsulation</a:t>
            </a:r>
          </a:p>
        </p:txBody>
      </p:sp>
      <p:sp>
        <p:nvSpPr>
          <p:cNvPr id="49155" name="Rectangle 3"/>
          <p:cNvSpPr>
            <a:spLocks noGrp="1" noChangeArrowheads="1"/>
          </p:cNvSpPr>
          <p:nvPr>
            <p:ph idx="1"/>
          </p:nvPr>
        </p:nvSpPr>
        <p:spPr/>
        <p:txBody>
          <a:bodyPr/>
          <a:lstStyle/>
          <a:p>
            <a:pPr eaLnBrk="1" hangingPunct="1"/>
            <a:r>
              <a:rPr lang="en-US" altLang="en-US" dirty="0" smtClean="0">
                <a:cs typeface="Courier New" pitchFamily="49" charset="0"/>
              </a:rPr>
              <a:t>Within the </a:t>
            </a:r>
            <a:r>
              <a:rPr lang="en-US" altLang="en-US" dirty="0" smtClean="0">
                <a:latin typeface="Courier New" pitchFamily="49" charset="0"/>
                <a:cs typeface="Courier New" pitchFamily="49" charset="0"/>
              </a:rPr>
              <a:t>Student</a:t>
            </a:r>
            <a:r>
              <a:rPr lang="en-US" altLang="en-US" dirty="0" smtClean="0"/>
              <a:t> class:</a:t>
            </a:r>
          </a:p>
          <a:p>
            <a:pPr lvl="1" eaLnBrk="1" hangingPunct="1"/>
            <a:r>
              <a:rPr lang="en-US" altLang="en-US" dirty="0" smtClean="0"/>
              <a:t>The keyword </a:t>
            </a:r>
            <a:r>
              <a:rPr lang="en-US" altLang="en-US" dirty="0" smtClean="0">
                <a:latin typeface="Courier New" pitchFamily="49" charset="0"/>
                <a:cs typeface="Courier New" pitchFamily="49" charset="0"/>
              </a:rPr>
              <a:t>private</a:t>
            </a:r>
            <a:r>
              <a:rPr lang="en-US" altLang="en-US" dirty="0" smtClean="0"/>
              <a:t> precedes each data field</a:t>
            </a:r>
          </a:p>
          <a:p>
            <a:pPr lvl="1" eaLnBrk="1" hangingPunct="1"/>
            <a:r>
              <a:rPr lang="en-US" altLang="en-US" dirty="0" smtClean="0"/>
              <a:t>The keyword </a:t>
            </a:r>
            <a:r>
              <a:rPr lang="en-US" altLang="en-US" dirty="0" smtClean="0">
                <a:latin typeface="Courier New" pitchFamily="49" charset="0"/>
                <a:cs typeface="Courier New" pitchFamily="49" charset="0"/>
              </a:rPr>
              <a:t>public</a:t>
            </a:r>
            <a:r>
              <a:rPr lang="en-US" altLang="en-US" dirty="0" smtClean="0"/>
              <a:t> precedes each method</a:t>
            </a:r>
          </a:p>
          <a:p>
            <a:pPr eaLnBrk="1" hangingPunct="1"/>
            <a:r>
              <a:rPr lang="en-US" altLang="en-US" b="1" dirty="0" smtClean="0"/>
              <a:t>Information hiding</a:t>
            </a:r>
          </a:p>
          <a:p>
            <a:pPr lvl="1" eaLnBrk="1" hangingPunct="1"/>
            <a:r>
              <a:rPr lang="en-US" altLang="en-US" dirty="0" smtClean="0"/>
              <a:t>The concept of keeping data private</a:t>
            </a:r>
          </a:p>
          <a:p>
            <a:pPr lvl="1" eaLnBrk="1" hangingPunct="1"/>
            <a:r>
              <a:rPr lang="en-US" altLang="en-US" dirty="0" smtClean="0"/>
              <a:t>Data can be altered only by methods you choose and only in ways that you can control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a:bodyPr>
          <a:lstStyle/>
          <a:p>
            <a:pPr eaLnBrk="1" hangingPunct="1"/>
            <a:r>
              <a:rPr lang="en-US" altLang="en-US" dirty="0" smtClean="0"/>
              <a:t>Employing Information Hiding</a:t>
            </a:r>
          </a:p>
        </p:txBody>
      </p:sp>
      <p:pic>
        <p:nvPicPr>
          <p:cNvPr id="50181" name="Picture 7" descr="C:\Users\PaulRefurb\Documents\Ch 10-17-14\Books\951 Farrell Java Programming 8e - Alyssa - xxx\02_NEW PDFs and FIGURES\Figures\C8810_ch10\C8810_f1016.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96403" y="1265238"/>
            <a:ext cx="4066597" cy="475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a:spLocks noGrp="1" noChangeArrowheads="1"/>
          </p:cNvSpPr>
          <p:nvPr>
            <p:ph idx="1"/>
          </p:nvPr>
        </p:nvSpPr>
        <p:spPr>
          <a:xfrm>
            <a:off x="457200" y="1371600"/>
            <a:ext cx="4114800" cy="4525963"/>
          </a:xfrm>
        </p:spPr>
        <p:txBody>
          <a:bodyPr/>
          <a:lstStyle/>
          <a:p>
            <a:pPr eaLnBrk="1" hangingPunct="1"/>
            <a:r>
              <a:rPr lang="en-US" altLang="en-US" dirty="0" smtClean="0"/>
              <a:t>When a class serves as a </a:t>
            </a:r>
            <a:r>
              <a:rPr lang="en-US" altLang="en-US" dirty="0" err="1" smtClean="0"/>
              <a:t>superclass</a:t>
            </a:r>
            <a:endParaRPr lang="en-US" altLang="en-US" dirty="0" smtClean="0"/>
          </a:p>
          <a:p>
            <a:pPr lvl="1" eaLnBrk="1" hangingPunct="1"/>
            <a:r>
              <a:rPr lang="en-US" altLang="en-US" dirty="0" smtClean="0"/>
              <a:t>Subclasses inherit all data and methods of the </a:t>
            </a:r>
            <a:r>
              <a:rPr lang="en-US" altLang="en-US" dirty="0" err="1" smtClean="0"/>
              <a:t>superclass</a:t>
            </a:r>
            <a:endParaRPr lang="en-US" altLang="en-US" dirty="0" smtClean="0"/>
          </a:p>
          <a:p>
            <a:pPr lvl="2" eaLnBrk="1" hangingPunct="1"/>
            <a:r>
              <a:rPr lang="en-US" altLang="en-US" dirty="0" smtClean="0">
                <a:cs typeface="Arial" charset="0"/>
              </a:rPr>
              <a:t>Except </a:t>
            </a:r>
            <a:r>
              <a:rPr lang="en-US" altLang="en-US" dirty="0" smtClean="0">
                <a:latin typeface="Courier New" pitchFamily="49" charset="0"/>
                <a:cs typeface="Courier New" pitchFamily="49" charset="0"/>
              </a:rPr>
              <a:t>private</a:t>
            </a:r>
            <a:r>
              <a:rPr lang="en-US" altLang="en-US" dirty="0" smtClean="0"/>
              <a:t> members of the parent class are not accessible within a child class’s methods</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en-US" altLang="en-US" dirty="0" smtClean="0"/>
              <a:t>Employing Information Hiding</a:t>
            </a:r>
          </a:p>
        </p:txBody>
      </p:sp>
      <p:sp>
        <p:nvSpPr>
          <p:cNvPr id="52227" name="Rectangle 3"/>
          <p:cNvSpPr>
            <a:spLocks noGrp="1" noChangeArrowheads="1"/>
          </p:cNvSpPr>
          <p:nvPr>
            <p:ph idx="1"/>
          </p:nvPr>
        </p:nvSpPr>
        <p:spPr/>
        <p:txBody>
          <a:bodyPr/>
          <a:lstStyle/>
          <a:p>
            <a:pPr eaLnBrk="1" hangingPunct="1"/>
            <a:r>
              <a:rPr lang="en-US" altLang="en-US" smtClean="0"/>
              <a:t>Keyword </a:t>
            </a:r>
            <a:r>
              <a:rPr lang="en-US" altLang="en-US" b="1" smtClean="0">
                <a:latin typeface="Courier New" pitchFamily="49" charset="0"/>
                <a:cs typeface="Courier New" pitchFamily="49" charset="0"/>
              </a:rPr>
              <a:t>protected</a:t>
            </a:r>
            <a:r>
              <a:rPr lang="en-US" altLang="en-US" smtClean="0"/>
              <a:t> </a:t>
            </a:r>
          </a:p>
          <a:p>
            <a:pPr lvl="1" eaLnBrk="1" hangingPunct="1"/>
            <a:r>
              <a:rPr lang="en-US" altLang="en-US" smtClean="0"/>
              <a:t>Provides an intermediate level of security between </a:t>
            </a:r>
            <a:r>
              <a:rPr lang="en-US" altLang="en-US" smtClean="0">
                <a:latin typeface="Courier New" pitchFamily="49" charset="0"/>
                <a:cs typeface="Courier New" pitchFamily="49" charset="0"/>
              </a:rPr>
              <a:t>public</a:t>
            </a:r>
            <a:r>
              <a:rPr lang="en-US" altLang="en-US" smtClean="0"/>
              <a:t> and </a:t>
            </a:r>
            <a:r>
              <a:rPr lang="en-US" altLang="en-US" smtClean="0">
                <a:latin typeface="Courier New" pitchFamily="49" charset="0"/>
                <a:cs typeface="Courier New" pitchFamily="49" charset="0"/>
              </a:rPr>
              <a:t>private</a:t>
            </a:r>
            <a:r>
              <a:rPr lang="en-US" altLang="en-US" smtClean="0"/>
              <a:t> access</a:t>
            </a:r>
          </a:p>
          <a:p>
            <a:pPr lvl="1" eaLnBrk="1" hangingPunct="1"/>
            <a:r>
              <a:rPr lang="en-US" altLang="en-US" smtClean="0"/>
              <a:t>Can be used within its own class or in any classes extended from that class</a:t>
            </a:r>
          </a:p>
          <a:p>
            <a:pPr lvl="1" eaLnBrk="1" hangingPunct="1"/>
            <a:r>
              <a:rPr lang="en-US" altLang="en-US" smtClean="0"/>
              <a:t>Cannot be used by “outside” classes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Methods You Cannot Override</a:t>
            </a:r>
          </a:p>
        </p:txBody>
      </p:sp>
      <p:sp>
        <p:nvSpPr>
          <p:cNvPr id="53251" name="Rectangle 3"/>
          <p:cNvSpPr>
            <a:spLocks noGrp="1" noChangeArrowheads="1"/>
          </p:cNvSpPr>
          <p:nvPr>
            <p:ph idx="1"/>
          </p:nvPr>
        </p:nvSpPr>
        <p:spPr/>
        <p:txBody>
          <a:bodyPr/>
          <a:lstStyle/>
          <a:p>
            <a:pPr eaLnBrk="1" hangingPunct="1"/>
            <a:r>
              <a:rPr lang="en-US" altLang="en-US" smtClean="0">
                <a:latin typeface="Courier New" pitchFamily="49" charset="0"/>
                <a:cs typeface="Courier New" pitchFamily="49" charset="0"/>
              </a:rPr>
              <a:t>static</a:t>
            </a:r>
            <a:r>
              <a:rPr lang="en-US" altLang="en-US" smtClean="0"/>
              <a:t> methods</a:t>
            </a:r>
          </a:p>
          <a:p>
            <a:pPr eaLnBrk="1" hangingPunct="1"/>
            <a:r>
              <a:rPr lang="en-US" altLang="en-US" smtClean="0">
                <a:latin typeface="Courier New" pitchFamily="49" charset="0"/>
                <a:cs typeface="Courier New" pitchFamily="49" charset="0"/>
              </a:rPr>
              <a:t>final</a:t>
            </a:r>
            <a:r>
              <a:rPr lang="en-US" altLang="en-US" smtClean="0"/>
              <a:t> methods</a:t>
            </a:r>
          </a:p>
          <a:p>
            <a:pPr eaLnBrk="1" hangingPunct="1"/>
            <a:r>
              <a:rPr lang="en-US" altLang="en-US" smtClean="0"/>
              <a:t>Methods within </a:t>
            </a:r>
            <a:r>
              <a:rPr lang="en-US" altLang="en-US" smtClean="0">
                <a:latin typeface="Courier New" pitchFamily="49" charset="0"/>
                <a:cs typeface="Courier New" pitchFamily="49" charset="0"/>
              </a:rPr>
              <a:t>final</a:t>
            </a:r>
            <a:r>
              <a:rPr lang="en-US" altLang="en-US" smtClean="0"/>
              <a:t> classes</a:t>
            </a:r>
          </a:p>
          <a:p>
            <a:pPr eaLnBrk="1" hangingPunct="1"/>
            <a:endParaRPr lang="en-US"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274638"/>
            <a:ext cx="9144000" cy="1143000"/>
          </a:xfrm>
        </p:spPr>
        <p:txBody>
          <a:bodyPr>
            <a:normAutofit fontScale="90000"/>
          </a:bodyPr>
          <a:lstStyle/>
          <a:p>
            <a:pPr eaLnBrk="1" hangingPunct="1"/>
            <a:r>
              <a:rPr lang="en-US" altLang="en-US" smtClean="0"/>
              <a:t>A Subclass Cannot Override </a:t>
            </a:r>
            <a:r>
              <a:rPr lang="en-US" altLang="en-US" smtClean="0">
                <a:latin typeface="Courier New" pitchFamily="49" charset="0"/>
                <a:cs typeface="Courier New" pitchFamily="49" charset="0"/>
              </a:rPr>
              <a:t>static</a:t>
            </a:r>
            <a:r>
              <a:rPr lang="en-US" altLang="en-US" smtClean="0"/>
              <a:t/>
            </a:r>
            <a:br>
              <a:rPr lang="en-US" altLang="en-US" smtClean="0"/>
            </a:br>
            <a:r>
              <a:rPr lang="en-US" altLang="en-US" smtClean="0"/>
              <a:t>Methods in Its Superclass</a:t>
            </a:r>
          </a:p>
        </p:txBody>
      </p:sp>
      <p:sp>
        <p:nvSpPr>
          <p:cNvPr id="54275" name="Rectangle 3"/>
          <p:cNvSpPr>
            <a:spLocks noGrp="1" noChangeArrowheads="1"/>
          </p:cNvSpPr>
          <p:nvPr>
            <p:ph idx="1"/>
          </p:nvPr>
        </p:nvSpPr>
        <p:spPr/>
        <p:txBody>
          <a:bodyPr>
            <a:normAutofit lnSpcReduction="10000"/>
          </a:bodyPr>
          <a:lstStyle/>
          <a:p>
            <a:pPr eaLnBrk="1" hangingPunct="1"/>
            <a:r>
              <a:rPr lang="en-US" altLang="en-US" smtClean="0"/>
              <a:t>A subclass cannot override methods declared </a:t>
            </a:r>
            <a:r>
              <a:rPr lang="en-US" altLang="en-US" smtClean="0">
                <a:latin typeface="Courier New" pitchFamily="49" charset="0"/>
                <a:cs typeface="Courier New" pitchFamily="49" charset="0"/>
              </a:rPr>
              <a:t>static</a:t>
            </a:r>
            <a:r>
              <a:rPr lang="en-US" altLang="en-US" smtClean="0"/>
              <a:t> in the superclass</a:t>
            </a:r>
          </a:p>
          <a:p>
            <a:pPr eaLnBrk="1" hangingPunct="1"/>
            <a:r>
              <a:rPr lang="en-US" altLang="en-US" smtClean="0"/>
              <a:t>A subclass can hide a</a:t>
            </a:r>
            <a:r>
              <a:rPr lang="en-US" altLang="en-US" i="1" smtClean="0"/>
              <a:t> </a:t>
            </a:r>
            <a:r>
              <a:rPr lang="en-US" altLang="en-US" smtClean="0">
                <a:latin typeface="Courier New" pitchFamily="49" charset="0"/>
                <a:cs typeface="Courier New" pitchFamily="49" charset="0"/>
              </a:rPr>
              <a:t>static</a:t>
            </a:r>
            <a:r>
              <a:rPr lang="en-US" altLang="en-US" smtClean="0"/>
              <a:t> method in the superclass by declaring a </a:t>
            </a:r>
            <a:r>
              <a:rPr lang="en-US" altLang="en-US" smtClean="0">
                <a:latin typeface="Courier New" pitchFamily="49" charset="0"/>
                <a:cs typeface="Courier New" pitchFamily="49" charset="0"/>
              </a:rPr>
              <a:t>static</a:t>
            </a:r>
            <a:r>
              <a:rPr lang="en-US" altLang="en-US" smtClean="0"/>
              <a:t> method with the same signature as the </a:t>
            </a:r>
            <a:r>
              <a:rPr lang="en-US" altLang="en-US" smtClean="0">
                <a:latin typeface="Courier New" pitchFamily="49" charset="0"/>
                <a:cs typeface="Courier New" pitchFamily="49" charset="0"/>
              </a:rPr>
              <a:t>static</a:t>
            </a:r>
            <a:r>
              <a:rPr lang="en-US" altLang="en-US" smtClean="0"/>
              <a:t> method in the superclass</a:t>
            </a:r>
          </a:p>
          <a:p>
            <a:pPr lvl="1" eaLnBrk="1" hangingPunct="1"/>
            <a:r>
              <a:rPr lang="en-US" altLang="en-US" smtClean="0"/>
              <a:t>Then call the new </a:t>
            </a:r>
            <a:r>
              <a:rPr lang="en-US" altLang="en-US" smtClean="0">
                <a:latin typeface="Courier New" pitchFamily="49" charset="0"/>
                <a:cs typeface="Courier New" pitchFamily="49" charset="0"/>
              </a:rPr>
              <a:t>static</a:t>
            </a:r>
            <a:r>
              <a:rPr lang="en-US" altLang="en-US" smtClean="0"/>
              <a:t> method from within the subclass or in another class by using a subclass object</a:t>
            </a:r>
          </a:p>
          <a:p>
            <a:pPr lvl="1" eaLnBrk="1" hangingPunct="1"/>
            <a:r>
              <a:rPr lang="en-US" altLang="en-US" smtClean="0"/>
              <a:t>Within the </a:t>
            </a:r>
            <a:r>
              <a:rPr lang="en-US" altLang="en-US" smtClean="0">
                <a:latin typeface="Courier New" pitchFamily="49" charset="0"/>
                <a:cs typeface="Courier New" pitchFamily="49" charset="0"/>
              </a:rPr>
              <a:t>static</a:t>
            </a:r>
            <a:r>
              <a:rPr lang="en-US" altLang="en-US" smtClean="0"/>
              <a:t> method of a subclass, you cannot access the parent method using the </a:t>
            </a:r>
            <a:r>
              <a:rPr lang="en-US" altLang="en-US" smtClean="0">
                <a:latin typeface="Courier New" pitchFamily="49" charset="0"/>
                <a:cs typeface="Courier New" pitchFamily="49" charset="0"/>
              </a:rPr>
              <a:t>super</a:t>
            </a:r>
            <a:r>
              <a:rPr lang="en-US" altLang="en-US" smtClean="0"/>
              <a:t> object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274638"/>
            <a:ext cx="9144000" cy="1143000"/>
          </a:xfrm>
        </p:spPr>
        <p:txBody>
          <a:bodyPr>
            <a:normAutofit fontScale="90000"/>
          </a:bodyPr>
          <a:lstStyle/>
          <a:p>
            <a:pPr eaLnBrk="1" hangingPunct="1"/>
            <a:r>
              <a:rPr lang="en-US" altLang="en-US" dirty="0" smtClean="0"/>
              <a:t>A Subclass Cannot Override </a:t>
            </a:r>
            <a:r>
              <a:rPr lang="en-US" altLang="en-US" dirty="0" smtClean="0">
                <a:latin typeface="Courier New" pitchFamily="49" charset="0"/>
                <a:cs typeface="Courier New" pitchFamily="49" charset="0"/>
              </a:rPr>
              <a:t>static</a:t>
            </a:r>
            <a:r>
              <a:rPr lang="en-US" altLang="en-US" dirty="0" smtClean="0"/>
              <a:t/>
            </a:r>
            <a:br>
              <a:rPr lang="en-US" altLang="en-US" dirty="0" smtClean="0"/>
            </a:br>
            <a:r>
              <a:rPr lang="en-US" altLang="en-US" dirty="0" smtClean="0"/>
              <a:t>Methods in Its </a:t>
            </a:r>
            <a:r>
              <a:rPr lang="en-US" altLang="en-US" dirty="0" err="1" smtClean="0"/>
              <a:t>Superclass</a:t>
            </a:r>
            <a:endParaRPr lang="en-US" altLang="en-US" dirty="0" smtClean="0"/>
          </a:p>
        </p:txBody>
      </p:sp>
      <p:sp>
        <p:nvSpPr>
          <p:cNvPr id="55299" name="Rectangle 3"/>
          <p:cNvSpPr>
            <a:spLocks noGrp="1" noChangeArrowheads="1"/>
          </p:cNvSpPr>
          <p:nvPr>
            <p:ph idx="1"/>
          </p:nvPr>
        </p:nvSpPr>
        <p:spPr/>
        <p:txBody>
          <a:bodyPr/>
          <a:lstStyle/>
          <a:p>
            <a:pPr eaLnBrk="1" hangingPunct="1"/>
            <a:r>
              <a:rPr lang="en-US" altLang="en-US" smtClean="0"/>
              <a:t>Although a child class cannot inherit its parent’s </a:t>
            </a:r>
            <a:r>
              <a:rPr lang="en-US" altLang="en-US" smtClean="0">
                <a:latin typeface="Courier New" pitchFamily="49" charset="0"/>
                <a:cs typeface="Courier New" pitchFamily="49" charset="0"/>
              </a:rPr>
              <a:t>static</a:t>
            </a:r>
            <a:r>
              <a:rPr lang="en-US" altLang="en-US" smtClean="0"/>
              <a:t> methods, it can access its parent’s </a:t>
            </a:r>
            <a:r>
              <a:rPr lang="en-US" altLang="en-US" smtClean="0">
                <a:latin typeface="Courier New" pitchFamily="49" charset="0"/>
                <a:cs typeface="Courier New" pitchFamily="49" charset="0"/>
              </a:rPr>
              <a:t>static</a:t>
            </a:r>
            <a:r>
              <a:rPr lang="en-US" altLang="en-US" smtClean="0"/>
              <a:t> methods in the same way any other class can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274638"/>
            <a:ext cx="9144000" cy="1143000"/>
          </a:xfrm>
        </p:spPr>
        <p:txBody>
          <a:bodyPr>
            <a:normAutofit fontScale="90000"/>
          </a:bodyPr>
          <a:lstStyle/>
          <a:p>
            <a:pPr eaLnBrk="1" hangingPunct="1"/>
            <a:r>
              <a:rPr lang="en-US" altLang="en-US" dirty="0" smtClean="0"/>
              <a:t>A Subclass Cannot Override </a:t>
            </a:r>
            <a:r>
              <a:rPr lang="en-US" altLang="en-US" dirty="0" smtClean="0">
                <a:latin typeface="Courier New" pitchFamily="49" charset="0"/>
                <a:cs typeface="Courier New" pitchFamily="49" charset="0"/>
              </a:rPr>
              <a:t>static</a:t>
            </a:r>
            <a:r>
              <a:rPr lang="en-US" altLang="en-US" dirty="0" smtClean="0"/>
              <a:t/>
            </a:r>
            <a:br>
              <a:rPr lang="en-US" altLang="en-US" dirty="0" smtClean="0"/>
            </a:br>
            <a:r>
              <a:rPr lang="en-US" altLang="en-US" dirty="0" smtClean="0"/>
              <a:t>Methods in Its </a:t>
            </a:r>
            <a:r>
              <a:rPr lang="en-US" altLang="en-US" dirty="0" err="1" smtClean="0"/>
              <a:t>Superclass</a:t>
            </a:r>
            <a:endParaRPr lang="en-US" altLang="en-US" dirty="0" smtClean="0"/>
          </a:p>
        </p:txBody>
      </p:sp>
      <p:pic>
        <p:nvPicPr>
          <p:cNvPr id="56325" name="Picture 7" descr="C:\Users\PaulRefurb\Documents\Ch 10-17-14\Books\951 Farrell Java Programming 8e - Alyssa - xxx\02_NEW PDFs and FIGURES\Figures\C8810_ch10\C8810_f1022.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0400" y="2133600"/>
            <a:ext cx="78232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smtClean="0"/>
              <a:t>A Subclass Cannot Override </a:t>
            </a:r>
            <a:r>
              <a:rPr lang="en-US" altLang="en-US" smtClean="0">
                <a:latin typeface="Courier New" pitchFamily="49" charset="0"/>
                <a:cs typeface="Courier New" pitchFamily="49" charset="0"/>
              </a:rPr>
              <a:t>final</a:t>
            </a:r>
            <a:r>
              <a:rPr lang="en-US" altLang="en-US" smtClean="0"/>
              <a:t/>
            </a:r>
            <a:br>
              <a:rPr lang="en-US" altLang="en-US" smtClean="0"/>
            </a:br>
            <a:r>
              <a:rPr lang="en-US" altLang="en-US" smtClean="0"/>
              <a:t>Methods in Its Superclass</a:t>
            </a:r>
          </a:p>
        </p:txBody>
      </p:sp>
      <p:sp>
        <p:nvSpPr>
          <p:cNvPr id="57347" name="Rectangle 3"/>
          <p:cNvSpPr>
            <a:spLocks noGrp="1" noChangeArrowheads="1"/>
          </p:cNvSpPr>
          <p:nvPr>
            <p:ph idx="1"/>
          </p:nvPr>
        </p:nvSpPr>
        <p:spPr/>
        <p:txBody>
          <a:bodyPr/>
          <a:lstStyle/>
          <a:p>
            <a:pPr eaLnBrk="1" hangingPunct="1"/>
            <a:r>
              <a:rPr lang="en-US" altLang="en-US" smtClean="0"/>
              <a:t>A subclass cannot override methods declared </a:t>
            </a:r>
            <a:r>
              <a:rPr lang="en-US" altLang="en-US" smtClean="0">
                <a:latin typeface="Courier New" pitchFamily="49" charset="0"/>
                <a:cs typeface="Courier New" pitchFamily="49" charset="0"/>
              </a:rPr>
              <a:t>final</a:t>
            </a:r>
            <a:r>
              <a:rPr lang="en-US" altLang="en-US" smtClean="0"/>
              <a:t> in the superclass</a:t>
            </a:r>
          </a:p>
          <a:p>
            <a:pPr eaLnBrk="1" hangingPunct="1"/>
            <a:r>
              <a:rPr lang="en-US" altLang="en-US" smtClean="0">
                <a:latin typeface="Courier New" pitchFamily="49" charset="0"/>
                <a:cs typeface="Courier New" pitchFamily="49" charset="0"/>
              </a:rPr>
              <a:t>final</a:t>
            </a:r>
            <a:r>
              <a:rPr lang="en-US" altLang="en-US" smtClean="0"/>
              <a:t> modifier</a:t>
            </a:r>
          </a:p>
          <a:p>
            <a:pPr lvl="1" eaLnBrk="1" hangingPunct="1"/>
            <a:r>
              <a:rPr lang="en-US" altLang="en-US" smtClean="0"/>
              <a:t>Does not allow the method to be overridden</a:t>
            </a:r>
          </a:p>
          <a:p>
            <a:pPr eaLnBrk="1" hangingPunct="1"/>
            <a:r>
              <a:rPr lang="en-US" altLang="en-US" b="1" smtClean="0"/>
              <a:t>Virtual method calls</a:t>
            </a:r>
          </a:p>
          <a:p>
            <a:pPr lvl="1" eaLnBrk="1" hangingPunct="1"/>
            <a:r>
              <a:rPr lang="en-US" altLang="en-US" smtClean="0"/>
              <a:t>Default in Java</a:t>
            </a:r>
          </a:p>
          <a:p>
            <a:pPr lvl="1" eaLnBrk="1" hangingPunct="1"/>
            <a:r>
              <a:rPr lang="en-US" altLang="en-US" smtClean="0"/>
              <a:t>The method used is determined when the program runs </a:t>
            </a:r>
          </a:p>
          <a:p>
            <a:pPr lvl="1" eaLnBrk="1" hangingPunct="1"/>
            <a:r>
              <a:rPr lang="en-US" altLang="en-US" smtClean="0"/>
              <a:t>The object type might not be known until the method executes</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eaLnBrk="1" hangingPunct="1"/>
            <a:r>
              <a:rPr lang="en-US" altLang="en-US" dirty="0" smtClean="0"/>
              <a:t>A Subclass Cannot Override </a:t>
            </a:r>
            <a:r>
              <a:rPr lang="en-US" altLang="en-US" dirty="0" smtClean="0">
                <a:latin typeface="Courier New" pitchFamily="49" charset="0"/>
                <a:cs typeface="Courier New" pitchFamily="49" charset="0"/>
              </a:rPr>
              <a:t>final</a:t>
            </a:r>
            <a:r>
              <a:rPr lang="en-US" altLang="en-US" dirty="0" smtClean="0"/>
              <a:t/>
            </a:r>
            <a:br>
              <a:rPr lang="en-US" altLang="en-US" dirty="0" smtClean="0"/>
            </a:br>
            <a:r>
              <a:rPr lang="en-US" altLang="en-US" dirty="0" smtClean="0"/>
              <a:t>Methods in Its </a:t>
            </a:r>
            <a:r>
              <a:rPr lang="en-US" altLang="en-US" dirty="0" err="1" smtClean="0"/>
              <a:t>Superclass</a:t>
            </a:r>
            <a:endParaRPr lang="en-US" altLang="en-US" dirty="0" smtClean="0"/>
          </a:p>
        </p:txBody>
      </p:sp>
      <p:sp>
        <p:nvSpPr>
          <p:cNvPr id="58371" name="Rectangle 3"/>
          <p:cNvSpPr>
            <a:spLocks noGrp="1" noChangeArrowheads="1"/>
          </p:cNvSpPr>
          <p:nvPr>
            <p:ph idx="1"/>
          </p:nvPr>
        </p:nvSpPr>
        <p:spPr/>
        <p:txBody>
          <a:bodyPr/>
          <a:lstStyle/>
          <a:p>
            <a:pPr eaLnBrk="1" hangingPunct="1"/>
            <a:r>
              <a:rPr lang="en-US" altLang="en-US" smtClean="0"/>
              <a:t>Advantages to making the method </a:t>
            </a:r>
            <a:r>
              <a:rPr lang="en-US" altLang="en-US" smtClean="0">
                <a:latin typeface="Courier New" pitchFamily="49" charset="0"/>
                <a:cs typeface="Courier New" pitchFamily="49" charset="0"/>
              </a:rPr>
              <a:t>final</a:t>
            </a:r>
            <a:r>
              <a:rPr lang="en-US" altLang="en-US" smtClean="0"/>
              <a:t>: </a:t>
            </a:r>
          </a:p>
          <a:p>
            <a:pPr lvl="1" eaLnBrk="1" hangingPunct="1"/>
            <a:r>
              <a:rPr lang="en-US" altLang="en-US" smtClean="0"/>
              <a:t>The compiler knows only one version of the method exists</a:t>
            </a:r>
          </a:p>
          <a:p>
            <a:pPr lvl="1" eaLnBrk="1" hangingPunct="1"/>
            <a:r>
              <a:rPr lang="en-US" altLang="en-US" smtClean="0"/>
              <a:t>The compiler knows which method version will be used</a:t>
            </a:r>
          </a:p>
          <a:p>
            <a:pPr lvl="1" eaLnBrk="1" hangingPunct="1"/>
            <a:r>
              <a:rPr lang="en-US" altLang="en-US" smtClean="0"/>
              <a:t>A program’s performance can be optimized by removing calls to </a:t>
            </a:r>
            <a:r>
              <a:rPr lang="en-US" altLang="en-US" smtClean="0">
                <a:latin typeface="Courier New" pitchFamily="49" charset="0"/>
                <a:cs typeface="Courier New" pitchFamily="49" charset="0"/>
              </a:rPr>
              <a:t>final</a:t>
            </a:r>
            <a:r>
              <a:rPr lang="en-US" altLang="en-US" smtClean="0"/>
              <a:t> methods </a:t>
            </a:r>
          </a:p>
          <a:p>
            <a:pPr lvl="2" eaLnBrk="1" hangingPunct="1"/>
            <a:r>
              <a:rPr lang="en-US" altLang="en-US" b="1" smtClean="0"/>
              <a:t>Inlining</a:t>
            </a:r>
            <a:r>
              <a:rPr lang="en-US" altLang="en-US" smtClean="0"/>
              <a:t> the code: each method call is replaced with the expanded code of the method’s definition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274638"/>
            <a:ext cx="9144000" cy="1143000"/>
          </a:xfrm>
        </p:spPr>
        <p:txBody>
          <a:bodyPr>
            <a:normAutofit fontScale="90000"/>
          </a:bodyPr>
          <a:lstStyle/>
          <a:p>
            <a:pPr eaLnBrk="1" hangingPunct="1"/>
            <a:r>
              <a:rPr lang="en-US" altLang="en-US" smtClean="0"/>
              <a:t>A Subclass Cannot Override Methods</a:t>
            </a:r>
            <a:br>
              <a:rPr lang="en-US" altLang="en-US" smtClean="0"/>
            </a:br>
            <a:r>
              <a:rPr lang="en-US" altLang="en-US" smtClean="0"/>
              <a:t>in a </a:t>
            </a:r>
            <a:r>
              <a:rPr lang="en-US" altLang="en-US" smtClean="0">
                <a:latin typeface="Courier New" pitchFamily="49" charset="0"/>
                <a:cs typeface="Courier New" pitchFamily="49" charset="0"/>
              </a:rPr>
              <a:t>final</a:t>
            </a:r>
            <a:r>
              <a:rPr lang="en-US" altLang="en-US" smtClean="0"/>
              <a:t> Superclass</a:t>
            </a:r>
          </a:p>
        </p:txBody>
      </p:sp>
      <p:sp>
        <p:nvSpPr>
          <p:cNvPr id="59395" name="Rectangle 3"/>
          <p:cNvSpPr>
            <a:spLocks noGrp="1" noChangeArrowheads="1"/>
          </p:cNvSpPr>
          <p:nvPr>
            <p:ph idx="1"/>
          </p:nvPr>
        </p:nvSpPr>
        <p:spPr/>
        <p:txBody>
          <a:bodyPr/>
          <a:lstStyle/>
          <a:p>
            <a:pPr eaLnBrk="1" hangingPunct="1"/>
            <a:r>
              <a:rPr lang="en-US" altLang="en-US" smtClean="0"/>
              <a:t>When a class is declared </a:t>
            </a:r>
            <a:r>
              <a:rPr lang="en-US" altLang="en-US" smtClean="0">
                <a:latin typeface="Courier New" pitchFamily="49" charset="0"/>
                <a:cs typeface="Courier New" pitchFamily="49" charset="0"/>
              </a:rPr>
              <a:t>final</a:t>
            </a:r>
            <a:r>
              <a:rPr lang="en-US" altLang="en-US" smtClean="0"/>
              <a:t>:</a:t>
            </a:r>
            <a:endParaRPr lang="en-US" altLang="en-US" smtClean="0">
              <a:latin typeface="Courier New" pitchFamily="49" charset="0"/>
              <a:cs typeface="Courier New" pitchFamily="49" charset="0"/>
            </a:endParaRPr>
          </a:p>
          <a:p>
            <a:pPr lvl="1" eaLnBrk="1" hangingPunct="1"/>
            <a:r>
              <a:rPr lang="en-US" altLang="en-US" smtClean="0"/>
              <a:t>All of its methods are </a:t>
            </a:r>
            <a:r>
              <a:rPr lang="en-US" altLang="en-US" smtClean="0">
                <a:latin typeface="Courier New" pitchFamily="49" charset="0"/>
                <a:cs typeface="Courier New" pitchFamily="49" charset="0"/>
              </a:rPr>
              <a:t>final</a:t>
            </a:r>
            <a:r>
              <a:rPr lang="en-US" altLang="en-US" smtClean="0">
                <a:cs typeface="Courier New" pitchFamily="49" charset="0"/>
              </a:rPr>
              <a:t> r</a:t>
            </a:r>
            <a:r>
              <a:rPr lang="en-US" altLang="en-US" smtClean="0"/>
              <a:t>egardless of which access modifier precedes the method name</a:t>
            </a:r>
          </a:p>
          <a:p>
            <a:pPr lvl="1" eaLnBrk="1" hangingPunct="1"/>
            <a:r>
              <a:rPr lang="en-US" altLang="en-US" smtClean="0"/>
              <a:t>It cannot be a parent class</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altLang="en-US" smtClean="0"/>
              <a:t>Diagramming Inheritance Using </a:t>
            </a:r>
            <a:br>
              <a:rPr lang="en-US" altLang="en-US" smtClean="0"/>
            </a:br>
            <a:r>
              <a:rPr lang="en-US" altLang="en-US" smtClean="0"/>
              <a:t>the UML</a:t>
            </a:r>
          </a:p>
        </p:txBody>
      </p:sp>
      <p:sp>
        <p:nvSpPr>
          <p:cNvPr id="29699" name="Rectangle 3"/>
          <p:cNvSpPr>
            <a:spLocks noGrp="1" noChangeArrowheads="1"/>
          </p:cNvSpPr>
          <p:nvPr>
            <p:ph idx="1"/>
          </p:nvPr>
        </p:nvSpPr>
        <p:spPr>
          <a:xfrm>
            <a:off x="457200" y="1481328"/>
            <a:ext cx="4038600" cy="4525963"/>
          </a:xfrm>
        </p:spPr>
        <p:txBody>
          <a:bodyPr/>
          <a:lstStyle/>
          <a:p>
            <a:pPr eaLnBrk="1" hangingPunct="1"/>
            <a:r>
              <a:rPr lang="en-US" altLang="en-US" b="1" dirty="0" smtClean="0"/>
              <a:t>Unified Modeling Language (UML)</a:t>
            </a:r>
            <a:r>
              <a:rPr lang="en-US" altLang="en-US" dirty="0" smtClean="0"/>
              <a:t> </a:t>
            </a:r>
          </a:p>
          <a:p>
            <a:pPr lvl="1" eaLnBrk="1" hangingPunct="1"/>
            <a:r>
              <a:rPr lang="en-US" altLang="en-US" dirty="0" smtClean="0"/>
              <a:t>Consists of many types of diagrams</a:t>
            </a:r>
          </a:p>
          <a:p>
            <a:pPr eaLnBrk="1" hangingPunct="1"/>
            <a:r>
              <a:rPr lang="en-US" altLang="en-US" b="1" dirty="0" smtClean="0"/>
              <a:t>Class diagram </a:t>
            </a:r>
            <a:endParaRPr lang="en-US" altLang="en-US" dirty="0" smtClean="0"/>
          </a:p>
          <a:p>
            <a:pPr lvl="1" eaLnBrk="1" hangingPunct="1"/>
            <a:r>
              <a:rPr lang="en-US" altLang="en-US" dirty="0" smtClean="0"/>
              <a:t>A visual tool </a:t>
            </a:r>
          </a:p>
          <a:p>
            <a:pPr lvl="1" eaLnBrk="1" hangingPunct="1"/>
            <a:r>
              <a:rPr lang="en-US" altLang="en-US" dirty="0" smtClean="0"/>
              <a:t>Provides an overview of a class</a:t>
            </a:r>
          </a:p>
        </p:txBody>
      </p:sp>
      <p:pic>
        <p:nvPicPr>
          <p:cNvPr id="4" name="Picture 6" descr="C:\Users\PaulRefurb\Documents\Ch 10-17-14\Books\951 Farrell Java Programming 8e - Alyssa - xxx\02_NEW PDFs and FIGURES\Figures\C8810_ch10\C8810_f1002.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13262" y="1592740"/>
            <a:ext cx="4173538" cy="2674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04800"/>
            <a:ext cx="9144000" cy="1143000"/>
          </a:xfrm>
        </p:spPr>
        <p:txBody>
          <a:bodyPr>
            <a:normAutofit fontScale="90000"/>
          </a:bodyPr>
          <a:lstStyle/>
          <a:p>
            <a:pPr eaLnBrk="1" hangingPunct="1"/>
            <a:r>
              <a:rPr lang="en-US" altLang="en-US" dirty="0" smtClean="0"/>
              <a:t>A Subclass Cannot Override Methods</a:t>
            </a:r>
            <a:br>
              <a:rPr lang="en-US" altLang="en-US" dirty="0" smtClean="0"/>
            </a:br>
            <a:r>
              <a:rPr lang="en-US" altLang="en-US" dirty="0" smtClean="0"/>
              <a:t>in a </a:t>
            </a:r>
            <a:r>
              <a:rPr lang="en-US" altLang="en-US" dirty="0" smtClean="0">
                <a:latin typeface="Courier New" pitchFamily="49" charset="0"/>
                <a:cs typeface="Courier New" pitchFamily="49" charset="0"/>
              </a:rPr>
              <a:t>final</a:t>
            </a:r>
            <a:r>
              <a:rPr lang="en-US" altLang="en-US" dirty="0" smtClean="0"/>
              <a:t> </a:t>
            </a:r>
            <a:r>
              <a:rPr lang="en-US" altLang="en-US" dirty="0" err="1" smtClean="0"/>
              <a:t>Superclass</a:t>
            </a:r>
            <a:endParaRPr lang="en-US" altLang="en-US" dirty="0" smtClean="0"/>
          </a:p>
        </p:txBody>
      </p:sp>
      <p:pic>
        <p:nvPicPr>
          <p:cNvPr id="60421" name="Picture 7" descr="C:\Users\PaulRefurb\Documents\Ch 10-17-14\Books\951 Farrell Java Programming 8e - Alyssa - xxx\02_NEW PDFs and FIGURES\Figures\C8810_ch10\C8810_f1028.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3913" y="2163763"/>
            <a:ext cx="7496175" cy="347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ltLang="en-US" smtClean="0"/>
              <a:t>Don’t Do It</a:t>
            </a:r>
          </a:p>
        </p:txBody>
      </p:sp>
      <p:sp>
        <p:nvSpPr>
          <p:cNvPr id="62467" name="Content Placeholder 2"/>
          <p:cNvSpPr>
            <a:spLocks noGrp="1"/>
          </p:cNvSpPr>
          <p:nvPr>
            <p:ph idx="1"/>
          </p:nvPr>
        </p:nvSpPr>
        <p:spPr/>
        <p:txBody>
          <a:bodyPr>
            <a:normAutofit lnSpcReduction="10000"/>
          </a:bodyPr>
          <a:lstStyle/>
          <a:p>
            <a:pPr eaLnBrk="1" hangingPunct="1"/>
            <a:r>
              <a:rPr lang="en-US" altLang="en-US" smtClean="0"/>
              <a:t>Don’t capitalize the </a:t>
            </a:r>
            <a:r>
              <a:rPr lang="en-US" altLang="en-US" i="1" smtClean="0"/>
              <a:t>o</a:t>
            </a:r>
            <a:r>
              <a:rPr lang="en-US" altLang="en-US" smtClean="0"/>
              <a:t> in the </a:t>
            </a:r>
            <a:r>
              <a:rPr lang="en-US" altLang="en-US" smtClean="0">
                <a:latin typeface="Courier New" pitchFamily="49" charset="0"/>
                <a:cs typeface="Courier New" pitchFamily="49" charset="0"/>
              </a:rPr>
              <a:t>instanceof</a:t>
            </a:r>
            <a:r>
              <a:rPr lang="en-US" altLang="en-US" smtClean="0"/>
              <a:t> operator</a:t>
            </a:r>
          </a:p>
          <a:p>
            <a:pPr eaLnBrk="1" hangingPunct="1"/>
            <a:r>
              <a:rPr lang="en-US" altLang="en-US" smtClean="0"/>
              <a:t>Don’t try to directly access private superclass members from a subclass</a:t>
            </a:r>
          </a:p>
          <a:p>
            <a:pPr eaLnBrk="1" hangingPunct="1"/>
            <a:r>
              <a:rPr lang="en-US" altLang="en-US" smtClean="0"/>
              <a:t>Don’t forget to call a superclass constructor from within a subclass constructor if the superclass does not contain a default constructor</a:t>
            </a:r>
          </a:p>
          <a:p>
            <a:pPr eaLnBrk="1" hangingPunct="1"/>
            <a:r>
              <a:rPr lang="en-US" altLang="en-US" smtClean="0"/>
              <a:t>Don’t try to override a </a:t>
            </a:r>
            <a:r>
              <a:rPr lang="en-US" altLang="en-US" smtClean="0">
                <a:latin typeface="Courier New" pitchFamily="49" charset="0"/>
                <a:cs typeface="Courier New" pitchFamily="49" charset="0"/>
              </a:rPr>
              <a:t>final</a:t>
            </a:r>
            <a:r>
              <a:rPr lang="en-US" altLang="en-US" smtClean="0"/>
              <a:t> method in an extended class</a:t>
            </a:r>
          </a:p>
          <a:p>
            <a:pPr eaLnBrk="1" hangingPunct="1"/>
            <a:r>
              <a:rPr lang="en-US" altLang="en-US" smtClean="0"/>
              <a:t>Don’t try to extend a </a:t>
            </a:r>
            <a:r>
              <a:rPr lang="en-US" altLang="en-US" smtClean="0">
                <a:latin typeface="Courier New" pitchFamily="49" charset="0"/>
                <a:cs typeface="Courier New" pitchFamily="49" charset="0"/>
              </a:rPr>
              <a:t>final</a:t>
            </a:r>
            <a:r>
              <a:rPr lang="en-US" altLang="en-US" smtClean="0"/>
              <a:t> class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Summary</a:t>
            </a:r>
          </a:p>
        </p:txBody>
      </p:sp>
      <p:sp>
        <p:nvSpPr>
          <p:cNvPr id="63491" name="Rectangle 3"/>
          <p:cNvSpPr>
            <a:spLocks noGrp="1" noChangeArrowheads="1"/>
          </p:cNvSpPr>
          <p:nvPr>
            <p:ph idx="1"/>
          </p:nvPr>
        </p:nvSpPr>
        <p:spPr/>
        <p:txBody>
          <a:bodyPr>
            <a:normAutofit fontScale="70000" lnSpcReduction="20000"/>
          </a:bodyPr>
          <a:lstStyle/>
          <a:p>
            <a:pPr eaLnBrk="1" hangingPunct="1"/>
            <a:r>
              <a:rPr lang="en-US" altLang="en-US" dirty="0" smtClean="0"/>
              <a:t>Inheritance</a:t>
            </a:r>
          </a:p>
          <a:p>
            <a:pPr lvl="1" eaLnBrk="1" hangingPunct="1"/>
            <a:r>
              <a:rPr lang="en-US" altLang="en-US" dirty="0" smtClean="0"/>
              <a:t>A mechanism that enables one class to inherit both the behavior and the attributes of another class</a:t>
            </a:r>
          </a:p>
          <a:p>
            <a:pPr eaLnBrk="1" hangingPunct="1"/>
            <a:r>
              <a:rPr lang="en-US" altLang="en-US" dirty="0" smtClean="0"/>
              <a:t>Keyword </a:t>
            </a:r>
            <a:r>
              <a:rPr lang="en-US" altLang="en-US" dirty="0" smtClean="0">
                <a:latin typeface="Courier New" pitchFamily="49" charset="0"/>
                <a:cs typeface="Courier New" pitchFamily="49" charset="0"/>
              </a:rPr>
              <a:t>extends</a:t>
            </a:r>
          </a:p>
          <a:p>
            <a:pPr lvl="1" eaLnBrk="1" hangingPunct="1"/>
            <a:r>
              <a:rPr lang="en-US" altLang="en-US" dirty="0" smtClean="0"/>
              <a:t>Used to achieve inheritance in Java</a:t>
            </a:r>
          </a:p>
          <a:p>
            <a:pPr eaLnBrk="1" hangingPunct="1"/>
            <a:r>
              <a:rPr lang="en-US" altLang="en-US" dirty="0" smtClean="0"/>
              <a:t>Polymorphism </a:t>
            </a:r>
          </a:p>
          <a:p>
            <a:pPr lvl="1" eaLnBrk="1" hangingPunct="1"/>
            <a:r>
              <a:rPr lang="en-US" altLang="en-US" dirty="0" smtClean="0"/>
              <a:t>The act of using the same method name to indicate different implementations</a:t>
            </a:r>
          </a:p>
          <a:p>
            <a:r>
              <a:rPr lang="en-US" altLang="en-US" dirty="0" smtClean="0"/>
              <a:t>Use a </a:t>
            </a:r>
            <a:r>
              <a:rPr lang="en-US" altLang="en-US" dirty="0" err="1" smtClean="0"/>
              <a:t>superclass</a:t>
            </a:r>
            <a:r>
              <a:rPr lang="en-US" altLang="en-US" dirty="0" smtClean="0"/>
              <a:t> method within a subclass</a:t>
            </a:r>
          </a:p>
          <a:p>
            <a:pPr lvl="1"/>
            <a:r>
              <a:rPr lang="en-US" altLang="en-US" dirty="0" smtClean="0"/>
              <a:t>Use the keyword </a:t>
            </a:r>
            <a:r>
              <a:rPr lang="en-US" altLang="en-US" dirty="0" smtClean="0">
                <a:latin typeface="Courier New" pitchFamily="49" charset="0"/>
                <a:cs typeface="Courier New" pitchFamily="49" charset="0"/>
              </a:rPr>
              <a:t>super</a:t>
            </a:r>
            <a:r>
              <a:rPr lang="en-US" altLang="en-US" dirty="0" smtClean="0"/>
              <a:t> to access it</a:t>
            </a:r>
          </a:p>
          <a:p>
            <a:r>
              <a:rPr lang="en-US" altLang="en-US" dirty="0" smtClean="0"/>
              <a:t>Encapsulation</a:t>
            </a:r>
          </a:p>
          <a:p>
            <a:pPr lvl="1"/>
            <a:r>
              <a:rPr lang="en-US" altLang="en-US" dirty="0" smtClean="0"/>
              <a:t>The concept of keeping data private</a:t>
            </a:r>
          </a:p>
          <a:p>
            <a:r>
              <a:rPr lang="en-US" altLang="en-US" dirty="0" smtClean="0"/>
              <a:t>Keyword </a:t>
            </a:r>
            <a:r>
              <a:rPr lang="en-US" altLang="en-US" dirty="0" smtClean="0">
                <a:latin typeface="Courier New" pitchFamily="49" charset="0"/>
                <a:cs typeface="Courier New" pitchFamily="49" charset="0"/>
              </a:rPr>
              <a:t>protected</a:t>
            </a:r>
            <a:r>
              <a:rPr lang="en-US" altLang="en-US" dirty="0" smtClean="0"/>
              <a:t> </a:t>
            </a:r>
          </a:p>
          <a:p>
            <a:pPr lvl="1"/>
            <a:r>
              <a:rPr lang="en-US" altLang="en-US" dirty="0" smtClean="0"/>
              <a:t>Provides an intermediate level of security between </a:t>
            </a:r>
            <a:r>
              <a:rPr lang="en-US" altLang="en-US" dirty="0" smtClean="0">
                <a:latin typeface="Courier New" pitchFamily="49" charset="0"/>
                <a:cs typeface="Courier New" pitchFamily="49" charset="0"/>
              </a:rPr>
              <a:t>public</a:t>
            </a:r>
            <a:r>
              <a:rPr lang="en-US" altLang="en-US" dirty="0" smtClean="0"/>
              <a:t> and </a:t>
            </a:r>
            <a:r>
              <a:rPr lang="en-US" altLang="en-US" dirty="0" smtClean="0">
                <a:latin typeface="Courier New" pitchFamily="49" charset="0"/>
                <a:cs typeface="Courier New" pitchFamily="49" charset="0"/>
              </a:rPr>
              <a:t>private</a:t>
            </a:r>
            <a:r>
              <a:rPr lang="en-US" altLang="en-US" dirty="0" smtClean="0"/>
              <a:t> access</a:t>
            </a:r>
          </a:p>
          <a:p>
            <a:r>
              <a:rPr lang="en-US" altLang="en-US" dirty="0" smtClean="0"/>
              <a:t>A subclass cannot override methods that are: </a:t>
            </a:r>
          </a:p>
          <a:p>
            <a:pPr lvl="1"/>
            <a:r>
              <a:rPr lang="en-US" altLang="en-US" dirty="0" smtClean="0"/>
              <a:t>Declared </a:t>
            </a:r>
            <a:r>
              <a:rPr lang="en-US" altLang="en-US" dirty="0" smtClean="0">
                <a:latin typeface="Courier New" pitchFamily="49" charset="0"/>
                <a:cs typeface="Courier New" pitchFamily="49" charset="0"/>
              </a:rPr>
              <a:t>static</a:t>
            </a:r>
            <a:r>
              <a:rPr lang="en-US" altLang="en-US" dirty="0" smtClean="0"/>
              <a:t> in a </a:t>
            </a:r>
            <a:r>
              <a:rPr lang="en-US" altLang="en-US" dirty="0" err="1" smtClean="0"/>
              <a:t>superclass</a:t>
            </a:r>
            <a:endParaRPr lang="en-US" altLang="en-US" dirty="0" smtClean="0"/>
          </a:p>
          <a:p>
            <a:pPr lvl="1"/>
            <a:r>
              <a:rPr lang="en-US" altLang="en-US" dirty="0" smtClean="0"/>
              <a:t>Declared </a:t>
            </a:r>
            <a:r>
              <a:rPr lang="en-US" altLang="en-US" dirty="0" smtClean="0">
                <a:latin typeface="Courier New" pitchFamily="49" charset="0"/>
                <a:cs typeface="Courier New" pitchFamily="49" charset="0"/>
              </a:rPr>
              <a:t>final</a:t>
            </a:r>
            <a:r>
              <a:rPr lang="en-US" altLang="en-US" dirty="0" smtClean="0"/>
              <a:t> or declared within a </a:t>
            </a:r>
            <a:r>
              <a:rPr lang="en-US" altLang="en-US" dirty="0" smtClean="0">
                <a:latin typeface="Courier New" pitchFamily="49" charset="0"/>
                <a:cs typeface="Courier New" pitchFamily="49" charset="0"/>
              </a:rPr>
              <a:t>final</a:t>
            </a:r>
            <a:r>
              <a:rPr lang="en-US" altLang="en-US" dirty="0" smtClean="0"/>
              <a:t> class</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624078" indent="-514350">
              <a:buFont typeface="+mj-lt"/>
              <a:buAutoNum type="arabicPeriod"/>
            </a:pPr>
            <a:r>
              <a:rPr lang="en-US" dirty="0" smtClean="0"/>
              <a:t>Which of the following choices is the best example of a parent class/child class relationship? Explain your answer.</a:t>
            </a:r>
          </a:p>
          <a:p>
            <a:pPr marL="850392" lvl="1" indent="-457200">
              <a:buFont typeface="+mj-lt"/>
              <a:buAutoNum type="alphaLcPeriod"/>
            </a:pPr>
            <a:r>
              <a:rPr lang="en-US" dirty="0" smtClean="0"/>
              <a:t>Rose/Flower</a:t>
            </a:r>
          </a:p>
          <a:p>
            <a:pPr marL="850392" lvl="1" indent="-457200">
              <a:buFont typeface="+mj-lt"/>
              <a:buAutoNum type="alphaLcPeriod"/>
            </a:pPr>
            <a:r>
              <a:rPr lang="en-US" dirty="0" smtClean="0"/>
              <a:t>Present/Gift</a:t>
            </a:r>
          </a:p>
          <a:p>
            <a:pPr marL="850392" lvl="1" indent="-457200">
              <a:buFont typeface="+mj-lt"/>
              <a:buAutoNum type="alphaLcPeriod"/>
            </a:pPr>
            <a:r>
              <a:rPr lang="en-US" dirty="0" smtClean="0"/>
              <a:t>Dog/Poodle</a:t>
            </a:r>
          </a:p>
          <a:p>
            <a:pPr marL="850392" lvl="1" indent="-457200">
              <a:buFont typeface="+mj-lt"/>
              <a:buAutoNum type="alphaLcPeriod"/>
            </a:pPr>
            <a:r>
              <a:rPr lang="en-US" dirty="0" smtClean="0"/>
              <a:t>Sparrow/Bird</a:t>
            </a:r>
          </a:p>
          <a:p>
            <a:pPr marL="624078" indent="-514350">
              <a:buFont typeface="+mj-lt"/>
              <a:buAutoNum type="arabicPeriod"/>
            </a:pPr>
            <a:r>
              <a:rPr lang="en-US" dirty="0" smtClean="0"/>
              <a:t>Which Java keyword creates inheritance?</a:t>
            </a:r>
          </a:p>
          <a:p>
            <a:pPr marL="624078" indent="-514350">
              <a:buFont typeface="+mj-lt"/>
              <a:buAutoNum type="arabicPeriod"/>
            </a:pPr>
            <a:r>
              <a:rPr lang="en-US" dirty="0" smtClean="0"/>
              <a:t>If the only constructor in a </a:t>
            </a:r>
            <a:r>
              <a:rPr lang="en-US" dirty="0" err="1" smtClean="0"/>
              <a:t>superclass</a:t>
            </a:r>
            <a:r>
              <a:rPr lang="en-US" dirty="0" smtClean="0"/>
              <a:t> requires arguments, its subclass ___. </a:t>
            </a:r>
            <a:r>
              <a:rPr lang="en-US" dirty="0" smtClean="0"/>
              <a:t>Explain your answer.</a:t>
            </a:r>
            <a:endParaRPr lang="en-US" dirty="0" smtClean="0"/>
          </a:p>
          <a:p>
            <a:pPr marL="850392" lvl="1" indent="-457200">
              <a:buFont typeface="+mj-lt"/>
              <a:buAutoNum type="alphaLcPeriod"/>
            </a:pPr>
            <a:r>
              <a:rPr lang="en-US" sz="2200" dirty="0" smtClean="0"/>
              <a:t>Must contain a constructor</a:t>
            </a:r>
          </a:p>
          <a:p>
            <a:pPr marL="850392" lvl="1" indent="-457200">
              <a:buFont typeface="+mj-lt"/>
              <a:buAutoNum type="alphaLcPeriod"/>
            </a:pPr>
            <a:r>
              <a:rPr lang="en-US" sz="2200" dirty="0" smtClean="0"/>
              <a:t>Must not contain a constructor</a:t>
            </a:r>
          </a:p>
          <a:p>
            <a:pPr marL="850392" lvl="1" indent="-457200">
              <a:buFont typeface="+mj-lt"/>
              <a:buAutoNum type="alphaLcPeriod"/>
            </a:pPr>
            <a:r>
              <a:rPr lang="en-US" sz="2200" dirty="0" smtClean="0"/>
              <a:t>Must contain a constructor that requires arguments</a:t>
            </a:r>
          </a:p>
          <a:p>
            <a:pPr marL="850392" lvl="1" indent="-457200">
              <a:buFont typeface="+mj-lt"/>
              <a:buAutoNum type="alphaLcPeriod"/>
            </a:pPr>
            <a:r>
              <a:rPr lang="en-US" sz="2200" dirty="0" smtClean="0"/>
              <a:t>Must not contain a constructor that requires arguments.</a:t>
            </a:r>
          </a:p>
          <a:p>
            <a:pPr marL="624078" indent="-514350">
              <a:buFont typeface="+mj-lt"/>
              <a:buAutoNum type="arabicPeriod"/>
            </a:pPr>
            <a:r>
              <a:rPr lang="en-US" dirty="0" smtClean="0"/>
              <a:t>Within a subclass, you can </a:t>
            </a:r>
            <a:r>
              <a:rPr lang="en-US" dirty="0" smtClean="0"/>
              <a:t>not override ___ methods. Explain your answer</a:t>
            </a:r>
            <a:r>
              <a:rPr lang="en-US" dirty="0" smtClean="0"/>
              <a:t>.</a:t>
            </a:r>
          </a:p>
          <a:p>
            <a:pPr marL="850392" lvl="1" indent="-457200">
              <a:buFont typeface="+mj-lt"/>
              <a:buAutoNum type="alphaLcPeriod"/>
            </a:pPr>
            <a:r>
              <a:rPr lang="en-US" sz="2200" dirty="0" smtClean="0"/>
              <a:t>Public</a:t>
            </a:r>
          </a:p>
          <a:p>
            <a:pPr marL="850392" lvl="1" indent="-457200">
              <a:buFont typeface="+mj-lt"/>
              <a:buAutoNum type="alphaLcPeriod"/>
            </a:pPr>
            <a:r>
              <a:rPr lang="en-US" sz="2200" dirty="0" smtClean="0"/>
              <a:t>Private</a:t>
            </a:r>
          </a:p>
          <a:p>
            <a:pPr marL="850392" lvl="1" indent="-457200">
              <a:buFont typeface="+mj-lt"/>
              <a:buAutoNum type="alphaLcPeriod"/>
            </a:pPr>
            <a:r>
              <a:rPr lang="en-US" sz="2200" dirty="0" smtClean="0"/>
              <a:t>Static</a:t>
            </a:r>
          </a:p>
          <a:p>
            <a:pPr marL="850392" lvl="1" indent="-457200">
              <a:buFont typeface="+mj-lt"/>
              <a:buAutoNum type="alphaLcPeriod"/>
            </a:pPr>
            <a:r>
              <a:rPr lang="en-US" sz="2200" dirty="0" smtClean="0"/>
              <a:t>Constructor</a:t>
            </a:r>
            <a:endParaRPr lang="en-US" sz="2200" dirty="0"/>
          </a:p>
        </p:txBody>
      </p:sp>
      <p:sp>
        <p:nvSpPr>
          <p:cNvPr id="3" name="Title 2"/>
          <p:cNvSpPr>
            <a:spLocks noGrp="1"/>
          </p:cNvSpPr>
          <p:nvPr>
            <p:ph type="title"/>
          </p:nvPr>
        </p:nvSpPr>
        <p:spPr/>
        <p:txBody>
          <a:bodyPr/>
          <a:lstStyle/>
          <a:p>
            <a:r>
              <a:rPr lang="en-US" dirty="0" smtClean="0"/>
              <a:t>Quiz</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Prior to developing this program, read the requirements and draw a class diagram of the classes you intend to build.</a:t>
            </a:r>
          </a:p>
          <a:p>
            <a:r>
              <a:rPr lang="en-US" dirty="0" smtClean="0"/>
              <a:t>Create a class named </a:t>
            </a:r>
            <a:r>
              <a:rPr lang="en-US" dirty="0" err="1" smtClean="0"/>
              <a:t>CollegeCourse</a:t>
            </a:r>
            <a:r>
              <a:rPr lang="en-US" dirty="0" smtClean="0"/>
              <a:t> that includes data fields that hold the department (e.g. ENG), the course number (e.g. 101), the credits (e.g. 3) and the fee for the course (e.g. $360). All of the fields are required as arguments to the constructor, except for the fee, which is calculated at $120 per credit hour. Include a display() method that displays the course data. </a:t>
            </a:r>
          </a:p>
          <a:p>
            <a:r>
              <a:rPr lang="en-US" dirty="0" smtClean="0"/>
              <a:t>Create a subclass named </a:t>
            </a:r>
            <a:r>
              <a:rPr lang="en-US" dirty="0" err="1" smtClean="0"/>
              <a:t>LabCourse</a:t>
            </a:r>
            <a:r>
              <a:rPr lang="en-US" dirty="0" smtClean="0"/>
              <a:t> that adds $50 to the course fee. Override the parent class display() method to indicate that the course is a lab course and to display all the data. </a:t>
            </a:r>
          </a:p>
          <a:p>
            <a:r>
              <a:rPr lang="en-US" dirty="0" smtClean="0"/>
              <a:t>Write an application named </a:t>
            </a:r>
            <a:r>
              <a:rPr lang="en-US" dirty="0" err="1" smtClean="0"/>
              <a:t>UseCourse</a:t>
            </a:r>
            <a:r>
              <a:rPr lang="en-US" dirty="0" smtClean="0"/>
              <a:t> that prompts the user for course information. If the user enters a class in any of the following departments, create a </a:t>
            </a:r>
            <a:r>
              <a:rPr lang="en-US" dirty="0" err="1" smtClean="0"/>
              <a:t>LabCourse</a:t>
            </a:r>
            <a:r>
              <a:rPr lang="en-US" dirty="0" smtClean="0"/>
              <a:t>: BIO, CHM, CIS or PHY. If the user enters any other department, create a </a:t>
            </a:r>
            <a:r>
              <a:rPr lang="en-US" dirty="0" err="1" smtClean="0"/>
              <a:t>CollegeCourse</a:t>
            </a:r>
            <a:r>
              <a:rPr lang="en-US" dirty="0" smtClean="0"/>
              <a:t> that does not include the lab fee. Then display the course data.</a:t>
            </a:r>
          </a:p>
          <a:p>
            <a:r>
              <a:rPr lang="en-US" dirty="0" smtClean="0"/>
              <a:t>Run the program to test the results. </a:t>
            </a:r>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altLang="en-US" dirty="0" smtClean="0"/>
              <a:t>Diagramming Inheritance Using </a:t>
            </a:r>
            <a:br>
              <a:rPr lang="en-US" altLang="en-US" dirty="0" smtClean="0"/>
            </a:br>
            <a:r>
              <a:rPr lang="en-US" altLang="en-US" dirty="0" smtClean="0"/>
              <a:t>the UML</a:t>
            </a:r>
          </a:p>
        </p:txBody>
      </p:sp>
      <p:pic>
        <p:nvPicPr>
          <p:cNvPr id="31749" name="Picture 6" descr="C:\Users\PaulRefurb\Documents\Ch 10-17-14\Books\951 Farrell Java Programming 8e - Alyssa - xxx\02_NEW PDFs and FIGURES\Figures\C8810_ch10\C8810_f1003.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09713" y="1752600"/>
            <a:ext cx="6124575" cy="447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altLang="en-US" dirty="0" smtClean="0"/>
              <a:t>Diagramming Inheritance Using </a:t>
            </a:r>
            <a:br>
              <a:rPr lang="en-US" altLang="en-US" dirty="0" smtClean="0"/>
            </a:br>
            <a:r>
              <a:rPr lang="en-US" altLang="en-US" dirty="0" smtClean="0"/>
              <a:t>the UML</a:t>
            </a:r>
          </a:p>
        </p:txBody>
      </p:sp>
      <p:sp>
        <p:nvSpPr>
          <p:cNvPr id="32771" name="Rectangle 3"/>
          <p:cNvSpPr>
            <a:spLocks noGrp="1" noChangeArrowheads="1"/>
          </p:cNvSpPr>
          <p:nvPr>
            <p:ph idx="1"/>
          </p:nvPr>
        </p:nvSpPr>
        <p:spPr>
          <a:xfrm>
            <a:off x="457200" y="1600200"/>
            <a:ext cx="7924800" cy="4525963"/>
          </a:xfrm>
        </p:spPr>
        <p:txBody>
          <a:bodyPr/>
          <a:lstStyle/>
          <a:p>
            <a:pPr eaLnBrk="1" hangingPunct="1"/>
            <a:r>
              <a:rPr lang="en-US" altLang="en-US" smtClean="0"/>
              <a:t>Use inheritance to create a derived class</a:t>
            </a:r>
          </a:p>
          <a:p>
            <a:pPr lvl="1" eaLnBrk="1" hangingPunct="1"/>
            <a:r>
              <a:rPr lang="en-US" altLang="en-US" smtClean="0"/>
              <a:t>Saves time</a:t>
            </a:r>
          </a:p>
          <a:p>
            <a:pPr lvl="1" eaLnBrk="1" hangingPunct="1"/>
            <a:r>
              <a:rPr lang="en-US" altLang="en-US" smtClean="0"/>
              <a:t>Reduces errors</a:t>
            </a:r>
          </a:p>
          <a:p>
            <a:pPr lvl="1" eaLnBrk="1" hangingPunct="1"/>
            <a:r>
              <a:rPr lang="en-US" altLang="en-US" smtClean="0"/>
              <a:t>Reduces the amount of new learning required to use a new class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Inheritance Terminology</a:t>
            </a:r>
          </a:p>
        </p:txBody>
      </p:sp>
      <p:sp>
        <p:nvSpPr>
          <p:cNvPr id="33795" name="Rectangle 3"/>
          <p:cNvSpPr>
            <a:spLocks noGrp="1" noChangeArrowheads="1"/>
          </p:cNvSpPr>
          <p:nvPr>
            <p:ph idx="1"/>
          </p:nvPr>
        </p:nvSpPr>
        <p:spPr/>
        <p:txBody>
          <a:bodyPr>
            <a:normAutofit fontScale="92500" lnSpcReduction="10000"/>
          </a:bodyPr>
          <a:lstStyle/>
          <a:p>
            <a:pPr eaLnBrk="1" hangingPunct="1"/>
            <a:r>
              <a:rPr lang="en-US" altLang="en-US" b="1" dirty="0" smtClean="0"/>
              <a:t>Base class</a:t>
            </a:r>
          </a:p>
          <a:p>
            <a:pPr lvl="1" eaLnBrk="1" hangingPunct="1"/>
            <a:r>
              <a:rPr lang="en-US" altLang="en-US" dirty="0" smtClean="0"/>
              <a:t>Used as a basis for inheritance</a:t>
            </a:r>
          </a:p>
          <a:p>
            <a:pPr lvl="1" eaLnBrk="1" hangingPunct="1"/>
            <a:r>
              <a:rPr lang="en-US" altLang="en-US" dirty="0" smtClean="0"/>
              <a:t>Also called:</a:t>
            </a:r>
          </a:p>
          <a:p>
            <a:pPr lvl="2" eaLnBrk="1" hangingPunct="1"/>
            <a:r>
              <a:rPr lang="en-US" altLang="en-US" b="1" dirty="0" err="1" smtClean="0"/>
              <a:t>Superclass</a:t>
            </a:r>
            <a:endParaRPr lang="en-US" altLang="en-US" b="1" dirty="0" smtClean="0"/>
          </a:p>
          <a:p>
            <a:pPr lvl="2" eaLnBrk="1" hangingPunct="1"/>
            <a:r>
              <a:rPr lang="en-US" altLang="en-US" b="1" dirty="0" smtClean="0"/>
              <a:t>Parent class</a:t>
            </a:r>
          </a:p>
          <a:p>
            <a:endParaRPr lang="en-US" altLang="en-US" b="1" dirty="0" smtClean="0"/>
          </a:p>
          <a:p>
            <a:r>
              <a:rPr lang="en-US" altLang="en-US" b="1" dirty="0" smtClean="0"/>
              <a:t>Derived class</a:t>
            </a:r>
          </a:p>
          <a:p>
            <a:pPr lvl="1"/>
            <a:r>
              <a:rPr lang="en-US" altLang="en-US" dirty="0" smtClean="0"/>
              <a:t>Inherits from a base class</a:t>
            </a:r>
          </a:p>
          <a:p>
            <a:pPr lvl="1"/>
            <a:r>
              <a:rPr lang="en-US" altLang="en-US" dirty="0" smtClean="0"/>
              <a:t>Always “is a” case or an example of a more general base class</a:t>
            </a:r>
          </a:p>
          <a:p>
            <a:pPr lvl="1"/>
            <a:r>
              <a:rPr lang="en-US" altLang="en-US" dirty="0" smtClean="0"/>
              <a:t>Also called:</a:t>
            </a:r>
          </a:p>
          <a:p>
            <a:pPr lvl="2"/>
            <a:r>
              <a:rPr lang="en-US" altLang="en-US" b="1" dirty="0" smtClean="0"/>
              <a:t>Subclass</a:t>
            </a:r>
          </a:p>
          <a:p>
            <a:pPr lvl="2"/>
            <a:r>
              <a:rPr lang="en-US" altLang="en-US" b="1" dirty="0" smtClean="0"/>
              <a:t>Child class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Extending Classes</a:t>
            </a:r>
          </a:p>
        </p:txBody>
      </p:sp>
      <p:sp>
        <p:nvSpPr>
          <p:cNvPr id="35843" name="Rectangle 3"/>
          <p:cNvSpPr>
            <a:spLocks noGrp="1" noChangeArrowheads="1"/>
          </p:cNvSpPr>
          <p:nvPr>
            <p:ph idx="1"/>
          </p:nvPr>
        </p:nvSpPr>
        <p:spPr/>
        <p:txBody>
          <a:bodyPr/>
          <a:lstStyle/>
          <a:p>
            <a:pPr eaLnBrk="1" hangingPunct="1"/>
            <a:r>
              <a:rPr lang="en-US" altLang="en-US" smtClean="0"/>
              <a:t>Keyword </a:t>
            </a:r>
            <a:r>
              <a:rPr lang="en-US" altLang="en-US" b="1" smtClean="0">
                <a:latin typeface="Courier New" pitchFamily="49" charset="0"/>
                <a:cs typeface="Courier New" pitchFamily="49" charset="0"/>
              </a:rPr>
              <a:t>extends</a:t>
            </a:r>
          </a:p>
          <a:p>
            <a:pPr lvl="1" eaLnBrk="1" hangingPunct="1"/>
            <a:r>
              <a:rPr lang="en-US" altLang="en-US" smtClean="0"/>
              <a:t>Used to achieve inheritance in Java</a:t>
            </a:r>
          </a:p>
          <a:p>
            <a:pPr lvl="1" eaLnBrk="1" hangingPunct="1"/>
            <a:r>
              <a:rPr lang="en-US" altLang="en-US" smtClean="0">
                <a:cs typeface="Arial" charset="0"/>
              </a:rPr>
              <a:t>Example: </a:t>
            </a:r>
          </a:p>
          <a:p>
            <a:pPr marL="914400" lvl="2" indent="0" eaLnBrk="1" hangingPunct="1">
              <a:buFontTx/>
              <a:buNone/>
            </a:pPr>
            <a:r>
              <a:rPr lang="en-US" altLang="en-US" smtClean="0">
                <a:latin typeface="Courier New" pitchFamily="49" charset="0"/>
                <a:cs typeface="Courier New" pitchFamily="49" charset="0"/>
              </a:rPr>
              <a:t>public class EmployeeWithTerritory extends Employee</a:t>
            </a:r>
          </a:p>
          <a:p>
            <a:pPr eaLnBrk="1" hangingPunct="1"/>
            <a:r>
              <a:rPr lang="en-US" altLang="en-US" smtClean="0"/>
              <a:t>Inheritance is a one-way proposition</a:t>
            </a:r>
          </a:p>
          <a:p>
            <a:pPr lvl="1" eaLnBrk="1" hangingPunct="1"/>
            <a:r>
              <a:rPr lang="en-US" altLang="en-US" smtClean="0"/>
              <a:t>A child inherits from a parent, not the other way around</a:t>
            </a:r>
          </a:p>
          <a:p>
            <a:pPr eaLnBrk="1" hangingPunct="1"/>
            <a:r>
              <a:rPr lang="en-US" altLang="en-US" smtClean="0"/>
              <a:t>Subclasses are more specific</a:t>
            </a:r>
          </a:p>
          <a:p>
            <a:pPr eaLnBrk="1" hangingPunct="1"/>
            <a:r>
              <a:rPr lang="en-US" altLang="en-US" b="1" smtClean="0">
                <a:latin typeface="Courier New" pitchFamily="49" charset="0"/>
                <a:cs typeface="Courier New" pitchFamily="49" charset="0"/>
              </a:rPr>
              <a:t>instanceof</a:t>
            </a:r>
            <a:r>
              <a:rPr lang="en-US" altLang="en-US" b="1" smtClean="0"/>
              <a:t> operator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6"/>
          <p:cNvSpPr>
            <a:spLocks noGrp="1"/>
          </p:cNvSpPr>
          <p:nvPr>
            <p:ph type="title"/>
          </p:nvPr>
        </p:nvSpPr>
        <p:spPr/>
        <p:txBody>
          <a:bodyPr/>
          <a:lstStyle/>
          <a:p>
            <a:pPr eaLnBrk="1" hangingPunct="1"/>
            <a:r>
              <a:rPr lang="en-US" altLang="en-US" dirty="0" smtClean="0"/>
              <a:t>Extending Classes</a:t>
            </a:r>
          </a:p>
        </p:txBody>
      </p:sp>
      <p:pic>
        <p:nvPicPr>
          <p:cNvPr id="36869" name="Picture 6" descr="C:\Users\PaulRefurb\Documents\Ch 10-17-14\Books\951 Farrell Java Programming 8e - Alyssa - xxx\02_NEW PDFs and FIGURES\Figures\C8810_ch10\C8810_f1004.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81138" y="1828800"/>
            <a:ext cx="6181725"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Overriding Superclass Methods</a:t>
            </a:r>
          </a:p>
        </p:txBody>
      </p:sp>
      <p:sp>
        <p:nvSpPr>
          <p:cNvPr id="37891" name="Rectangle 3"/>
          <p:cNvSpPr>
            <a:spLocks noGrp="1" noChangeArrowheads="1"/>
          </p:cNvSpPr>
          <p:nvPr>
            <p:ph idx="1"/>
          </p:nvPr>
        </p:nvSpPr>
        <p:spPr/>
        <p:txBody>
          <a:bodyPr/>
          <a:lstStyle/>
          <a:p>
            <a:pPr eaLnBrk="1" hangingPunct="1"/>
            <a:r>
              <a:rPr lang="en-US" altLang="en-US" smtClean="0"/>
              <a:t>Create a subclass by extending an existing class</a:t>
            </a:r>
          </a:p>
          <a:p>
            <a:pPr lvl="1" eaLnBrk="1" hangingPunct="1"/>
            <a:r>
              <a:rPr lang="en-US" altLang="en-US" smtClean="0"/>
              <a:t>A subclass contains data and methods defined in the original superclass</a:t>
            </a:r>
          </a:p>
          <a:p>
            <a:pPr lvl="1" eaLnBrk="1" hangingPunct="1"/>
            <a:r>
              <a:rPr lang="en-US" altLang="en-US" smtClean="0"/>
              <a:t>Sometimes superclass data fields and methods are not entirely appropriate for subclass objects</a:t>
            </a:r>
          </a:p>
          <a:p>
            <a:pPr eaLnBrk="1" hangingPunct="1"/>
            <a:r>
              <a:rPr lang="en-US" altLang="en-US" b="1" smtClean="0"/>
              <a:t>Polymorphism</a:t>
            </a:r>
          </a:p>
          <a:p>
            <a:pPr lvl="1" eaLnBrk="1" hangingPunct="1"/>
            <a:r>
              <a:rPr lang="en-US" altLang="en-US" smtClean="0"/>
              <a:t>The same method name is used to indicate different implementations</a:t>
            </a:r>
          </a:p>
          <a:p>
            <a:pPr lvl="1" eaLnBrk="1" hangingPunct="1"/>
            <a:endParaRPr lang="en-US" altLang="en-US"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SAVEMESSAGETIMESTAMP" val="RXP8/10/20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Hunter_140</Template>
  <TotalTime>81</TotalTime>
  <Words>1599</Words>
  <Application>Microsoft Office PowerPoint</Application>
  <PresentationFormat>On-screen Show (4:3)</PresentationFormat>
  <Paragraphs>216</Paragraphs>
  <Slides>34</Slides>
  <Notes>31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Object Oriented Programming with Java</vt:lpstr>
      <vt:lpstr>Learning About the Concept of Inheritance</vt:lpstr>
      <vt:lpstr>Diagramming Inheritance Using  the UML</vt:lpstr>
      <vt:lpstr>Diagramming Inheritance Using  the UML</vt:lpstr>
      <vt:lpstr>Diagramming Inheritance Using  the UML</vt:lpstr>
      <vt:lpstr>Inheritance Terminology</vt:lpstr>
      <vt:lpstr>Extending Classes</vt:lpstr>
      <vt:lpstr>Extending Classes</vt:lpstr>
      <vt:lpstr>Overriding Superclass Methods</vt:lpstr>
      <vt:lpstr>Overriding Superclass Methods</vt:lpstr>
      <vt:lpstr>Calling Constructors During Inheritance</vt:lpstr>
      <vt:lpstr>Calling Constructors During Inheritance</vt:lpstr>
      <vt:lpstr>Calling Constructors During Inheritance</vt:lpstr>
      <vt:lpstr>Using Superclass Constructors That Require Arguments</vt:lpstr>
      <vt:lpstr>Using Superclass Constructors That Require Arguments</vt:lpstr>
      <vt:lpstr>Using Superclass Constructors That Require Arguments</vt:lpstr>
      <vt:lpstr>Accessing Superclass Methods</vt:lpstr>
      <vt:lpstr>Comparing this and super</vt:lpstr>
      <vt:lpstr>Exercise</vt:lpstr>
      <vt:lpstr>Encapsulation</vt:lpstr>
      <vt:lpstr>Employing Information Hiding</vt:lpstr>
      <vt:lpstr>Employing Information Hiding</vt:lpstr>
      <vt:lpstr>Methods You Cannot Override</vt:lpstr>
      <vt:lpstr>A Subclass Cannot Override static Methods in Its Superclass</vt:lpstr>
      <vt:lpstr>A Subclass Cannot Override static Methods in Its Superclass</vt:lpstr>
      <vt:lpstr>A Subclass Cannot Override static Methods in Its Superclass</vt:lpstr>
      <vt:lpstr>A Subclass Cannot Override final Methods in Its Superclass</vt:lpstr>
      <vt:lpstr>A Subclass Cannot Override final Methods in Its Superclass</vt:lpstr>
      <vt:lpstr>A Subclass Cannot Override Methods in a final Superclass</vt:lpstr>
      <vt:lpstr>A Subclass Cannot Override Methods in a final Superclass</vt:lpstr>
      <vt:lpstr>Don’t Do It</vt:lpstr>
      <vt:lpstr>Summary</vt:lpstr>
      <vt:lpstr>Quiz</vt:lpstr>
      <vt:lpstr>Exercise</vt:lpstr>
    </vt:vector>
  </TitlesOfParts>
  <Company>F. Hoffmann-La Roche,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ADMINIBM</cp:lastModifiedBy>
  <cp:revision>53</cp:revision>
  <dcterms:created xsi:type="dcterms:W3CDTF">2016-08-09T15:09:04Z</dcterms:created>
  <dcterms:modified xsi:type="dcterms:W3CDTF">2016-09-05T12:03:10Z</dcterms:modified>
</cp:coreProperties>
</file>