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300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301" r:id="rId21"/>
    <p:sldId id="280" r:id="rId22"/>
    <p:sldId id="282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5" r:id="rId31"/>
    <p:sldId id="297" r:id="rId32"/>
    <p:sldId id="298" r:id="rId33"/>
    <p:sldId id="303" r:id="rId34"/>
    <p:sldId id="302" r:id="rId35"/>
    <p:sldId id="304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7E22E-FA04-4A01-B2DD-4FB31C81759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BB72-93B6-41ED-A7FD-C0A1DA250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43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067C5E-8E28-4791-99C5-FC85AFC1D53B}" type="slidenum">
              <a:rPr lang="en-US" altLang="en-US" smtClean="0">
                <a:latin typeface="Times New Roman" pitchFamily="18" charset="0"/>
              </a:rPr>
              <a:pPr eaLnBrk="1" hangingPunct="1"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A345B-1E4B-4B4E-A873-06D1F3B39E2C}" type="slidenum">
              <a:rPr lang="en-US" altLang="en-US" smtClean="0">
                <a:latin typeface="Times New Roman" pitchFamily="18" charset="0"/>
              </a:rPr>
              <a:pPr eaLnBrk="1" hangingPunct="1"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B5DDBD-D4D6-4D83-9589-325E2A0540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6810C0-6F27-4015-9A20-FB9670F128A8}" type="slidenum">
              <a:rPr lang="en-US" altLang="en-US" smtClean="0">
                <a:latin typeface="Times New Roman" pitchFamily="18" charset="0"/>
              </a:rPr>
              <a:pPr eaLnBrk="1" hangingPunct="1"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3DE5-28F2-4798-AF6C-85C1D947CC9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BD812F-AB62-4567-9BB5-12E86DE0D091}" type="slidenum">
              <a:rPr lang="en-US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562C63-410D-42F9-912C-BA8BC8B18D31}" type="slidenum">
              <a:rPr lang="en-US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C11C74-A86E-45FB-B183-E53D941447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A8322D-7654-4546-A8B0-FFCBED11FFD1}" type="slidenum">
              <a:rPr lang="en-US" altLang="en-US" smtClean="0">
                <a:latin typeface="Times New Roman" pitchFamily="18" charset="0"/>
              </a:rPr>
              <a:pPr eaLnBrk="1" hangingPunct="1"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DF3179-DEAD-4029-8092-3DEABFD353CC}" type="slidenum">
              <a:rPr lang="en-US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C4FEF-4E60-4C74-9436-32BFCC9C48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2A9B4A-33E1-4291-87F8-08056C58DB4D}" type="slidenum">
              <a:rPr lang="en-US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629E21-0880-4FCD-AAC2-A15C0B0A647E}" type="slidenum">
              <a:rPr lang="en-US" altLang="en-US" smtClean="0">
                <a:latin typeface="Times New Roman" pitchFamily="18" charset="0"/>
              </a:rPr>
              <a:pPr eaLnBrk="1" hangingPunct="1"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8DD96E-00C9-472D-BDEA-F2E393E619BF}" type="slidenum">
              <a:rPr lang="en-US" altLang="en-US" smtClean="0">
                <a:latin typeface="Times New Roman" pitchFamily="18" charset="0"/>
              </a:rPr>
              <a:pPr eaLnBrk="1" hangingPunct="1"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CCDD12-854D-4921-BB73-7067DE9BC449}" type="slidenum">
              <a:rPr lang="en-US" altLang="en-US" smtClean="0">
                <a:latin typeface="Times New Roman" pitchFamily="18" charset="0"/>
              </a:rPr>
              <a:pPr eaLnBrk="1" hangingPunct="1"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423D-FA63-4A8E-9E2F-EC4BCC0BFD5D}" type="slidenum">
              <a:rPr lang="en-US" altLang="en-US" smtClean="0">
                <a:latin typeface="Times New Roman" pitchFamily="18" charset="0"/>
              </a:rPr>
              <a:pPr eaLnBrk="1" hangingPunct="1"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05F6B9-6DDF-4252-B93D-FD59E76E195F}" type="slidenum">
              <a:rPr lang="en-US" altLang="en-US" smtClean="0">
                <a:latin typeface="Times New Roman" pitchFamily="18" charset="0"/>
              </a:rPr>
              <a:pPr eaLnBrk="1" hangingPunct="1"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CB05BA-F340-4CD6-918C-73BE9C355C0D}" type="slidenum">
              <a:rPr lang="en-US" altLang="en-US" smtClean="0">
                <a:latin typeface="Times New Roman" pitchFamily="18" charset="0"/>
              </a:rPr>
              <a:pPr eaLnBrk="1" hangingPunct="1"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C89386-A5FD-4DC3-8F9C-4C48CE4BCFF6}" type="slidenum">
              <a:rPr lang="en-US" altLang="en-US" smtClean="0">
                <a:latin typeface="Times New Roman" pitchFamily="18" charset="0"/>
              </a:rPr>
              <a:pPr eaLnBrk="1" hangingPunct="1"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684F1-121C-402B-ACD4-13C127FC00F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E93F14-460F-4EF9-90BC-332453554703}" type="slidenum">
              <a:rPr lang="en-US" altLang="en-US" smtClean="0">
                <a:latin typeface="Times New Roman" pitchFamily="18" charset="0"/>
              </a:rPr>
              <a:pPr eaLnBrk="1" hangingPunct="1"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36A1EC-298F-4FEB-A887-76F3656B7EDE}" type="slidenum">
              <a:rPr lang="en-US" altLang="en-US" smtClean="0">
                <a:latin typeface="Times New Roman" pitchFamily="18" charset="0"/>
              </a:rPr>
              <a:pPr eaLnBrk="1" hangingPunct="1"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247903-A0E7-4B27-B8A2-1AB7B075CF3E}" type="slidenum">
              <a:rPr lang="en-US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C52DDF-2627-4C80-ADBC-FDC914B65EDF}" type="slidenum">
              <a:rPr lang="en-US" altLang="en-US" smtClean="0">
                <a:latin typeface="Times New Roman" pitchFamily="18" charset="0"/>
              </a:rPr>
              <a:pPr eaLnBrk="1" hangingPunct="1"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00CBDF-670A-42C9-B831-8210971700D7}" type="slidenum">
              <a:rPr lang="en-US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304DE-CBCA-4FCB-878B-FADEBE92989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C3AC04-FC5F-4F38-A3CE-9A681388D5BE}" type="slidenum">
              <a:rPr lang="en-US" altLang="en-US" smtClean="0">
                <a:latin typeface="Times New Roman" pitchFamily="18" charset="0"/>
              </a:rPr>
              <a:pPr eaLnBrk="1" hangingPunct="1"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BFFE8-28C0-4DFB-9908-7E941E25CE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6DA213-0569-42F2-86B8-055789E5C500}" type="slidenum">
              <a:rPr lang="en-US" altLang="en-US" smtClean="0">
                <a:latin typeface="Times New Roman" pitchFamily="18" charset="0"/>
              </a:rPr>
              <a:pPr eaLnBrk="1" hangingPunct="1"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3A679D-C6FD-4D5F-9AEA-FDEE43BA98AE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A4D55FF-5EA7-41F1-8188-485647CC4EE5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CA7D07B-C54F-477D-A277-2A8B17B81C28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1B7EA82-A815-4286-AD12-2327A7918FDA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D7BD415-B138-402E-9C3D-6DD76FEBD939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60345B3-0A02-44D1-A149-34DA1C367BF7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454DCCA-FC3F-4C22-BB77-833D043B781D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FA437A7-0E78-4D89-A1D0-2EF91A304BA6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F2A97BA-5D88-424B-822B-A545BBA23977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7924445-9795-435B-A75B-75E855673DE8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63171F-6113-4E55-8158-988E0C16B922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4F449C-435A-4A2C-8E65-49433747D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defaultmetho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45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Arrays of Subclass Objects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 superclass reference </a:t>
            </a:r>
          </a:p>
          <a:p>
            <a:pPr lvl="1" eaLnBrk="1" hangingPunct="1"/>
            <a:r>
              <a:rPr lang="en-US" altLang="en-US" smtClean="0"/>
              <a:t>Treat subclass objects as superclass objects</a:t>
            </a:r>
          </a:p>
          <a:p>
            <a:pPr lvl="2" eaLnBrk="1" hangingPunct="1"/>
            <a:r>
              <a:rPr lang="en-US" altLang="en-US" smtClean="0"/>
              <a:t>Create an array of different objects that share the same ancestry</a:t>
            </a:r>
          </a:p>
          <a:p>
            <a:pPr eaLnBrk="1" hangingPunct="1"/>
            <a:r>
              <a:rPr lang="en-US" altLang="en-US" smtClean="0"/>
              <a:t>Create an array of three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altLang="en-US" smtClean="0"/>
              <a:t> references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Animal[] animalRef = new Animal[3];</a:t>
            </a:r>
          </a:p>
          <a:p>
            <a:pPr lvl="1" eaLnBrk="1" hangingPunct="1"/>
            <a:r>
              <a:rPr lang="en-US" altLang="en-US" smtClean="0"/>
              <a:t>Reserve memory for three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altLang="en-US" smtClean="0"/>
              <a:t> object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 abstract </a:t>
            </a:r>
            <a:r>
              <a:rPr lang="en-US" dirty="0" err="1" smtClean="0"/>
              <a:t>NewspaperSubscription</a:t>
            </a:r>
            <a:r>
              <a:rPr lang="en-US" dirty="0" smtClean="0"/>
              <a:t> class with fields for the subscriber name, address and rate. Include get and set methods for the name field and get methods for the address and subscription rate; the </a:t>
            </a:r>
            <a:r>
              <a:rPr lang="en-US" dirty="0" err="1" smtClean="0"/>
              <a:t>setAddress</a:t>
            </a:r>
            <a:r>
              <a:rPr lang="en-US" dirty="0" smtClean="0"/>
              <a:t>() method is abstract. </a:t>
            </a:r>
          </a:p>
          <a:p>
            <a:r>
              <a:rPr lang="en-US" dirty="0" smtClean="0"/>
              <a:t>Create two subclasses named </a:t>
            </a:r>
            <a:r>
              <a:rPr lang="en-US" dirty="0" err="1" smtClean="0"/>
              <a:t>PhysicalNewspaperSubscription</a:t>
            </a:r>
            <a:r>
              <a:rPr lang="en-US" dirty="0" smtClean="0"/>
              <a:t> and </a:t>
            </a:r>
            <a:r>
              <a:rPr lang="en-US" dirty="0" err="1" smtClean="0"/>
              <a:t>OnlineNewspaperSubscription</a:t>
            </a:r>
            <a:r>
              <a:rPr lang="en-US" dirty="0" smtClean="0"/>
              <a:t>. The parameter for </a:t>
            </a:r>
            <a:r>
              <a:rPr lang="en-US" dirty="0" err="1" smtClean="0"/>
              <a:t>setAddress</a:t>
            </a:r>
            <a:r>
              <a:rPr lang="en-US" dirty="0" smtClean="0"/>
              <a:t>() method of the </a:t>
            </a:r>
            <a:r>
              <a:rPr lang="en-US" dirty="0" err="1" smtClean="0"/>
              <a:t>PhysicalNewspaperSubscription</a:t>
            </a:r>
            <a:r>
              <a:rPr lang="en-US" dirty="0" smtClean="0"/>
              <a:t> class must contain at least one digit; otherwise, and error message is displayed and the subscription rate is set to 0. If the address is valid, the subscription rate is assigned $15. The parameter for the </a:t>
            </a:r>
            <a:r>
              <a:rPr lang="en-US" dirty="0" err="1" smtClean="0"/>
              <a:t>setAddress</a:t>
            </a:r>
            <a:r>
              <a:rPr lang="en-US" dirty="0" smtClean="0"/>
              <a:t>() method of the </a:t>
            </a:r>
            <a:r>
              <a:rPr lang="en-US" dirty="0" err="1" smtClean="0"/>
              <a:t>OnlienNewspaperSubscription</a:t>
            </a:r>
            <a:r>
              <a:rPr lang="en-US" dirty="0" smtClean="0"/>
              <a:t> class must contain an at sign (@) or an error message is displayed. If the address is valid, the subscription rate is assigned $9. </a:t>
            </a:r>
          </a:p>
          <a:p>
            <a:r>
              <a:rPr lang="en-US" dirty="0" smtClean="0"/>
              <a:t>Finally, write an application that declares several objects of both subscription subtypes and displays there data fields.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dirty="0" smtClean="0"/>
              <a:t> Class and Its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b="1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Every Java class is an extension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Defined in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altLang="en-US" dirty="0" smtClean="0"/>
              <a:t> package</a:t>
            </a:r>
          </a:p>
          <a:p>
            <a:pPr lvl="1" eaLnBrk="1" hangingPunct="1"/>
            <a:r>
              <a:rPr lang="en-US" altLang="en-US" dirty="0" smtClean="0"/>
              <a:t>Imported automatically</a:t>
            </a:r>
          </a:p>
          <a:p>
            <a:pPr lvl="1" eaLnBrk="1" hangingPunct="1"/>
            <a:r>
              <a:rPr lang="en-US" altLang="en-US" dirty="0" smtClean="0"/>
              <a:t>Includes methods to use or override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22250"/>
            <a:ext cx="6742112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altLang="en-US" smtClean="0"/>
              <a:t>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Converts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dirty="0" smtClean="0"/>
              <a:t> into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Contains information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lvl="1" eaLnBrk="1" hangingPunct="1"/>
            <a:r>
              <a:rPr lang="en-US" altLang="en-US" dirty="0" smtClean="0"/>
              <a:t>Output:</a:t>
            </a:r>
          </a:p>
          <a:p>
            <a:pPr lvl="2" eaLnBrk="1" hangingPunct="1"/>
            <a:r>
              <a:rPr lang="en-US" altLang="en-US" dirty="0" smtClean="0"/>
              <a:t>Class name </a:t>
            </a:r>
          </a:p>
          <a:p>
            <a:pPr lvl="2" eaLnBrk="1" hangingPunct="1"/>
            <a:r>
              <a:rPr lang="en-US" altLang="en-US" dirty="0" smtClean="0"/>
              <a:t>@ sign</a:t>
            </a:r>
          </a:p>
          <a:p>
            <a:pPr lvl="2" eaLnBrk="1" hangingPunct="1"/>
            <a:r>
              <a:rPr lang="en-US" altLang="en-US" b="1" dirty="0" smtClean="0"/>
              <a:t>Hash code</a:t>
            </a:r>
          </a:p>
          <a:p>
            <a:r>
              <a:rPr lang="en-US" altLang="en-US" dirty="0" smtClean="0"/>
              <a:t>Write an overloaded version of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</a:t>
            </a:r>
          </a:p>
          <a:p>
            <a:pPr lvl="1"/>
            <a:r>
              <a:rPr lang="en-US" altLang="en-US" dirty="0" smtClean="0"/>
              <a:t>Display some or all data field values for an object</a:t>
            </a:r>
          </a:p>
          <a:p>
            <a:pPr lvl="1"/>
            <a:r>
              <a:rPr lang="en-US" altLang="en-US" dirty="0" smtClean="0"/>
              <a:t>Can be very useful in debugging a program</a:t>
            </a:r>
          </a:p>
          <a:p>
            <a:pPr lvl="2"/>
            <a:r>
              <a:rPr lang="en-US" altLang="en-US" dirty="0" smtClean="0"/>
              <a:t>Display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value </a:t>
            </a:r>
          </a:p>
          <a:p>
            <a:pPr lvl="2"/>
            <a:r>
              <a:rPr lang="en-US" altLang="en-US" dirty="0" smtClean="0"/>
              <a:t>Examine its contents</a:t>
            </a:r>
            <a:endParaRPr lang="en-US" altLang="en-US" b="1" dirty="0" smtClean="0"/>
          </a:p>
          <a:p>
            <a:pPr lvl="2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</a:t>
            </a:r>
          </a:p>
        </p:txBody>
      </p:sp>
      <p:pic>
        <p:nvPicPr>
          <p:cNvPr id="43013" name="Picture 7" descr="C:\Users\PaulRefurb\Documents\Ch 10-17-14\Books\951 Farrell Java Programming 8e - Alyssa - xxx\02_NEW PDFs and FIGURES\Figures\C8810_ch11\C8810_f1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86000"/>
            <a:ext cx="7327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sz="2400" b="1" dirty="0" smtClean="0"/>
              <a:t> method</a:t>
            </a:r>
          </a:p>
          <a:p>
            <a:pPr lvl="1" eaLnBrk="1" hangingPunct="1"/>
            <a:r>
              <a:rPr lang="en-US" altLang="en-US" sz="2000" dirty="0" smtClean="0"/>
              <a:t>Takes a single argument</a:t>
            </a:r>
          </a:p>
          <a:p>
            <a:pPr lvl="2" eaLnBrk="1" hangingPunct="1"/>
            <a:r>
              <a:rPr lang="en-US" altLang="en-US" sz="1800" dirty="0" smtClean="0"/>
              <a:t>The same type as the invoking object</a:t>
            </a:r>
          </a:p>
          <a:p>
            <a:pPr lvl="1" eaLnBrk="1" hangingPunct="1"/>
            <a:r>
              <a:rPr lang="en-US" altLang="en-US" sz="2000" dirty="0" smtClean="0"/>
              <a:t>Returns a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000" dirty="0" smtClean="0"/>
              <a:t> value</a:t>
            </a:r>
          </a:p>
          <a:p>
            <a:pPr lvl="2" eaLnBrk="1" hangingPunct="1"/>
            <a:r>
              <a:rPr lang="en-US" altLang="en-US" sz="1800" dirty="0" smtClean="0"/>
              <a:t>Indicates whether objects are equal</a:t>
            </a:r>
          </a:p>
          <a:p>
            <a:pPr lvl="1" eaLnBrk="1" hangingPunct="1"/>
            <a:r>
              <a:rPr lang="en-US" altLang="en-US" sz="2000" dirty="0" smtClean="0"/>
              <a:t>Considers two objects of the same class to be equal only if they have the same hash code</a:t>
            </a:r>
          </a:p>
          <a:p>
            <a:r>
              <a:rPr lang="en-US" altLang="en-US" sz="2400" dirty="0" smtClean="0"/>
              <a:t>Example of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sz="2400" dirty="0" smtClean="0"/>
              <a:t> method:</a:t>
            </a:r>
          </a:p>
          <a:p>
            <a:pPr lvl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someObject.equals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                                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someOtherObjectOfTheSameType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("The objects are equal");</a:t>
            </a:r>
          </a:p>
          <a:p>
            <a:r>
              <a:rPr lang="en-US" altLang="en-US" sz="2400" dirty="0" smtClean="0"/>
              <a:t>To consider objects to be equal based on contents, you must write your own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sz="2400" dirty="0" smtClean="0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dirty="0" smtClean="0"/>
              <a:t> Method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smtClean="0"/>
              <a:t> method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hashCode() </a:t>
            </a:r>
          </a:p>
          <a:p>
            <a:pPr lvl="1" eaLnBrk="1" hangingPunct="1"/>
            <a:r>
              <a:rPr lang="en-US" altLang="en-US" smtClean="0"/>
              <a:t>Returns an integer representing the hash code</a:t>
            </a:r>
          </a:p>
          <a:p>
            <a:pPr lvl="1" eaLnBrk="1" hangingPunct="1"/>
            <a:r>
              <a:rPr lang="en-US" altLang="en-US" smtClean="0"/>
              <a:t>Whenever you override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smtClean="0"/>
              <a:t> method:</a:t>
            </a:r>
          </a:p>
          <a:p>
            <a:pPr lvl="2" eaLnBrk="1" hangingPunct="1"/>
            <a:r>
              <a:rPr lang="en-US" altLang="en-US" smtClean="0"/>
              <a:t>You should override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hashCode()</a:t>
            </a:r>
            <a:r>
              <a:rPr lang="en-US" altLang="en-US" smtClean="0"/>
              <a:t> method as well</a:t>
            </a:r>
          </a:p>
          <a:p>
            <a:pPr lvl="2" eaLnBrk="1" hangingPunct="1"/>
            <a:r>
              <a:rPr lang="en-US" altLang="en-US" smtClean="0"/>
              <a:t>Equal objects should have equal hash codes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6" descr="C:\Users\PaulRefurb\Documents\Ch 10-17-14\Books\951 Farrell Java Programming 8e - Alyssa - xxx\02_NEW PDFs and FIGURES\Figures\C8810_ch11\C8810_f11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0675"/>
            <a:ext cx="7296150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Inheritance to Achieve Good Software Design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You can create powerful computer programs more easily if components are used either “as is” or with slight modifications</a:t>
            </a:r>
          </a:p>
          <a:p>
            <a:pPr eaLnBrk="1" hangingPunct="1"/>
            <a:r>
              <a:rPr lang="en-US" altLang="en-US" dirty="0" smtClean="0"/>
              <a:t>Makes programming large systems more manageable</a:t>
            </a:r>
          </a:p>
          <a:p>
            <a:r>
              <a:rPr lang="en-US" altLang="en-US" dirty="0" smtClean="0"/>
              <a:t>Advantages of extendable </a:t>
            </a:r>
            <a:r>
              <a:rPr lang="en-US" altLang="en-US" dirty="0" err="1" smtClean="0"/>
              <a:t>superclasses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Save development time</a:t>
            </a:r>
          </a:p>
          <a:p>
            <a:pPr lvl="2"/>
            <a:r>
              <a:rPr lang="en-US" altLang="en-US" dirty="0" smtClean="0"/>
              <a:t>Much code is already written</a:t>
            </a:r>
          </a:p>
          <a:p>
            <a:pPr lvl="1"/>
            <a:r>
              <a:rPr lang="en-US" altLang="en-US" dirty="0" smtClean="0"/>
              <a:t>Save testing time</a:t>
            </a:r>
          </a:p>
          <a:p>
            <a:pPr lvl="2"/>
            <a:r>
              <a:rPr lang="en-US" altLang="en-US" dirty="0" err="1" smtClean="0"/>
              <a:t>Superclass</a:t>
            </a:r>
            <a:r>
              <a:rPr lang="en-US" altLang="en-US" dirty="0" smtClean="0"/>
              <a:t> code is already tested</a:t>
            </a:r>
          </a:p>
          <a:p>
            <a:pPr lvl="1"/>
            <a:r>
              <a:rPr lang="en-US" altLang="en-US" dirty="0" smtClean="0"/>
              <a:t>Programmers understand how a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works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maintains its integrity</a:t>
            </a:r>
          </a:p>
          <a:p>
            <a:pPr lvl="2"/>
            <a:r>
              <a:rPr lang="en-US" altLang="en-US" dirty="0" smtClean="0"/>
              <a:t>The </a:t>
            </a:r>
            <a:r>
              <a:rPr lang="en-US" altLang="en-US" dirty="0" err="1" smtClean="0"/>
              <a:t>bytecode</a:t>
            </a:r>
            <a:r>
              <a:rPr lang="en-US" altLang="en-US" dirty="0" smtClean="0"/>
              <a:t> is not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and Using Abstract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Abstract class</a:t>
            </a:r>
          </a:p>
          <a:p>
            <a:pPr lvl="1" eaLnBrk="1" hangingPunct="1"/>
            <a:r>
              <a:rPr lang="en-US" altLang="en-US" u="sng" dirty="0" smtClean="0"/>
              <a:t>Cannot create any concrete objects</a:t>
            </a:r>
          </a:p>
          <a:p>
            <a:pPr lvl="1" eaLnBrk="1" hangingPunct="1"/>
            <a:r>
              <a:rPr lang="en-US" altLang="en-US" dirty="0" smtClean="0"/>
              <a:t>Can inherit</a:t>
            </a:r>
          </a:p>
          <a:p>
            <a:pPr lvl="1" eaLnBrk="1" hangingPunct="1"/>
            <a:r>
              <a:rPr lang="en-US" altLang="en-US" dirty="0" smtClean="0"/>
              <a:t>Usually has one or more empty abstract methods</a:t>
            </a:r>
          </a:p>
          <a:p>
            <a:pPr eaLnBrk="1" hangingPunct="1"/>
            <a:r>
              <a:rPr lang="en-US" altLang="en-US" dirty="0" smtClean="0"/>
              <a:t>When declaring an abstract class:</a:t>
            </a:r>
          </a:p>
          <a:p>
            <a:pPr lvl="1" eaLnBrk="1" hangingPunct="1"/>
            <a:r>
              <a:rPr lang="en-US" altLang="en-US" dirty="0" smtClean="0"/>
              <a:t>Use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Provide the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from which other objects can inherit</a:t>
            </a:r>
          </a:p>
          <a:p>
            <a:pPr lvl="1" eaLnBrk="1" hangingPunct="1"/>
            <a:r>
              <a:rPr lang="en-US" altLang="en-US" dirty="0" smtClean="0"/>
              <a:t>Example:</a:t>
            </a:r>
          </a:p>
          <a:p>
            <a:pPr marL="977900"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public abstract class Animal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Cullerton</a:t>
            </a:r>
            <a:r>
              <a:rPr lang="en-US" dirty="0" smtClean="0"/>
              <a:t> Park District holds a mini-Olympics each summer. Create a class named “Participant” with fields for a name, age and street address. Include a constructor that assigns parameter values to each field and a </a:t>
            </a:r>
            <a:r>
              <a:rPr lang="en-US" dirty="0" err="1" smtClean="0"/>
              <a:t>toString</a:t>
            </a:r>
            <a:r>
              <a:rPr lang="en-US" dirty="0" smtClean="0"/>
              <a:t>() method that returns a String containing all the values. Also include an equals() method that determines two Participants are equal if they have the same values in all three fields. </a:t>
            </a:r>
          </a:p>
          <a:p>
            <a:r>
              <a:rPr lang="en-US" dirty="0" smtClean="0"/>
              <a:t>Create an application with two arrays of at least eight Participants each – one holds Participants in the mini-marathon, and the other holds Participants in the diving competition. Prompt the user for participant values. After the data values are entered, display values for Participants who are in both events.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and Using Interfaces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/>
              <a:t>Multiple inheritance</a:t>
            </a:r>
          </a:p>
          <a:p>
            <a:pPr lvl="1" eaLnBrk="1" hangingPunct="1"/>
            <a:r>
              <a:rPr lang="en-US" altLang="en-US" dirty="0" smtClean="0"/>
              <a:t>Inherit from more than one class</a:t>
            </a:r>
          </a:p>
          <a:p>
            <a:pPr lvl="1" eaLnBrk="1" hangingPunct="1"/>
            <a:r>
              <a:rPr lang="en-US" altLang="en-US" dirty="0" smtClean="0"/>
              <a:t>Prohibited in Java</a:t>
            </a:r>
          </a:p>
          <a:p>
            <a:pPr lvl="1" eaLnBrk="1" hangingPunct="1"/>
            <a:r>
              <a:rPr lang="en-US" altLang="en-US" dirty="0" smtClean="0"/>
              <a:t>Variables and methods in parent classes might have identical names</a:t>
            </a:r>
          </a:p>
          <a:p>
            <a:pPr lvl="2" eaLnBrk="1" hangingPunct="1"/>
            <a:r>
              <a:rPr lang="en-US" altLang="en-US" dirty="0" smtClean="0"/>
              <a:t>Creates conflict</a:t>
            </a:r>
          </a:p>
          <a:p>
            <a:pPr lvl="2" eaLnBrk="1" hangingPunct="1"/>
            <a:r>
              <a:rPr lang="en-US" altLang="en-US" dirty="0" smtClean="0"/>
              <a:t>Which class should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dirty="0" smtClean="0"/>
              <a:t> refer to when a child class has multiple parents?</a:t>
            </a:r>
          </a:p>
          <a:p>
            <a:r>
              <a:rPr lang="en-US" altLang="en-US" b="1" dirty="0" smtClean="0"/>
              <a:t>Interface</a:t>
            </a:r>
          </a:p>
          <a:p>
            <a:pPr lvl="1"/>
            <a:r>
              <a:rPr lang="en-US" altLang="en-US" dirty="0" smtClean="0"/>
              <a:t>An alternative to multiple inheritance</a:t>
            </a:r>
          </a:p>
          <a:p>
            <a:pPr lvl="1"/>
            <a:r>
              <a:rPr lang="en-US" altLang="en-US" dirty="0" smtClean="0"/>
              <a:t>Looks like a class except all of its methods are implicitly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dirty="0" smtClean="0"/>
              <a:t>, and all of its data items are implicitly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altLang="en-US" dirty="0" smtClean="0"/>
              <a:t>A description of what a class does</a:t>
            </a:r>
          </a:p>
          <a:p>
            <a:pPr lvl="1"/>
            <a:r>
              <a:rPr lang="en-US" altLang="en-US" dirty="0" smtClean="0"/>
              <a:t>Declares method headers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Interfaces</a:t>
            </a:r>
          </a:p>
        </p:txBody>
      </p:sp>
      <p:pic>
        <p:nvPicPr>
          <p:cNvPr id="4" name="Picture 7" descr="C:\Users\PaulRefurb\Documents\Ch 10-17-14\Books\951 Farrell Java Programming 8e - Alyssa - xxx\02_NEW PDFs and FIGURES\Figures\C8810_ch11\C8810_f11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" y="1600201"/>
            <a:ext cx="319087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:\Users\PaulRefurb\Documents\Ch 10-17-14\Books\951 Farrell Java Programming 8e - Alyssa - xxx\02_NEW PDFs and FIGURES\Figures\C8810_ch11\C8810_f11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88" y="1600200"/>
            <a:ext cx="47762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Interfaces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 interface</a:t>
            </a:r>
          </a:p>
          <a:p>
            <a:pPr lvl="1" eaLnBrk="1" hangingPunct="1"/>
            <a:r>
              <a:rPr lang="en-US" altLang="en-US" smtClean="0"/>
              <a:t>Example: </a:t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 interface Worker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Implement an interface</a:t>
            </a:r>
          </a:p>
          <a:p>
            <a:pPr lvl="1" eaLnBrk="1" hangingPunct="1"/>
            <a:r>
              <a:rPr lang="en-US" altLang="en-US" smtClean="0"/>
              <a:t>Use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implements</a:t>
            </a:r>
          </a:p>
          <a:p>
            <a:pPr lvl="2" eaLnBrk="1" hangingPunct="1"/>
            <a:r>
              <a:rPr lang="en-US" altLang="en-US" smtClean="0"/>
              <a:t>Requires the subclass to implement its own version of each method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smtClean="0"/>
              <a:t>Use the interface name in the class header</a:t>
            </a:r>
          </a:p>
          <a:p>
            <a:pPr lvl="2" eaLnBrk="1" hangingPunct="1"/>
            <a:r>
              <a:rPr lang="en-US" altLang="en-US" smtClean="0"/>
              <a:t>Requires class objects to include code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public class WorkingDog extends Dog implements Worker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Interfaces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Abstract classes versus interfaces</a:t>
            </a:r>
          </a:p>
          <a:p>
            <a:pPr lvl="1" eaLnBrk="1" hangingPunct="1"/>
            <a:r>
              <a:rPr lang="en-US" altLang="en-US" dirty="0" smtClean="0"/>
              <a:t>You cannot instantiate concrete objects of either</a:t>
            </a:r>
          </a:p>
          <a:p>
            <a:pPr lvl="1" eaLnBrk="1" hangingPunct="1"/>
            <a:r>
              <a:rPr lang="en-US" altLang="en-US" dirty="0" smtClean="0"/>
              <a:t>Abstract classes </a:t>
            </a:r>
          </a:p>
          <a:p>
            <a:pPr lvl="2" eaLnBrk="1" hangingPunct="1"/>
            <a:r>
              <a:rPr lang="en-US" altLang="en-US" dirty="0" smtClean="0"/>
              <a:t>Can contain </a:t>
            </a:r>
            <a:r>
              <a:rPr lang="en-US" altLang="en-US" dirty="0" err="1" smtClean="0"/>
              <a:t>nonabstract</a:t>
            </a:r>
            <a:r>
              <a:rPr lang="en-US" altLang="en-US" dirty="0" smtClean="0"/>
              <a:t> methods</a:t>
            </a:r>
          </a:p>
          <a:p>
            <a:pPr lvl="2" eaLnBrk="1" hangingPunct="1"/>
            <a:r>
              <a:rPr lang="en-US" altLang="en-US" dirty="0" smtClean="0"/>
              <a:t>Provide data or methods that subclasses can inherit</a:t>
            </a:r>
          </a:p>
          <a:p>
            <a:pPr lvl="3" eaLnBrk="1" hangingPunct="1"/>
            <a:r>
              <a:rPr lang="en-US" altLang="en-US" dirty="0" smtClean="0"/>
              <a:t>Subclasses maintain the ability to override inherited methods</a:t>
            </a:r>
          </a:p>
          <a:p>
            <a:pPr lvl="2" eaLnBrk="1" hangingPunct="1"/>
            <a:r>
              <a:rPr lang="en-US" altLang="en-US" dirty="0" smtClean="0"/>
              <a:t>Can include methods that contain the actual behavior the object performs</a:t>
            </a:r>
          </a:p>
          <a:p>
            <a:pPr lvl="1"/>
            <a:r>
              <a:rPr lang="en-US" altLang="en-US" dirty="0" smtClean="0"/>
              <a:t>Interfaces</a:t>
            </a:r>
          </a:p>
          <a:p>
            <a:pPr lvl="2"/>
            <a:r>
              <a:rPr lang="en-US" altLang="en-US" dirty="0" smtClean="0"/>
              <a:t>Methods must be abstract</a:t>
            </a:r>
          </a:p>
          <a:p>
            <a:pPr lvl="2"/>
            <a:r>
              <a:rPr lang="en-US" altLang="en-US" dirty="0" smtClean="0"/>
              <a:t>Programmers know what actions to include</a:t>
            </a:r>
          </a:p>
          <a:p>
            <a:pPr lvl="2"/>
            <a:r>
              <a:rPr lang="en-US" altLang="en-US" dirty="0" smtClean="0"/>
              <a:t>Every implementing class defines the behavior that must occur when the method executes</a:t>
            </a:r>
          </a:p>
          <a:p>
            <a:pPr lvl="2"/>
            <a:r>
              <a:rPr lang="en-US" altLang="en-US" dirty="0" smtClean="0"/>
              <a:t>A class can implement behavior from more than one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Interfaces to Store Related Constants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Interfaces can contain data fields</a:t>
            </a:r>
          </a:p>
          <a:p>
            <a:pPr lvl="1" eaLnBrk="1" hangingPunct="1"/>
            <a:r>
              <a:rPr lang="en-US" altLang="en-US" smtClean="0"/>
              <a:t>Data fields must be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eaLnBrk="1" hangingPunct="1"/>
            <a:r>
              <a:rPr lang="en-US" altLang="en-US" smtClean="0"/>
              <a:t>Interfaces contain constants</a:t>
            </a:r>
          </a:p>
          <a:p>
            <a:pPr lvl="1" eaLnBrk="1" hangingPunct="1"/>
            <a:r>
              <a:rPr lang="en-US" altLang="en-US" smtClean="0"/>
              <a:t>Provide a set of data that many classes can use without having to redeclare values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4" name="Picture 7" descr="C:\Users\PaulRefurb\Documents\Ch 10-17-14\Books\951 Farrell Java Programming 8e - Alyssa - xxx\02_NEW PDFs and FIGURES\Figures\C8810_ch11\C8810_f113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24404"/>
            <a:ext cx="6489700" cy="21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and Using Packages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</a:t>
            </a:r>
          </a:p>
          <a:p>
            <a:pPr lvl="1" eaLnBrk="1" hangingPunct="1"/>
            <a:r>
              <a:rPr lang="en-US" altLang="en-US" smtClean="0"/>
              <a:t>A named collection of classes</a:t>
            </a:r>
          </a:p>
          <a:p>
            <a:pPr lvl="1" eaLnBrk="1" hangingPunct="1"/>
            <a:r>
              <a:rPr lang="en-US" altLang="en-US" smtClean="0"/>
              <a:t>Easily imports related classes into new programs</a:t>
            </a:r>
          </a:p>
          <a:p>
            <a:pPr lvl="1" eaLnBrk="1" hangingPunct="1"/>
            <a:r>
              <a:rPr lang="en-US" altLang="en-US" smtClean="0"/>
              <a:t>Encourages other programmers to reuse software</a:t>
            </a:r>
          </a:p>
          <a:p>
            <a:pPr lvl="1" eaLnBrk="1" hangingPunct="1"/>
            <a:r>
              <a:rPr lang="en-US" altLang="en-US" smtClean="0"/>
              <a:t>Helps avoid naming conflicts or collisions</a:t>
            </a:r>
          </a:p>
          <a:p>
            <a:pPr lvl="1" eaLnBrk="1" hangingPunct="1"/>
            <a:r>
              <a:rPr lang="en-US" altLang="en-US" smtClean="0"/>
              <a:t>Gives every package a unique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Packages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Create classes for others to use</a:t>
            </a:r>
          </a:p>
          <a:p>
            <a:pPr lvl="1" eaLnBrk="1" hangingPunct="1"/>
            <a:r>
              <a:rPr lang="en-US" altLang="en-US" dirty="0" smtClean="0"/>
              <a:t>Protect your work</a:t>
            </a:r>
          </a:p>
          <a:p>
            <a:pPr lvl="2" eaLnBrk="1" hangingPunct="1"/>
            <a:r>
              <a:rPr lang="en-US" altLang="en-US" dirty="0" smtClean="0"/>
              <a:t>Do not provide users with source code in files with </a:t>
            </a:r>
            <a:r>
              <a:rPr lang="en-US" altLang="en-US" dirty="0" smtClean="0">
                <a:cs typeface="Courier New" pitchFamily="49" charset="0"/>
              </a:rPr>
              <a:t>.java</a:t>
            </a:r>
            <a:r>
              <a:rPr lang="en-US" altLang="en-US" dirty="0" smtClean="0"/>
              <a:t> extensions</a:t>
            </a:r>
          </a:p>
          <a:p>
            <a:pPr lvl="2" eaLnBrk="1" hangingPunct="1"/>
            <a:r>
              <a:rPr lang="en-US" altLang="en-US" dirty="0" smtClean="0"/>
              <a:t>Provide users with compiled files with </a:t>
            </a:r>
            <a:r>
              <a:rPr lang="en-US" altLang="en-US" dirty="0" smtClean="0">
                <a:cs typeface="Courier New" pitchFamily="49" charset="0"/>
              </a:rPr>
              <a:t>.class</a:t>
            </a:r>
            <a:r>
              <a:rPr lang="en-US" altLang="en-US" dirty="0" smtClean="0"/>
              <a:t> extensions</a:t>
            </a:r>
          </a:p>
          <a:p>
            <a:pPr lvl="1" eaLnBrk="1" hangingPunct="1"/>
            <a:r>
              <a:rPr lang="en-US" altLang="en-US" dirty="0" smtClean="0"/>
              <a:t>Include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altLang="en-US" dirty="0" smtClean="0"/>
              <a:t> statement at the beginning of the class file</a:t>
            </a:r>
          </a:p>
          <a:p>
            <a:pPr lvl="2" eaLnBrk="1" hangingPunct="1"/>
            <a:r>
              <a:rPr lang="en-US" altLang="en-US" dirty="0" smtClean="0"/>
              <a:t>Place compiled code into the indicated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Packages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 the file to place in a package</a:t>
            </a:r>
          </a:p>
          <a:p>
            <a:pPr lvl="1" eaLnBrk="1" hangingPunct="1"/>
            <a:r>
              <a:rPr lang="en-US" altLang="en-US" smtClean="0"/>
              <a:t>Use a compiler option with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en-US" smtClean="0"/>
              <a:t> command</a:t>
            </a:r>
          </a:p>
          <a:p>
            <a:pPr lvl="2" eaLnBrk="1" hangingPunct="1"/>
            <a:r>
              <a:rPr lang="en-US" altLang="en-US" smtClean="0">
                <a:cs typeface="Courier New" pitchFamily="49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altLang="en-US" smtClean="0"/>
              <a:t> option places the generated </a:t>
            </a:r>
            <a:r>
              <a:rPr lang="en-US" altLang="en-US" smtClean="0">
                <a:cs typeface="Courier New" pitchFamily="49" charset="0"/>
              </a:rPr>
              <a:t>.class</a:t>
            </a:r>
            <a:r>
              <a:rPr lang="en-US" altLang="en-US" smtClean="0"/>
              <a:t> file in a folder</a:t>
            </a:r>
          </a:p>
          <a:p>
            <a:pPr eaLnBrk="1" hangingPunct="1"/>
            <a:r>
              <a:rPr lang="en-US" altLang="en-US" smtClean="0"/>
              <a:t>Package-naming convention</a:t>
            </a:r>
          </a:p>
          <a:p>
            <a:pPr lvl="1" eaLnBrk="1" hangingPunct="1"/>
            <a:r>
              <a:rPr lang="en-US" altLang="en-US" smtClean="0"/>
              <a:t>Use your Internet domain name in reverse order</a:t>
            </a:r>
          </a:p>
          <a:p>
            <a:pPr eaLnBrk="1" hangingPunct="1"/>
            <a:r>
              <a:rPr lang="en-US" altLang="en-US" smtClean="0"/>
              <a:t>Collisions</a:t>
            </a:r>
          </a:p>
          <a:p>
            <a:pPr lvl="1" eaLnBrk="1" hangingPunct="1"/>
            <a:r>
              <a:rPr lang="en-US" altLang="en-US" smtClean="0"/>
              <a:t>Class naming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and Using Packages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Java ARchive (JAR) file</a:t>
            </a:r>
          </a:p>
          <a:p>
            <a:pPr lvl="1"/>
            <a:r>
              <a:rPr lang="en-US" altLang="en-US" smtClean="0"/>
              <a:t>A package or class library is delivered to users as a JAR file</a:t>
            </a:r>
          </a:p>
          <a:p>
            <a:pPr lvl="1" eaLnBrk="1" hangingPunct="1"/>
            <a:r>
              <a:rPr lang="en-US" altLang="en-US" smtClean="0"/>
              <a:t>Compresses and stores data</a:t>
            </a:r>
          </a:p>
          <a:p>
            <a:pPr lvl="2" eaLnBrk="1" hangingPunct="1"/>
            <a:r>
              <a:rPr lang="en-US" altLang="en-US" smtClean="0"/>
              <a:t>Reduces the size of archived class files</a:t>
            </a:r>
          </a:p>
          <a:p>
            <a:pPr lvl="1" eaLnBrk="1" hangingPunct="1"/>
            <a:r>
              <a:rPr lang="en-US" altLang="en-US" smtClean="0"/>
              <a:t>Based on the Zip file format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and Using Abstract Classes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abstract method</a:t>
            </a:r>
            <a:r>
              <a:rPr lang="en-US" altLang="en-US" smtClean="0"/>
              <a:t> does not have:</a:t>
            </a:r>
          </a:p>
          <a:p>
            <a:pPr lvl="1" eaLnBrk="1" hangingPunct="1"/>
            <a:r>
              <a:rPr lang="en-US" altLang="en-US" smtClean="0"/>
              <a:t>A body</a:t>
            </a:r>
          </a:p>
          <a:p>
            <a:pPr lvl="1" eaLnBrk="1" hangingPunct="1"/>
            <a:r>
              <a:rPr lang="en-US" altLang="en-US" smtClean="0"/>
              <a:t>Curly braces</a:t>
            </a:r>
          </a:p>
          <a:p>
            <a:pPr lvl="1" eaLnBrk="1" hangingPunct="1"/>
            <a:r>
              <a:rPr lang="en-US" altLang="en-US" smtClean="0"/>
              <a:t>Method statements</a:t>
            </a:r>
          </a:p>
          <a:p>
            <a:pPr eaLnBrk="1" hangingPunct="1"/>
            <a:r>
              <a:rPr lang="en-US" altLang="en-US" smtClean="0"/>
              <a:t>To create an abstract method:</a:t>
            </a:r>
          </a:p>
          <a:p>
            <a:pPr lvl="1" eaLnBrk="1" hangingPunct="1"/>
            <a:r>
              <a:rPr lang="en-US" altLang="en-US" smtClean="0"/>
              <a:t>Use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abstract</a:t>
            </a:r>
          </a:p>
          <a:p>
            <a:pPr lvl="1" eaLnBrk="1" hangingPunct="1"/>
            <a:r>
              <a:rPr lang="en-US" altLang="en-US" smtClean="0"/>
              <a:t>The header must include the method type, name, and parameters</a:t>
            </a:r>
          </a:p>
          <a:p>
            <a:pPr lvl="1" eaLnBrk="1" hangingPunct="1"/>
            <a:r>
              <a:rPr lang="en-US" altLang="en-US" smtClean="0"/>
              <a:t>Include a semicolon at the end of the declaration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marL="977900"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 abstract void speak();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Don’t write a body for an abstract method</a:t>
            </a:r>
          </a:p>
          <a:p>
            <a:pPr eaLnBrk="1" hangingPunct="1"/>
            <a:r>
              <a:rPr lang="en-US" altLang="en-US" dirty="0" smtClean="0"/>
              <a:t>Don’t forget to end an abstract method header with a semicolon</a:t>
            </a:r>
          </a:p>
          <a:p>
            <a:pPr eaLnBrk="1" hangingPunct="1"/>
            <a:r>
              <a:rPr lang="en-US" altLang="en-US" dirty="0" smtClean="0"/>
              <a:t>Don’t forget to override any abstract methods in any subclasses you derive</a:t>
            </a:r>
          </a:p>
          <a:p>
            <a:pPr eaLnBrk="1" hangingPunct="1"/>
            <a:r>
              <a:rPr lang="en-US" altLang="en-US" dirty="0" smtClean="0"/>
              <a:t>Don’t mistakenly overload an abstract method instead of overriding it</a:t>
            </a:r>
          </a:p>
          <a:p>
            <a:r>
              <a:rPr lang="en-US" altLang="en-US" dirty="0" smtClean="0"/>
              <a:t>Don’t try to instantiate an abstract class object</a:t>
            </a:r>
          </a:p>
          <a:p>
            <a:r>
              <a:rPr lang="en-US" altLang="en-US" dirty="0" smtClean="0"/>
              <a:t>Don’t forget to override all the methods in an interface that you implement</a:t>
            </a:r>
          </a:p>
          <a:p>
            <a:r>
              <a:rPr lang="en-US" altLang="en-US" dirty="0" smtClean="0"/>
              <a:t>Don’t use the wildcard format to import multiple classes when creating your own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Abstract class</a:t>
            </a:r>
          </a:p>
          <a:p>
            <a:pPr lvl="1" eaLnBrk="1" hangingPunct="1"/>
            <a:r>
              <a:rPr lang="en-US" altLang="en-US" smtClean="0"/>
              <a:t>A class that you create only to extend from, but not to instantiate from</a:t>
            </a:r>
          </a:p>
          <a:p>
            <a:pPr lvl="1" eaLnBrk="1" hangingPunct="1"/>
            <a:r>
              <a:rPr lang="en-US" altLang="en-US" smtClean="0"/>
              <a:t>Usually contains abstract methods</a:t>
            </a:r>
          </a:p>
          <a:p>
            <a:pPr lvl="2" eaLnBrk="1" hangingPunct="1"/>
            <a:r>
              <a:rPr lang="en-US" altLang="en-US" smtClean="0"/>
              <a:t>Methods with no method statements</a:t>
            </a:r>
          </a:p>
          <a:p>
            <a:pPr eaLnBrk="1" hangingPunct="1"/>
            <a:r>
              <a:rPr lang="en-US" altLang="en-US" smtClean="0"/>
              <a:t>Can convert subclass objects to superclass objects</a:t>
            </a:r>
          </a:p>
          <a:p>
            <a:pPr eaLnBrk="1" hangingPunct="1"/>
            <a:r>
              <a:rPr lang="en-US" altLang="en-US" smtClean="0"/>
              <a:t>Dynamic method binding</a:t>
            </a:r>
          </a:p>
          <a:p>
            <a:pPr lvl="1" eaLnBrk="1" hangingPunct="1"/>
            <a:r>
              <a:rPr lang="en-US" altLang="en-US" smtClean="0"/>
              <a:t>Create a method that has one or more parameters that might be one of several types</a:t>
            </a:r>
          </a:p>
          <a:p>
            <a:pPr lvl="1" eaLnBrk="1" hangingPunct="1"/>
            <a:r>
              <a:rPr lang="en-US" altLang="en-US" smtClean="0"/>
              <a:t>Create an array of superclass object references but store subclass instances in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</a:t>
            </a:r>
          </a:p>
          <a:p>
            <a:pPr lvl="1" eaLnBrk="1" hangingPunct="1"/>
            <a:r>
              <a:rPr lang="en-US" altLang="en-US" smtClean="0"/>
              <a:t>Similar to a class</a:t>
            </a:r>
          </a:p>
          <a:p>
            <a:pPr lvl="1" eaLnBrk="1" hangingPunct="1"/>
            <a:r>
              <a:rPr lang="en-US" altLang="en-US" smtClean="0"/>
              <a:t>All methods are implicitly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abstract</a:t>
            </a:r>
          </a:p>
          <a:p>
            <a:pPr lvl="1" eaLnBrk="1" hangingPunct="1"/>
            <a:r>
              <a:rPr lang="en-US" altLang="en-US" smtClean="0"/>
              <a:t>All of its data fields are implicitly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 eaLnBrk="1" hangingPunct="1"/>
            <a:r>
              <a:rPr lang="en-US" altLang="en-US" smtClean="0"/>
              <a:t>To create a class that uses an interface, include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and the interface name in the class header</a:t>
            </a:r>
          </a:p>
          <a:p>
            <a:pPr eaLnBrk="1" hangingPunct="1"/>
            <a:r>
              <a:rPr lang="en-US" altLang="en-US" smtClean="0"/>
              <a:t>Place classes in packages</a:t>
            </a:r>
          </a:p>
          <a:p>
            <a:pPr lvl="1" eaLnBrk="1" hangingPunct="1"/>
            <a:r>
              <a:rPr lang="en-US" altLang="en-US" smtClean="0"/>
              <a:t>Convention uses Internet domain names in reverse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abstract classes differ from other classes?</a:t>
            </a:r>
          </a:p>
          <a:p>
            <a:r>
              <a:rPr lang="en-US" dirty="0" smtClean="0"/>
              <a:t>What is method binding?</a:t>
            </a:r>
          </a:p>
          <a:p>
            <a:r>
              <a:rPr lang="en-US" dirty="0" smtClean="0"/>
              <a:t>How does the </a:t>
            </a:r>
            <a:r>
              <a:rPr lang="en-US" dirty="0" err="1" smtClean="0"/>
              <a:t>java.lang.Object</a:t>
            </a:r>
            <a:r>
              <a:rPr lang="en-US" dirty="0" smtClean="0"/>
              <a:t> equals() method compare object references?</a:t>
            </a:r>
          </a:p>
          <a:p>
            <a:r>
              <a:rPr lang="en-US" dirty="0" smtClean="0"/>
              <a:t>How many interfaces can a Java class implement?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abstract class called </a:t>
            </a:r>
            <a:r>
              <a:rPr lang="en-US" dirty="0" err="1" smtClean="0"/>
              <a:t>GeometricFigure</a:t>
            </a:r>
            <a:r>
              <a:rPr lang="en-US" dirty="0" smtClean="0"/>
              <a:t>. Each figure includes a height, a width, a figure type and an area. Include an abstract method to determine the area of the figure. Create two subclasses called “Square” and “Triangle”. </a:t>
            </a:r>
          </a:p>
          <a:p>
            <a:r>
              <a:rPr lang="en-US" dirty="0" smtClean="0"/>
              <a:t>Add an interface called </a:t>
            </a:r>
            <a:r>
              <a:rPr lang="en-US" dirty="0" err="1" smtClean="0"/>
              <a:t>SidedObject</a:t>
            </a:r>
            <a:r>
              <a:rPr lang="en-US" dirty="0" smtClean="0"/>
              <a:t> that contains a method called </a:t>
            </a:r>
            <a:r>
              <a:rPr lang="en-US" dirty="0" err="1" smtClean="0"/>
              <a:t>displaySides</a:t>
            </a:r>
            <a:r>
              <a:rPr lang="en-US" dirty="0" smtClean="0"/>
              <a:t>(); this method displays the number of sides the object possesses. Modify the </a:t>
            </a:r>
            <a:r>
              <a:rPr lang="en-US" dirty="0" err="1" smtClean="0"/>
              <a:t>GeometricFigure</a:t>
            </a:r>
            <a:r>
              <a:rPr lang="en-US" dirty="0" smtClean="0"/>
              <a:t> subclass to include the user of the interface to display the number of sides of the figure. </a:t>
            </a:r>
          </a:p>
          <a:p>
            <a:r>
              <a:rPr lang="en-US" dirty="0" smtClean="0"/>
              <a:t>Create an application that demonstrates creating objects of both </a:t>
            </a:r>
            <a:r>
              <a:rPr lang="en-US" dirty="0" smtClean="0"/>
              <a:t>subclasses and using the </a:t>
            </a:r>
            <a:r>
              <a:rPr lang="en-US" dirty="0" err="1" smtClean="0"/>
              <a:t>displaySides</a:t>
            </a:r>
            <a:r>
              <a:rPr lang="en-US" dirty="0" smtClean="0"/>
              <a:t>() method.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 about Java 8 default </a:t>
            </a:r>
            <a:r>
              <a:rPr lang="en-US" sz="2400" dirty="0" smtClean="0"/>
              <a:t>method implementations at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docs.oracle.com/javase/tutorial/java/IandI/defaultmethods.html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How does this new feature impact the Java inheritance model?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and Using Abstract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 of abstract class</a:t>
            </a:r>
          </a:p>
          <a:p>
            <a:pPr lvl="1" eaLnBrk="1" hangingPunct="1"/>
            <a:r>
              <a:rPr lang="en-US" altLang="en-US" smtClean="0"/>
              <a:t>Inherits the abstract method from its parent</a:t>
            </a:r>
          </a:p>
          <a:p>
            <a:pPr lvl="2" eaLnBrk="1" hangingPunct="1"/>
            <a:r>
              <a:rPr lang="en-US" altLang="en-US" smtClean="0"/>
              <a:t>Must provide the implementation for the inherited method or be abstract itself</a:t>
            </a:r>
          </a:p>
          <a:p>
            <a:pPr lvl="1" eaLnBrk="1" hangingPunct="1"/>
            <a:r>
              <a:rPr lang="en-US" altLang="en-US" smtClean="0"/>
              <a:t>Code a subclass method to override the empty superclass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Dynamic Method Binding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Every subclass object “is a” superclass member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Convert subclass objects to superclass objects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Can create a reference to a superclass object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Create a variable name to hold the memory address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Store a concrete subclass object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lvl="2" indent="3175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animalRef;</a:t>
            </a:r>
          </a:p>
          <a:p>
            <a:pPr lvl="2" indent="3175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animalRef = new Cow();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Dynamic Method Binding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Dynamic method binding</a:t>
            </a:r>
          </a:p>
          <a:p>
            <a:pPr lvl="1" eaLnBrk="1" hangingPunct="1"/>
            <a:r>
              <a:rPr lang="en-US" altLang="en-US" smtClean="0"/>
              <a:t>Also called </a:t>
            </a:r>
            <a:r>
              <a:rPr lang="en-US" altLang="en-US" b="1" smtClean="0"/>
              <a:t>late method binding</a:t>
            </a:r>
          </a:p>
          <a:p>
            <a:pPr lvl="1" eaLnBrk="1" hangingPunct="1"/>
            <a:r>
              <a:rPr lang="en-US" altLang="en-US" smtClean="0"/>
              <a:t>An application’s ability to select the correct subclass method</a:t>
            </a:r>
          </a:p>
          <a:p>
            <a:pPr lvl="1" eaLnBrk="1" hangingPunct="1"/>
            <a:r>
              <a:rPr lang="en-US" altLang="en-US" smtClean="0"/>
              <a:t>Makes programs flexible</a:t>
            </a:r>
          </a:p>
          <a:p>
            <a:pPr eaLnBrk="1" hangingPunct="1"/>
            <a:r>
              <a:rPr lang="en-US" altLang="en-US" smtClean="0"/>
              <a:t>When an application executes, the correct method is attached (or bound) to the application based on current and changing (dynamic)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Dynamic Method Binding</a:t>
            </a:r>
          </a:p>
        </p:txBody>
      </p:sp>
      <p:sp>
        <p:nvSpPr>
          <p:cNvPr id="33796" name="AutoShape 7" descr="ftp://ftp.cengage.com/Stephanie%20Lorenz/Farrell%20-%20Java%207e/B_New%20Pages/Figures/Ch11/ch11/Fig%2011-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8" name="Picture 8" descr="C:\Users\PaulRefurb\Documents\Ch 10-17-14\Books\951 Farrell Java Programming 8e - Alyssa - xxx\02_NEW PDFs and FIGURES\Figures\C8810_ch11\C8810_f11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4" y="1949967"/>
            <a:ext cx="4037012" cy="273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49967"/>
            <a:ext cx="3810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a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as a Method Parameter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81328"/>
            <a:ext cx="4847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/>
              <a:t>Useful when you want to create a method that has one or more parameters that might be one of several types</a:t>
            </a:r>
          </a:p>
          <a:p>
            <a:pPr eaLnBrk="1" hangingPunct="1"/>
            <a:r>
              <a:rPr lang="en-US" altLang="en-US" sz="1800" dirty="0" smtClean="0"/>
              <a:t>Use dynamic method binding</a:t>
            </a:r>
          </a:p>
          <a:p>
            <a:pPr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talkingAnimal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(Animal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= new Dog();</a:t>
            </a:r>
          </a:p>
          <a:p>
            <a:pPr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talkingAnimal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(dog);</a:t>
            </a:r>
          </a:p>
          <a:p>
            <a:pPr>
              <a:buNone/>
            </a:pPr>
            <a:endParaRPr lang="en-US" altLang="en-US" sz="1200" dirty="0" smtClean="0"/>
          </a:p>
          <a:p>
            <a:r>
              <a:rPr lang="en-US" altLang="en-US" sz="1800" dirty="0" smtClean="0"/>
              <a:t>What will the program on your right output?</a:t>
            </a:r>
          </a:p>
          <a:p>
            <a:pPr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7" descr="C:\Users\PaulRefurb\Documents\Ch 10-17-14\Books\951 Farrell Java Programming 8e - Alyssa - xxx\02_NEW PDFs and FIGURES\Figures\C8810_ch11\C8810_f11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99" y="1524000"/>
            <a:ext cx="338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a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as a Method Parameter Type</a:t>
            </a:r>
          </a:p>
        </p:txBody>
      </p:sp>
      <p:pic>
        <p:nvPicPr>
          <p:cNvPr id="36869" name="Picture 7" descr="C:\Users\PaulRefurb\Documents\Ch 10-17-14\Books\951 Farrell Java Programming 8e - Alyssa - xxx\02_NEW PDFs and FIGURES\Figures\C8810_ch11\C8810_f11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981200"/>
            <a:ext cx="579755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67</TotalTime>
  <Words>1695</Words>
  <Application>Microsoft Office PowerPoint</Application>
  <PresentationFormat>On-screen Show (4:3)</PresentationFormat>
  <Paragraphs>255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Object Oriented Programming with Java</vt:lpstr>
      <vt:lpstr>Creating and Using Abstract Classes</vt:lpstr>
      <vt:lpstr>Creating and Using Abstract Classes</vt:lpstr>
      <vt:lpstr>Creating and Using Abstract Classes</vt:lpstr>
      <vt:lpstr>Using Dynamic Method Binding</vt:lpstr>
      <vt:lpstr>Using Dynamic Method Binding</vt:lpstr>
      <vt:lpstr>Using Dynamic Method Binding</vt:lpstr>
      <vt:lpstr>Using a Superclass as a Method Parameter Type</vt:lpstr>
      <vt:lpstr>Using a Superclass as a Method Parameter Type</vt:lpstr>
      <vt:lpstr>Creating Arrays of Subclass Objects</vt:lpstr>
      <vt:lpstr>Exercise</vt:lpstr>
      <vt:lpstr>Using the Object Class and Its Methods</vt:lpstr>
      <vt:lpstr>Slide 13</vt:lpstr>
      <vt:lpstr>Using the toString() Method</vt:lpstr>
      <vt:lpstr>Using the toString() Method</vt:lpstr>
      <vt:lpstr>Using the equals() Method</vt:lpstr>
      <vt:lpstr>Using the equals() Method</vt:lpstr>
      <vt:lpstr>Slide 18</vt:lpstr>
      <vt:lpstr>Using Inheritance to Achieve Good Software Design</vt:lpstr>
      <vt:lpstr>Exercise</vt:lpstr>
      <vt:lpstr>Creating and Using Interfaces</vt:lpstr>
      <vt:lpstr>Creating and Using Interfaces</vt:lpstr>
      <vt:lpstr>Creating and Using Interfaces</vt:lpstr>
      <vt:lpstr>Creating and Using Interfaces</vt:lpstr>
      <vt:lpstr>Creating Interfaces to Store Related Constants</vt:lpstr>
      <vt:lpstr>Creating and Using Packages</vt:lpstr>
      <vt:lpstr>Creating and Using Packages</vt:lpstr>
      <vt:lpstr>Creating and Using Packages</vt:lpstr>
      <vt:lpstr>Creating and Using Packages</vt:lpstr>
      <vt:lpstr>Don’t Do It</vt:lpstr>
      <vt:lpstr>Summary</vt:lpstr>
      <vt:lpstr>Summary</vt:lpstr>
      <vt:lpstr>Quiz</vt:lpstr>
      <vt:lpstr>Exercise</vt:lpstr>
      <vt:lpstr>Homework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ADMINIBM</cp:lastModifiedBy>
  <cp:revision>67</cp:revision>
  <dcterms:created xsi:type="dcterms:W3CDTF">2016-08-09T15:11:06Z</dcterms:created>
  <dcterms:modified xsi:type="dcterms:W3CDTF">2016-09-06T14:17:32Z</dcterms:modified>
</cp:coreProperties>
</file>