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  <p:sldMasterId id="2147483650" r:id="rId2"/>
    <p:sldMasterId id="2147483649" r:id="rId3"/>
    <p:sldMasterId id="2147484648" r:id="rId4"/>
  </p:sldMasterIdLst>
  <p:notesMasterIdLst>
    <p:notesMasterId r:id="rId52"/>
  </p:notesMasterIdLst>
  <p:sldIdLst>
    <p:sldId id="319" r:id="rId5"/>
    <p:sldId id="322" r:id="rId6"/>
    <p:sldId id="375" r:id="rId7"/>
    <p:sldId id="376" r:id="rId8"/>
    <p:sldId id="323" r:id="rId9"/>
    <p:sldId id="324" r:id="rId10"/>
    <p:sldId id="325" r:id="rId11"/>
    <p:sldId id="326" r:id="rId12"/>
    <p:sldId id="327" r:id="rId13"/>
    <p:sldId id="328" r:id="rId14"/>
    <p:sldId id="329" r:id="rId15"/>
    <p:sldId id="330" r:id="rId16"/>
    <p:sldId id="332" r:id="rId17"/>
    <p:sldId id="334" r:id="rId18"/>
    <p:sldId id="335" r:id="rId19"/>
    <p:sldId id="336" r:id="rId20"/>
    <p:sldId id="337" r:id="rId21"/>
    <p:sldId id="338" r:id="rId22"/>
    <p:sldId id="339" r:id="rId23"/>
    <p:sldId id="365" r:id="rId24"/>
    <p:sldId id="340" r:id="rId25"/>
    <p:sldId id="341" r:id="rId26"/>
    <p:sldId id="342" r:id="rId27"/>
    <p:sldId id="343" r:id="rId28"/>
    <p:sldId id="344" r:id="rId29"/>
    <p:sldId id="372" r:id="rId30"/>
    <p:sldId id="345" r:id="rId31"/>
    <p:sldId id="346" r:id="rId32"/>
    <p:sldId id="366" r:id="rId33"/>
    <p:sldId id="347" r:id="rId34"/>
    <p:sldId id="367" r:id="rId35"/>
    <p:sldId id="349" r:id="rId36"/>
    <p:sldId id="368" r:id="rId37"/>
    <p:sldId id="350" r:id="rId38"/>
    <p:sldId id="351" r:id="rId39"/>
    <p:sldId id="352" r:id="rId40"/>
    <p:sldId id="373" r:id="rId41"/>
    <p:sldId id="355" r:id="rId42"/>
    <p:sldId id="356" r:id="rId43"/>
    <p:sldId id="357" r:id="rId44"/>
    <p:sldId id="370" r:id="rId45"/>
    <p:sldId id="358" r:id="rId46"/>
    <p:sldId id="359" r:id="rId47"/>
    <p:sldId id="360" r:id="rId48"/>
    <p:sldId id="361" r:id="rId49"/>
    <p:sldId id="371" r:id="rId50"/>
    <p:sldId id="364" r:id="rId51"/>
  </p:sldIdLst>
  <p:sldSz cx="9144000" cy="6858000" type="screen4x3"/>
  <p:notesSz cx="6858000" cy="9144000"/>
  <p:custDataLst>
    <p:tags r:id="rId5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54" autoAdjust="0"/>
  </p:normalViewPr>
  <p:slideViewPr>
    <p:cSldViewPr>
      <p:cViewPr>
        <p:scale>
          <a:sx n="77" d="100"/>
          <a:sy n="77" d="100"/>
        </p:scale>
        <p:origin x="-1278" y="-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86045229-D36B-4098-BF99-6743E957A408}" type="datetimeFigureOut">
              <a:rPr lang="en-US"/>
              <a:pPr>
                <a:defRPr/>
              </a:pPr>
              <a:t>8/7/2017</a:t>
            </a:fld>
            <a:endParaRPr lang="en-US" dirty="0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5D60C54D-DFF9-4654-99C5-9FCA2BE4D8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5483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5C6D69DD-482F-4F1E-9FEE-AD95118D4AD7}" type="slidenum">
              <a:rPr lang="en-US" altLang="en-US" smtClean="0">
                <a:latin typeface="Arial" charset="0"/>
              </a:rPr>
              <a:pPr>
                <a:spcBef>
                  <a:spcPct val="0"/>
                </a:spcBef>
              </a:pPr>
              <a:t>1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D6E3D7-25A4-41CB-88DF-3780641BB81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033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F41F09-6D32-4B61-A458-0EA5EA7249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439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8C1E16-5576-4A09-B648-1F72326C2ED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055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094C0C-6DE0-47C7-8893-D160F5B1407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94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95EDE3-97D5-4407-B08F-2A365A3DC9A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6982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16D0F6-C26F-42E7-8A45-FDDFF368749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8326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FD481B-FF44-40AC-862C-1387FA7AD3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2323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323F9E-B0BF-41E6-8986-0E240AF483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1513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AB0B27-8E83-4A98-8872-7549D2B487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9149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DED752-DADE-4632-9231-BEF6DE5561A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3578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2F8E3E-A558-4E90-91B3-2519CCDD37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496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75E17E-CB64-4845-A7D1-2863FB56BE7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5326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CED24A-EB4D-48D2-8146-808BBD3820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4712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0006E9-D5BE-405A-955C-A6F5B98943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3298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712BAC-D1FF-46BA-B63A-4FCBCCA211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7295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A71696-3F0E-4C9C-BBB6-B9DCA83692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6629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DCD37C-D84F-471B-A05F-E90199C4B30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1703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A78650-53EC-4ADC-9E5F-96A4E1DDAC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1724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676CAD-7D9C-4B99-A327-5CFB318078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5427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C94AFE-40C4-4EA3-BD42-1651506021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491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7FFDD3-3EEE-46FD-8516-F2447F8A8D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48942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52A776-2810-4BCC-89F2-7CD5EABDC9C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128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526A1C-CAF5-486F-A4D6-E3A21AC93C7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2747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59D90A-9C86-4955-A361-DC66DE65DC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591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8AD82-D1EC-49E1-B5C5-016A7D52A25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2074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E75C28-B49A-43AF-9D77-8721110A50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4783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F1BC9F-DAFB-4C5C-ACE0-EA16625476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62855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10D6E3D7-25A4-41CB-88DF-3780641BB81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pPr>
              <a:defRPr/>
            </a:pPr>
            <a:fld id="{6E75E17E-CB64-4845-A7D1-2863FB56BE7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solidFill>
                  <a:schemeClr val="bg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pPr>
              <a:defRPr/>
            </a:pPr>
            <a:fld id="{BA526A1C-CAF5-486F-A4D6-E3A21AC93C7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9" name="TextBox 8"/>
          <p:cNvSpPr txBox="1"/>
          <p:nvPr/>
        </p:nvSpPr>
        <p:spPr>
          <a:xfrm>
            <a:off x="5636215" y="6248400"/>
            <a:ext cx="2438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bg1"/>
                </a:solidFill>
              </a:rPr>
              <a:t>Data Development Utilizing</a:t>
            </a:r>
            <a:r>
              <a:rPr lang="en-US" sz="1100" baseline="0" dirty="0" smtClean="0">
                <a:solidFill>
                  <a:schemeClr val="bg1"/>
                </a:solidFill>
              </a:rPr>
              <a:t> Database Design and SQL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pPr>
              <a:defRPr/>
            </a:pPr>
            <a:fld id="{41371049-7C1E-4894-A443-8B610D08D83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baseline="0">
                <a:solidFill>
                  <a:schemeClr val="bg2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36215" y="6249749"/>
            <a:ext cx="2438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bg1"/>
                </a:solidFill>
              </a:rPr>
              <a:t>Data Development Utilizing</a:t>
            </a:r>
            <a:r>
              <a:rPr lang="en-US" sz="1100" baseline="0" dirty="0" smtClean="0">
                <a:solidFill>
                  <a:schemeClr val="bg1"/>
                </a:solidFill>
              </a:rPr>
              <a:t> Database Design and SQL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pPr>
              <a:defRPr/>
            </a:pPr>
            <a:fld id="{41E2C589-78A0-492C-8227-A0981CE6797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pPr>
              <a:defRPr/>
            </a:pPr>
            <a:fld id="{9238FC26-C77E-43D1-98CB-3C9B6F8A4FD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baseline="0">
                <a:solidFill>
                  <a:schemeClr val="bg2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36215" y="6249749"/>
            <a:ext cx="2438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bg1"/>
                </a:solidFill>
              </a:rPr>
              <a:t>Data Development Utilizing</a:t>
            </a:r>
            <a:r>
              <a:rPr lang="en-US" sz="1100" baseline="0" dirty="0" smtClean="0">
                <a:solidFill>
                  <a:schemeClr val="bg1"/>
                </a:solidFill>
              </a:rPr>
              <a:t> Database Design and SQL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371049-7C1E-4894-A443-8B610D08D83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70775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pPr>
              <a:defRPr/>
            </a:pPr>
            <a:fld id="{CBA2B2F7-1145-4508-BA29-301EFDD3CB6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pPr>
              <a:defRPr/>
            </a:pPr>
            <a:fld id="{38F002C3-66D5-4489-B903-C6C59499E3F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9FF796FE-3E1D-4999-9413-E87776487F5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pPr>
              <a:defRPr/>
            </a:pPr>
            <a:fld id="{9DF41F09-6D32-4B61-A458-0EA5EA7249B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pPr>
              <a:defRPr/>
            </a:pPr>
            <a:fld id="{448C1E16-5576-4A09-B648-1F72326C2ED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5225"/>
            <a:ext cx="5562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B12712-DF0D-430C-B4A3-5145CA1DCC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065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E2C589-78A0-492C-8227-A0981CE679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709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38FC26-C77E-43D1-98CB-3C9B6F8A4FD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183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A2B2F7-1145-4508-BA29-301EFDD3CB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147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002C3-66D5-4489-B903-C6C59499E3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283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F796FE-3E1D-4999-9413-E87776487F5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25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2667000" cy="304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F2B12712-DF0D-430C-B4A3-5145CA1DCC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04" r:id="rId1"/>
    <p:sldLayoutId id="2147484605" r:id="rId2"/>
    <p:sldLayoutId id="2147484606" r:id="rId3"/>
    <p:sldLayoutId id="2147484607" r:id="rId4"/>
    <p:sldLayoutId id="2147484608" r:id="rId5"/>
    <p:sldLayoutId id="2147484609" r:id="rId6"/>
    <p:sldLayoutId id="2147484610" r:id="rId7"/>
    <p:sldLayoutId id="2147484611" r:id="rId8"/>
    <p:sldLayoutId id="2147484612" r:id="rId9"/>
    <p:sldLayoutId id="2147484613" r:id="rId10"/>
    <p:sldLayoutId id="2147484614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DA904920-DFF8-4195-BD3C-1FCFCE4A20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15" r:id="rId1"/>
    <p:sldLayoutId id="2147484616" r:id="rId2"/>
    <p:sldLayoutId id="2147484617" r:id="rId3"/>
    <p:sldLayoutId id="2147484618" r:id="rId4"/>
    <p:sldLayoutId id="2147484619" r:id="rId5"/>
    <p:sldLayoutId id="2147484620" r:id="rId6"/>
    <p:sldLayoutId id="2147484621" r:id="rId7"/>
    <p:sldLayoutId id="2147484622" r:id="rId8"/>
    <p:sldLayoutId id="2147484623" r:id="rId9"/>
    <p:sldLayoutId id="2147484624" r:id="rId10"/>
    <p:sldLayoutId id="2147484625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6CEFED88-DCF8-4558-9C0D-3BCDB9617E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26" r:id="rId1"/>
    <p:sldLayoutId id="2147484627" r:id="rId2"/>
    <p:sldLayoutId id="2147484628" r:id="rId3"/>
    <p:sldLayoutId id="2147484629" r:id="rId4"/>
    <p:sldLayoutId id="2147484630" r:id="rId5"/>
    <p:sldLayoutId id="2147484631" r:id="rId6"/>
    <p:sldLayoutId id="2147484632" r:id="rId7"/>
    <p:sldLayoutId id="2147484633" r:id="rId8"/>
    <p:sldLayoutId id="2147484634" r:id="rId9"/>
    <p:sldLayoutId id="2147484635" r:id="rId10"/>
    <p:sldLayoutId id="2147484636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445" y="6053704"/>
            <a:ext cx="736600" cy="5524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636215" y="6249749"/>
            <a:ext cx="2438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Data Development Utilizing</a:t>
            </a:r>
            <a:r>
              <a:rPr lang="en-US" sz="1100" baseline="0" dirty="0" smtClean="0"/>
              <a:t> Database Design and SQL</a:t>
            </a:r>
            <a:endParaRPr lang="en-US" sz="11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49" r:id="rId1"/>
    <p:sldLayoutId id="2147484650" r:id="rId2"/>
    <p:sldLayoutId id="2147484651" r:id="rId3"/>
    <p:sldLayoutId id="2147484652" r:id="rId4"/>
    <p:sldLayoutId id="2147484653" r:id="rId5"/>
    <p:sldLayoutId id="2147484654" r:id="rId6"/>
    <p:sldLayoutId id="2147484655" r:id="rId7"/>
    <p:sldLayoutId id="2147484656" r:id="rId8"/>
    <p:sldLayoutId id="2147484657" r:id="rId9"/>
    <p:sldLayoutId id="2147484658" r:id="rId10"/>
    <p:sldLayoutId id="2147484659" r:id="rId11"/>
    <p:sldLayoutId id="2147484660" r:id="rId12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1026"/>
          <p:cNvSpPr>
            <a:spLocks noGrp="1" noChangeArrowheads="1"/>
          </p:cNvSpPr>
          <p:nvPr>
            <p:ph type="ctrTitle" idx="4294967295"/>
          </p:nvPr>
        </p:nvSpPr>
        <p:spPr>
          <a:xfrm>
            <a:off x="1143000" y="1447800"/>
            <a:ext cx="8001000" cy="1905000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Data Development Utilizing Database Design and SQL</a:t>
            </a:r>
          </a:p>
        </p:txBody>
      </p:sp>
      <p:sp>
        <p:nvSpPr>
          <p:cNvPr id="14340" name="Rectangle 1027"/>
          <p:cNvSpPr>
            <a:spLocks noGrp="1" noChangeArrowheads="1"/>
          </p:cNvSpPr>
          <p:nvPr>
            <p:ph type="subTitle" idx="4294967295"/>
          </p:nvPr>
        </p:nvSpPr>
        <p:spPr>
          <a:xfrm>
            <a:off x="1066800" y="3429000"/>
            <a:ext cx="8077200" cy="2209800"/>
          </a:xfrm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Tx/>
              <a:buNone/>
            </a:pPr>
            <a:r>
              <a:rPr lang="en-US" altLang="en-US" sz="3600" i="1" dirty="0" smtClean="0"/>
              <a:t>Day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153400" cy="4876800"/>
          </a:xfrm>
        </p:spPr>
        <p:txBody>
          <a:bodyPr/>
          <a:lstStyle/>
          <a:p>
            <a:pPr eaLnBrk="1" hangingPunct="1">
              <a:spcBef>
                <a:spcPct val="45000"/>
              </a:spcBef>
              <a:defRPr/>
            </a:pPr>
            <a:r>
              <a:rPr lang="en-US" sz="2800" dirty="0" smtClean="0">
                <a:latin typeface="+mj-lt"/>
              </a:rPr>
              <a:t>Heading (top of the order form)</a:t>
            </a:r>
          </a:p>
          <a:p>
            <a:pPr lvl="1" eaLnBrk="1" hangingPunct="1">
              <a:spcBef>
                <a:spcPct val="45000"/>
              </a:spcBef>
              <a:defRPr/>
            </a:pPr>
            <a:r>
              <a:rPr lang="en-US" dirty="0" smtClean="0">
                <a:latin typeface="+mj-lt"/>
              </a:rPr>
              <a:t>Order number and date</a:t>
            </a:r>
          </a:p>
          <a:p>
            <a:pPr lvl="1" eaLnBrk="1" hangingPunct="1">
              <a:spcBef>
                <a:spcPct val="45000"/>
              </a:spcBef>
              <a:defRPr/>
            </a:pPr>
            <a:r>
              <a:rPr lang="en-US" dirty="0" smtClean="0">
                <a:latin typeface="+mj-lt"/>
              </a:rPr>
              <a:t>Customer number, name, address</a:t>
            </a:r>
          </a:p>
          <a:p>
            <a:pPr lvl="1" eaLnBrk="1" hangingPunct="1">
              <a:spcBef>
                <a:spcPct val="45000"/>
              </a:spcBef>
              <a:defRPr/>
            </a:pPr>
            <a:r>
              <a:rPr lang="en-US" dirty="0" smtClean="0">
                <a:latin typeface="+mj-lt"/>
              </a:rPr>
              <a:t>Sales rep number and name</a:t>
            </a:r>
          </a:p>
          <a:p>
            <a:pPr eaLnBrk="1" hangingPunct="1">
              <a:spcBef>
                <a:spcPct val="45000"/>
              </a:spcBef>
              <a:defRPr/>
            </a:pPr>
            <a:r>
              <a:rPr lang="en-US" sz="2800" dirty="0" smtClean="0">
                <a:latin typeface="+mj-lt"/>
              </a:rPr>
              <a:t>Body (center of the order form)</a:t>
            </a:r>
          </a:p>
          <a:p>
            <a:pPr lvl="1" eaLnBrk="1" hangingPunct="1">
              <a:spcBef>
                <a:spcPct val="45000"/>
              </a:spcBef>
              <a:defRPr/>
            </a:pPr>
            <a:r>
              <a:rPr lang="en-US" dirty="0" smtClean="0">
                <a:latin typeface="+mj-lt"/>
              </a:rPr>
              <a:t>One or more order lines or line items</a:t>
            </a:r>
          </a:p>
          <a:p>
            <a:pPr eaLnBrk="1" hangingPunct="1">
              <a:spcBef>
                <a:spcPct val="45000"/>
              </a:spcBef>
              <a:defRPr/>
            </a:pPr>
            <a:r>
              <a:rPr lang="en-US" sz="2800" dirty="0" smtClean="0">
                <a:latin typeface="+mj-lt"/>
              </a:rPr>
              <a:t>Footer (bottom of the order form)</a:t>
            </a:r>
          </a:p>
          <a:p>
            <a:pPr lvl="1" eaLnBrk="1" hangingPunct="1">
              <a:spcBef>
                <a:spcPct val="45000"/>
              </a:spcBef>
              <a:defRPr/>
            </a:pPr>
            <a:r>
              <a:rPr lang="en-US" dirty="0" smtClean="0">
                <a:latin typeface="+mj-lt"/>
              </a:rPr>
              <a:t>Order total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Components of a Sample Order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85000"/>
              </a:spcBef>
              <a:defRPr/>
            </a:pPr>
            <a:r>
              <a:rPr lang="en-US" sz="2800" dirty="0" smtClean="0">
                <a:latin typeface="+mj-lt"/>
              </a:rPr>
              <a:t>Item number</a:t>
            </a:r>
          </a:p>
          <a:p>
            <a:pPr eaLnBrk="1" hangingPunct="1">
              <a:lnSpc>
                <a:spcPct val="90000"/>
              </a:lnSpc>
              <a:spcBef>
                <a:spcPct val="85000"/>
              </a:spcBef>
              <a:defRPr/>
            </a:pPr>
            <a:r>
              <a:rPr lang="en-US" sz="2800" dirty="0" smtClean="0">
                <a:latin typeface="+mj-lt"/>
              </a:rPr>
              <a:t>Item description</a:t>
            </a:r>
          </a:p>
          <a:p>
            <a:pPr eaLnBrk="1" hangingPunct="1">
              <a:lnSpc>
                <a:spcPct val="90000"/>
              </a:lnSpc>
              <a:spcBef>
                <a:spcPct val="85000"/>
              </a:spcBef>
              <a:defRPr/>
            </a:pPr>
            <a:r>
              <a:rPr lang="en-US" sz="2800" dirty="0" smtClean="0">
                <a:latin typeface="+mj-lt"/>
              </a:rPr>
              <a:t>Number of units for the item ordered</a:t>
            </a:r>
          </a:p>
          <a:p>
            <a:pPr eaLnBrk="1" hangingPunct="1">
              <a:lnSpc>
                <a:spcPct val="90000"/>
              </a:lnSpc>
              <a:spcBef>
                <a:spcPct val="85000"/>
              </a:spcBef>
              <a:defRPr/>
            </a:pPr>
            <a:r>
              <a:rPr lang="en-US" sz="2800" dirty="0" smtClean="0">
                <a:latin typeface="+mj-lt"/>
              </a:rPr>
              <a:t>Quoted price for the item</a:t>
            </a:r>
          </a:p>
          <a:p>
            <a:pPr eaLnBrk="1" hangingPunct="1">
              <a:lnSpc>
                <a:spcPct val="90000"/>
              </a:lnSpc>
              <a:spcBef>
                <a:spcPct val="85000"/>
              </a:spcBef>
              <a:defRPr/>
            </a:pPr>
            <a:r>
              <a:rPr lang="en-US" sz="2800" dirty="0" smtClean="0">
                <a:latin typeface="+mj-lt"/>
              </a:rPr>
              <a:t>Total, or extension, the result of multiplying the number ordered by the quoted price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Components of a Line Item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41438"/>
            <a:ext cx="8686800" cy="4525962"/>
          </a:xfrm>
        </p:spPr>
        <p:txBody>
          <a:bodyPr>
            <a:normAutofit/>
          </a:bodyPr>
          <a:lstStyle/>
          <a:p>
            <a:pPr eaLnBrk="1" hangingPunct="1">
              <a:spcBef>
                <a:spcPct val="100000"/>
              </a:spcBef>
              <a:defRPr/>
            </a:pPr>
            <a:r>
              <a:rPr lang="en-US" sz="1600" dirty="0" smtClean="0">
                <a:latin typeface="+mj-lt"/>
              </a:rPr>
              <a:t>Order number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lang="en-US" sz="1600" dirty="0" smtClean="0">
                <a:latin typeface="+mj-lt"/>
              </a:rPr>
              <a:t>Date of the order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lang="en-US" sz="1600" dirty="0" smtClean="0">
                <a:latin typeface="+mj-lt"/>
              </a:rPr>
              <a:t>Customer number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lang="en-US" sz="1600" dirty="0" smtClean="0">
                <a:latin typeface="+mj-lt"/>
              </a:rPr>
              <a:t>Customer name, address, and sales rep information are stored with the customer information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lang="en-US" sz="1600" dirty="0" smtClean="0">
                <a:latin typeface="+mj-lt"/>
              </a:rPr>
              <a:t>Sales rep name is stored with sales rep information</a:t>
            </a:r>
          </a:p>
          <a:p>
            <a:pPr>
              <a:spcBef>
                <a:spcPct val="100000"/>
              </a:spcBef>
              <a:defRPr/>
            </a:pPr>
            <a:r>
              <a:rPr lang="en-US" sz="1600" dirty="0" smtClean="0"/>
              <a:t>Order number, item number, number of units ordered</a:t>
            </a:r>
          </a:p>
          <a:p>
            <a:pPr>
              <a:spcBef>
                <a:spcPct val="100000"/>
              </a:spcBef>
              <a:defRPr/>
            </a:pPr>
            <a:r>
              <a:rPr lang="en-US" sz="1600" dirty="0" smtClean="0"/>
              <a:t>Quoted price</a:t>
            </a:r>
          </a:p>
          <a:p>
            <a:pPr>
              <a:spcBef>
                <a:spcPct val="100000"/>
              </a:spcBef>
              <a:defRPr/>
            </a:pPr>
            <a:r>
              <a:rPr lang="en-US" sz="1600" dirty="0" smtClean="0"/>
              <a:t>Item description is stored with information on items</a:t>
            </a:r>
          </a:p>
          <a:p>
            <a:pPr>
              <a:spcBef>
                <a:spcPct val="100000"/>
              </a:spcBef>
              <a:defRPr/>
            </a:pPr>
            <a:r>
              <a:rPr lang="en-US" sz="1600" dirty="0" smtClean="0"/>
              <a:t>Order total is not stored but is calculated each time order is displayed or printed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Items Stored for Each Order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8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923" b="76111"/>
          <a:stretch/>
        </p:blipFill>
        <p:spPr>
          <a:xfrm>
            <a:off x="76200" y="1143000"/>
            <a:ext cx="8991599" cy="1752600"/>
          </a:xfrm>
        </p:spPr>
      </p:pic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Sample Rep Table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3124200"/>
            <a:ext cx="8229600" cy="2819400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ct val="800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Three sales reps in the table identified by number</a:t>
            </a: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ct val="8000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Sales rep number: 15</a:t>
            </a: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ct val="8000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Name: Rafael Campos</a:t>
            </a: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ct val="8000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Address: 724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Vinca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Dr., Grove, CA 90092</a:t>
            </a: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ct val="8000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Total commission: $23,457.50</a:t>
            </a: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ct val="8000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Commission rate: 6% (0.06)</a:t>
            </a: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endParaRPr kumimoji="0" lang="en-US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6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70"/>
          <a:stretch>
            <a:fillRect/>
          </a:stretch>
        </p:blipFill>
        <p:spPr>
          <a:xfrm>
            <a:off x="152400" y="1219200"/>
            <a:ext cx="8791956" cy="4648200"/>
          </a:xfrm>
        </p:spPr>
      </p:pic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Sample Customer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752600"/>
            <a:ext cx="8001000" cy="4114800"/>
          </a:xfrm>
        </p:spPr>
        <p:txBody>
          <a:bodyPr>
            <a:normAutofit fontScale="92500"/>
          </a:bodyPr>
          <a:lstStyle/>
          <a:p>
            <a:pPr eaLnBrk="1" hangingPunct="1">
              <a:spcBef>
                <a:spcPct val="60000"/>
              </a:spcBef>
              <a:defRPr/>
            </a:pPr>
            <a:r>
              <a:rPr lang="en-US" sz="2800" dirty="0" smtClean="0">
                <a:latin typeface="+mj-lt"/>
              </a:rPr>
              <a:t>Twelve customers are identified by number</a:t>
            </a:r>
          </a:p>
          <a:p>
            <a:pPr lvl="1" eaLnBrk="1" hangingPunct="1">
              <a:spcBef>
                <a:spcPct val="60000"/>
              </a:spcBef>
              <a:defRPr/>
            </a:pPr>
            <a:r>
              <a:rPr lang="en-US" sz="2500" dirty="0" smtClean="0">
                <a:latin typeface="+mj-lt"/>
              </a:rPr>
              <a:t>Number: 126</a:t>
            </a:r>
          </a:p>
          <a:p>
            <a:pPr lvl="1" eaLnBrk="1" hangingPunct="1">
              <a:spcBef>
                <a:spcPct val="60000"/>
              </a:spcBef>
              <a:defRPr/>
            </a:pPr>
            <a:r>
              <a:rPr lang="en-US" sz="2500" dirty="0" smtClean="0">
                <a:latin typeface="+mj-lt"/>
              </a:rPr>
              <a:t>Name: Toys Galore</a:t>
            </a:r>
          </a:p>
          <a:p>
            <a:pPr lvl="1" eaLnBrk="1" hangingPunct="1">
              <a:spcBef>
                <a:spcPct val="60000"/>
              </a:spcBef>
              <a:defRPr/>
            </a:pPr>
            <a:r>
              <a:rPr lang="en-US" sz="2500" dirty="0" smtClean="0">
                <a:latin typeface="+mj-lt"/>
              </a:rPr>
              <a:t>Address: 28 </a:t>
            </a:r>
            <a:r>
              <a:rPr lang="en-US" sz="2500" dirty="0" err="1" smtClean="0">
                <a:latin typeface="+mj-lt"/>
              </a:rPr>
              <a:t>Laketon</a:t>
            </a:r>
            <a:r>
              <a:rPr lang="en-US" sz="2500" dirty="0" smtClean="0">
                <a:latin typeface="+mj-lt"/>
              </a:rPr>
              <a:t> St., </a:t>
            </a:r>
            <a:r>
              <a:rPr lang="en-US" sz="2500" dirty="0" err="1" smtClean="0">
                <a:latin typeface="+mj-lt"/>
              </a:rPr>
              <a:t>Fullton</a:t>
            </a:r>
            <a:r>
              <a:rPr lang="en-US" sz="2500" dirty="0" smtClean="0">
                <a:latin typeface="+mj-lt"/>
              </a:rPr>
              <a:t>, CA 90085</a:t>
            </a:r>
          </a:p>
          <a:p>
            <a:pPr lvl="1" eaLnBrk="1" hangingPunct="1">
              <a:spcBef>
                <a:spcPct val="60000"/>
              </a:spcBef>
              <a:defRPr/>
            </a:pPr>
            <a:r>
              <a:rPr lang="en-US" sz="2500" dirty="0" smtClean="0">
                <a:latin typeface="+mj-lt"/>
              </a:rPr>
              <a:t>Current balance: $1,210.25</a:t>
            </a:r>
          </a:p>
          <a:p>
            <a:pPr lvl="1" eaLnBrk="1" hangingPunct="1">
              <a:spcBef>
                <a:spcPct val="60000"/>
              </a:spcBef>
              <a:defRPr/>
            </a:pPr>
            <a:r>
              <a:rPr lang="en-US" sz="2500" dirty="0" smtClean="0">
                <a:latin typeface="+mj-lt"/>
              </a:rPr>
              <a:t>Credit limit: $7,500.00</a:t>
            </a:r>
          </a:p>
          <a:p>
            <a:pPr lvl="1" eaLnBrk="1" hangingPunct="1">
              <a:spcBef>
                <a:spcPct val="60000"/>
              </a:spcBef>
              <a:defRPr/>
            </a:pPr>
            <a:r>
              <a:rPr lang="en-US" sz="2500" dirty="0" smtClean="0">
                <a:latin typeface="+mj-lt"/>
              </a:rPr>
              <a:t>Sales rep: 15 (Rafael Campos)</a:t>
            </a: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Customer Table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Sample Item Table</a:t>
            </a:r>
          </a:p>
        </p:txBody>
      </p:sp>
      <p:pic>
        <p:nvPicPr>
          <p:cNvPr id="30724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504"/>
          <a:stretch>
            <a:fillRect/>
          </a:stretch>
        </p:blipFill>
        <p:spPr bwMode="auto">
          <a:xfrm>
            <a:off x="762000" y="1447800"/>
            <a:ext cx="7786688" cy="380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2800" dirty="0" smtClean="0">
                <a:latin typeface="+mj-lt"/>
              </a:rPr>
              <a:t>Fifteen items are listed by item number</a:t>
            </a:r>
          </a:p>
          <a:p>
            <a:pPr lvl="1" eaLnBrk="1" hangingPunct="1">
              <a:spcBef>
                <a:spcPct val="50000"/>
              </a:spcBef>
              <a:defRPr/>
            </a:pPr>
            <a:r>
              <a:rPr lang="en-US" sz="2600" dirty="0" smtClean="0">
                <a:latin typeface="+mj-lt"/>
              </a:rPr>
              <a:t>Item number: AH74</a:t>
            </a:r>
          </a:p>
          <a:p>
            <a:pPr lvl="1" eaLnBrk="1" hangingPunct="1">
              <a:spcBef>
                <a:spcPct val="50000"/>
              </a:spcBef>
              <a:defRPr/>
            </a:pPr>
            <a:r>
              <a:rPr lang="en-US" sz="2600" dirty="0" smtClean="0">
                <a:latin typeface="+mj-lt"/>
              </a:rPr>
              <a:t>Description: Patience</a:t>
            </a:r>
          </a:p>
          <a:p>
            <a:pPr lvl="1" eaLnBrk="1" hangingPunct="1">
              <a:spcBef>
                <a:spcPct val="50000"/>
              </a:spcBef>
              <a:defRPr/>
            </a:pPr>
            <a:r>
              <a:rPr lang="en-US" sz="2600" dirty="0" smtClean="0">
                <a:latin typeface="+mj-lt"/>
              </a:rPr>
              <a:t>Units on hand: 9</a:t>
            </a:r>
          </a:p>
          <a:p>
            <a:pPr lvl="1" eaLnBrk="1" hangingPunct="1">
              <a:spcBef>
                <a:spcPct val="50000"/>
              </a:spcBef>
              <a:defRPr/>
            </a:pPr>
            <a:r>
              <a:rPr lang="en-US" sz="2600" dirty="0" smtClean="0">
                <a:latin typeface="+mj-lt"/>
              </a:rPr>
              <a:t>Category: GME (game)</a:t>
            </a:r>
          </a:p>
          <a:p>
            <a:pPr lvl="1" eaLnBrk="1" hangingPunct="1">
              <a:spcBef>
                <a:spcPct val="50000"/>
              </a:spcBef>
              <a:defRPr/>
            </a:pPr>
            <a:r>
              <a:rPr lang="en-US" sz="2600" dirty="0" smtClean="0">
                <a:latin typeface="+mj-lt"/>
              </a:rPr>
              <a:t>Storehouse: 3</a:t>
            </a:r>
          </a:p>
          <a:p>
            <a:pPr lvl="1" eaLnBrk="1" hangingPunct="1">
              <a:spcBef>
                <a:spcPct val="50000"/>
              </a:spcBef>
              <a:defRPr/>
            </a:pPr>
            <a:r>
              <a:rPr lang="en-US" sz="2600" dirty="0" smtClean="0">
                <a:latin typeface="+mj-lt"/>
              </a:rPr>
              <a:t>Price: $22.99</a:t>
            </a: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Item Table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Sample Orders Table</a:t>
            </a:r>
          </a:p>
        </p:txBody>
      </p:sp>
      <p:pic>
        <p:nvPicPr>
          <p:cNvPr id="3277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396" b="65225"/>
          <a:stretch>
            <a:fillRect/>
          </a:stretch>
        </p:blipFill>
        <p:spPr bwMode="auto">
          <a:xfrm>
            <a:off x="1371600" y="1524000"/>
            <a:ext cx="4908550" cy="33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100000"/>
              </a:spcBef>
              <a:defRPr/>
            </a:pPr>
            <a:r>
              <a:rPr lang="en-US" sz="2800" dirty="0" smtClean="0">
                <a:latin typeface="+mj-lt"/>
              </a:rPr>
              <a:t>Eight orders listed by order number</a:t>
            </a:r>
          </a:p>
          <a:p>
            <a:pPr lvl="1" eaLnBrk="1" hangingPunct="1">
              <a:spcBef>
                <a:spcPct val="100000"/>
              </a:spcBef>
              <a:defRPr/>
            </a:pPr>
            <a:r>
              <a:rPr lang="en-US" sz="2600" dirty="0" smtClean="0">
                <a:latin typeface="+mj-lt"/>
              </a:rPr>
              <a:t>Order number: 51608</a:t>
            </a:r>
          </a:p>
          <a:p>
            <a:pPr lvl="1" eaLnBrk="1" hangingPunct="1">
              <a:spcBef>
                <a:spcPct val="100000"/>
              </a:spcBef>
              <a:defRPr/>
            </a:pPr>
            <a:r>
              <a:rPr lang="en-US" sz="2600" dirty="0" smtClean="0">
                <a:latin typeface="+mj-lt"/>
              </a:rPr>
              <a:t>Order date: 10/12/2015</a:t>
            </a:r>
          </a:p>
          <a:p>
            <a:pPr lvl="1" eaLnBrk="1" hangingPunct="1">
              <a:spcBef>
                <a:spcPct val="100000"/>
              </a:spcBef>
              <a:defRPr/>
            </a:pPr>
            <a:r>
              <a:rPr lang="en-US" sz="2600" dirty="0" smtClean="0">
                <a:latin typeface="+mj-lt"/>
              </a:rPr>
              <a:t>Customer: 126 (Toys Galore)</a:t>
            </a: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Orders Table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76400"/>
            <a:ext cx="8001000" cy="4114800"/>
          </a:xfrm>
        </p:spPr>
        <p:txBody>
          <a:bodyPr/>
          <a:lstStyle/>
          <a:p>
            <a:pPr eaLnBrk="1" hangingPunct="1">
              <a:spcBef>
                <a:spcPct val="100000"/>
              </a:spcBef>
              <a:defRPr/>
            </a:pPr>
            <a:r>
              <a:rPr lang="en-US" sz="2800" b="1" u="sng" dirty="0" smtClean="0">
                <a:latin typeface="+mj-lt"/>
              </a:rPr>
              <a:t>Relational Database</a:t>
            </a:r>
            <a:r>
              <a:rPr lang="en-US" sz="2800" u="sng" dirty="0" smtClean="0">
                <a:latin typeface="+mj-lt"/>
              </a:rPr>
              <a:t>: </a:t>
            </a:r>
            <a:r>
              <a:rPr lang="en-US" sz="2800" dirty="0" smtClean="0">
                <a:latin typeface="+mj-lt"/>
              </a:rPr>
              <a:t>a structure containing categories of information and relationships between these categories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lang="en-US" sz="2800" b="1" dirty="0" smtClean="0">
                <a:latin typeface="+mj-lt"/>
              </a:rPr>
              <a:t>Categories</a:t>
            </a:r>
            <a:r>
              <a:rPr lang="en-US" sz="2800" dirty="0" smtClean="0">
                <a:latin typeface="+mj-lt"/>
              </a:rPr>
              <a:t>: sales reps, customers, orders, and items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lang="en-US" sz="2800" dirty="0" smtClean="0">
                <a:latin typeface="+mj-lt"/>
              </a:rPr>
              <a:t>Relationships between categories: sales rep-to-customer and customer-to-orders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What Is a Database?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Sample Order_Line Table</a:t>
            </a:r>
          </a:p>
        </p:txBody>
      </p:sp>
      <p:pic>
        <p:nvPicPr>
          <p:cNvPr id="34820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28" b="54774"/>
          <a:stretch>
            <a:fillRect/>
          </a:stretch>
        </p:blipFill>
        <p:spPr bwMode="auto">
          <a:xfrm>
            <a:off x="685800" y="1600200"/>
            <a:ext cx="6164263" cy="439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100000"/>
              </a:spcBef>
              <a:defRPr/>
            </a:pPr>
            <a:r>
              <a:rPr lang="en-US" sz="2800" dirty="0" smtClean="0">
                <a:latin typeface="+mj-lt"/>
              </a:rPr>
              <a:t>Twelve order line items listed by order number</a:t>
            </a:r>
          </a:p>
          <a:p>
            <a:pPr lvl="1" eaLnBrk="1" hangingPunct="1">
              <a:spcBef>
                <a:spcPct val="100000"/>
              </a:spcBef>
              <a:defRPr/>
            </a:pPr>
            <a:r>
              <a:rPr lang="en-US" sz="2600" dirty="0" smtClean="0">
                <a:latin typeface="+mj-lt"/>
              </a:rPr>
              <a:t>Order number: 51608</a:t>
            </a:r>
          </a:p>
          <a:p>
            <a:pPr lvl="1" eaLnBrk="1" hangingPunct="1">
              <a:spcBef>
                <a:spcPct val="100000"/>
              </a:spcBef>
              <a:defRPr/>
            </a:pPr>
            <a:r>
              <a:rPr lang="en-US" sz="2600" dirty="0" smtClean="0">
                <a:latin typeface="+mj-lt"/>
              </a:rPr>
              <a:t>Item number: CD33 (Wood Block Set (48 piece))</a:t>
            </a:r>
          </a:p>
          <a:p>
            <a:pPr lvl="1" eaLnBrk="1" hangingPunct="1">
              <a:spcBef>
                <a:spcPct val="100000"/>
              </a:spcBef>
              <a:defRPr/>
            </a:pPr>
            <a:r>
              <a:rPr lang="en-US" sz="2600" dirty="0" smtClean="0">
                <a:latin typeface="+mj-lt"/>
              </a:rPr>
              <a:t>Number ordered: 5</a:t>
            </a:r>
          </a:p>
          <a:p>
            <a:pPr lvl="1" eaLnBrk="1" hangingPunct="1">
              <a:spcBef>
                <a:spcPct val="100000"/>
              </a:spcBef>
              <a:defRPr/>
            </a:pPr>
            <a:r>
              <a:rPr lang="en-US" sz="2600" dirty="0" smtClean="0">
                <a:latin typeface="+mj-lt"/>
              </a:rPr>
              <a:t>Quoted price: $86.99</a:t>
            </a: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Order_Line Table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4000" smtClean="0"/>
              <a:t>Alternative Orders Table Structure</a:t>
            </a:r>
          </a:p>
        </p:txBody>
      </p:sp>
      <p:pic>
        <p:nvPicPr>
          <p:cNvPr id="36868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68475"/>
            <a:ext cx="6996113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 eaLnBrk="1" hangingPunct="1">
              <a:spcBef>
                <a:spcPct val="100000"/>
              </a:spcBef>
              <a:defRPr/>
            </a:pPr>
            <a:r>
              <a:rPr lang="en-US" dirty="0" smtClean="0">
                <a:latin typeface="+mj-lt"/>
              </a:rPr>
              <a:t>Displays identical data in one table</a:t>
            </a:r>
          </a:p>
          <a:p>
            <a:pPr lvl="1" eaLnBrk="1" hangingPunct="1">
              <a:spcBef>
                <a:spcPct val="100000"/>
              </a:spcBef>
              <a:defRPr/>
            </a:pPr>
            <a:r>
              <a:rPr lang="en-US" dirty="0" smtClean="0">
                <a:latin typeface="+mj-lt"/>
              </a:rPr>
              <a:t>Each table row contains all of the order lines for each order</a:t>
            </a:r>
          </a:p>
          <a:p>
            <a:pPr lvl="1" eaLnBrk="1" hangingPunct="1">
              <a:spcBef>
                <a:spcPct val="100000"/>
              </a:spcBef>
              <a:defRPr/>
            </a:pPr>
            <a:r>
              <a:rPr lang="en-US" dirty="0" smtClean="0">
                <a:latin typeface="+mj-lt"/>
              </a:rPr>
              <a:t>Second row, order 51610 has two order lines</a:t>
            </a:r>
          </a:p>
          <a:p>
            <a:pPr lvl="2" eaLnBrk="1" hangingPunct="1">
              <a:spcBef>
                <a:spcPct val="100000"/>
              </a:spcBef>
              <a:defRPr/>
            </a:pPr>
            <a:r>
              <a:rPr lang="en-US" sz="2600" dirty="0" smtClean="0">
                <a:latin typeface="+mj-lt"/>
              </a:rPr>
              <a:t>Item KL78, </a:t>
            </a:r>
            <a:r>
              <a:rPr lang="en-US" sz="2600" dirty="0" err="1" smtClean="0">
                <a:latin typeface="+mj-lt"/>
              </a:rPr>
              <a:t>Qty</a:t>
            </a:r>
            <a:r>
              <a:rPr lang="en-US" sz="2600" dirty="0" smtClean="0">
                <a:latin typeface="+mj-lt"/>
              </a:rPr>
              <a:t> 25, Quoted price $10.95 each</a:t>
            </a:r>
          </a:p>
          <a:p>
            <a:pPr lvl="2" eaLnBrk="1" hangingPunct="1">
              <a:spcBef>
                <a:spcPct val="100000"/>
              </a:spcBef>
              <a:defRPr/>
            </a:pPr>
            <a:r>
              <a:rPr lang="en-US" sz="2600" dirty="0" smtClean="0">
                <a:latin typeface="+mj-lt"/>
              </a:rPr>
              <a:t>Item TR40, </a:t>
            </a:r>
            <a:r>
              <a:rPr lang="en-US" sz="2600" dirty="0" err="1" smtClean="0">
                <a:latin typeface="+mj-lt"/>
              </a:rPr>
              <a:t>Qty</a:t>
            </a:r>
            <a:r>
              <a:rPr lang="en-US" sz="2600" dirty="0" smtClean="0">
                <a:latin typeface="+mj-lt"/>
              </a:rPr>
              <a:t> 10, Quoted price $13.99 each</a:t>
            </a:r>
          </a:p>
          <a:p>
            <a:pPr lvl="1" eaLnBrk="1" hangingPunct="1">
              <a:defRPr/>
            </a:pPr>
            <a:endParaRPr lang="en-US" dirty="0" smtClean="0">
              <a:latin typeface="+mj-lt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Alternative Order Table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8305800" cy="4525963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  <a:spcBef>
                <a:spcPct val="100000"/>
              </a:spcBef>
              <a:defRPr/>
            </a:pPr>
            <a:r>
              <a:rPr lang="en-US" sz="2800" dirty="0" smtClean="0">
                <a:latin typeface="+mj-lt"/>
              </a:rPr>
              <a:t>Difficult to track information between columns</a:t>
            </a:r>
          </a:p>
          <a:p>
            <a:pPr eaLnBrk="1" hangingPunct="1">
              <a:lnSpc>
                <a:spcPct val="90000"/>
              </a:lnSpc>
              <a:spcBef>
                <a:spcPct val="100000"/>
              </a:spcBef>
              <a:defRPr/>
            </a:pPr>
            <a:r>
              <a:rPr lang="en-US" sz="2800" dirty="0" smtClean="0">
                <a:latin typeface="+mj-lt"/>
              </a:rPr>
              <a:t>Other issues</a:t>
            </a:r>
          </a:p>
          <a:p>
            <a:pPr lvl="1" eaLnBrk="1" hangingPunct="1">
              <a:lnSpc>
                <a:spcPct val="90000"/>
              </a:lnSpc>
              <a:spcBef>
                <a:spcPct val="100000"/>
              </a:spcBef>
              <a:defRPr/>
            </a:pPr>
            <a:r>
              <a:rPr lang="en-US" sz="2600" dirty="0" smtClean="0">
                <a:latin typeface="+mj-lt"/>
              </a:rPr>
              <a:t>How much room is allowed for multiple entries?</a:t>
            </a:r>
          </a:p>
          <a:p>
            <a:pPr lvl="1" eaLnBrk="1" hangingPunct="1">
              <a:lnSpc>
                <a:spcPct val="90000"/>
              </a:lnSpc>
              <a:spcBef>
                <a:spcPct val="100000"/>
              </a:spcBef>
              <a:defRPr/>
            </a:pPr>
            <a:r>
              <a:rPr lang="en-US" sz="2600" dirty="0" smtClean="0">
                <a:latin typeface="+mj-lt"/>
              </a:rPr>
              <a:t>What if an order has more order lines than you have allowed room for?</a:t>
            </a:r>
          </a:p>
          <a:p>
            <a:pPr lvl="1" eaLnBrk="1" hangingPunct="1">
              <a:lnSpc>
                <a:spcPct val="90000"/>
              </a:lnSpc>
              <a:spcBef>
                <a:spcPct val="100000"/>
              </a:spcBef>
              <a:defRPr/>
            </a:pPr>
            <a:r>
              <a:rPr lang="en-US" sz="2600" dirty="0" smtClean="0">
                <a:latin typeface="+mj-lt"/>
              </a:rPr>
              <a:t>For a given item, how do you determine which orders contain order lines for that item?</a:t>
            </a: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90500"/>
            <a:ext cx="8610600" cy="11811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 smtClean="0"/>
              <a:t>Issues with Alternative Order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8153400" cy="4525963"/>
          </a:xfrm>
        </p:spPr>
        <p:txBody>
          <a:bodyPr/>
          <a:lstStyle/>
          <a:p>
            <a:pPr eaLnBrk="1" hangingPunct="1">
              <a:spcBef>
                <a:spcPct val="100000"/>
              </a:spcBef>
              <a:defRPr/>
            </a:pPr>
            <a:r>
              <a:rPr lang="en-US" sz="2800" dirty="0" smtClean="0">
                <a:latin typeface="+mj-lt"/>
              </a:rPr>
              <a:t>Table is less complicated when separated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lang="en-US" sz="2800" dirty="0" smtClean="0">
                <a:latin typeface="+mj-lt"/>
              </a:rPr>
              <a:t>No multiple entries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lang="en-US" sz="2800" dirty="0" smtClean="0">
                <a:latin typeface="+mj-lt"/>
              </a:rPr>
              <a:t>Number of order lines is not limited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lang="en-US" sz="2800" dirty="0" smtClean="0">
                <a:latin typeface="+mj-lt"/>
              </a:rPr>
              <a:t>Finding every order for a given item is simple</a:t>
            </a: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Benefits of Order_Line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305800" cy="430987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Create an entity relation diagram using TAL Distributors tables: REP, CUSTOMER, ORDERS, ITEM, ORDER_LINE</a:t>
            </a:r>
          </a:p>
          <a:p>
            <a:pPr lvl="1"/>
            <a:r>
              <a:rPr lang="en-US" dirty="0" smtClean="0"/>
              <a:t>Draw a rectangular box for each table, and write the table name inside the box.</a:t>
            </a:r>
          </a:p>
          <a:p>
            <a:endParaRPr lang="en-US" dirty="0" smtClean="0"/>
          </a:p>
          <a:p>
            <a:r>
              <a:rPr lang="en-US" dirty="0" smtClean="0"/>
              <a:t>Which table has relationship (association) to which other table?</a:t>
            </a:r>
          </a:p>
          <a:p>
            <a:pPr lvl="1"/>
            <a:r>
              <a:rPr lang="en-US" dirty="0" smtClean="0"/>
              <a:t>Draw a line between the tables (boxes) that have association between them (i.e. information from one table is contained in another table).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100000"/>
              </a:spcBef>
              <a:defRPr/>
            </a:pPr>
            <a:r>
              <a:rPr lang="en-US" sz="2800" dirty="0" smtClean="0">
                <a:latin typeface="+mj-lt"/>
              </a:rPr>
              <a:t>Small business that organizes day-long guided trips to New England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lang="en-US" sz="2800" dirty="0" smtClean="0">
                <a:latin typeface="+mj-lt"/>
              </a:rPr>
              <a:t>Data is to be stored in a database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lang="en-US" sz="2800" dirty="0" smtClean="0">
                <a:latin typeface="+mj-lt"/>
              </a:rPr>
              <a:t>Needs forms and reports to work with the data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lang="en-US" sz="2800" dirty="0" smtClean="0">
                <a:latin typeface="+mj-lt"/>
              </a:rPr>
              <a:t>Gathers a variety of information on guides, trips, customers, and reservations</a:t>
            </a:r>
          </a:p>
          <a:p>
            <a:pPr eaLnBrk="1" hangingPunct="1">
              <a:defRPr/>
            </a:pPr>
            <a:endParaRPr lang="en-US" sz="2800" dirty="0" smtClean="0">
              <a:latin typeface="+mj-lt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Colonial Adventure Tours Database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100000"/>
              </a:spcBef>
              <a:defRPr/>
            </a:pPr>
            <a:r>
              <a:rPr lang="en-US" sz="2800" dirty="0" smtClean="0">
                <a:latin typeface="+mj-lt"/>
              </a:rPr>
              <a:t>Guide number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lang="en-US" sz="2800" dirty="0"/>
              <a:t>Last and First names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lang="en-US" sz="2800" dirty="0" smtClean="0">
                <a:latin typeface="+mj-lt"/>
              </a:rPr>
              <a:t>Address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lang="en-US" sz="2800" dirty="0" smtClean="0">
                <a:latin typeface="+mj-lt"/>
              </a:rPr>
              <a:t>Phone number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lang="en-US" sz="2800" dirty="0" smtClean="0">
                <a:latin typeface="+mj-lt"/>
              </a:rPr>
              <a:t>Hire date</a:t>
            </a: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 for Guide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Sample Guide Table</a:t>
            </a:r>
          </a:p>
        </p:txBody>
      </p:sp>
      <p:pic>
        <p:nvPicPr>
          <p:cNvPr id="4301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63700"/>
            <a:ext cx="8504238" cy="327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Some examples of databases you may encounter in your daily life are:</a:t>
            </a:r>
          </a:p>
          <a:p>
            <a:pPr lvl="1"/>
            <a:r>
              <a:rPr lang="en-US" dirty="0" smtClean="0"/>
              <a:t>a telephone book</a:t>
            </a:r>
          </a:p>
          <a:p>
            <a:pPr lvl="1"/>
            <a:r>
              <a:rPr lang="en-US" dirty="0" smtClean="0"/>
              <a:t>T.V. Guide</a:t>
            </a:r>
          </a:p>
          <a:p>
            <a:pPr lvl="1"/>
            <a:r>
              <a:rPr lang="en-US" dirty="0" smtClean="0"/>
              <a:t>airline reservation system</a:t>
            </a:r>
          </a:p>
          <a:p>
            <a:pPr lvl="1"/>
            <a:r>
              <a:rPr lang="en-US" dirty="0" smtClean="0"/>
              <a:t>motor vehicle registration records</a:t>
            </a:r>
          </a:p>
          <a:p>
            <a:pPr lvl="1"/>
            <a:r>
              <a:rPr lang="en-US" dirty="0" smtClean="0"/>
              <a:t>papers in your filing cabinet</a:t>
            </a:r>
          </a:p>
          <a:p>
            <a:pPr lvl="1"/>
            <a:r>
              <a:rPr lang="en-US" dirty="0" smtClean="0"/>
              <a:t>files on your computer hard drive. </a:t>
            </a:r>
          </a:p>
          <a:p>
            <a:endParaRPr lang="en-US" dirty="0" smtClean="0"/>
          </a:p>
          <a:p>
            <a:r>
              <a:rPr lang="en-US" dirty="0" smtClean="0"/>
              <a:t>Why do people and organizations need databases?</a:t>
            </a:r>
          </a:p>
          <a:p>
            <a:pPr lvl="1"/>
            <a:r>
              <a:rPr lang="en-US" dirty="0" smtClean="0"/>
              <a:t>Keep records of their:</a:t>
            </a:r>
          </a:p>
          <a:p>
            <a:pPr lvl="2"/>
            <a:r>
              <a:rPr lang="en-US" dirty="0" smtClean="0"/>
              <a:t>Clients</a:t>
            </a:r>
          </a:p>
          <a:p>
            <a:pPr lvl="2"/>
            <a:r>
              <a:rPr lang="en-US" dirty="0" smtClean="0"/>
              <a:t>Staff</a:t>
            </a:r>
          </a:p>
          <a:p>
            <a:pPr lvl="2"/>
            <a:r>
              <a:rPr lang="en-US" dirty="0" smtClean="0"/>
              <a:t>Volunteers</a:t>
            </a:r>
          </a:p>
          <a:p>
            <a:pPr lvl="1"/>
            <a:r>
              <a:rPr lang="en-US" dirty="0" smtClean="0"/>
              <a:t>To keep a record of activities and interventions;</a:t>
            </a:r>
          </a:p>
          <a:p>
            <a:pPr lvl="1"/>
            <a:r>
              <a:rPr lang="en-US" dirty="0" smtClean="0"/>
              <a:t>Keep sales records;</a:t>
            </a:r>
          </a:p>
          <a:p>
            <a:pPr lvl="1"/>
            <a:r>
              <a:rPr lang="en-US" dirty="0" smtClean="0"/>
              <a:t>Develop reports;</a:t>
            </a:r>
          </a:p>
          <a:p>
            <a:pPr lvl="1"/>
            <a:r>
              <a:rPr lang="en-US" dirty="0" smtClean="0"/>
              <a:t>Perform research.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What Is a Database?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spcBef>
                <a:spcPts val="2400"/>
              </a:spcBef>
              <a:defRPr/>
            </a:pPr>
            <a:r>
              <a:rPr lang="en-US" sz="2400" dirty="0" smtClean="0">
                <a:latin typeface="+mj-lt"/>
              </a:rPr>
              <a:t>Trip ID</a:t>
            </a:r>
          </a:p>
          <a:p>
            <a:pPr lvl="1">
              <a:spcBef>
                <a:spcPts val="2400"/>
              </a:spcBef>
              <a:defRPr/>
            </a:pPr>
            <a:r>
              <a:rPr lang="en-US" sz="2000" dirty="0" smtClean="0">
                <a:latin typeface="+mj-lt"/>
              </a:rPr>
              <a:t>Why is Trip ID needed?</a:t>
            </a:r>
          </a:p>
          <a:p>
            <a:pPr eaLnBrk="1" hangingPunct="1">
              <a:spcBef>
                <a:spcPts val="2400"/>
              </a:spcBef>
              <a:defRPr/>
            </a:pPr>
            <a:r>
              <a:rPr lang="en-US" sz="2400" dirty="0" smtClean="0">
                <a:latin typeface="+mj-lt"/>
              </a:rPr>
              <a:t>Name</a:t>
            </a:r>
          </a:p>
          <a:p>
            <a:pPr eaLnBrk="1" hangingPunct="1">
              <a:spcBef>
                <a:spcPts val="2400"/>
              </a:spcBef>
              <a:defRPr/>
            </a:pPr>
            <a:r>
              <a:rPr lang="en-US" sz="2400" dirty="0" smtClean="0">
                <a:latin typeface="+mj-lt"/>
              </a:rPr>
              <a:t>Location and State</a:t>
            </a:r>
          </a:p>
          <a:p>
            <a:pPr eaLnBrk="1" hangingPunct="1">
              <a:spcBef>
                <a:spcPts val="2400"/>
              </a:spcBef>
              <a:defRPr/>
            </a:pPr>
            <a:r>
              <a:rPr lang="en-US" sz="2400" dirty="0" smtClean="0">
                <a:latin typeface="+mj-lt"/>
              </a:rPr>
              <a:t>Distance</a:t>
            </a:r>
          </a:p>
          <a:p>
            <a:pPr eaLnBrk="1" hangingPunct="1">
              <a:spcBef>
                <a:spcPts val="2400"/>
              </a:spcBef>
              <a:defRPr/>
            </a:pPr>
            <a:r>
              <a:rPr lang="en-US" sz="2400" dirty="0" smtClean="0">
                <a:latin typeface="+mj-lt"/>
              </a:rPr>
              <a:t>Maximum group size</a:t>
            </a:r>
          </a:p>
          <a:p>
            <a:pPr eaLnBrk="1" hangingPunct="1">
              <a:spcBef>
                <a:spcPts val="2400"/>
              </a:spcBef>
              <a:defRPr/>
            </a:pPr>
            <a:r>
              <a:rPr lang="en-US" sz="2400" dirty="0" smtClean="0">
                <a:latin typeface="+mj-lt"/>
              </a:rPr>
              <a:t>Trip type</a:t>
            </a:r>
          </a:p>
          <a:p>
            <a:pPr eaLnBrk="1" hangingPunct="1">
              <a:spcBef>
                <a:spcPts val="2400"/>
              </a:spcBef>
              <a:defRPr/>
            </a:pPr>
            <a:r>
              <a:rPr lang="en-US" sz="2400" dirty="0" smtClean="0">
                <a:latin typeface="+mj-lt"/>
              </a:rPr>
              <a:t>Season</a:t>
            </a:r>
          </a:p>
          <a:p>
            <a:pPr eaLnBrk="1" hangingPunct="1">
              <a:spcBef>
                <a:spcPct val="100000"/>
              </a:spcBef>
              <a:defRPr/>
            </a:pPr>
            <a:endParaRPr lang="en-US" sz="2800" dirty="0" smtClean="0">
              <a:latin typeface="+mj-lt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 for Trip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Sample Trip Table</a:t>
            </a:r>
          </a:p>
        </p:txBody>
      </p:sp>
      <p:pic>
        <p:nvPicPr>
          <p:cNvPr id="45060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288"/>
          <a:stretch>
            <a:fillRect/>
          </a:stretch>
        </p:blipFill>
        <p:spPr bwMode="auto">
          <a:xfrm>
            <a:off x="365071" y="1066800"/>
            <a:ext cx="8413859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100000"/>
              </a:spcBef>
              <a:defRPr/>
            </a:pPr>
            <a:r>
              <a:rPr lang="en-US" sz="2800" dirty="0" smtClean="0">
                <a:latin typeface="+mj-lt"/>
              </a:rPr>
              <a:t>Customer number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lang="en-US" sz="2800" dirty="0"/>
              <a:t>Last and First names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lang="en-US" sz="2800" dirty="0" smtClean="0">
                <a:latin typeface="+mj-lt"/>
              </a:rPr>
              <a:t>Address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lang="en-US" sz="2800" dirty="0" smtClean="0">
                <a:latin typeface="+mj-lt"/>
              </a:rPr>
              <a:t>Phone </a:t>
            </a: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 for Customer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Sample Customer Table</a:t>
            </a:r>
          </a:p>
        </p:txBody>
      </p:sp>
      <p:pic>
        <p:nvPicPr>
          <p:cNvPr id="47108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78955"/>
            <a:ext cx="8382000" cy="463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2800" dirty="0" smtClean="0">
                <a:latin typeface="+mj-lt"/>
              </a:rPr>
              <a:t>Reservation ID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sz="2800" dirty="0" smtClean="0">
                <a:latin typeface="+mj-lt"/>
              </a:rPr>
              <a:t>Trip ID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sz="2800" dirty="0" smtClean="0">
                <a:latin typeface="+mj-lt"/>
              </a:rPr>
              <a:t>Trip date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sz="2800" dirty="0" smtClean="0">
                <a:latin typeface="+mj-lt"/>
              </a:rPr>
              <a:t>Number of persons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sz="2800" dirty="0" smtClean="0">
                <a:latin typeface="+mj-lt"/>
              </a:rPr>
              <a:t>Price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sz="2800" dirty="0" smtClean="0">
                <a:latin typeface="+mj-lt"/>
              </a:rPr>
              <a:t>Other fees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sz="2800" dirty="0" smtClean="0">
                <a:latin typeface="+mj-lt"/>
              </a:rPr>
              <a:t>Customer number</a:t>
            </a: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 for Reservation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 altLang="en-US" smtClean="0"/>
              <a:t>Sample Reservation Table</a:t>
            </a:r>
          </a:p>
        </p:txBody>
      </p:sp>
      <p:pic>
        <p:nvPicPr>
          <p:cNvPr id="4915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41112"/>
          <a:stretch>
            <a:fillRect/>
          </a:stretch>
        </p:blipFill>
        <p:spPr bwMode="auto">
          <a:xfrm>
            <a:off x="317381" y="1295400"/>
            <a:ext cx="8509239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3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524000"/>
            <a:ext cx="4800600" cy="3200400"/>
          </a:xfrm>
        </p:spPr>
        <p:txBody>
          <a:bodyPr/>
          <a:lstStyle/>
          <a:p>
            <a:pPr eaLnBrk="1" hangingPunct="1">
              <a:spcBef>
                <a:spcPct val="100000"/>
              </a:spcBef>
              <a:defRPr/>
            </a:pPr>
            <a:r>
              <a:rPr lang="en-US" sz="2800" dirty="0" smtClean="0">
                <a:latin typeface="+mj-lt"/>
              </a:rPr>
              <a:t>This table relates trips and guides</a:t>
            </a:r>
          </a:p>
          <a:p>
            <a:pPr lvl="1" eaLnBrk="1" hangingPunct="1">
              <a:spcBef>
                <a:spcPct val="100000"/>
              </a:spcBef>
              <a:defRPr/>
            </a:pPr>
            <a:r>
              <a:rPr lang="en-US" sz="2400" dirty="0" smtClean="0">
                <a:latin typeface="+mj-lt"/>
              </a:rPr>
              <a:t>Trip ID</a:t>
            </a:r>
          </a:p>
          <a:p>
            <a:pPr lvl="1" eaLnBrk="1" hangingPunct="1">
              <a:spcBef>
                <a:spcPct val="100000"/>
              </a:spcBef>
              <a:defRPr/>
            </a:pPr>
            <a:r>
              <a:rPr lang="en-US" sz="2400" dirty="0" smtClean="0">
                <a:latin typeface="+mj-lt"/>
              </a:rPr>
              <a:t>Guide number</a:t>
            </a:r>
          </a:p>
          <a:p>
            <a:pPr eaLnBrk="1" hangingPunct="1">
              <a:spcBef>
                <a:spcPct val="100000"/>
              </a:spcBef>
              <a:buFontTx/>
              <a:buNone/>
              <a:defRPr/>
            </a:pPr>
            <a:endParaRPr lang="en-US" dirty="0" smtClean="0">
              <a:latin typeface="+mj-lt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 for Trip_Guides Table</a:t>
            </a:r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219200"/>
            <a:ext cx="4419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248107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Create an entity relation diagram using Colonial Adventure Tours tables: GUIDE, TRIP, CUSTOMER, RESERVATION, TRIP_GUIDES</a:t>
            </a:r>
          </a:p>
          <a:p>
            <a:endParaRPr lang="en-US" dirty="0" smtClean="0"/>
          </a:p>
          <a:p>
            <a:r>
              <a:rPr lang="en-US" dirty="0" smtClean="0"/>
              <a:t>Determine the association type:</a:t>
            </a:r>
          </a:p>
          <a:p>
            <a:pPr lvl="1"/>
            <a:r>
              <a:rPr lang="en-US" dirty="0" smtClean="0"/>
              <a:t>If a record in one table can have multiple records associated to it in another table, this is a one-to-many relationship. Mark it as illustrated in the example below (customer can have multiple orders).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pic>
        <p:nvPicPr>
          <p:cNvPr id="4" name="Picture 2" descr="Image result for entity relationship diagram examp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4038600"/>
            <a:ext cx="5038725" cy="21717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100000"/>
              </a:spcBef>
              <a:defRPr/>
            </a:pPr>
            <a:r>
              <a:rPr lang="en-US" sz="2800" dirty="0" err="1" smtClean="0">
                <a:latin typeface="+mj-lt"/>
              </a:rPr>
              <a:t>Solmaris</a:t>
            </a:r>
            <a:r>
              <a:rPr lang="en-US" sz="2800" dirty="0" smtClean="0">
                <a:latin typeface="+mj-lt"/>
              </a:rPr>
              <a:t> Condominium Group manages condo complexes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lang="en-US" sz="2800" dirty="0" smtClean="0">
                <a:latin typeface="+mj-lt"/>
              </a:rPr>
              <a:t>Has two properties and maintains common areas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lang="en-US" sz="2800" dirty="0" smtClean="0">
                <a:latin typeface="+mj-lt"/>
              </a:rPr>
              <a:t>Also provides maintenance services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lang="en-US" sz="2800" dirty="0" smtClean="0">
                <a:latin typeface="+mj-lt"/>
              </a:rPr>
              <a:t>Uses database to store information for managing operations</a:t>
            </a: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Solmaris Condominium Group Database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100000"/>
              </a:spcBef>
              <a:defRPr/>
            </a:pPr>
            <a:r>
              <a:rPr lang="en-US" sz="2800" dirty="0" smtClean="0">
                <a:latin typeface="+mj-lt"/>
              </a:rPr>
              <a:t>Location number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lang="en-US" sz="2800" dirty="0" smtClean="0">
                <a:latin typeface="+mj-lt"/>
              </a:rPr>
              <a:t>Name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lang="en-US" sz="2800" dirty="0" smtClean="0">
                <a:latin typeface="+mj-lt"/>
              </a:rPr>
              <a:t>Street Address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lang="en-US" sz="2800" dirty="0" smtClean="0">
                <a:latin typeface="+mj-lt"/>
              </a:rPr>
              <a:t>City, State, and Postal Code</a:t>
            </a:r>
          </a:p>
          <a:p>
            <a:pPr lvl="1" eaLnBrk="1" hangingPunct="1">
              <a:defRPr/>
            </a:pPr>
            <a:endParaRPr lang="en-US" dirty="0" smtClean="0">
              <a:latin typeface="+mj-lt"/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 for Location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5867400" cy="4525963"/>
          </a:xfrm>
        </p:spPr>
        <p:txBody>
          <a:bodyPr>
            <a:noAutofit/>
          </a:bodyPr>
          <a:lstStyle/>
          <a:p>
            <a:r>
              <a:rPr lang="en-US" sz="1600" dirty="0" smtClean="0"/>
              <a:t>Early 1960s</a:t>
            </a:r>
          </a:p>
          <a:p>
            <a:pPr lvl="1"/>
            <a:r>
              <a:rPr lang="en-US" sz="1200" dirty="0" smtClean="0"/>
              <a:t>Integrated data store, first general-purpose DBMS designed by Charles Bachman at GE</a:t>
            </a:r>
          </a:p>
          <a:p>
            <a:r>
              <a:rPr lang="en-US" sz="1600" dirty="0" smtClean="0"/>
              <a:t>Late 1960s</a:t>
            </a:r>
          </a:p>
          <a:p>
            <a:pPr lvl="1"/>
            <a:r>
              <a:rPr lang="en-US" sz="1200" dirty="0" smtClean="0"/>
              <a:t>IBM developed Information Management System (IMS), used even today in many major installations</a:t>
            </a:r>
          </a:p>
          <a:p>
            <a:pPr lvl="1"/>
            <a:r>
              <a:rPr lang="en-US" sz="1200" dirty="0" smtClean="0"/>
              <a:t>IMS formed the basis for hierarchical data model</a:t>
            </a:r>
          </a:p>
          <a:p>
            <a:pPr lvl="1"/>
            <a:r>
              <a:rPr lang="en-US" sz="1200" dirty="0" smtClean="0"/>
              <a:t>American Airlines and IBM jointly developed SABRE for making airline reservations</a:t>
            </a:r>
          </a:p>
          <a:p>
            <a:pPr lvl="1"/>
            <a:r>
              <a:rPr lang="en-US" sz="1200" dirty="0" smtClean="0"/>
              <a:t>SABRE is used today to populate Web-based travel services such as Travelocity</a:t>
            </a:r>
          </a:p>
          <a:p>
            <a:r>
              <a:rPr lang="en-US" sz="1600" dirty="0" smtClean="0"/>
              <a:t>1970</a:t>
            </a:r>
          </a:p>
          <a:p>
            <a:pPr lvl="1"/>
            <a:r>
              <a:rPr lang="en-US" sz="1200" dirty="0" smtClean="0"/>
              <a:t>Edgar </a:t>
            </a:r>
            <a:r>
              <a:rPr lang="en-US" sz="1200" dirty="0" err="1" smtClean="0"/>
              <a:t>Codd</a:t>
            </a:r>
            <a:r>
              <a:rPr lang="en-US" sz="1200" dirty="0" smtClean="0"/>
              <a:t>, at IBM’s San Jose Research Laboratory, proposed relational data model.</a:t>
            </a:r>
          </a:p>
          <a:p>
            <a:pPr lvl="1"/>
            <a:r>
              <a:rPr lang="en-US" sz="1200" dirty="0" smtClean="0"/>
              <a:t>It sparked the rapid development of several DBMSs based on relational model, along with a rich body of theoretical results that placed the field on a firm foundation.</a:t>
            </a:r>
          </a:p>
          <a:p>
            <a:r>
              <a:rPr lang="en-US" sz="1600" dirty="0" smtClean="0"/>
              <a:t>1980s</a:t>
            </a:r>
          </a:p>
          <a:p>
            <a:pPr lvl="1"/>
            <a:r>
              <a:rPr lang="en-US" sz="1200" dirty="0" smtClean="0"/>
              <a:t>SQL query language, developed as part of IBM’s System R project, is now the standard query language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Relational Databases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7162800" y="3810000"/>
            <a:ext cx="623160" cy="623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6553200" y="2971800"/>
            <a:ext cx="2094479" cy="61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alphaModFix/>
            <a:lum/>
          </a:blip>
          <a:srcRect/>
          <a:stretch>
            <a:fillRect/>
          </a:stretch>
        </p:blipFill>
        <p:spPr>
          <a:xfrm>
            <a:off x="7086600" y="4800600"/>
            <a:ext cx="822960" cy="676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100000"/>
              </a:spcBef>
              <a:defRPr/>
            </a:pPr>
            <a:r>
              <a:rPr lang="en-US" sz="2800" dirty="0" smtClean="0">
                <a:latin typeface="+mj-lt"/>
              </a:rPr>
              <a:t>Owner number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lang="en-US" sz="2800" dirty="0" smtClean="0">
                <a:latin typeface="+mj-lt"/>
              </a:rPr>
              <a:t>Last and First names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lang="en-US" sz="2800" dirty="0" smtClean="0">
                <a:latin typeface="+mj-lt"/>
              </a:rPr>
              <a:t>Street Address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lang="en-US" sz="2800" dirty="0" smtClean="0">
                <a:latin typeface="+mj-lt"/>
              </a:rPr>
              <a:t>City, State, and Postal Code</a:t>
            </a: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 for Owner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4582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 smtClean="0"/>
              <a:t>Sample Location and Owner Tables</a:t>
            </a:r>
          </a:p>
        </p:txBody>
      </p:sp>
      <p:pic>
        <p:nvPicPr>
          <p:cNvPr id="55300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7407275" cy="102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1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" y="2670175"/>
            <a:ext cx="7405688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spcBef>
                <a:spcPct val="60000"/>
              </a:spcBef>
              <a:defRPr/>
            </a:pPr>
            <a:r>
              <a:rPr lang="en-US" dirty="0" smtClean="0">
                <a:latin typeface="+mj-lt"/>
              </a:rPr>
              <a:t>Condo ID, Location number, Unit number</a:t>
            </a:r>
          </a:p>
          <a:p>
            <a:pPr lvl="1" eaLnBrk="1" hangingPunct="1">
              <a:spcBef>
                <a:spcPct val="60000"/>
              </a:spcBef>
              <a:defRPr/>
            </a:pPr>
            <a:r>
              <a:rPr lang="en-US" dirty="0" smtClean="0">
                <a:latin typeface="+mj-lt"/>
              </a:rPr>
              <a:t>Square footage</a:t>
            </a:r>
          </a:p>
          <a:p>
            <a:pPr lvl="1" eaLnBrk="1" hangingPunct="1">
              <a:spcBef>
                <a:spcPct val="60000"/>
              </a:spcBef>
              <a:defRPr/>
            </a:pPr>
            <a:r>
              <a:rPr lang="en-US" dirty="0" smtClean="0">
                <a:latin typeface="+mj-lt"/>
              </a:rPr>
              <a:t>Bedrooms and Baths</a:t>
            </a:r>
          </a:p>
          <a:p>
            <a:pPr lvl="1" eaLnBrk="1" hangingPunct="1">
              <a:spcBef>
                <a:spcPct val="60000"/>
              </a:spcBef>
              <a:defRPr/>
            </a:pPr>
            <a:r>
              <a:rPr lang="en-US" dirty="0" smtClean="0">
                <a:latin typeface="+mj-lt"/>
              </a:rPr>
              <a:t>Condo fee</a:t>
            </a:r>
          </a:p>
          <a:p>
            <a:pPr lvl="1" eaLnBrk="1" hangingPunct="1">
              <a:spcBef>
                <a:spcPct val="60000"/>
              </a:spcBef>
              <a:defRPr/>
            </a:pPr>
            <a:r>
              <a:rPr lang="en-US" dirty="0" smtClean="0">
                <a:latin typeface="+mj-lt"/>
              </a:rPr>
              <a:t>Owner number</a:t>
            </a: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 for Condo_Unit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Sample Condo_Unit Table</a:t>
            </a:r>
          </a:p>
        </p:txBody>
      </p:sp>
      <p:pic>
        <p:nvPicPr>
          <p:cNvPr id="57348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95400"/>
            <a:ext cx="7407275" cy="379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727200"/>
            <a:ext cx="8153400" cy="4521200"/>
          </a:xfrm>
        </p:spPr>
        <p:txBody>
          <a:bodyPr/>
          <a:lstStyle/>
          <a:p>
            <a:pPr eaLnBrk="1" hangingPunct="1">
              <a:spcBef>
                <a:spcPct val="150000"/>
              </a:spcBef>
              <a:defRPr/>
            </a:pPr>
            <a:r>
              <a:rPr lang="en-US" sz="2800" dirty="0" smtClean="0">
                <a:latin typeface="+mj-lt"/>
              </a:rPr>
              <a:t>Maintenance service category information is stored in the SERVICE_CATEGORY table</a:t>
            </a:r>
          </a:p>
          <a:p>
            <a:pPr eaLnBrk="1" hangingPunct="1">
              <a:spcBef>
                <a:spcPct val="150000"/>
              </a:spcBef>
              <a:defRPr/>
            </a:pPr>
            <a:r>
              <a:rPr lang="en-US" sz="2800" dirty="0" smtClean="0">
                <a:latin typeface="+mj-lt"/>
              </a:rPr>
              <a:t>Information on the services requested is stored in the SERVICE_REQUEST table</a:t>
            </a:r>
          </a:p>
          <a:p>
            <a:pPr lvl="1" eaLnBrk="1" hangingPunct="1">
              <a:spcBef>
                <a:spcPct val="150000"/>
              </a:spcBef>
              <a:defRPr/>
            </a:pPr>
            <a:r>
              <a:rPr lang="en-US" sz="2600" dirty="0" smtClean="0">
                <a:latin typeface="+mj-lt"/>
              </a:rPr>
              <a:t>Stores service category, condo information, description and status, estimated hours, hours spent, and next service date</a:t>
            </a: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Service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Sample Service_Category Table</a:t>
            </a:r>
          </a:p>
        </p:txBody>
      </p:sp>
      <p:pic>
        <p:nvPicPr>
          <p:cNvPr id="5939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00200"/>
            <a:ext cx="7288382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Sample Service_Request Table</a:t>
            </a:r>
          </a:p>
        </p:txBody>
      </p:sp>
      <p:pic>
        <p:nvPicPr>
          <p:cNvPr id="60420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539"/>
          <a:stretch>
            <a:fillRect/>
          </a:stretch>
        </p:blipFill>
        <p:spPr bwMode="auto">
          <a:xfrm>
            <a:off x="295128" y="1752600"/>
            <a:ext cx="868805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43000"/>
            <a:ext cx="8077200" cy="5334000"/>
          </a:xfrm>
        </p:spPr>
        <p:txBody>
          <a:bodyPr/>
          <a:lstStyle/>
          <a:p>
            <a:pPr eaLnBrk="1" hangingPunct="1">
              <a:spcBef>
                <a:spcPct val="40000"/>
              </a:spcBef>
              <a:defRPr/>
            </a:pPr>
            <a:r>
              <a:rPr lang="en-US" sz="2800" dirty="0" smtClean="0">
                <a:latin typeface="+mj-lt"/>
              </a:rPr>
              <a:t>TAL Distributors</a:t>
            </a:r>
          </a:p>
          <a:p>
            <a:pPr lvl="1" eaLnBrk="1" hangingPunct="1">
              <a:spcBef>
                <a:spcPct val="40000"/>
              </a:spcBef>
              <a:defRPr/>
            </a:pPr>
            <a:r>
              <a:rPr lang="en-US" sz="2600" dirty="0" smtClean="0">
                <a:latin typeface="+mj-lt"/>
              </a:rPr>
              <a:t>Requires rep, customer, items, orders, and order lines</a:t>
            </a:r>
          </a:p>
          <a:p>
            <a:pPr eaLnBrk="1" hangingPunct="1">
              <a:spcBef>
                <a:spcPct val="40000"/>
              </a:spcBef>
              <a:defRPr/>
            </a:pPr>
            <a:r>
              <a:rPr lang="en-US" sz="2800" dirty="0" smtClean="0">
                <a:latin typeface="+mj-lt"/>
              </a:rPr>
              <a:t>Colonial Adventure Tours</a:t>
            </a:r>
          </a:p>
          <a:p>
            <a:pPr lvl="1" eaLnBrk="1" hangingPunct="1">
              <a:spcBef>
                <a:spcPct val="40000"/>
              </a:spcBef>
              <a:defRPr/>
            </a:pPr>
            <a:r>
              <a:rPr lang="en-US" sz="2600" dirty="0" smtClean="0">
                <a:latin typeface="+mj-lt"/>
              </a:rPr>
              <a:t>Requires guide, trip, customer, and reservations</a:t>
            </a:r>
          </a:p>
          <a:p>
            <a:pPr eaLnBrk="1" hangingPunct="1">
              <a:spcBef>
                <a:spcPct val="40000"/>
              </a:spcBef>
              <a:defRPr/>
            </a:pPr>
            <a:r>
              <a:rPr lang="en-US" sz="2800" dirty="0" err="1" smtClean="0">
                <a:latin typeface="+mj-lt"/>
              </a:rPr>
              <a:t>Solmaris</a:t>
            </a:r>
            <a:r>
              <a:rPr lang="en-US" sz="2800" smtClean="0">
                <a:latin typeface="+mj-lt"/>
              </a:rPr>
              <a:t> Condominium Group</a:t>
            </a:r>
            <a:endParaRPr lang="en-US" sz="2800" dirty="0" smtClean="0">
              <a:latin typeface="+mj-lt"/>
            </a:endParaRPr>
          </a:p>
          <a:p>
            <a:pPr lvl="1" eaLnBrk="1" hangingPunct="1">
              <a:spcBef>
                <a:spcPct val="40000"/>
              </a:spcBef>
              <a:defRPr/>
            </a:pPr>
            <a:r>
              <a:rPr lang="en-US" sz="2600" dirty="0" smtClean="0">
                <a:latin typeface="+mj-lt"/>
              </a:rPr>
              <a:t>Requires condo, owners, condo units, service categories, and service requests</a:t>
            </a:r>
          </a:p>
          <a:p>
            <a:pPr lvl="1" eaLnBrk="1" hangingPunct="1">
              <a:spcBef>
                <a:spcPct val="40000"/>
              </a:spcBef>
              <a:buFontTx/>
              <a:buNone/>
              <a:defRPr/>
            </a:pPr>
            <a:endParaRPr lang="en-US" sz="2600" dirty="0" smtClean="0">
              <a:latin typeface="+mj-lt"/>
            </a:endParaRP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Summary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100000"/>
              </a:spcBef>
              <a:defRPr/>
            </a:pPr>
            <a:r>
              <a:rPr lang="en-US" sz="2800" dirty="0" smtClean="0">
                <a:latin typeface="+mj-lt"/>
              </a:rPr>
              <a:t>TAL distributors is a wholesaler of finely crafted wooden toys, games, and puzzles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lang="en-US" sz="2800" dirty="0" smtClean="0">
                <a:latin typeface="+mj-lt"/>
              </a:rPr>
              <a:t>Manual system no longer feasible for managing customer, order, and inventory data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lang="en-US" sz="2800" dirty="0" smtClean="0">
                <a:latin typeface="+mj-lt"/>
              </a:rPr>
              <a:t>Database management system will allow for current, accurate data with useful reports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315200" cy="1527175"/>
          </a:xfrm>
        </p:spPr>
        <p:txBody>
          <a:bodyPr/>
          <a:lstStyle/>
          <a:p>
            <a:pPr eaLnBrk="1" hangingPunct="1"/>
            <a:r>
              <a:rPr lang="en-US" altLang="en-US" smtClean="0"/>
              <a:t>The TAL Distributors Database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80000"/>
              </a:spcBef>
              <a:defRPr/>
            </a:pPr>
            <a:r>
              <a:rPr lang="en-US" sz="2800" dirty="0" smtClean="0">
                <a:latin typeface="+mj-lt"/>
              </a:rPr>
              <a:t>Number</a:t>
            </a:r>
          </a:p>
          <a:p>
            <a:pPr eaLnBrk="1" hangingPunct="1">
              <a:spcBef>
                <a:spcPct val="80000"/>
              </a:spcBef>
              <a:defRPr/>
            </a:pPr>
            <a:r>
              <a:rPr lang="en-US" sz="2800" dirty="0" smtClean="0">
                <a:latin typeface="+mj-lt"/>
              </a:rPr>
              <a:t>Last name</a:t>
            </a:r>
          </a:p>
          <a:p>
            <a:pPr eaLnBrk="1" hangingPunct="1">
              <a:spcBef>
                <a:spcPct val="80000"/>
              </a:spcBef>
              <a:defRPr/>
            </a:pPr>
            <a:r>
              <a:rPr lang="en-US" sz="2800" dirty="0" smtClean="0">
                <a:latin typeface="+mj-lt"/>
              </a:rPr>
              <a:t>First name</a:t>
            </a:r>
          </a:p>
          <a:p>
            <a:pPr eaLnBrk="1" hangingPunct="1">
              <a:spcBef>
                <a:spcPct val="80000"/>
              </a:spcBef>
              <a:defRPr/>
            </a:pPr>
            <a:r>
              <a:rPr lang="en-US" sz="2800" dirty="0" smtClean="0">
                <a:latin typeface="+mj-lt"/>
              </a:rPr>
              <a:t>Address</a:t>
            </a:r>
          </a:p>
          <a:p>
            <a:pPr eaLnBrk="1" hangingPunct="1">
              <a:spcBef>
                <a:spcPct val="80000"/>
              </a:spcBef>
              <a:defRPr/>
            </a:pPr>
            <a:r>
              <a:rPr lang="en-US" sz="2800" dirty="0" smtClean="0">
                <a:latin typeface="+mj-lt"/>
              </a:rPr>
              <a:t>Total commission</a:t>
            </a:r>
          </a:p>
          <a:p>
            <a:pPr eaLnBrk="1" hangingPunct="1">
              <a:spcBef>
                <a:spcPct val="80000"/>
              </a:spcBef>
              <a:defRPr/>
            </a:pPr>
            <a:r>
              <a:rPr lang="en-US" sz="2800" dirty="0" smtClean="0">
                <a:latin typeface="+mj-lt"/>
              </a:rPr>
              <a:t>Commission rate</a:t>
            </a:r>
          </a:p>
          <a:p>
            <a:pPr eaLnBrk="1" hangingPunct="1">
              <a:defRPr/>
            </a:pPr>
            <a:endParaRPr lang="en-US" sz="2800" dirty="0" smtClean="0">
              <a:latin typeface="+mj-lt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Required Data for Sales Reps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80000"/>
              </a:spcBef>
              <a:defRPr/>
            </a:pPr>
            <a:r>
              <a:rPr lang="en-US" sz="2800" dirty="0" smtClean="0">
                <a:latin typeface="+mj-lt"/>
              </a:rPr>
              <a:t>Customer number</a:t>
            </a:r>
          </a:p>
          <a:p>
            <a:pPr eaLnBrk="1" hangingPunct="1">
              <a:spcBef>
                <a:spcPct val="80000"/>
              </a:spcBef>
              <a:defRPr/>
            </a:pPr>
            <a:r>
              <a:rPr lang="en-US" sz="2800" dirty="0" smtClean="0">
                <a:latin typeface="+mj-lt"/>
              </a:rPr>
              <a:t>Name</a:t>
            </a:r>
          </a:p>
          <a:p>
            <a:pPr eaLnBrk="1" hangingPunct="1">
              <a:spcBef>
                <a:spcPct val="80000"/>
              </a:spcBef>
              <a:defRPr/>
            </a:pPr>
            <a:r>
              <a:rPr lang="en-US" sz="2800" dirty="0" smtClean="0">
                <a:latin typeface="+mj-lt"/>
              </a:rPr>
              <a:t>Address</a:t>
            </a:r>
          </a:p>
          <a:p>
            <a:pPr eaLnBrk="1" hangingPunct="1">
              <a:spcBef>
                <a:spcPct val="80000"/>
              </a:spcBef>
              <a:defRPr/>
            </a:pPr>
            <a:r>
              <a:rPr lang="en-US" sz="2800" dirty="0" smtClean="0">
                <a:latin typeface="+mj-lt"/>
              </a:rPr>
              <a:t>Current balance</a:t>
            </a:r>
          </a:p>
          <a:p>
            <a:pPr eaLnBrk="1" hangingPunct="1">
              <a:spcBef>
                <a:spcPct val="80000"/>
              </a:spcBef>
              <a:defRPr/>
            </a:pPr>
            <a:r>
              <a:rPr lang="en-US" sz="2800" dirty="0" smtClean="0">
                <a:latin typeface="+mj-lt"/>
              </a:rPr>
              <a:t>Credit limit </a:t>
            </a:r>
          </a:p>
          <a:p>
            <a:pPr eaLnBrk="1" hangingPunct="1">
              <a:spcBef>
                <a:spcPct val="80000"/>
              </a:spcBef>
              <a:defRPr/>
            </a:pPr>
            <a:r>
              <a:rPr lang="en-US" sz="2800" dirty="0" smtClean="0">
                <a:latin typeface="+mj-lt"/>
              </a:rPr>
              <a:t>Sales rep number</a:t>
            </a:r>
          </a:p>
          <a:p>
            <a:pPr eaLnBrk="1" hangingPunct="1">
              <a:defRPr/>
            </a:pPr>
            <a:endParaRPr lang="en-US" sz="2800" dirty="0" smtClean="0">
              <a:latin typeface="+mj-lt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Required Data for Customer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8153400" cy="44196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spcBef>
                <a:spcPct val="80000"/>
              </a:spcBef>
              <a:defRPr/>
            </a:pPr>
            <a:r>
              <a:rPr lang="en-US" sz="2800" dirty="0" smtClean="0">
                <a:latin typeface="+mj-lt"/>
              </a:rPr>
              <a:t>Item number</a:t>
            </a:r>
          </a:p>
          <a:p>
            <a:pPr eaLnBrk="1" hangingPunct="1">
              <a:lnSpc>
                <a:spcPct val="90000"/>
              </a:lnSpc>
              <a:spcBef>
                <a:spcPct val="80000"/>
              </a:spcBef>
              <a:defRPr/>
            </a:pPr>
            <a:r>
              <a:rPr lang="en-US" sz="2800" dirty="0" smtClean="0">
                <a:latin typeface="+mj-lt"/>
              </a:rPr>
              <a:t>Description</a:t>
            </a:r>
          </a:p>
          <a:p>
            <a:pPr eaLnBrk="1" hangingPunct="1">
              <a:lnSpc>
                <a:spcPct val="90000"/>
              </a:lnSpc>
              <a:spcBef>
                <a:spcPct val="80000"/>
              </a:spcBef>
              <a:defRPr/>
            </a:pPr>
            <a:r>
              <a:rPr lang="en-US" sz="2800" dirty="0" smtClean="0">
                <a:latin typeface="+mj-lt"/>
              </a:rPr>
              <a:t>Number of units on hand</a:t>
            </a:r>
          </a:p>
          <a:p>
            <a:pPr eaLnBrk="1" hangingPunct="1">
              <a:lnSpc>
                <a:spcPct val="90000"/>
              </a:lnSpc>
              <a:spcBef>
                <a:spcPct val="80000"/>
              </a:spcBef>
              <a:defRPr/>
            </a:pPr>
            <a:r>
              <a:rPr lang="en-US" sz="2800" dirty="0" smtClean="0">
                <a:latin typeface="+mj-lt"/>
              </a:rPr>
              <a:t>Item category</a:t>
            </a:r>
          </a:p>
          <a:p>
            <a:pPr eaLnBrk="1" hangingPunct="1">
              <a:lnSpc>
                <a:spcPct val="90000"/>
              </a:lnSpc>
              <a:spcBef>
                <a:spcPct val="80000"/>
              </a:spcBef>
              <a:defRPr/>
            </a:pPr>
            <a:r>
              <a:rPr lang="en-US" sz="2800" dirty="0" smtClean="0">
                <a:latin typeface="+mj-lt"/>
              </a:rPr>
              <a:t>Number of the storehouse where the item is stored</a:t>
            </a:r>
          </a:p>
          <a:p>
            <a:pPr eaLnBrk="1" hangingPunct="1">
              <a:lnSpc>
                <a:spcPct val="90000"/>
              </a:lnSpc>
              <a:spcBef>
                <a:spcPct val="80000"/>
              </a:spcBef>
              <a:defRPr/>
            </a:pPr>
            <a:r>
              <a:rPr lang="en-US" sz="2800" dirty="0" smtClean="0">
                <a:latin typeface="+mj-lt"/>
              </a:rPr>
              <a:t>Unit price for each item in inventory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800" dirty="0" smtClean="0">
              <a:latin typeface="+mj-lt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Required Data for Items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7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3568"/>
            <a:ext cx="6906622" cy="61388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PPTCOMPATIBLERD03" val="RXP"/>
  <p:tag name="VARPPTTYPE" val="RXP"/>
  <p:tag name="VARPPTSLIDEFORMAT" val="RXP"/>
  <p:tag name="VARPPTCOMPATIBLE4" val="RXP"/>
  <p:tag name="VARSAVEMESSAGETIMESTAMP" val="RXP8/23/2016"/>
</p:tagLst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3_Default Design">
  <a:themeElements>
    <a:clrScheme name="3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2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efault Design">
  <a:themeElements>
    <a:clrScheme name="1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WA_150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2818</TotalTime>
  <Words>1295</Words>
  <Application>Microsoft Office PowerPoint</Application>
  <PresentationFormat>On-screen Show (4:3)</PresentationFormat>
  <Paragraphs>232</Paragraphs>
  <Slides>47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3_Default Design</vt:lpstr>
      <vt:lpstr>2_Default Design</vt:lpstr>
      <vt:lpstr>1_Default Design</vt:lpstr>
      <vt:lpstr>WA_150</vt:lpstr>
      <vt:lpstr>Data Development Utilizing Database Design and SQL</vt:lpstr>
      <vt:lpstr>What Is a Database?</vt:lpstr>
      <vt:lpstr>What Is a Database?</vt:lpstr>
      <vt:lpstr>History of Relational Databases</vt:lpstr>
      <vt:lpstr>The TAL Distributors Database</vt:lpstr>
      <vt:lpstr>Required Data for Sales Reps</vt:lpstr>
      <vt:lpstr>Required Data for Customer</vt:lpstr>
      <vt:lpstr>Required Data for Items</vt:lpstr>
      <vt:lpstr>PowerPoint Presentation</vt:lpstr>
      <vt:lpstr>Components of a Sample Order</vt:lpstr>
      <vt:lpstr>Components of a Line Item</vt:lpstr>
      <vt:lpstr>Items Stored for Each Order</vt:lpstr>
      <vt:lpstr>Sample Rep Table</vt:lpstr>
      <vt:lpstr>Sample Customer Table</vt:lpstr>
      <vt:lpstr>Customer Table Example</vt:lpstr>
      <vt:lpstr>Sample Item Table</vt:lpstr>
      <vt:lpstr>Item Table Example</vt:lpstr>
      <vt:lpstr>Sample Orders Table</vt:lpstr>
      <vt:lpstr>Orders Table Example</vt:lpstr>
      <vt:lpstr>Sample Order_Line Table</vt:lpstr>
      <vt:lpstr>Order_Line Table Example</vt:lpstr>
      <vt:lpstr>Alternative Orders Table Structure</vt:lpstr>
      <vt:lpstr>Alternative Order Table Example</vt:lpstr>
      <vt:lpstr>Issues with Alternative Order Table</vt:lpstr>
      <vt:lpstr>Benefits of Order_Line Table</vt:lpstr>
      <vt:lpstr>Exercise</vt:lpstr>
      <vt:lpstr>Colonial Adventure Tours Database</vt:lpstr>
      <vt:lpstr>Data for Guide Table</vt:lpstr>
      <vt:lpstr>Sample Guide Table</vt:lpstr>
      <vt:lpstr>Data for Trip Table</vt:lpstr>
      <vt:lpstr>Sample Trip Table</vt:lpstr>
      <vt:lpstr>Data for Customer Table</vt:lpstr>
      <vt:lpstr>Sample Customer Table</vt:lpstr>
      <vt:lpstr>Data for Reservation Table</vt:lpstr>
      <vt:lpstr>Sample Reservation Table</vt:lpstr>
      <vt:lpstr>Data for Trip_Guides Table</vt:lpstr>
      <vt:lpstr>Exercise</vt:lpstr>
      <vt:lpstr>Solmaris Condominium Group Database</vt:lpstr>
      <vt:lpstr>Data for Location Table</vt:lpstr>
      <vt:lpstr>Data for Owner Table</vt:lpstr>
      <vt:lpstr>Sample Location and Owner Tables</vt:lpstr>
      <vt:lpstr>Data for Condo_Unit Table</vt:lpstr>
      <vt:lpstr>Sample Condo_Unit Table</vt:lpstr>
      <vt:lpstr>Service Data</vt:lpstr>
      <vt:lpstr>Sample Service_Category Table</vt:lpstr>
      <vt:lpstr>Sample Service_Request Table</vt:lpstr>
      <vt:lpstr>Summary</vt:lpstr>
    </vt:vector>
  </TitlesOfParts>
  <Company>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Course Technology</dc:creator>
  <cp:lastModifiedBy>George McRedmond</cp:lastModifiedBy>
  <cp:revision>373</cp:revision>
  <dcterms:created xsi:type="dcterms:W3CDTF">2007-07-09T21:56:01Z</dcterms:created>
  <dcterms:modified xsi:type="dcterms:W3CDTF">2017-08-07T16:04:57Z</dcterms:modified>
</cp:coreProperties>
</file>