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 id="2147483696" r:id="rId4"/>
    <p:sldMasterId id="2147483932" r:id="rId5"/>
  </p:sldMasterIdLst>
  <p:notesMasterIdLst>
    <p:notesMasterId r:id="rId39"/>
  </p:notesMasterIdLst>
  <p:sldIdLst>
    <p:sldId id="302" r:id="rId6"/>
    <p:sldId id="261" r:id="rId7"/>
    <p:sldId id="263" r:id="rId8"/>
    <p:sldId id="264" r:id="rId9"/>
    <p:sldId id="265" r:id="rId10"/>
    <p:sldId id="270" r:id="rId11"/>
    <p:sldId id="271" r:id="rId12"/>
    <p:sldId id="272" r:id="rId13"/>
    <p:sldId id="273" r:id="rId14"/>
    <p:sldId id="275" r:id="rId15"/>
    <p:sldId id="277" r:id="rId16"/>
    <p:sldId id="278" r:id="rId17"/>
    <p:sldId id="280" r:id="rId18"/>
    <p:sldId id="281" r:id="rId19"/>
    <p:sldId id="284" r:id="rId20"/>
    <p:sldId id="291" r:id="rId21"/>
    <p:sldId id="285" r:id="rId22"/>
    <p:sldId id="293" r:id="rId23"/>
    <p:sldId id="286" r:id="rId24"/>
    <p:sldId id="303" r:id="rId25"/>
    <p:sldId id="294" r:id="rId26"/>
    <p:sldId id="304" r:id="rId27"/>
    <p:sldId id="289" r:id="rId28"/>
    <p:sldId id="296" r:id="rId29"/>
    <p:sldId id="295" r:id="rId30"/>
    <p:sldId id="297" r:id="rId31"/>
    <p:sldId id="299" r:id="rId32"/>
    <p:sldId id="305" r:id="rId33"/>
    <p:sldId id="306" r:id="rId34"/>
    <p:sldId id="300" r:id="rId35"/>
    <p:sldId id="301" r:id="rId36"/>
    <p:sldId id="307" r:id="rId37"/>
    <p:sldId id="308"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DDDDDD"/>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5" d="100"/>
          <a:sy n="95" d="100"/>
        </p:scale>
        <p:origin x="-768"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835AE15-32E0-4543-A597-AD16796FB215}" type="slidenum">
              <a:rPr lang="en-US"/>
              <a:pPr>
                <a:defRPr/>
              </a:pPr>
              <a:t>‹#›</a:t>
            </a:fld>
            <a:endParaRPr lang="en-US" dirty="0"/>
          </a:p>
        </p:txBody>
      </p:sp>
    </p:spTree>
    <p:extLst>
      <p:ext uri="{BB962C8B-B14F-4D97-AF65-F5344CB8AC3E}">
        <p14:creationId xmlns:p14="http://schemas.microsoft.com/office/powerpoint/2010/main" val="9882167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C949DB14-4E43-49C3-9DBC-6ADEAA72840B}" type="slidenum">
              <a:rPr lang="en-US" altLang="en-US" smtClean="0"/>
              <a:pPr eaLnBrk="1" hangingPunct="1">
                <a:spcBef>
                  <a:spcPct val="0"/>
                </a:spcBef>
              </a:pPr>
              <a:t>1</a:t>
            </a:fld>
            <a:endParaRPr lang="en-US" altLang="en-US" smtClean="0"/>
          </a:p>
        </p:txBody>
      </p:sp>
      <p:sp>
        <p:nvSpPr>
          <p:cNvPr id="4915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a:spcBef>
                <a:spcPct val="0"/>
              </a:spcBef>
            </a:pPr>
            <a:fld id="{D37B3C99-E391-4839-9C02-446C9A44ED10}" type="slidenum">
              <a:rPr lang="en-US" altLang="en-US"/>
              <a:pPr algn="r">
                <a:spcBef>
                  <a:spcPct val="0"/>
                </a:spcBef>
              </a:pPr>
              <a:t>1</a:t>
            </a:fld>
            <a:endParaRPr lang="en-US" altLang="en-US"/>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C"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A0864430-14DA-4E4B-BF21-8A10EB0356BD}" type="slidenum">
              <a:rPr lang="en-US"/>
              <a:pPr>
                <a:defRPr/>
              </a:pPr>
              <a:t>‹#›</a:t>
            </a:fld>
            <a:endParaRPr lang="en-US" dirty="0"/>
          </a:p>
        </p:txBody>
      </p:sp>
    </p:spTree>
    <p:extLst>
      <p:ext uri="{BB962C8B-B14F-4D97-AF65-F5344CB8AC3E}">
        <p14:creationId xmlns:p14="http://schemas.microsoft.com/office/powerpoint/2010/main" val="90547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CD039B9-8429-4905-814F-758F7FD8D0A8}" type="slidenum">
              <a:rPr lang="en-US"/>
              <a:pPr>
                <a:defRPr/>
              </a:pPr>
              <a:t>‹#›</a:t>
            </a:fld>
            <a:endParaRPr lang="en-US" dirty="0"/>
          </a:p>
        </p:txBody>
      </p:sp>
    </p:spTree>
    <p:extLst>
      <p:ext uri="{BB962C8B-B14F-4D97-AF65-F5344CB8AC3E}">
        <p14:creationId xmlns:p14="http://schemas.microsoft.com/office/powerpoint/2010/main" val="824158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51D16B1F-1FC1-4467-BC6A-8EF6033A3171}" type="slidenum">
              <a:rPr lang="en-US"/>
              <a:pPr>
                <a:defRPr/>
              </a:pPr>
              <a:t>‹#›</a:t>
            </a:fld>
            <a:endParaRPr lang="en-US" dirty="0"/>
          </a:p>
        </p:txBody>
      </p:sp>
    </p:spTree>
    <p:extLst>
      <p:ext uri="{BB962C8B-B14F-4D97-AF65-F5344CB8AC3E}">
        <p14:creationId xmlns:p14="http://schemas.microsoft.com/office/powerpoint/2010/main" val="1620247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B991ED1-4128-4202-946E-7606D1ABA53B}" type="slidenum">
              <a:rPr lang="en-US"/>
              <a:pPr>
                <a:defRPr/>
              </a:pPr>
              <a:t>‹#›</a:t>
            </a:fld>
            <a:endParaRPr lang="en-US" dirty="0"/>
          </a:p>
        </p:txBody>
      </p:sp>
    </p:spTree>
    <p:extLst>
      <p:ext uri="{BB962C8B-B14F-4D97-AF65-F5344CB8AC3E}">
        <p14:creationId xmlns:p14="http://schemas.microsoft.com/office/powerpoint/2010/main" val="1378390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A653210-866F-4B05-9E2E-F62EF0F54C5D}" type="slidenum">
              <a:rPr lang="en-US"/>
              <a:pPr>
                <a:defRPr/>
              </a:pPr>
              <a:t>‹#›</a:t>
            </a:fld>
            <a:endParaRPr lang="en-US" dirty="0"/>
          </a:p>
        </p:txBody>
      </p:sp>
    </p:spTree>
    <p:extLst>
      <p:ext uri="{BB962C8B-B14F-4D97-AF65-F5344CB8AC3E}">
        <p14:creationId xmlns:p14="http://schemas.microsoft.com/office/powerpoint/2010/main" val="3039678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A3B56FF-67AF-4940-AD10-E50D268E8883}" type="slidenum">
              <a:rPr lang="en-US"/>
              <a:pPr>
                <a:defRPr/>
              </a:pPr>
              <a:t>‹#›</a:t>
            </a:fld>
            <a:endParaRPr lang="en-US" dirty="0"/>
          </a:p>
        </p:txBody>
      </p:sp>
    </p:spTree>
    <p:extLst>
      <p:ext uri="{BB962C8B-B14F-4D97-AF65-F5344CB8AC3E}">
        <p14:creationId xmlns:p14="http://schemas.microsoft.com/office/powerpoint/2010/main" val="2239020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B4DF602-554E-47DB-8305-9A3C949B55EC}" type="slidenum">
              <a:rPr lang="en-US"/>
              <a:pPr>
                <a:defRPr/>
              </a:pPr>
              <a:t>‹#›</a:t>
            </a:fld>
            <a:endParaRPr lang="en-US" dirty="0"/>
          </a:p>
        </p:txBody>
      </p:sp>
    </p:spTree>
    <p:extLst>
      <p:ext uri="{BB962C8B-B14F-4D97-AF65-F5344CB8AC3E}">
        <p14:creationId xmlns:p14="http://schemas.microsoft.com/office/powerpoint/2010/main" val="2003352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81530C2-8A1B-4B4E-9A6C-330759FF508A}" type="slidenum">
              <a:rPr lang="en-US"/>
              <a:pPr>
                <a:defRPr/>
              </a:pPr>
              <a:t>‹#›</a:t>
            </a:fld>
            <a:endParaRPr lang="en-US" dirty="0"/>
          </a:p>
        </p:txBody>
      </p:sp>
    </p:spTree>
    <p:extLst>
      <p:ext uri="{BB962C8B-B14F-4D97-AF65-F5344CB8AC3E}">
        <p14:creationId xmlns:p14="http://schemas.microsoft.com/office/powerpoint/2010/main" val="3081045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3555AF2-E7D8-48C4-A163-DB402D1E431E}" type="slidenum">
              <a:rPr lang="en-US"/>
              <a:pPr>
                <a:defRPr/>
              </a:pPr>
              <a:t>‹#›</a:t>
            </a:fld>
            <a:endParaRPr lang="en-US" dirty="0"/>
          </a:p>
        </p:txBody>
      </p:sp>
    </p:spTree>
    <p:extLst>
      <p:ext uri="{BB962C8B-B14F-4D97-AF65-F5344CB8AC3E}">
        <p14:creationId xmlns:p14="http://schemas.microsoft.com/office/powerpoint/2010/main" val="13251558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FB57139-F5EA-4C6E-9330-5CA00D2BBCD8}" type="slidenum">
              <a:rPr lang="en-US"/>
              <a:pPr>
                <a:defRPr/>
              </a:pPr>
              <a:t>‹#›</a:t>
            </a:fld>
            <a:endParaRPr lang="en-US" dirty="0"/>
          </a:p>
        </p:txBody>
      </p:sp>
    </p:spTree>
    <p:extLst>
      <p:ext uri="{BB962C8B-B14F-4D97-AF65-F5344CB8AC3E}">
        <p14:creationId xmlns:p14="http://schemas.microsoft.com/office/powerpoint/2010/main" val="36684317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74FB729-FD74-4D57-909F-4322909555A1}" type="slidenum">
              <a:rPr lang="en-US"/>
              <a:pPr>
                <a:defRPr/>
              </a:pPr>
              <a:t>‹#›</a:t>
            </a:fld>
            <a:endParaRPr lang="en-US" dirty="0"/>
          </a:p>
        </p:txBody>
      </p:sp>
    </p:spTree>
    <p:extLst>
      <p:ext uri="{BB962C8B-B14F-4D97-AF65-F5344CB8AC3E}">
        <p14:creationId xmlns:p14="http://schemas.microsoft.com/office/powerpoint/2010/main" val="30546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05804376-8722-4A17-9DB8-3CD40565F294}" type="slidenum">
              <a:rPr lang="en-US"/>
              <a:pPr>
                <a:defRPr/>
              </a:pPr>
              <a:t>‹#›</a:t>
            </a:fld>
            <a:endParaRPr lang="en-US" dirty="0"/>
          </a:p>
        </p:txBody>
      </p:sp>
    </p:spTree>
    <p:extLst>
      <p:ext uri="{BB962C8B-B14F-4D97-AF65-F5344CB8AC3E}">
        <p14:creationId xmlns:p14="http://schemas.microsoft.com/office/powerpoint/2010/main" val="11635118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F4A01BD-3F92-4F7F-970F-DF6A31B283CE}" type="slidenum">
              <a:rPr lang="en-US"/>
              <a:pPr>
                <a:defRPr/>
              </a:pPr>
              <a:t>‹#›</a:t>
            </a:fld>
            <a:endParaRPr lang="en-US" dirty="0"/>
          </a:p>
        </p:txBody>
      </p:sp>
    </p:spTree>
    <p:extLst>
      <p:ext uri="{BB962C8B-B14F-4D97-AF65-F5344CB8AC3E}">
        <p14:creationId xmlns:p14="http://schemas.microsoft.com/office/powerpoint/2010/main" val="33757804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AB3D6C0-88B5-4E20-8E24-F2A3EE9651CA}" type="slidenum">
              <a:rPr lang="en-US"/>
              <a:pPr>
                <a:defRPr/>
              </a:pPr>
              <a:t>‹#›</a:t>
            </a:fld>
            <a:endParaRPr lang="en-US" dirty="0"/>
          </a:p>
        </p:txBody>
      </p:sp>
    </p:spTree>
    <p:extLst>
      <p:ext uri="{BB962C8B-B14F-4D97-AF65-F5344CB8AC3E}">
        <p14:creationId xmlns:p14="http://schemas.microsoft.com/office/powerpoint/2010/main" val="15797264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CACEA37-ECDC-4F28-8EA5-92B915BA0301}" type="slidenum">
              <a:rPr lang="en-US"/>
              <a:pPr>
                <a:defRPr/>
              </a:pPr>
              <a:t>‹#›</a:t>
            </a:fld>
            <a:endParaRPr lang="en-US" dirty="0"/>
          </a:p>
        </p:txBody>
      </p:sp>
    </p:spTree>
    <p:extLst>
      <p:ext uri="{BB962C8B-B14F-4D97-AF65-F5344CB8AC3E}">
        <p14:creationId xmlns:p14="http://schemas.microsoft.com/office/powerpoint/2010/main" val="855928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691511B-0A58-4E5F-ACC6-CA7DDE47D4B0}" type="slidenum">
              <a:rPr lang="en-US"/>
              <a:pPr>
                <a:defRPr/>
              </a:pPr>
              <a:t>‹#›</a:t>
            </a:fld>
            <a:endParaRPr lang="en-US" dirty="0"/>
          </a:p>
        </p:txBody>
      </p:sp>
    </p:spTree>
    <p:extLst>
      <p:ext uri="{BB962C8B-B14F-4D97-AF65-F5344CB8AC3E}">
        <p14:creationId xmlns:p14="http://schemas.microsoft.com/office/powerpoint/2010/main" val="19529068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8B2018E-51C7-4BF1-91BE-C6FE54B4B216}" type="slidenum">
              <a:rPr lang="en-US"/>
              <a:pPr>
                <a:defRPr/>
              </a:pPr>
              <a:t>‹#›</a:t>
            </a:fld>
            <a:endParaRPr lang="en-US" dirty="0"/>
          </a:p>
        </p:txBody>
      </p:sp>
    </p:spTree>
    <p:extLst>
      <p:ext uri="{BB962C8B-B14F-4D97-AF65-F5344CB8AC3E}">
        <p14:creationId xmlns:p14="http://schemas.microsoft.com/office/powerpoint/2010/main" val="39853023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0A21A56-FF0C-4C63-AC3C-903A119F689B}" type="slidenum">
              <a:rPr lang="en-US"/>
              <a:pPr>
                <a:defRPr/>
              </a:pPr>
              <a:t>‹#›</a:t>
            </a:fld>
            <a:endParaRPr lang="en-US" dirty="0"/>
          </a:p>
        </p:txBody>
      </p:sp>
    </p:spTree>
    <p:extLst>
      <p:ext uri="{BB962C8B-B14F-4D97-AF65-F5344CB8AC3E}">
        <p14:creationId xmlns:p14="http://schemas.microsoft.com/office/powerpoint/2010/main" val="18829367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7A6B95D-F587-4600-877D-07660E1A390A}" type="slidenum">
              <a:rPr lang="en-US"/>
              <a:pPr>
                <a:defRPr/>
              </a:pPr>
              <a:t>‹#›</a:t>
            </a:fld>
            <a:endParaRPr lang="en-US" dirty="0"/>
          </a:p>
        </p:txBody>
      </p:sp>
    </p:spTree>
    <p:extLst>
      <p:ext uri="{BB962C8B-B14F-4D97-AF65-F5344CB8AC3E}">
        <p14:creationId xmlns:p14="http://schemas.microsoft.com/office/powerpoint/2010/main" val="23316417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9AD937E-554F-46E4-9BB3-B3D31A9C02B6}" type="slidenum">
              <a:rPr lang="en-US"/>
              <a:pPr>
                <a:defRPr/>
              </a:pPr>
              <a:t>‹#›</a:t>
            </a:fld>
            <a:endParaRPr lang="en-US" dirty="0"/>
          </a:p>
        </p:txBody>
      </p:sp>
    </p:spTree>
    <p:extLst>
      <p:ext uri="{BB962C8B-B14F-4D97-AF65-F5344CB8AC3E}">
        <p14:creationId xmlns:p14="http://schemas.microsoft.com/office/powerpoint/2010/main" val="13619703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41B938F-0F06-4706-A639-B2AF448007B6}" type="slidenum">
              <a:rPr lang="en-US"/>
              <a:pPr>
                <a:defRPr/>
              </a:pPr>
              <a:t>‹#›</a:t>
            </a:fld>
            <a:endParaRPr lang="en-US" dirty="0"/>
          </a:p>
        </p:txBody>
      </p:sp>
    </p:spTree>
    <p:extLst>
      <p:ext uri="{BB962C8B-B14F-4D97-AF65-F5344CB8AC3E}">
        <p14:creationId xmlns:p14="http://schemas.microsoft.com/office/powerpoint/2010/main" val="10389590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B373CCA-3FD2-4D75-A8D1-2C2A5EAD7A89}" type="slidenum">
              <a:rPr lang="en-US"/>
              <a:pPr>
                <a:defRPr/>
              </a:pPr>
              <a:t>‹#›</a:t>
            </a:fld>
            <a:endParaRPr lang="en-US" dirty="0"/>
          </a:p>
        </p:txBody>
      </p:sp>
    </p:spTree>
    <p:extLst>
      <p:ext uri="{BB962C8B-B14F-4D97-AF65-F5344CB8AC3E}">
        <p14:creationId xmlns:p14="http://schemas.microsoft.com/office/powerpoint/2010/main" val="202699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3B066ED-84E8-4E5F-85A7-28B61C2753BB}" type="slidenum">
              <a:rPr lang="en-US"/>
              <a:pPr>
                <a:defRPr/>
              </a:pPr>
              <a:t>‹#›</a:t>
            </a:fld>
            <a:endParaRPr lang="en-US" dirty="0"/>
          </a:p>
        </p:txBody>
      </p:sp>
    </p:spTree>
    <p:extLst>
      <p:ext uri="{BB962C8B-B14F-4D97-AF65-F5344CB8AC3E}">
        <p14:creationId xmlns:p14="http://schemas.microsoft.com/office/powerpoint/2010/main" val="5410049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8C98191-F946-4D39-B144-A2BCCA1FB7F4}" type="slidenum">
              <a:rPr lang="en-US"/>
              <a:pPr>
                <a:defRPr/>
              </a:pPr>
              <a:t>‹#›</a:t>
            </a:fld>
            <a:endParaRPr lang="en-US" dirty="0"/>
          </a:p>
        </p:txBody>
      </p:sp>
    </p:spTree>
    <p:extLst>
      <p:ext uri="{BB962C8B-B14F-4D97-AF65-F5344CB8AC3E}">
        <p14:creationId xmlns:p14="http://schemas.microsoft.com/office/powerpoint/2010/main" val="19644195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0E2F595-E7E6-4C59-8C24-910DF589C8D6}" type="slidenum">
              <a:rPr lang="en-US"/>
              <a:pPr>
                <a:defRPr/>
              </a:pPr>
              <a:t>‹#›</a:t>
            </a:fld>
            <a:endParaRPr lang="en-US" dirty="0"/>
          </a:p>
        </p:txBody>
      </p:sp>
    </p:spTree>
    <p:extLst>
      <p:ext uri="{BB962C8B-B14F-4D97-AF65-F5344CB8AC3E}">
        <p14:creationId xmlns:p14="http://schemas.microsoft.com/office/powerpoint/2010/main" val="2095802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ED3D50A-B02B-4779-A3A6-0A6BDB874149}" type="slidenum">
              <a:rPr lang="en-US"/>
              <a:pPr>
                <a:defRPr/>
              </a:pPr>
              <a:t>‹#›</a:t>
            </a:fld>
            <a:endParaRPr lang="en-US" dirty="0"/>
          </a:p>
        </p:txBody>
      </p:sp>
    </p:spTree>
    <p:extLst>
      <p:ext uri="{BB962C8B-B14F-4D97-AF65-F5344CB8AC3E}">
        <p14:creationId xmlns:p14="http://schemas.microsoft.com/office/powerpoint/2010/main" val="7215902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37CF877-E007-4F8C-8C67-3D952085C590}" type="slidenum">
              <a:rPr lang="en-US"/>
              <a:pPr>
                <a:defRPr/>
              </a:pPr>
              <a:t>‹#›</a:t>
            </a:fld>
            <a:endParaRPr lang="en-US" dirty="0"/>
          </a:p>
        </p:txBody>
      </p:sp>
    </p:spTree>
    <p:extLst>
      <p:ext uri="{BB962C8B-B14F-4D97-AF65-F5344CB8AC3E}">
        <p14:creationId xmlns:p14="http://schemas.microsoft.com/office/powerpoint/2010/main" val="9908823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826B87C4-EA37-4082-A32B-9BDF094B687F}" type="slidenum">
              <a:rPr lang="en-US"/>
              <a:pPr>
                <a:defRPr/>
              </a:pPr>
              <a:t>‹#›</a:t>
            </a:fld>
            <a:endParaRPr lang="en-US" dirty="0"/>
          </a:p>
        </p:txBody>
      </p:sp>
    </p:spTree>
    <p:extLst>
      <p:ext uri="{BB962C8B-B14F-4D97-AF65-F5344CB8AC3E}">
        <p14:creationId xmlns:p14="http://schemas.microsoft.com/office/powerpoint/2010/main" val="12740696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F8F3784-FC86-480F-BA69-441FB8643097}" type="slidenum">
              <a:rPr lang="en-US"/>
              <a:pPr>
                <a:defRPr/>
              </a:pPr>
              <a:t>‹#›</a:t>
            </a:fld>
            <a:endParaRPr lang="en-US" dirty="0"/>
          </a:p>
        </p:txBody>
      </p:sp>
    </p:spTree>
    <p:extLst>
      <p:ext uri="{BB962C8B-B14F-4D97-AF65-F5344CB8AC3E}">
        <p14:creationId xmlns:p14="http://schemas.microsoft.com/office/powerpoint/2010/main" val="27544896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3489FF8-4DFA-4F64-A135-FBFB3F5AFB71}" type="slidenum">
              <a:rPr lang="en-US"/>
              <a:pPr>
                <a:defRPr/>
              </a:pPr>
              <a:t>‹#›</a:t>
            </a:fld>
            <a:endParaRPr lang="en-US" dirty="0"/>
          </a:p>
        </p:txBody>
      </p:sp>
    </p:spTree>
    <p:extLst>
      <p:ext uri="{BB962C8B-B14F-4D97-AF65-F5344CB8AC3E}">
        <p14:creationId xmlns:p14="http://schemas.microsoft.com/office/powerpoint/2010/main" val="22054458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A49548D8-6227-43BF-BDFE-4C7B22D0868E}" type="slidenum">
              <a:rPr lang="en-US"/>
              <a:pPr>
                <a:defRPr/>
              </a:pPr>
              <a:t>‹#›</a:t>
            </a:fld>
            <a:endParaRPr lang="en-US" dirty="0"/>
          </a:p>
        </p:txBody>
      </p:sp>
    </p:spTree>
    <p:extLst>
      <p:ext uri="{BB962C8B-B14F-4D97-AF65-F5344CB8AC3E}">
        <p14:creationId xmlns:p14="http://schemas.microsoft.com/office/powerpoint/2010/main" val="30232246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322DFA6D-FE7D-405F-B94B-23B90EDF711F}" type="slidenum">
              <a:rPr lang="en-US"/>
              <a:pPr>
                <a:defRPr/>
              </a:pPr>
              <a:t>‹#›</a:t>
            </a:fld>
            <a:endParaRPr lang="en-US" dirty="0"/>
          </a:p>
        </p:txBody>
      </p:sp>
    </p:spTree>
    <p:extLst>
      <p:ext uri="{BB962C8B-B14F-4D97-AF65-F5344CB8AC3E}">
        <p14:creationId xmlns:p14="http://schemas.microsoft.com/office/powerpoint/2010/main" val="18536099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B3F643C-354B-4CC6-AE80-DEB55C249B46}" type="slidenum">
              <a:rPr lang="en-US"/>
              <a:pPr>
                <a:defRPr/>
              </a:pPr>
              <a:t>‹#›</a:t>
            </a:fld>
            <a:endParaRPr lang="en-US" dirty="0"/>
          </a:p>
        </p:txBody>
      </p:sp>
    </p:spTree>
    <p:extLst>
      <p:ext uri="{BB962C8B-B14F-4D97-AF65-F5344CB8AC3E}">
        <p14:creationId xmlns:p14="http://schemas.microsoft.com/office/powerpoint/2010/main" val="3835152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0365B62-ADDB-412D-B20A-1DA385294432}" type="slidenum">
              <a:rPr lang="en-US"/>
              <a:pPr>
                <a:defRPr/>
              </a:pPr>
              <a:t>‹#›</a:t>
            </a:fld>
            <a:endParaRPr lang="en-US" dirty="0"/>
          </a:p>
        </p:txBody>
      </p:sp>
    </p:spTree>
    <p:extLst>
      <p:ext uri="{BB962C8B-B14F-4D97-AF65-F5344CB8AC3E}">
        <p14:creationId xmlns:p14="http://schemas.microsoft.com/office/powerpoint/2010/main" val="12384780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7F182FB-1D20-44CA-88F7-C0D252F1D33B}" type="slidenum">
              <a:rPr lang="en-US"/>
              <a:pPr>
                <a:defRPr/>
              </a:pPr>
              <a:t>‹#›</a:t>
            </a:fld>
            <a:endParaRPr lang="en-US" dirty="0"/>
          </a:p>
        </p:txBody>
      </p:sp>
    </p:spTree>
    <p:extLst>
      <p:ext uri="{BB962C8B-B14F-4D97-AF65-F5344CB8AC3E}">
        <p14:creationId xmlns:p14="http://schemas.microsoft.com/office/powerpoint/2010/main" val="23458411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D003451E-642F-49E8-B97A-D482059E48AB}" type="slidenum">
              <a:rPr lang="en-US"/>
              <a:pPr>
                <a:defRPr/>
              </a:pPr>
              <a:t>‹#›</a:t>
            </a:fld>
            <a:endParaRPr lang="en-US" dirty="0"/>
          </a:p>
        </p:txBody>
      </p:sp>
    </p:spTree>
    <p:extLst>
      <p:ext uri="{BB962C8B-B14F-4D97-AF65-F5344CB8AC3E}">
        <p14:creationId xmlns:p14="http://schemas.microsoft.com/office/powerpoint/2010/main" val="15671032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11050CA5-56C7-4899-9058-1634A8A1882F}" type="slidenum">
              <a:rPr lang="en-US"/>
              <a:pPr>
                <a:defRPr/>
              </a:pPr>
              <a:t>‹#›</a:t>
            </a:fld>
            <a:endParaRPr lang="en-US" dirty="0"/>
          </a:p>
        </p:txBody>
      </p:sp>
    </p:spTree>
    <p:extLst>
      <p:ext uri="{BB962C8B-B14F-4D97-AF65-F5344CB8AC3E}">
        <p14:creationId xmlns:p14="http://schemas.microsoft.com/office/powerpoint/2010/main" val="12036022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419CE2D-18A5-468F-8548-36E432E3377A}" type="slidenum">
              <a:rPr lang="en-US"/>
              <a:pPr>
                <a:defRPr/>
              </a:pPr>
              <a:t>‹#›</a:t>
            </a:fld>
            <a:endParaRPr lang="en-US" dirty="0"/>
          </a:p>
        </p:txBody>
      </p:sp>
    </p:spTree>
    <p:extLst>
      <p:ext uri="{BB962C8B-B14F-4D97-AF65-F5344CB8AC3E}">
        <p14:creationId xmlns:p14="http://schemas.microsoft.com/office/powerpoint/2010/main" val="11175729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1398F28-F5D4-4169-B01E-8938A6C1809E}" type="slidenum">
              <a:rPr lang="en-US"/>
              <a:pPr>
                <a:defRPr/>
              </a:pPr>
              <a:t>‹#›</a:t>
            </a:fld>
            <a:endParaRPr lang="en-US" dirty="0"/>
          </a:p>
        </p:txBody>
      </p:sp>
    </p:spTree>
    <p:extLst>
      <p:ext uri="{BB962C8B-B14F-4D97-AF65-F5344CB8AC3E}">
        <p14:creationId xmlns:p14="http://schemas.microsoft.com/office/powerpoint/2010/main" val="4997177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a:xfrm>
            <a:off x="5715000" y="6398980"/>
            <a:ext cx="2350681" cy="365125"/>
          </a:xfrm>
          <a:prstGeom prst="rect">
            <a:avLst/>
          </a:prstGeom>
        </p:spPr>
        <p:txBody>
          <a:bodyPr/>
          <a:lstStyle>
            <a:lvl1pPr>
              <a:defRPr>
                <a:solidFill>
                  <a:schemeClr val="accent1">
                    <a:tint val="20000"/>
                  </a:schemeClr>
                </a:solidFill>
              </a:defRPr>
            </a:lvl1pPr>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pPr>
              <a:defRPr/>
            </a:pPr>
            <a:fld id="{A0864430-14DA-4E4B-BF21-8A10EB0356BD}" type="slidenum">
              <a:rPr lang="en-US" smtClean="0"/>
              <a:pPr>
                <a:defRPr/>
              </a:pPr>
              <a:t>‹#›</a:t>
            </a:fld>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05804376-8722-4A17-9DB8-3CD40565F294}" type="slidenum">
              <a:rPr lang="en-US" smtClean="0"/>
              <a:pPr>
                <a:defRPr/>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solidFill>
                  <a:schemeClr val="bg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D3B066ED-84E8-4E5F-85A7-28B61C2753BB}" type="slidenum">
              <a:rPr lang="en-US" smtClean="0"/>
              <a:pPr>
                <a:defRPr/>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9" name="TextBox 8"/>
          <p:cNvSpPr txBox="1"/>
          <p:nvPr/>
        </p:nvSpPr>
        <p:spPr>
          <a:xfrm>
            <a:off x="5636215" y="6248400"/>
            <a:ext cx="2438400" cy="430887"/>
          </a:xfrm>
          <a:prstGeom prst="rect">
            <a:avLst/>
          </a:prstGeom>
          <a:noFill/>
        </p:spPr>
        <p:txBody>
          <a:bodyPr wrap="square" rtlCol="0">
            <a:spAutoFit/>
          </a:bodyPr>
          <a:lstStyle/>
          <a:p>
            <a:pPr algn="r"/>
            <a:r>
              <a:rPr lang="en-US" sz="1100" dirty="0" smtClean="0">
                <a:solidFill>
                  <a:schemeClr val="bg1"/>
                </a:solidFill>
              </a:rPr>
              <a:t>Data Development Utilizing</a:t>
            </a:r>
            <a:r>
              <a:rPr lang="en-US" sz="1100" baseline="0" dirty="0" smtClean="0">
                <a:solidFill>
                  <a:schemeClr val="bg1"/>
                </a:solidFill>
              </a:rPr>
              <a:t> Database Design and SQL</a:t>
            </a:r>
            <a:endParaRPr lang="en-US" sz="1100" dirty="0">
              <a:solidFill>
                <a:schemeClr val="bg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6" name="Footer Placeholder 5"/>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a:defRPr/>
            </a:pPr>
            <a:fld id="{90365B62-ADDB-412D-B20A-1DA385294432}" type="slidenum">
              <a:rPr lang="en-US" smtClean="0"/>
              <a:pPr>
                <a:defRPr/>
              </a:pPr>
              <a:t>‹#›</a:t>
            </a:fld>
            <a:endParaRPr lang="en-US" dirty="0"/>
          </a:p>
        </p:txBody>
      </p:sp>
      <p:sp>
        <p:nvSpPr>
          <p:cNvPr id="8" name="Title 7"/>
          <p:cNvSpPr>
            <a:spLocks noGrp="1"/>
          </p:cNvSpPr>
          <p:nvPr>
            <p:ph type="title"/>
          </p:nvPr>
        </p:nvSpPr>
        <p:spPr/>
        <p:txBody>
          <a:bodyPr rtlCol="0"/>
          <a:lstStyle>
            <a:lvl1pPr>
              <a:defRPr baseline="0">
                <a:solidFill>
                  <a:schemeClr val="bg2"/>
                </a:solidFill>
              </a:defRPr>
            </a:lvl1pPr>
            <a:extLst/>
          </a:lstStyle>
          <a:p>
            <a:r>
              <a:rPr kumimoji="0" lang="en-US" smtClean="0"/>
              <a:t>Click to edit Master title style</a:t>
            </a:r>
            <a:endParaRPr kumimoji="0" lang="en-US" dirty="0"/>
          </a:p>
        </p:txBody>
      </p:sp>
      <p:sp>
        <p:nvSpPr>
          <p:cNvPr id="9" name="TextBox 8"/>
          <p:cNvSpPr txBox="1"/>
          <p:nvPr/>
        </p:nvSpPr>
        <p:spPr>
          <a:xfrm>
            <a:off x="5636215" y="6249749"/>
            <a:ext cx="2438400" cy="430887"/>
          </a:xfrm>
          <a:prstGeom prst="rect">
            <a:avLst/>
          </a:prstGeom>
          <a:noFill/>
        </p:spPr>
        <p:txBody>
          <a:bodyPr wrap="square" rtlCol="0">
            <a:spAutoFit/>
          </a:bodyPr>
          <a:lstStyle/>
          <a:p>
            <a:pPr algn="r"/>
            <a:r>
              <a:rPr lang="en-US" sz="1100" dirty="0" smtClean="0">
                <a:solidFill>
                  <a:schemeClr val="bg1"/>
                </a:solidFill>
              </a:rPr>
              <a:t>Data Development Utilizing</a:t>
            </a:r>
            <a:r>
              <a:rPr lang="en-US" sz="1100" baseline="0" dirty="0" smtClean="0">
                <a:solidFill>
                  <a:schemeClr val="bg1"/>
                </a:solidFill>
              </a:rPr>
              <a:t> Database Design and SQL</a:t>
            </a:r>
            <a:endParaRPr lang="en-US" sz="1100" dirty="0">
              <a:solidFill>
                <a:schemeClr val="bg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8" name="Footer Placeholder 7"/>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9" name="Slide Number Placeholder 8"/>
          <p:cNvSpPr>
            <a:spLocks noGrp="1"/>
          </p:cNvSpPr>
          <p:nvPr>
            <p:ph type="sldNum" sz="quarter" idx="12"/>
          </p:nvPr>
        </p:nvSpPr>
        <p:spPr>
          <a:xfrm>
            <a:off x="8647272" y="6407944"/>
            <a:ext cx="365760" cy="365125"/>
          </a:xfrm>
          <a:prstGeom prst="rect">
            <a:avLst/>
          </a:prstGeom>
        </p:spPr>
        <p:txBody>
          <a:bodyPr/>
          <a:lstStyle>
            <a:extLst/>
          </a:lstStyle>
          <a:p>
            <a:pPr>
              <a:defRPr/>
            </a:pPr>
            <a:fld id="{10A16588-126B-4614-8369-03BB99CD2F2D}"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10A16588-126B-4614-8369-03BB99CD2F2D}" type="slidenum">
              <a:rPr lang="en-US"/>
              <a:pPr>
                <a:defRPr/>
              </a:pPr>
              <a:t>‹#›</a:t>
            </a:fld>
            <a:endParaRPr lang="en-US" dirty="0"/>
          </a:p>
        </p:txBody>
      </p:sp>
    </p:spTree>
    <p:extLst>
      <p:ext uri="{BB962C8B-B14F-4D97-AF65-F5344CB8AC3E}">
        <p14:creationId xmlns:p14="http://schemas.microsoft.com/office/powerpoint/2010/main" val="38990498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4" name="Footer Placeholder 3"/>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extLst/>
          </a:lstStyle>
          <a:p>
            <a:pPr>
              <a:defRPr/>
            </a:pPr>
            <a:fld id="{94C33B72-FB4A-47BC-9F77-3E1540540F45}" type="slidenum">
              <a:rPr lang="en-US" smtClean="0"/>
              <a:pPr>
                <a:defRPr/>
              </a:pPr>
              <a:t>‹#›</a:t>
            </a:fld>
            <a:endParaRPr lang="en-US" dirty="0"/>
          </a:p>
        </p:txBody>
      </p:sp>
      <p:sp>
        <p:nvSpPr>
          <p:cNvPr id="6" name="Title 5"/>
          <p:cNvSpPr>
            <a:spLocks noGrp="1"/>
          </p:cNvSpPr>
          <p:nvPr>
            <p:ph type="title"/>
          </p:nvPr>
        </p:nvSpPr>
        <p:spPr/>
        <p:txBody>
          <a:bodyPr rtlCol="0"/>
          <a:lstStyle>
            <a:lvl1pPr>
              <a:defRPr baseline="0">
                <a:solidFill>
                  <a:schemeClr val="bg2"/>
                </a:solidFill>
              </a:defRPr>
            </a:lvl1pPr>
            <a:extLst/>
          </a:lstStyle>
          <a:p>
            <a:r>
              <a:rPr kumimoji="0" lang="en-US" smtClean="0"/>
              <a:t>Click to edit Master title style</a:t>
            </a:r>
            <a:endParaRPr kumimoji="0" lang="en-US" dirty="0"/>
          </a:p>
        </p:txBody>
      </p:sp>
      <p:sp>
        <p:nvSpPr>
          <p:cNvPr id="7" name="TextBox 6"/>
          <p:cNvSpPr txBox="1"/>
          <p:nvPr/>
        </p:nvSpPr>
        <p:spPr>
          <a:xfrm>
            <a:off x="5636215" y="6249749"/>
            <a:ext cx="2438400" cy="430887"/>
          </a:xfrm>
          <a:prstGeom prst="rect">
            <a:avLst/>
          </a:prstGeom>
          <a:noFill/>
        </p:spPr>
        <p:txBody>
          <a:bodyPr wrap="square" rtlCol="0">
            <a:spAutoFit/>
          </a:bodyPr>
          <a:lstStyle/>
          <a:p>
            <a:pPr algn="r"/>
            <a:r>
              <a:rPr lang="en-US" sz="1100" dirty="0" smtClean="0">
                <a:solidFill>
                  <a:schemeClr val="bg1"/>
                </a:solidFill>
              </a:rPr>
              <a:t>Data Development Utilizing</a:t>
            </a:r>
            <a:r>
              <a:rPr lang="en-US" sz="1100" baseline="0" dirty="0" smtClean="0">
                <a:solidFill>
                  <a:schemeClr val="bg1"/>
                </a:solidFill>
              </a:rPr>
              <a:t> Database Design and SQL</a:t>
            </a:r>
            <a:endParaRPr lang="en-US" sz="1100" dirty="0">
              <a:solidFill>
                <a:schemeClr val="bg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3" name="Footer Placeholder 2"/>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4" name="Slide Number Placeholder 3"/>
          <p:cNvSpPr>
            <a:spLocks noGrp="1"/>
          </p:cNvSpPr>
          <p:nvPr>
            <p:ph type="sldNum" sz="quarter" idx="12"/>
          </p:nvPr>
        </p:nvSpPr>
        <p:spPr>
          <a:xfrm>
            <a:off x="8647272" y="6407944"/>
            <a:ext cx="365760" cy="365125"/>
          </a:xfrm>
          <a:prstGeom prst="rect">
            <a:avLst/>
          </a:prstGeom>
        </p:spPr>
        <p:txBody>
          <a:bodyPr/>
          <a:lstStyle>
            <a:extLst/>
          </a:lstStyle>
          <a:p>
            <a:pPr>
              <a:defRPr/>
            </a:pPr>
            <a:fld id="{76652ED4-CD6A-42C7-81ED-651A5C79C526}" type="slidenum">
              <a:rPr lang="en-US" smtClean="0"/>
              <a:pPr>
                <a:defRPr/>
              </a:pPr>
              <a:t>‹#›</a:t>
            </a:fld>
            <a:endParaRPr 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6" name="Footer Placeholder 5"/>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a:defRPr/>
            </a:pPr>
            <a:fld id="{10E8A5B4-D971-4A60-B324-80712005936C}"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pPr>
              <a:defRPr/>
            </a:pPr>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solidFill>
                  <a:schemeClr val="tx1"/>
                </a:solidFill>
              </a:defRPr>
            </a:lvl1pPr>
            <a:extLst/>
          </a:lstStyle>
          <a:p>
            <a:pPr>
              <a:defRPr/>
            </a:pPr>
            <a:fld id="{051E4D21-60B4-41A3-B19F-93A76EA64AC5}" type="slidenum">
              <a:rPr lang="en-US" smtClean="0"/>
              <a:pPr>
                <a:defRPr/>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FCD039B9-8429-4905-814F-758F7FD8D0A8}" type="slidenum">
              <a:rPr lang="en-US" smtClean="0"/>
              <a:pPr>
                <a:defRPr/>
              </a:pPr>
              <a:t>‹#›</a:t>
            </a:fld>
            <a:endParaRPr 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51D16B1F-1FC1-4467-BC6A-8EF6033A3171}" type="slidenum">
              <a:rPr lang="en-US" smtClean="0"/>
              <a:pPr>
                <a:defRPr/>
              </a:pPr>
              <a:t>‹#›</a:t>
            </a:fld>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4"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fld id="{7364C355-6657-4ED2-985E-186C0369E245}" type="slidenum">
              <a:rPr lang="en-US" smtClean="0"/>
              <a:pPr>
                <a:defRPr/>
              </a:pPr>
              <a:t>‹#›</a:t>
            </a:fld>
            <a:endParaRPr lang="en-US" dirty="0"/>
          </a:p>
        </p:txBody>
      </p:sp>
    </p:spTree>
    <p:extLst>
      <p:ext uri="{BB962C8B-B14F-4D97-AF65-F5344CB8AC3E}">
        <p14:creationId xmlns:p14="http://schemas.microsoft.com/office/powerpoint/2010/main" val="1073065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94C33B72-FB4A-47BC-9F77-3E1540540F45}" type="slidenum">
              <a:rPr lang="en-US"/>
              <a:pPr>
                <a:defRPr/>
              </a:pPr>
              <a:t>‹#›</a:t>
            </a:fld>
            <a:endParaRPr lang="en-US" dirty="0"/>
          </a:p>
        </p:txBody>
      </p:sp>
    </p:spTree>
    <p:extLst>
      <p:ext uri="{BB962C8B-B14F-4D97-AF65-F5344CB8AC3E}">
        <p14:creationId xmlns:p14="http://schemas.microsoft.com/office/powerpoint/2010/main" val="1586677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76652ED4-CD6A-42C7-81ED-651A5C79C526}" type="slidenum">
              <a:rPr lang="en-US"/>
              <a:pPr>
                <a:defRPr/>
              </a:pPr>
              <a:t>‹#›</a:t>
            </a:fld>
            <a:endParaRPr lang="en-US" dirty="0"/>
          </a:p>
        </p:txBody>
      </p:sp>
    </p:spTree>
    <p:extLst>
      <p:ext uri="{BB962C8B-B14F-4D97-AF65-F5344CB8AC3E}">
        <p14:creationId xmlns:p14="http://schemas.microsoft.com/office/powerpoint/2010/main" val="1249056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10E8A5B4-D971-4A60-B324-80712005936C}" type="slidenum">
              <a:rPr lang="en-US"/>
              <a:pPr>
                <a:defRPr/>
              </a:pPr>
              <a:t>‹#›</a:t>
            </a:fld>
            <a:endParaRPr lang="en-US" dirty="0"/>
          </a:p>
        </p:txBody>
      </p:sp>
    </p:spTree>
    <p:extLst>
      <p:ext uri="{BB962C8B-B14F-4D97-AF65-F5344CB8AC3E}">
        <p14:creationId xmlns:p14="http://schemas.microsoft.com/office/powerpoint/2010/main" val="602009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051E4D21-60B4-41A3-B19F-93A76EA64AC5}" type="slidenum">
              <a:rPr lang="en-US"/>
              <a:pPr>
                <a:defRPr/>
              </a:pPr>
              <a:t>‹#›</a:t>
            </a:fld>
            <a:endParaRPr lang="en-US" dirty="0"/>
          </a:p>
        </p:txBody>
      </p:sp>
    </p:spTree>
    <p:extLst>
      <p:ext uri="{BB962C8B-B14F-4D97-AF65-F5344CB8AC3E}">
        <p14:creationId xmlns:p14="http://schemas.microsoft.com/office/powerpoint/2010/main" val="2676739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heme" Target="../theme/theme5.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3.gif"/><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6" name="Rectangle 4"/>
          <p:cNvSpPr>
            <a:spLocks noGrp="1" noChangeArrowheads="1"/>
          </p:cNvSpPr>
          <p:nvPr>
            <p:ph type="dt" sz="half" idx="2"/>
          </p:nvPr>
        </p:nvSpPr>
        <p:spPr bwMode="auto">
          <a:xfrm>
            <a:off x="685800" y="6400800"/>
            <a:ext cx="2667000" cy="3048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pitchFamily="18" charset="0"/>
              </a:defRPr>
            </a:lvl1pPr>
          </a:lstStyle>
          <a:p>
            <a:pPr>
              <a:defRPr/>
            </a:pPr>
            <a:fld id="{7364C355-6657-4ED2-985E-186C0369E24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Lst>
  <p:hf sldNum="0" hdr="0" ft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5"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6"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latin typeface="Times New Roman" pitchFamily="18" charset="0"/>
              </a:defRPr>
            </a:lvl1pPr>
          </a:lstStyle>
          <a:p>
            <a:pPr>
              <a:defRPr/>
            </a:pPr>
            <a:endParaRPr lang="en-US"/>
          </a:p>
        </p:txBody>
      </p:sp>
      <p:sp>
        <p:nvSpPr>
          <p:cNvPr id="7"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solidFill>
                  <a:srgbClr val="222222"/>
                </a:solidFill>
                <a:latin typeface="Times New Roman" pitchFamily="18" charset="0"/>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pitchFamily="18" charset="0"/>
              </a:defRPr>
            </a:lvl1pPr>
          </a:lstStyle>
          <a:p>
            <a:pPr>
              <a:defRPr/>
            </a:pPr>
            <a:fld id="{56DE2AEB-4B77-43BC-819B-73B077D2306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hf sldNum="0" hdr="0" ft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6"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latin typeface="Times New Roman" pitchFamily="18" charset="0"/>
              </a:defRPr>
            </a:lvl1pPr>
          </a:lstStyle>
          <a:p>
            <a:pPr>
              <a:defRPr/>
            </a:pPr>
            <a:endParaRPr lang="en-US"/>
          </a:p>
        </p:txBody>
      </p:sp>
      <p:sp>
        <p:nvSpPr>
          <p:cNvPr id="7"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solidFill>
                  <a:srgbClr val="222222"/>
                </a:solidFill>
                <a:latin typeface="Times New Roman" pitchFamily="18" charset="0"/>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pitchFamily="18" charset="0"/>
              </a:defRPr>
            </a:lvl1pPr>
          </a:lstStyle>
          <a:p>
            <a:pPr>
              <a:defRPr/>
            </a:pPr>
            <a:fld id="{AF38BB5C-E6DD-4BCF-9C78-F0D71823B27E}"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hf sldNum="0" hdr="0" ft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5123"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6741" name="Rectangle 5"/>
          <p:cNvSpPr>
            <a:spLocks noGrp="1" noChangeArrowheads="1"/>
          </p:cNvSpPr>
          <p:nvPr>
            <p:ph type="ftr" sz="quarter" idx="3"/>
          </p:nvPr>
        </p:nvSpPr>
        <p:spPr bwMode="auto">
          <a:xfrm>
            <a:off x="457200" y="61722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a:t>
            </a:r>
            <a:endParaRPr lang="en-US"/>
          </a:p>
        </p:txBody>
      </p:sp>
      <p:sp>
        <p:nvSpPr>
          <p:cNvPr id="11674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3D5381E-8FD2-41E4-856E-1CD575E5B7A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2" name="Picture 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069445" y="6053704"/>
            <a:ext cx="736600" cy="552450"/>
          </a:xfrm>
          <a:prstGeom prst="rect">
            <a:avLst/>
          </a:prstGeom>
        </p:spPr>
      </p:pic>
      <p:sp>
        <p:nvSpPr>
          <p:cNvPr id="4" name="TextBox 3"/>
          <p:cNvSpPr txBox="1"/>
          <p:nvPr/>
        </p:nvSpPr>
        <p:spPr>
          <a:xfrm>
            <a:off x="5636215" y="6249749"/>
            <a:ext cx="2438400" cy="430887"/>
          </a:xfrm>
          <a:prstGeom prst="rect">
            <a:avLst/>
          </a:prstGeom>
          <a:noFill/>
        </p:spPr>
        <p:txBody>
          <a:bodyPr wrap="square" rtlCol="0">
            <a:spAutoFit/>
          </a:bodyPr>
          <a:lstStyle/>
          <a:p>
            <a:pPr algn="r"/>
            <a:r>
              <a:rPr lang="en-US" sz="1100" dirty="0" smtClean="0"/>
              <a:t>Data Development Utilizing</a:t>
            </a:r>
            <a:r>
              <a:rPr lang="en-US" sz="1100" baseline="0" dirty="0" smtClean="0"/>
              <a:t> Database Design and SQL</a:t>
            </a:r>
            <a:endParaRPr lang="en-US" sz="1100" dirty="0"/>
          </a:p>
        </p:txBody>
      </p:sp>
    </p:spTree>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 id="2147483944" r:id="rId12"/>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ctrTitle"/>
          </p:nvPr>
        </p:nvSpPr>
        <p:spPr/>
        <p:txBody>
          <a:bodyPr>
            <a:normAutofit fontScale="90000"/>
          </a:bodyPr>
          <a:lstStyle/>
          <a:p>
            <a:pPr eaLnBrk="1" hangingPunct="1"/>
            <a:r>
              <a:rPr lang="en-US" altLang="en-US" b="1" dirty="0" smtClean="0"/>
              <a:t>Data Development Utilizing Database Design and SQL</a:t>
            </a:r>
          </a:p>
        </p:txBody>
      </p:sp>
      <p:sp>
        <p:nvSpPr>
          <p:cNvPr id="7171" name="Rectangle 1027"/>
          <p:cNvSpPr>
            <a:spLocks noGrp="1" noChangeArrowheads="1"/>
          </p:cNvSpPr>
          <p:nvPr>
            <p:ph type="subTitle" idx="1"/>
          </p:nvPr>
        </p:nvSpPr>
        <p:spPr/>
        <p:txBody>
          <a:bodyPr>
            <a:normAutofit lnSpcReduction="10000"/>
          </a:bodyPr>
          <a:lstStyle/>
          <a:p>
            <a:pPr algn="ctr" eaLnBrk="1" hangingPunct="1">
              <a:lnSpc>
                <a:spcPct val="90000"/>
              </a:lnSpc>
            </a:pPr>
            <a:endParaRPr lang="en-US" altLang="en-US" sz="3900" i="1" dirty="0" smtClean="0"/>
          </a:p>
          <a:p>
            <a:pPr algn="ctr" eaLnBrk="1" hangingPunct="1">
              <a:lnSpc>
                <a:spcPct val="90000"/>
              </a:lnSpc>
            </a:pPr>
            <a:r>
              <a:rPr lang="en-US" altLang="en-US" sz="3900" i="1" dirty="0" smtClean="0"/>
              <a:t>Chapter </a:t>
            </a:r>
            <a:r>
              <a:rPr lang="en-US" altLang="en-US" sz="3900" i="1" dirty="0" smtClean="0"/>
              <a:t>2</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381001"/>
            <a:ext cx="1447800" cy="14478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idx="1"/>
          </p:nvPr>
        </p:nvSpPr>
        <p:spPr/>
        <p:txBody>
          <a:bodyPr/>
          <a:lstStyle/>
          <a:p>
            <a:pPr eaLnBrk="1" hangingPunct="1"/>
            <a:r>
              <a:rPr lang="en-US" altLang="en-US" sz="2800" dirty="0" smtClean="0"/>
              <a:t>Unique identifier for a table</a:t>
            </a:r>
          </a:p>
          <a:p>
            <a:pPr eaLnBrk="1" hangingPunct="1"/>
            <a:r>
              <a:rPr lang="en-US" altLang="en-US" sz="2800" dirty="0" smtClean="0"/>
              <a:t>Column (attribute) A (or a collection of columns) is the primary key for a table (relation), R, if: </a:t>
            </a:r>
          </a:p>
          <a:p>
            <a:pPr lvl="1" eaLnBrk="1" hangingPunct="1"/>
            <a:r>
              <a:rPr lang="en-US" altLang="en-US" sz="2400" dirty="0" smtClean="0"/>
              <a:t>All columns in R are functionally dependent on A</a:t>
            </a:r>
          </a:p>
        </p:txBody>
      </p:sp>
      <p:sp>
        <p:nvSpPr>
          <p:cNvPr id="22531" name="Rectangle 2"/>
          <p:cNvSpPr>
            <a:spLocks noGrp="1" noChangeArrowheads="1"/>
          </p:cNvSpPr>
          <p:nvPr>
            <p:ph type="title"/>
          </p:nvPr>
        </p:nvSpPr>
        <p:spPr/>
        <p:txBody>
          <a:bodyPr/>
          <a:lstStyle/>
          <a:p>
            <a:pPr eaLnBrk="1" hangingPunct="1"/>
            <a:r>
              <a:rPr lang="en-US" altLang="en-US" smtClean="0"/>
              <a:t>Primary Keys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457200" y="274638"/>
            <a:ext cx="8229600" cy="792162"/>
          </a:xfrm>
        </p:spPr>
        <p:txBody>
          <a:bodyPr/>
          <a:lstStyle/>
          <a:p>
            <a:pPr eaLnBrk="1" hangingPunct="1"/>
            <a:r>
              <a:rPr lang="en-US" altLang="en-US" smtClean="0"/>
              <a:t>Database Design </a:t>
            </a:r>
            <a:r>
              <a:rPr lang="en-US" altLang="en-US" dirty="0" smtClean="0"/>
              <a:t>Method</a:t>
            </a:r>
          </a:p>
        </p:txBody>
      </p:sp>
      <p:sp>
        <p:nvSpPr>
          <p:cNvPr id="24581" name="Text Box 4"/>
          <p:cNvSpPr txBox="1">
            <a:spLocks noChangeArrowheads="1"/>
          </p:cNvSpPr>
          <p:nvPr/>
        </p:nvSpPr>
        <p:spPr bwMode="auto">
          <a:xfrm>
            <a:off x="381000" y="1066800"/>
            <a:ext cx="85344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AutoNum type="arabicPeriod"/>
            </a:pPr>
            <a:r>
              <a:rPr lang="en-US" altLang="en-US" sz="2600" dirty="0">
                <a:solidFill>
                  <a:schemeClr val="bg1"/>
                </a:solidFill>
              </a:rPr>
              <a:t>Read the requirements, identify the entities (objects) involved, and name the entities</a:t>
            </a:r>
          </a:p>
          <a:p>
            <a:pPr eaLnBrk="1" hangingPunct="1">
              <a:spcBef>
                <a:spcPct val="0"/>
              </a:spcBef>
              <a:buFontTx/>
              <a:buAutoNum type="arabicPeriod"/>
            </a:pPr>
            <a:r>
              <a:rPr lang="en-US" altLang="en-US" sz="2600" dirty="0">
                <a:solidFill>
                  <a:schemeClr val="bg1"/>
                </a:solidFill>
              </a:rPr>
              <a:t>Identify the unique identifiers for the entities identified in step 1</a:t>
            </a:r>
          </a:p>
          <a:p>
            <a:pPr eaLnBrk="1" hangingPunct="1">
              <a:spcBef>
                <a:spcPct val="0"/>
              </a:spcBef>
              <a:buFontTx/>
              <a:buAutoNum type="arabicPeriod"/>
            </a:pPr>
            <a:r>
              <a:rPr lang="en-US" altLang="en-US" sz="2600" dirty="0">
                <a:solidFill>
                  <a:schemeClr val="bg1"/>
                </a:solidFill>
              </a:rPr>
              <a:t>Identify the attributes for all the entities</a:t>
            </a:r>
          </a:p>
          <a:p>
            <a:pPr eaLnBrk="1" hangingPunct="1">
              <a:spcBef>
                <a:spcPct val="0"/>
              </a:spcBef>
              <a:buFontTx/>
              <a:buAutoNum type="arabicPeriod"/>
            </a:pPr>
            <a:r>
              <a:rPr lang="en-US" altLang="en-US" sz="2600" dirty="0">
                <a:solidFill>
                  <a:schemeClr val="bg1"/>
                </a:solidFill>
              </a:rPr>
              <a:t>Identify the functional dependencies that exist among the attributes</a:t>
            </a:r>
          </a:p>
          <a:p>
            <a:pPr eaLnBrk="1" hangingPunct="1">
              <a:spcBef>
                <a:spcPct val="0"/>
              </a:spcBef>
              <a:buFontTx/>
              <a:buAutoNum type="arabicPeriod"/>
            </a:pPr>
            <a:r>
              <a:rPr lang="en-US" altLang="en-US" sz="2600" dirty="0">
                <a:solidFill>
                  <a:schemeClr val="bg1"/>
                </a:solidFill>
              </a:rPr>
              <a:t>Use the functional dependencies to identify the tables by placing each attribute with the attribute or minimum combination of attributes on which it is functionally dependent</a:t>
            </a:r>
          </a:p>
          <a:p>
            <a:pPr eaLnBrk="1" hangingPunct="1">
              <a:spcBef>
                <a:spcPct val="0"/>
              </a:spcBef>
              <a:buFontTx/>
              <a:buAutoNum type="arabicPeriod"/>
            </a:pPr>
            <a:r>
              <a:rPr lang="en-US" altLang="en-US" sz="2600" dirty="0">
                <a:solidFill>
                  <a:schemeClr val="bg1"/>
                </a:solidFill>
              </a:rPr>
              <a:t>Identify any relationships between tables</a:t>
            </a:r>
            <a:r>
              <a:rPr lang="en-US" altLang="en-US" sz="1800" dirty="0">
                <a:solidFill>
                  <a:schemeClr val="bg1"/>
                </a:solidFill>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p:cNvSpPr>
            <a:spLocks noGrp="1" noChangeArrowheads="1"/>
          </p:cNvSpPr>
          <p:nvPr>
            <p:ph idx="1"/>
          </p:nvPr>
        </p:nvSpPr>
        <p:spPr/>
        <p:txBody>
          <a:bodyPr/>
          <a:lstStyle/>
          <a:p>
            <a:pPr eaLnBrk="1" hangingPunct="1"/>
            <a:r>
              <a:rPr lang="en-US" altLang="en-US" smtClean="0"/>
              <a:t>For TAL Distributors</a:t>
            </a:r>
          </a:p>
          <a:p>
            <a:pPr lvl="1" eaLnBrk="1" hangingPunct="1"/>
            <a:r>
              <a:rPr lang="en-US" altLang="en-US" smtClean="0"/>
              <a:t>Must store data about sales reps, customers, items, orders, and order lines</a:t>
            </a:r>
          </a:p>
          <a:p>
            <a:pPr lvl="1" eaLnBrk="1" hangingPunct="1"/>
            <a:r>
              <a:rPr lang="en-US" altLang="en-US" smtClean="0"/>
              <a:t>Must enforce certain constraints; for example:</a:t>
            </a:r>
          </a:p>
          <a:p>
            <a:pPr lvl="2" eaLnBrk="1" hangingPunct="1"/>
            <a:r>
              <a:rPr lang="en-US" altLang="en-US" smtClean="0"/>
              <a:t>There is only customer per order</a:t>
            </a:r>
          </a:p>
          <a:p>
            <a:pPr lvl="2" eaLnBrk="1" hangingPunct="1"/>
            <a:r>
              <a:rPr lang="en-US" altLang="en-US" smtClean="0"/>
              <a:t>On a given order, there is at most one line item for a given item</a:t>
            </a:r>
          </a:p>
          <a:p>
            <a:pPr lvl="2" eaLnBrk="1" hangingPunct="1"/>
            <a:r>
              <a:rPr lang="en-US" altLang="en-US" smtClean="0"/>
              <a:t>The quoted price may differ from the actual price</a:t>
            </a:r>
          </a:p>
        </p:txBody>
      </p:sp>
      <p:sp>
        <p:nvSpPr>
          <p:cNvPr id="25603" name="Rectangle 2"/>
          <p:cNvSpPr>
            <a:spLocks noGrp="1" noChangeArrowheads="1"/>
          </p:cNvSpPr>
          <p:nvPr>
            <p:ph type="title"/>
          </p:nvPr>
        </p:nvSpPr>
        <p:spPr/>
        <p:txBody>
          <a:bodyPr/>
          <a:lstStyle/>
          <a:p>
            <a:pPr eaLnBrk="1" hangingPunct="1"/>
            <a:r>
              <a:rPr lang="en-US" altLang="en-US" smtClean="0"/>
              <a:t>Database Design Requirements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3"/>
          <p:cNvSpPr>
            <a:spLocks noGrp="1" noChangeArrowheads="1"/>
          </p:cNvSpPr>
          <p:nvPr>
            <p:ph idx="1"/>
          </p:nvPr>
        </p:nvSpPr>
        <p:spPr/>
        <p:txBody>
          <a:bodyPr/>
          <a:lstStyle/>
          <a:p>
            <a:pPr eaLnBrk="1" hangingPunct="1"/>
            <a:r>
              <a:rPr lang="en-US" altLang="en-US" smtClean="0"/>
              <a:t>Identify the existence of potential problems</a:t>
            </a:r>
          </a:p>
          <a:p>
            <a:pPr eaLnBrk="1" hangingPunct="1"/>
            <a:r>
              <a:rPr lang="en-US" altLang="en-US" smtClean="0"/>
              <a:t>Provides a method for correcting problems</a:t>
            </a:r>
          </a:p>
          <a:p>
            <a:pPr eaLnBrk="1" hangingPunct="1"/>
            <a:r>
              <a:rPr lang="en-US" altLang="en-US" smtClean="0"/>
              <a:t>Goal</a:t>
            </a:r>
          </a:p>
          <a:p>
            <a:pPr lvl="1" eaLnBrk="1" hangingPunct="1"/>
            <a:r>
              <a:rPr lang="en-US" altLang="en-US" smtClean="0"/>
              <a:t>Convert unnormalized relations (tables that contain repeating groups) into various types of normal forms</a:t>
            </a:r>
          </a:p>
        </p:txBody>
      </p:sp>
      <p:sp>
        <p:nvSpPr>
          <p:cNvPr id="27651" name="Rectangle 2"/>
          <p:cNvSpPr>
            <a:spLocks noGrp="1" noChangeArrowheads="1"/>
          </p:cNvSpPr>
          <p:nvPr>
            <p:ph type="title"/>
          </p:nvPr>
        </p:nvSpPr>
        <p:spPr/>
        <p:txBody>
          <a:bodyPr/>
          <a:lstStyle/>
          <a:p>
            <a:pPr eaLnBrk="1" hangingPunct="1"/>
            <a:r>
              <a:rPr lang="en-US" altLang="en-US" smtClean="0"/>
              <a:t>Normalization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3"/>
          <p:cNvSpPr>
            <a:spLocks noGrp="1" noChangeArrowheads="1"/>
          </p:cNvSpPr>
          <p:nvPr>
            <p:ph idx="1"/>
          </p:nvPr>
        </p:nvSpPr>
        <p:spPr>
          <a:xfrm>
            <a:off x="763588" y="1600200"/>
            <a:ext cx="7923212" cy="3822700"/>
          </a:xfrm>
        </p:spPr>
        <p:txBody>
          <a:bodyPr/>
          <a:lstStyle/>
          <a:p>
            <a:pPr eaLnBrk="1" hangingPunct="1"/>
            <a:r>
              <a:rPr lang="en-US" altLang="en-US" smtClean="0"/>
              <a:t>1 NF</a:t>
            </a:r>
          </a:p>
          <a:p>
            <a:pPr lvl="1" eaLnBrk="1" hangingPunct="1"/>
            <a:r>
              <a:rPr lang="en-US" altLang="en-US" smtClean="0"/>
              <a:t>Better than unnormalized</a:t>
            </a:r>
          </a:p>
          <a:p>
            <a:pPr eaLnBrk="1" hangingPunct="1"/>
            <a:r>
              <a:rPr lang="en-US" altLang="en-US" smtClean="0"/>
              <a:t>2 NF</a:t>
            </a:r>
          </a:p>
          <a:p>
            <a:pPr lvl="1" eaLnBrk="1" hangingPunct="1"/>
            <a:r>
              <a:rPr lang="en-US" altLang="en-US" smtClean="0"/>
              <a:t>Better than 1 NF</a:t>
            </a:r>
          </a:p>
          <a:p>
            <a:pPr eaLnBrk="1" hangingPunct="1"/>
            <a:r>
              <a:rPr lang="en-US" altLang="en-US" smtClean="0"/>
              <a:t>3 NF</a:t>
            </a:r>
          </a:p>
          <a:p>
            <a:pPr lvl="1" eaLnBrk="1" hangingPunct="1"/>
            <a:r>
              <a:rPr lang="en-US" altLang="en-US" smtClean="0"/>
              <a:t>Better than 2 NF</a:t>
            </a:r>
          </a:p>
        </p:txBody>
      </p:sp>
      <p:sp>
        <p:nvSpPr>
          <p:cNvPr id="28675" name="Rectangle 2"/>
          <p:cNvSpPr>
            <a:spLocks noGrp="1" noChangeArrowheads="1"/>
          </p:cNvSpPr>
          <p:nvPr>
            <p:ph type="title"/>
          </p:nvPr>
        </p:nvSpPr>
        <p:spPr/>
        <p:txBody>
          <a:bodyPr/>
          <a:lstStyle/>
          <a:p>
            <a:pPr eaLnBrk="1" hangingPunct="1"/>
            <a:r>
              <a:rPr lang="en-US" altLang="en-US" dirty="0" smtClean="0"/>
              <a:t>Normalization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Rectangle 3"/>
          <p:cNvSpPr>
            <a:spLocks noGrp="1" noChangeArrowheads="1"/>
          </p:cNvSpPr>
          <p:nvPr>
            <p:ph idx="1"/>
          </p:nvPr>
        </p:nvSpPr>
        <p:spPr/>
        <p:txBody>
          <a:bodyPr/>
          <a:lstStyle/>
          <a:p>
            <a:pPr eaLnBrk="1" hangingPunct="1"/>
            <a:r>
              <a:rPr lang="en-US" altLang="en-US" smtClean="0"/>
              <a:t>A relation is in first normal form (1NF) if it does not contain any repeating groups</a:t>
            </a:r>
          </a:p>
          <a:p>
            <a:pPr eaLnBrk="1" hangingPunct="1"/>
            <a:r>
              <a:rPr lang="en-US" altLang="en-US" smtClean="0"/>
              <a:t>To convert an unnormalized relation to 1NF, expand the PK to include the PK of the repeating group</a:t>
            </a:r>
          </a:p>
          <a:p>
            <a:pPr lvl="1" eaLnBrk="1" hangingPunct="1"/>
            <a:r>
              <a:rPr lang="en-US" altLang="en-US" smtClean="0"/>
              <a:t>This effectively eliminates the repeating group from the relation</a:t>
            </a:r>
          </a:p>
        </p:txBody>
      </p:sp>
      <p:sp>
        <p:nvSpPr>
          <p:cNvPr id="29699" name="Rectangle 2"/>
          <p:cNvSpPr>
            <a:spLocks noGrp="1" noChangeArrowheads="1"/>
          </p:cNvSpPr>
          <p:nvPr>
            <p:ph type="title"/>
          </p:nvPr>
        </p:nvSpPr>
        <p:spPr/>
        <p:txBody>
          <a:bodyPr/>
          <a:lstStyle/>
          <a:p>
            <a:pPr eaLnBrk="1" hangingPunct="1"/>
            <a:r>
              <a:rPr lang="en-US" altLang="en-US" smtClean="0"/>
              <a:t>First Normal Form</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5"/>
          <p:cNvSpPr>
            <a:spLocks noGrp="1" noChangeArrowheads="1"/>
          </p:cNvSpPr>
          <p:nvPr>
            <p:ph type="title"/>
          </p:nvPr>
        </p:nvSpPr>
        <p:spPr/>
        <p:txBody>
          <a:bodyPr/>
          <a:lstStyle/>
          <a:p>
            <a:pPr eaLnBrk="1" hangingPunct="1"/>
            <a:r>
              <a:rPr lang="en-US" altLang="en-US" dirty="0" smtClean="0"/>
              <a:t>First Normal Form</a:t>
            </a:r>
          </a:p>
        </p:txBody>
      </p:sp>
      <p:pic>
        <p:nvPicPr>
          <p:cNvPr id="30725"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275" y="1371600"/>
            <a:ext cx="3108325" cy="404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TextBox 2"/>
          <p:cNvSpPr txBox="1">
            <a:spLocks noChangeArrowheads="1"/>
          </p:cNvSpPr>
          <p:nvPr/>
        </p:nvSpPr>
        <p:spPr bwMode="auto">
          <a:xfrm>
            <a:off x="2057400" y="5715000"/>
            <a:ext cx="4191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a:t>Figure 2-7  Unnormalized order data</a:t>
            </a:r>
          </a:p>
        </p:txBody>
      </p:sp>
      <p:pic>
        <p:nvPicPr>
          <p:cNvPr id="5" name="Content Placeholder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343400" y="1311275"/>
            <a:ext cx="3022600" cy="4525963"/>
          </a:xfrm>
          <a:prstGeom prst="rect">
            <a:avLst/>
          </a:prstGeom>
        </p:spPr>
      </p:pic>
      <p:sp>
        <p:nvSpPr>
          <p:cNvPr id="6" name="TextBox 3"/>
          <p:cNvSpPr txBox="1">
            <a:spLocks noChangeArrowheads="1"/>
          </p:cNvSpPr>
          <p:nvPr/>
        </p:nvSpPr>
        <p:spPr bwMode="auto">
          <a:xfrm>
            <a:off x="3886200" y="5895201"/>
            <a:ext cx="4191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b="1" dirty="0">
                <a:solidFill>
                  <a:schemeClr val="bg1"/>
                </a:solidFill>
              </a:rPr>
              <a:t>Figure 2-8  Order data converted to first normal form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idx="1"/>
          </p:nvPr>
        </p:nvSpPr>
        <p:spPr/>
        <p:txBody>
          <a:bodyPr/>
          <a:lstStyle/>
          <a:p>
            <a:pPr eaLnBrk="1" hangingPunct="1"/>
            <a:r>
              <a:rPr lang="en-US" altLang="en-US" dirty="0" smtClean="0"/>
              <a:t>Redundancy causes problems</a:t>
            </a:r>
          </a:p>
          <a:p>
            <a:pPr eaLnBrk="1" hangingPunct="1"/>
            <a:r>
              <a:rPr lang="en-US" altLang="en-US" dirty="0" smtClean="0"/>
              <a:t>Update Anomalies</a:t>
            </a:r>
          </a:p>
          <a:p>
            <a:pPr lvl="1" eaLnBrk="1" hangingPunct="1"/>
            <a:r>
              <a:rPr lang="en-US" altLang="en-US" dirty="0" smtClean="0"/>
              <a:t>Update</a:t>
            </a:r>
          </a:p>
          <a:p>
            <a:pPr lvl="1" eaLnBrk="1" hangingPunct="1"/>
            <a:r>
              <a:rPr lang="en-US" altLang="en-US" dirty="0" smtClean="0"/>
              <a:t>Inconsistent data</a:t>
            </a:r>
          </a:p>
          <a:p>
            <a:pPr lvl="1" eaLnBrk="1" hangingPunct="1"/>
            <a:r>
              <a:rPr lang="en-US" altLang="en-US" dirty="0" smtClean="0"/>
              <a:t>Additions</a:t>
            </a:r>
          </a:p>
          <a:p>
            <a:pPr lvl="1" eaLnBrk="1" hangingPunct="1"/>
            <a:r>
              <a:rPr lang="en-US" altLang="en-US" dirty="0" smtClean="0"/>
              <a:t>Deletions</a:t>
            </a:r>
          </a:p>
        </p:txBody>
      </p:sp>
      <p:sp>
        <p:nvSpPr>
          <p:cNvPr id="32771" name="Rectangle 2"/>
          <p:cNvSpPr>
            <a:spLocks noGrp="1" noChangeArrowheads="1"/>
          </p:cNvSpPr>
          <p:nvPr>
            <p:ph type="title"/>
          </p:nvPr>
        </p:nvSpPr>
        <p:spPr/>
        <p:txBody>
          <a:bodyPr/>
          <a:lstStyle/>
          <a:p>
            <a:pPr eaLnBrk="1" hangingPunct="1"/>
            <a:r>
              <a:rPr lang="en-US" altLang="en-US" smtClean="0"/>
              <a:t>Second Normal Form</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806825" y="1292423"/>
            <a:ext cx="4938713" cy="3862388"/>
          </a:xfrm>
        </p:spPr>
      </p:pic>
      <p:sp>
        <p:nvSpPr>
          <p:cNvPr id="33794" name="Rectangle 5"/>
          <p:cNvSpPr>
            <a:spLocks noGrp="1" noChangeArrowheads="1"/>
          </p:cNvSpPr>
          <p:nvPr>
            <p:ph type="title"/>
          </p:nvPr>
        </p:nvSpPr>
        <p:spPr/>
        <p:txBody>
          <a:bodyPr>
            <a:normAutofit/>
          </a:bodyPr>
          <a:lstStyle/>
          <a:p>
            <a:pPr eaLnBrk="1" hangingPunct="1"/>
            <a:r>
              <a:rPr lang="en-US" altLang="en-US" sz="4000" dirty="0" smtClean="0"/>
              <a:t>Second Normal Form</a:t>
            </a:r>
          </a:p>
        </p:txBody>
      </p:sp>
      <p:sp>
        <p:nvSpPr>
          <p:cNvPr id="33798" name="Text Box 7"/>
          <p:cNvSpPr txBox="1">
            <a:spLocks noChangeArrowheads="1"/>
          </p:cNvSpPr>
          <p:nvPr/>
        </p:nvSpPr>
        <p:spPr bwMode="auto">
          <a:xfrm>
            <a:off x="3733800" y="5331023"/>
            <a:ext cx="50074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dirty="0"/>
              <a:t>Table is in First Normal Form but not in Second Normal Form</a:t>
            </a:r>
          </a:p>
        </p:txBody>
      </p:sp>
      <p:sp>
        <p:nvSpPr>
          <p:cNvPr id="5" name="Rectangle 4"/>
          <p:cNvSpPr txBox="1">
            <a:spLocks noChangeArrowheads="1"/>
          </p:cNvSpPr>
          <p:nvPr/>
        </p:nvSpPr>
        <p:spPr>
          <a:xfrm>
            <a:off x="457200" y="1481328"/>
            <a:ext cx="3276600" cy="4525963"/>
          </a:xfrm>
          <a:prstGeom prst="rect">
            <a:avLst/>
          </a:prstGeom>
        </p:spPr>
        <p:txBody>
          <a:bodyPr vert="horz">
            <a:normAutofit fontScale="925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altLang="en-US" sz="2400" b="0" i="0" u="none" strike="noStrike" kern="1200" cap="none" spc="0" normalizeH="0" baseline="0" noProof="0" dirty="0" smtClean="0">
                <a:ln>
                  <a:noFill/>
                </a:ln>
                <a:solidFill>
                  <a:schemeClr val="tx1"/>
                </a:solidFill>
                <a:effectLst/>
                <a:uLnTx/>
                <a:uFillTx/>
                <a:latin typeface="+mn-lt"/>
                <a:ea typeface="+mn-ea"/>
                <a:cs typeface="+mn-cs"/>
              </a:rPr>
              <a:t>Why is this table not in 2NF?</a:t>
            </a:r>
            <a:endParaRPr lang="en-US" altLang="en-US" sz="2400" dirty="0" smtClean="0">
              <a:latin typeface="+mn-lt"/>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altLang="en-US" sz="2400" b="0" i="0" u="none" strike="noStrike" kern="1200" cap="none" spc="0" normalizeH="0" baseline="0" noProof="0" dirty="0" smtClean="0">
                <a:ln>
                  <a:noFill/>
                </a:ln>
                <a:solidFill>
                  <a:schemeClr val="tx1"/>
                </a:solidFill>
                <a:effectLst/>
                <a:uLnTx/>
                <a:uFillTx/>
                <a:latin typeface="+mn-lt"/>
                <a:ea typeface="+mn-ea"/>
                <a:cs typeface="+mn-cs"/>
              </a:rPr>
              <a:t>What</a:t>
            </a:r>
            <a:r>
              <a:rPr kumimoji="0" lang="en-US" altLang="en-US" sz="2400" b="0" i="0" u="none" strike="noStrike" kern="1200" cap="none" spc="0" normalizeH="0" noProof="0" dirty="0" smtClean="0">
                <a:ln>
                  <a:noFill/>
                </a:ln>
                <a:solidFill>
                  <a:schemeClr val="tx1"/>
                </a:solidFill>
                <a:effectLst/>
                <a:uLnTx/>
                <a:uFillTx/>
                <a:latin typeface="+mn-lt"/>
                <a:ea typeface="+mn-ea"/>
                <a:cs typeface="+mn-cs"/>
              </a:rPr>
              <a:t> information is repeating (redundant)?</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lang="en-US" altLang="en-US" sz="2400" baseline="0" dirty="0" smtClean="0">
              <a:latin typeface="+mn-lt"/>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en-US" altLang="en-US" sz="2400" dirty="0" smtClean="0">
                <a:latin typeface="+mn-lt"/>
              </a:rPr>
              <a:t>If ORDER_NUM is the primary key, what information does not depend on the primary key?</a:t>
            </a:r>
            <a:endParaRPr kumimoji="0" lang="en-US" alt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3"/>
          <p:cNvSpPr>
            <a:spLocks noGrp="1" noChangeArrowheads="1"/>
          </p:cNvSpPr>
          <p:nvPr>
            <p:ph idx="1"/>
          </p:nvPr>
        </p:nvSpPr>
        <p:spPr/>
        <p:txBody>
          <a:bodyPr/>
          <a:lstStyle/>
          <a:p>
            <a:pPr eaLnBrk="1" hangingPunct="1"/>
            <a:r>
              <a:rPr lang="en-US" altLang="en-US" dirty="0" smtClean="0"/>
              <a:t>A relation is in second normal form (2NF) if it is in 1NF and no </a:t>
            </a:r>
            <a:r>
              <a:rPr lang="en-US" altLang="en-US" dirty="0" err="1" smtClean="0"/>
              <a:t>nonkey</a:t>
            </a:r>
            <a:r>
              <a:rPr lang="en-US" altLang="en-US" dirty="0" smtClean="0"/>
              <a:t> attribute is dependent on only a portion of the primary key </a:t>
            </a:r>
          </a:p>
          <a:p>
            <a:pPr eaLnBrk="1" hangingPunct="1">
              <a:buFontTx/>
              <a:buNone/>
            </a:pPr>
            <a:r>
              <a:rPr lang="en-US" altLang="en-US" i="1" dirty="0" smtClean="0"/>
              <a:t>or …</a:t>
            </a:r>
          </a:p>
          <a:p>
            <a:pPr eaLnBrk="1" hangingPunct="1"/>
            <a:r>
              <a:rPr lang="en-US" altLang="en-US" dirty="0" smtClean="0"/>
              <a:t>All </a:t>
            </a:r>
            <a:r>
              <a:rPr lang="en-US" altLang="en-US" dirty="0" err="1" smtClean="0"/>
              <a:t>nonkey</a:t>
            </a:r>
            <a:r>
              <a:rPr lang="en-US" altLang="en-US" dirty="0" smtClean="0"/>
              <a:t> attributes are functionally dependent on the entire primary key</a:t>
            </a:r>
          </a:p>
          <a:p>
            <a:pPr eaLnBrk="1" hangingPunct="1"/>
            <a:endParaRPr lang="en-US" altLang="en-US" dirty="0" smtClean="0"/>
          </a:p>
          <a:p>
            <a:r>
              <a:rPr lang="en-US" altLang="en-US" dirty="0" smtClean="0"/>
              <a:t>A 1NF relation with a primary key that is a single field is in 2NF automatically</a:t>
            </a:r>
          </a:p>
          <a:p>
            <a:pPr eaLnBrk="1" hangingPunct="1">
              <a:buNone/>
            </a:pPr>
            <a:endParaRPr lang="en-US" altLang="en-US" dirty="0" smtClean="0"/>
          </a:p>
          <a:p>
            <a:pPr eaLnBrk="1" hangingPunct="1">
              <a:buFontTx/>
              <a:buNone/>
            </a:pPr>
            <a:endParaRPr lang="en-US" altLang="en-US" dirty="0" smtClean="0"/>
          </a:p>
        </p:txBody>
      </p:sp>
      <p:sp>
        <p:nvSpPr>
          <p:cNvPr id="34819" name="Rectangle 2"/>
          <p:cNvSpPr>
            <a:spLocks noGrp="1" noChangeArrowheads="1"/>
          </p:cNvSpPr>
          <p:nvPr>
            <p:ph type="title"/>
          </p:nvPr>
        </p:nvSpPr>
        <p:spPr/>
        <p:txBody>
          <a:bodyPr>
            <a:normAutofit/>
          </a:bodyPr>
          <a:lstStyle/>
          <a:p>
            <a:pPr eaLnBrk="1" hangingPunct="1"/>
            <a:r>
              <a:rPr lang="en-US" altLang="en-US" sz="4000" dirty="0" smtClean="0"/>
              <a:t>Second Normal Form</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pPr eaLnBrk="1" hangingPunct="1"/>
            <a:r>
              <a:rPr lang="en-US" altLang="en-US" b="1" u="sng" dirty="0" smtClean="0"/>
              <a:t>Database design</a:t>
            </a:r>
          </a:p>
          <a:p>
            <a:pPr lvl="1" eaLnBrk="1" hangingPunct="1"/>
            <a:r>
              <a:rPr lang="en-US" altLang="en-US" dirty="0" smtClean="0"/>
              <a:t>Process of determining the particular tables and columns that will comprise a database.	</a:t>
            </a:r>
          </a:p>
          <a:p>
            <a:pPr lvl="1"/>
            <a:r>
              <a:rPr lang="en-US" altLang="en-US" dirty="0" smtClean="0"/>
              <a:t>Must understand database concepts first.</a:t>
            </a:r>
            <a:br>
              <a:rPr lang="en-US" altLang="en-US" dirty="0" smtClean="0"/>
            </a:br>
            <a:endParaRPr lang="en-US" altLang="en-US" dirty="0" smtClean="0"/>
          </a:p>
          <a:p>
            <a:pPr eaLnBrk="1" hangingPunct="1"/>
            <a:r>
              <a:rPr lang="en-US" altLang="en-US" b="1" u="sng" dirty="0" smtClean="0"/>
              <a:t>Process of normalization </a:t>
            </a:r>
            <a:r>
              <a:rPr lang="en-US" altLang="en-US" dirty="0" smtClean="0"/>
              <a:t>is the process in which you identify and fix potential problems in database design.</a:t>
            </a:r>
          </a:p>
        </p:txBody>
      </p:sp>
      <p:sp>
        <p:nvSpPr>
          <p:cNvPr id="11267" name="Rectangle 2"/>
          <p:cNvSpPr>
            <a:spLocks noGrp="1" noChangeArrowheads="1"/>
          </p:cNvSpPr>
          <p:nvPr>
            <p:ph type="title"/>
          </p:nvPr>
        </p:nvSpPr>
        <p:spPr/>
        <p:txBody>
          <a:bodyPr/>
          <a:lstStyle/>
          <a:p>
            <a:pPr eaLnBrk="1" hangingPunct="1"/>
            <a:r>
              <a:rPr lang="en-US" altLang="en-US" smtClean="0"/>
              <a:t>Introduction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352800" y="1138488"/>
            <a:ext cx="5334000" cy="4682876"/>
          </a:xfrm>
        </p:spPr>
      </p:pic>
      <p:sp>
        <p:nvSpPr>
          <p:cNvPr id="36866" name="Rectangle 4"/>
          <p:cNvSpPr>
            <a:spLocks noGrp="1" noChangeArrowheads="1"/>
          </p:cNvSpPr>
          <p:nvPr>
            <p:ph type="title"/>
          </p:nvPr>
        </p:nvSpPr>
        <p:spPr/>
        <p:txBody>
          <a:bodyPr>
            <a:normAutofit/>
          </a:bodyPr>
          <a:lstStyle/>
          <a:p>
            <a:pPr eaLnBrk="1" hangingPunct="1"/>
            <a:r>
              <a:rPr lang="en-US" altLang="en-US" sz="4000" dirty="0" smtClean="0"/>
              <a:t>Second Normal Form</a:t>
            </a:r>
          </a:p>
        </p:txBody>
      </p:sp>
      <p:sp>
        <p:nvSpPr>
          <p:cNvPr id="36870" name="TextBox 3"/>
          <p:cNvSpPr txBox="1">
            <a:spLocks noChangeArrowheads="1"/>
          </p:cNvSpPr>
          <p:nvPr/>
        </p:nvSpPr>
        <p:spPr bwMode="auto">
          <a:xfrm>
            <a:off x="2743200" y="5897563"/>
            <a:ext cx="5638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a:t>Figure 2-10 ORDERS table converted to second normal form</a:t>
            </a:r>
          </a:p>
        </p:txBody>
      </p:sp>
      <p:sp>
        <p:nvSpPr>
          <p:cNvPr id="5" name="Rectangle 4"/>
          <p:cNvSpPr txBox="1">
            <a:spLocks noChangeArrowheads="1"/>
          </p:cNvSpPr>
          <p:nvPr/>
        </p:nvSpPr>
        <p:spPr>
          <a:xfrm>
            <a:off x="381000" y="1481328"/>
            <a:ext cx="3124200" cy="4525963"/>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altLang="en-US" sz="2400" b="0" i="0" u="none" strike="noStrike" kern="1200" cap="none" spc="0" normalizeH="0" baseline="0" noProof="0" dirty="0" smtClean="0">
                <a:ln>
                  <a:noFill/>
                </a:ln>
                <a:solidFill>
                  <a:schemeClr val="tx1"/>
                </a:solidFill>
                <a:effectLst/>
                <a:uLnTx/>
                <a:uFillTx/>
                <a:latin typeface="+mn-lt"/>
                <a:ea typeface="+mn-ea"/>
                <a:cs typeface="+mn-cs"/>
              </a:rPr>
              <a:t>What columns are the primary</a:t>
            </a:r>
            <a:r>
              <a:rPr kumimoji="0" lang="en-US" altLang="en-US" sz="2400" b="0" i="0" u="none" strike="noStrike" kern="1200" cap="none" spc="0" normalizeH="0" noProof="0" dirty="0" smtClean="0">
                <a:ln>
                  <a:noFill/>
                </a:ln>
                <a:solidFill>
                  <a:schemeClr val="tx1"/>
                </a:solidFill>
                <a:effectLst/>
                <a:uLnTx/>
                <a:uFillTx/>
                <a:latin typeface="+mn-lt"/>
                <a:ea typeface="+mn-ea"/>
                <a:cs typeface="+mn-cs"/>
              </a:rPr>
              <a:t> keys in the 2NF tables below?</a:t>
            </a:r>
            <a:endParaRPr kumimoji="0" lang="en-US" alt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p:cNvSpPr>
            <a:spLocks noGrp="1" noChangeArrowheads="1"/>
          </p:cNvSpPr>
          <p:nvPr>
            <p:ph idx="1"/>
          </p:nvPr>
        </p:nvSpPr>
        <p:spPr/>
        <p:txBody>
          <a:bodyPr/>
          <a:lstStyle/>
          <a:p>
            <a:pPr eaLnBrk="1" hangingPunct="1"/>
            <a:r>
              <a:rPr lang="en-US" altLang="en-US" smtClean="0"/>
              <a:t>Update anomalies still possible</a:t>
            </a:r>
          </a:p>
          <a:p>
            <a:pPr eaLnBrk="1" hangingPunct="1"/>
            <a:r>
              <a:rPr lang="en-US" altLang="en-US" smtClean="0"/>
              <a:t>Determinant </a:t>
            </a:r>
          </a:p>
          <a:p>
            <a:pPr lvl="1" eaLnBrk="1" hangingPunct="1"/>
            <a:r>
              <a:rPr lang="en-US" altLang="en-US" smtClean="0"/>
              <a:t>An attribute (or collection) that functionally determines another attribute</a:t>
            </a:r>
          </a:p>
          <a:p>
            <a:pPr lvl="1" eaLnBrk="1" hangingPunct="1">
              <a:buFontTx/>
              <a:buNone/>
            </a:pPr>
            <a:endParaRPr lang="en-US" altLang="en-US" smtClean="0"/>
          </a:p>
        </p:txBody>
      </p:sp>
      <p:sp>
        <p:nvSpPr>
          <p:cNvPr id="37891" name="Rectangle 2"/>
          <p:cNvSpPr>
            <a:spLocks noGrp="1" noChangeArrowheads="1"/>
          </p:cNvSpPr>
          <p:nvPr>
            <p:ph type="title"/>
          </p:nvPr>
        </p:nvSpPr>
        <p:spPr/>
        <p:txBody>
          <a:bodyPr/>
          <a:lstStyle/>
          <a:p>
            <a:pPr eaLnBrk="1" hangingPunct="1"/>
            <a:r>
              <a:rPr lang="en-US" altLang="en-US" smtClean="0"/>
              <a:t>Third Normal Form</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581400" y="1371600"/>
            <a:ext cx="5220992" cy="3568700"/>
          </a:xfrm>
        </p:spPr>
      </p:pic>
      <p:sp>
        <p:nvSpPr>
          <p:cNvPr id="38914" name="Rectangle 4"/>
          <p:cNvSpPr>
            <a:spLocks noGrp="1" noChangeArrowheads="1"/>
          </p:cNvSpPr>
          <p:nvPr>
            <p:ph type="title"/>
          </p:nvPr>
        </p:nvSpPr>
        <p:spPr/>
        <p:txBody>
          <a:bodyPr/>
          <a:lstStyle/>
          <a:p>
            <a:pPr eaLnBrk="1" hangingPunct="1"/>
            <a:r>
              <a:rPr lang="en-US" altLang="en-US" dirty="0" smtClean="0"/>
              <a:t>Third Normal Form</a:t>
            </a:r>
          </a:p>
        </p:txBody>
      </p:sp>
      <p:sp>
        <p:nvSpPr>
          <p:cNvPr id="38918" name="Text Box 6"/>
          <p:cNvSpPr txBox="1">
            <a:spLocks noChangeArrowheads="1"/>
          </p:cNvSpPr>
          <p:nvPr/>
        </p:nvSpPr>
        <p:spPr bwMode="auto">
          <a:xfrm>
            <a:off x="3733800" y="5257800"/>
            <a:ext cx="50635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dirty="0"/>
              <a:t>Table is in Second Normal Form but not in Third Normal Form</a:t>
            </a:r>
          </a:p>
        </p:txBody>
      </p:sp>
      <p:sp>
        <p:nvSpPr>
          <p:cNvPr id="5" name="Rectangle 4"/>
          <p:cNvSpPr txBox="1">
            <a:spLocks noChangeArrowheads="1"/>
          </p:cNvSpPr>
          <p:nvPr/>
        </p:nvSpPr>
        <p:spPr>
          <a:xfrm>
            <a:off x="381000" y="1481328"/>
            <a:ext cx="3124200" cy="4525963"/>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Which</a:t>
            </a:r>
            <a:r>
              <a:rPr kumimoji="0" lang="en-US" altLang="en-US" sz="2000" b="0" i="0" u="none" strike="noStrike" kern="1200" cap="none" spc="0" normalizeH="0" noProof="0" dirty="0" smtClean="0">
                <a:ln>
                  <a:noFill/>
                </a:ln>
                <a:solidFill>
                  <a:schemeClr val="tx1"/>
                </a:solidFill>
                <a:effectLst/>
                <a:uLnTx/>
                <a:uFillTx/>
                <a:latin typeface="+mn-lt"/>
                <a:ea typeface="+mn-ea"/>
                <a:cs typeface="+mn-cs"/>
              </a:rPr>
              <a:t> attribute(s) determine another attribute(s)?</a:t>
            </a:r>
            <a:endParaRPr kumimoji="0" lang="en-US" altLang="en-US"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0" name="Rectangle 3"/>
          <p:cNvSpPr>
            <a:spLocks noGrp="1" noChangeArrowheads="1"/>
          </p:cNvSpPr>
          <p:nvPr>
            <p:ph idx="1"/>
          </p:nvPr>
        </p:nvSpPr>
        <p:spPr/>
        <p:txBody>
          <a:bodyPr/>
          <a:lstStyle/>
          <a:p>
            <a:pPr eaLnBrk="1" hangingPunct="1"/>
            <a:r>
              <a:rPr lang="en-US" altLang="en-US" smtClean="0"/>
              <a:t>A relation is in third normal form (3NF) if it is in 2NF and the only determinants it contains are candidate keys</a:t>
            </a:r>
          </a:p>
          <a:p>
            <a:pPr eaLnBrk="1" hangingPunct="1"/>
            <a:r>
              <a:rPr lang="en-US" altLang="en-US" smtClean="0"/>
              <a:t>Boyce-Codd normal form (BCNF) is the true name for this version of 3NF</a:t>
            </a:r>
          </a:p>
        </p:txBody>
      </p:sp>
      <p:sp>
        <p:nvSpPr>
          <p:cNvPr id="39939" name="Rectangle 2"/>
          <p:cNvSpPr>
            <a:spLocks noGrp="1" noChangeArrowheads="1"/>
          </p:cNvSpPr>
          <p:nvPr>
            <p:ph type="title"/>
          </p:nvPr>
        </p:nvSpPr>
        <p:spPr/>
        <p:txBody>
          <a:bodyPr/>
          <a:lstStyle/>
          <a:p>
            <a:pPr eaLnBrk="1" hangingPunct="1"/>
            <a:r>
              <a:rPr lang="en-US" altLang="en-US" smtClean="0"/>
              <a:t>Third Normal Form</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438400" y="1219200"/>
            <a:ext cx="4006850" cy="4525963"/>
          </a:xfrm>
        </p:spPr>
      </p:pic>
      <p:sp>
        <p:nvSpPr>
          <p:cNvPr id="40962" name="Rectangle 6"/>
          <p:cNvSpPr>
            <a:spLocks noGrp="1" noChangeArrowheads="1"/>
          </p:cNvSpPr>
          <p:nvPr>
            <p:ph type="title"/>
          </p:nvPr>
        </p:nvSpPr>
        <p:spPr/>
        <p:txBody>
          <a:bodyPr/>
          <a:lstStyle/>
          <a:p>
            <a:pPr eaLnBrk="1" hangingPunct="1"/>
            <a:r>
              <a:rPr lang="en-US" altLang="en-US" dirty="0" smtClean="0"/>
              <a:t>Third Normal Form</a:t>
            </a:r>
          </a:p>
        </p:txBody>
      </p:sp>
      <p:sp>
        <p:nvSpPr>
          <p:cNvPr id="40966" name="TextBox 3"/>
          <p:cNvSpPr txBox="1">
            <a:spLocks noChangeArrowheads="1"/>
          </p:cNvSpPr>
          <p:nvPr/>
        </p:nvSpPr>
        <p:spPr bwMode="auto">
          <a:xfrm>
            <a:off x="2133600" y="5867400"/>
            <a:ext cx="4953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b="1" dirty="0"/>
              <a:t>Figure 2-12  CUSTOMER table converted to third normal form</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idx="1"/>
          </p:nvPr>
        </p:nvSpPr>
        <p:spPr/>
        <p:txBody>
          <a:bodyPr/>
          <a:lstStyle/>
          <a:p>
            <a:pPr eaLnBrk="1" hangingPunct="1"/>
            <a:r>
              <a:rPr lang="en-US" altLang="en-US" smtClean="0"/>
              <a:t>Graphical illustration</a:t>
            </a:r>
          </a:p>
          <a:p>
            <a:pPr eaLnBrk="1" hangingPunct="1"/>
            <a:r>
              <a:rPr lang="en-US" altLang="en-US" smtClean="0"/>
              <a:t>Entity-relationship (E-R) diagram</a:t>
            </a:r>
          </a:p>
          <a:p>
            <a:pPr lvl="1" eaLnBrk="1" hangingPunct="1"/>
            <a:r>
              <a:rPr lang="en-US" altLang="en-US" smtClean="0"/>
              <a:t>Rectangles represent entities</a:t>
            </a:r>
          </a:p>
          <a:p>
            <a:pPr lvl="1" eaLnBrk="1" hangingPunct="1"/>
            <a:r>
              <a:rPr lang="en-US" altLang="en-US" smtClean="0"/>
              <a:t>Arrows represent relationships</a:t>
            </a:r>
          </a:p>
        </p:txBody>
      </p:sp>
      <p:sp>
        <p:nvSpPr>
          <p:cNvPr id="41987" name="Rectangle 2"/>
          <p:cNvSpPr>
            <a:spLocks noGrp="1" noChangeArrowheads="1"/>
          </p:cNvSpPr>
          <p:nvPr>
            <p:ph type="title"/>
          </p:nvPr>
        </p:nvSpPr>
        <p:spPr/>
        <p:txBody>
          <a:bodyPr/>
          <a:lstStyle/>
          <a:p>
            <a:pPr eaLnBrk="1" hangingPunct="1"/>
            <a:r>
              <a:rPr lang="en-US" altLang="en-US" smtClean="0"/>
              <a:t>Diagrams for Database Design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1"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563562" y="1524000"/>
            <a:ext cx="7132638" cy="3663950"/>
          </a:xfrm>
        </p:spPr>
      </p:pic>
      <p:sp>
        <p:nvSpPr>
          <p:cNvPr id="43010" name="Rectangle 5"/>
          <p:cNvSpPr>
            <a:spLocks noGrp="1" noChangeArrowheads="1"/>
          </p:cNvSpPr>
          <p:nvPr>
            <p:ph type="title"/>
          </p:nvPr>
        </p:nvSpPr>
        <p:spPr/>
        <p:txBody>
          <a:bodyPr>
            <a:normAutofit/>
          </a:bodyPr>
          <a:lstStyle/>
          <a:p>
            <a:pPr eaLnBrk="1" hangingPunct="1"/>
            <a:r>
              <a:rPr lang="en-US" altLang="en-US" sz="4000" dirty="0" smtClean="0"/>
              <a:t>Diagrams for Database Design</a:t>
            </a:r>
          </a:p>
        </p:txBody>
      </p:sp>
      <p:sp>
        <p:nvSpPr>
          <p:cNvPr id="43014" name="TextBox 3"/>
          <p:cNvSpPr txBox="1">
            <a:spLocks noChangeArrowheads="1"/>
          </p:cNvSpPr>
          <p:nvPr/>
        </p:nvSpPr>
        <p:spPr bwMode="auto">
          <a:xfrm>
            <a:off x="403225" y="5486400"/>
            <a:ext cx="7620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dirty="0"/>
              <a:t>Figure 2-13  E-R diagram for the TAL Distributors database with rectangles and arrows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685800" y="1524000"/>
            <a:ext cx="7407275" cy="3746500"/>
          </a:xfrm>
        </p:spPr>
      </p:pic>
      <p:sp>
        <p:nvSpPr>
          <p:cNvPr id="44034" name="Rectangle 5"/>
          <p:cNvSpPr>
            <a:spLocks noGrp="1" noChangeArrowheads="1"/>
          </p:cNvSpPr>
          <p:nvPr>
            <p:ph type="title"/>
          </p:nvPr>
        </p:nvSpPr>
        <p:spPr/>
        <p:txBody>
          <a:bodyPr>
            <a:normAutofit/>
          </a:bodyPr>
          <a:lstStyle/>
          <a:p>
            <a:pPr eaLnBrk="1" hangingPunct="1"/>
            <a:r>
              <a:rPr lang="en-US" altLang="en-US" sz="4000" dirty="0" smtClean="0"/>
              <a:t>Diagrams for Database Design</a:t>
            </a:r>
          </a:p>
        </p:txBody>
      </p:sp>
      <p:sp>
        <p:nvSpPr>
          <p:cNvPr id="44038" name="TextBox 3"/>
          <p:cNvSpPr txBox="1">
            <a:spLocks noChangeArrowheads="1"/>
          </p:cNvSpPr>
          <p:nvPr/>
        </p:nvSpPr>
        <p:spPr bwMode="auto">
          <a:xfrm>
            <a:off x="838200" y="5562600"/>
            <a:ext cx="701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dirty="0"/>
              <a:t>Figure 2-14  E-R diagram for the TAL Distributors database with a crow’s foot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62"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728663" y="1600200"/>
            <a:ext cx="6400800" cy="3768725"/>
          </a:xfrm>
        </p:spPr>
      </p:pic>
      <p:sp>
        <p:nvSpPr>
          <p:cNvPr id="45058" name="Rectangle 5"/>
          <p:cNvSpPr>
            <a:spLocks noGrp="1" noChangeArrowheads="1"/>
          </p:cNvSpPr>
          <p:nvPr>
            <p:ph type="title"/>
          </p:nvPr>
        </p:nvSpPr>
        <p:spPr/>
        <p:txBody>
          <a:bodyPr>
            <a:normAutofit/>
          </a:bodyPr>
          <a:lstStyle/>
          <a:p>
            <a:pPr eaLnBrk="1" hangingPunct="1"/>
            <a:r>
              <a:rPr lang="en-US" altLang="en-US" sz="4000" dirty="0" smtClean="0"/>
              <a:t>Diagrams for Database Design</a:t>
            </a:r>
          </a:p>
        </p:txBody>
      </p:sp>
      <p:sp>
        <p:nvSpPr>
          <p:cNvPr id="45061" name="TextBox 3"/>
          <p:cNvSpPr txBox="1">
            <a:spLocks noChangeArrowheads="1"/>
          </p:cNvSpPr>
          <p:nvPr/>
        </p:nvSpPr>
        <p:spPr bwMode="auto">
          <a:xfrm>
            <a:off x="609600" y="5562600"/>
            <a:ext cx="7543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dirty="0"/>
              <a:t>Figure 2-15  E-R diagram for the TAL Distributors database with named relationships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Rules for Drawing an E-R Diagram</a:t>
            </a:r>
            <a:endParaRPr lang="en-US" dirty="0"/>
          </a:p>
        </p:txBody>
      </p:sp>
      <p:pic>
        <p:nvPicPr>
          <p:cNvPr id="1026" name="Picture 2" descr="https://docs.oracle.com/cd/A87860_01/doc/java.817/a81358/05_deva.gif"/>
          <p:cNvPicPr>
            <a:picLocks noChangeAspect="1" noChangeArrowheads="1"/>
          </p:cNvPicPr>
          <p:nvPr/>
        </p:nvPicPr>
        <p:blipFill>
          <a:blip r:embed="rId2" cstate="print"/>
          <a:srcRect/>
          <a:stretch>
            <a:fillRect/>
          </a:stretch>
        </p:blipFill>
        <p:spPr bwMode="auto">
          <a:xfrm>
            <a:off x="2479232" y="1371601"/>
            <a:ext cx="4269529" cy="4419600"/>
          </a:xfrm>
          <a:prstGeom prst="rect">
            <a:avLst/>
          </a:prstGeom>
          <a:noFill/>
        </p:spPr>
      </p:pic>
      <p:sp>
        <p:nvSpPr>
          <p:cNvPr id="5" name="Rectangle 4"/>
          <p:cNvSpPr/>
          <p:nvPr/>
        </p:nvSpPr>
        <p:spPr>
          <a:xfrm>
            <a:off x="2362200" y="5943600"/>
            <a:ext cx="4572000" cy="253916"/>
          </a:xfrm>
          <a:prstGeom prst="rect">
            <a:avLst/>
          </a:prstGeom>
        </p:spPr>
        <p:txBody>
          <a:bodyPr>
            <a:spAutoFit/>
          </a:bodyPr>
          <a:lstStyle/>
          <a:p>
            <a:r>
              <a:rPr lang="en-US" sz="1050" dirty="0" smtClean="0"/>
              <a:t>https://docs.oracle.com/cd/A87860_01/doc/java.817/a81358/05_dev1.htm</a:t>
            </a:r>
            <a:endParaRPr lang="en-US" sz="105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idx="1"/>
          </p:nvPr>
        </p:nvSpPr>
        <p:spPr>
          <a:xfrm>
            <a:off x="457200" y="1600200"/>
            <a:ext cx="8229600" cy="4343400"/>
          </a:xfrm>
        </p:spPr>
        <p:txBody>
          <a:bodyPr/>
          <a:lstStyle/>
          <a:p>
            <a:pPr eaLnBrk="1" hangingPunct="1"/>
            <a:r>
              <a:rPr lang="en-US" altLang="en-US" smtClean="0"/>
              <a:t>A collection of tables</a:t>
            </a:r>
          </a:p>
          <a:p>
            <a:pPr eaLnBrk="1" hangingPunct="1"/>
            <a:r>
              <a:rPr lang="en-US" altLang="en-US" smtClean="0"/>
              <a:t>Tables in TAL Distributors Database</a:t>
            </a:r>
          </a:p>
          <a:p>
            <a:pPr lvl="1" eaLnBrk="1" hangingPunct="1"/>
            <a:r>
              <a:rPr lang="en-US" altLang="en-US" smtClean="0"/>
              <a:t>Rep</a:t>
            </a:r>
          </a:p>
          <a:p>
            <a:pPr lvl="1" eaLnBrk="1" hangingPunct="1"/>
            <a:r>
              <a:rPr lang="en-US" altLang="en-US" smtClean="0"/>
              <a:t>Customer</a:t>
            </a:r>
          </a:p>
          <a:p>
            <a:pPr lvl="1" eaLnBrk="1" hangingPunct="1"/>
            <a:r>
              <a:rPr lang="en-US" altLang="en-US" smtClean="0"/>
              <a:t>Orders</a:t>
            </a:r>
          </a:p>
          <a:p>
            <a:pPr lvl="1" eaLnBrk="1" hangingPunct="1"/>
            <a:r>
              <a:rPr lang="en-US" altLang="en-US" smtClean="0"/>
              <a:t>Item</a:t>
            </a:r>
          </a:p>
          <a:p>
            <a:pPr lvl="1" eaLnBrk="1" hangingPunct="1"/>
            <a:r>
              <a:rPr lang="en-US" altLang="en-US" smtClean="0"/>
              <a:t>Order_Line</a:t>
            </a:r>
          </a:p>
        </p:txBody>
      </p:sp>
      <p:sp>
        <p:nvSpPr>
          <p:cNvPr id="13315" name="Rectangle 2"/>
          <p:cNvSpPr>
            <a:spLocks noGrp="1" noChangeArrowheads="1"/>
          </p:cNvSpPr>
          <p:nvPr>
            <p:ph type="title"/>
          </p:nvPr>
        </p:nvSpPr>
        <p:spPr/>
        <p:txBody>
          <a:bodyPr/>
          <a:lstStyle/>
          <a:p>
            <a:pPr eaLnBrk="1" hangingPunct="1"/>
            <a:r>
              <a:rPr lang="en-US" altLang="en-US" smtClean="0"/>
              <a:t>Relational Database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idx="1"/>
          </p:nvPr>
        </p:nvSpPr>
        <p:spPr/>
        <p:txBody>
          <a:bodyPr/>
          <a:lstStyle/>
          <a:p>
            <a:pPr eaLnBrk="1" hangingPunct="1"/>
            <a:r>
              <a:rPr lang="en-US" altLang="en-US" smtClean="0"/>
              <a:t>Definition of entity</a:t>
            </a:r>
          </a:p>
          <a:p>
            <a:pPr eaLnBrk="1" hangingPunct="1"/>
            <a:r>
              <a:rPr lang="en-US" altLang="en-US" smtClean="0"/>
              <a:t>Definition of attribute</a:t>
            </a:r>
          </a:p>
          <a:p>
            <a:pPr eaLnBrk="1" hangingPunct="1"/>
            <a:r>
              <a:rPr lang="en-US" altLang="en-US" smtClean="0"/>
              <a:t>Definition of relationship</a:t>
            </a:r>
          </a:p>
          <a:p>
            <a:pPr eaLnBrk="1" hangingPunct="1"/>
            <a:r>
              <a:rPr lang="en-US" altLang="en-US" smtClean="0"/>
              <a:t>Definition of relation</a:t>
            </a:r>
          </a:p>
          <a:p>
            <a:pPr eaLnBrk="1" hangingPunct="1"/>
            <a:r>
              <a:rPr lang="en-US" altLang="en-US" smtClean="0"/>
              <a:t>Definition of functional dependence</a:t>
            </a:r>
          </a:p>
          <a:p>
            <a:pPr eaLnBrk="1" hangingPunct="1"/>
            <a:r>
              <a:rPr lang="en-US" altLang="en-US" smtClean="0"/>
              <a:t>Definition of primary key</a:t>
            </a:r>
          </a:p>
          <a:p>
            <a:pPr eaLnBrk="1" hangingPunct="1"/>
            <a:r>
              <a:rPr lang="en-US" altLang="en-US" smtClean="0"/>
              <a:t>Database design method</a:t>
            </a:r>
          </a:p>
        </p:txBody>
      </p:sp>
      <p:sp>
        <p:nvSpPr>
          <p:cNvPr id="46083" name="Rectangle 2"/>
          <p:cNvSpPr>
            <a:spLocks noGrp="1" noChangeArrowheads="1"/>
          </p:cNvSpPr>
          <p:nvPr>
            <p:ph type="title"/>
          </p:nvPr>
        </p:nvSpPr>
        <p:spPr/>
        <p:txBody>
          <a:bodyPr/>
          <a:lstStyle/>
          <a:p>
            <a:pPr eaLnBrk="1" hangingPunct="1"/>
            <a:r>
              <a:rPr lang="en-US" altLang="en-US" smtClean="0"/>
              <a:t>Summary</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idx="1"/>
          </p:nvPr>
        </p:nvSpPr>
        <p:spPr/>
        <p:txBody>
          <a:bodyPr/>
          <a:lstStyle/>
          <a:p>
            <a:pPr eaLnBrk="1" hangingPunct="1"/>
            <a:r>
              <a:rPr lang="en-US" altLang="en-US" dirty="0" smtClean="0"/>
              <a:t>Normalization</a:t>
            </a:r>
          </a:p>
          <a:p>
            <a:pPr eaLnBrk="1" hangingPunct="1"/>
            <a:r>
              <a:rPr lang="en-US" altLang="en-US" dirty="0" err="1" smtClean="0"/>
              <a:t>Unnormalized</a:t>
            </a:r>
            <a:r>
              <a:rPr lang="en-US" altLang="en-US" dirty="0" smtClean="0"/>
              <a:t> (repeating groups)</a:t>
            </a:r>
          </a:p>
          <a:p>
            <a:pPr eaLnBrk="1" hangingPunct="1"/>
            <a:r>
              <a:rPr lang="en-US" altLang="en-US" dirty="0" smtClean="0"/>
              <a:t>First normal form (INF)</a:t>
            </a:r>
          </a:p>
          <a:p>
            <a:pPr eaLnBrk="1" hangingPunct="1"/>
            <a:r>
              <a:rPr lang="en-US" altLang="en-US" dirty="0" smtClean="0"/>
              <a:t>Second normal form (2NF)</a:t>
            </a:r>
          </a:p>
          <a:p>
            <a:pPr eaLnBrk="1" hangingPunct="1"/>
            <a:r>
              <a:rPr lang="en-US" altLang="en-US" dirty="0" smtClean="0"/>
              <a:t>Third normal form (3NF)</a:t>
            </a:r>
          </a:p>
          <a:p>
            <a:pPr eaLnBrk="1" hangingPunct="1"/>
            <a:r>
              <a:rPr lang="en-US" altLang="en-US" dirty="0" smtClean="0"/>
              <a:t>Entity-relationship diagram (E-R diagram)</a:t>
            </a:r>
          </a:p>
        </p:txBody>
      </p:sp>
      <p:sp>
        <p:nvSpPr>
          <p:cNvPr id="47107" name="Rectangle 2"/>
          <p:cNvSpPr>
            <a:spLocks noGrp="1" noChangeArrowheads="1"/>
          </p:cNvSpPr>
          <p:nvPr>
            <p:ph type="title"/>
          </p:nvPr>
        </p:nvSpPr>
        <p:spPr/>
        <p:txBody>
          <a:bodyPr/>
          <a:lstStyle/>
          <a:p>
            <a:pPr eaLnBrk="1" hangingPunct="1"/>
            <a:r>
              <a:rPr lang="en-US" altLang="en-US" dirty="0" smtClean="0"/>
              <a:t>Summary</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1800" dirty="0" smtClean="0"/>
              <a:t>Colonial Adventure Tours is considering offering outdoor adventure classes to prepare people to participate in hiking, biking and paddling adventures. Only one class is taught on any given day. Participants can enroll in one or more classes. Classes are taught by the guides that colonial Adventure employs. Participants do not know who the instructor for a particular class will be until the day of the class. Colonial Adventure Tours needs your help with the database design for this new venture. In each step, represent your answer using the shorthand representation and a diagram.</a:t>
            </a:r>
          </a:p>
          <a:p>
            <a:pPr lvl="1"/>
            <a:r>
              <a:rPr lang="en-US" sz="1400" dirty="0" smtClean="0"/>
              <a:t>For each participant, list his or her number, last name, first name, address, city, state, postal code, telephone number and date of birth.</a:t>
            </a:r>
          </a:p>
          <a:p>
            <a:pPr lvl="1"/>
            <a:r>
              <a:rPr lang="en-US" sz="1400" dirty="0" smtClean="0"/>
              <a:t>For each adventure class, list the class number, class description, maximum number of people in the class, and class fee.</a:t>
            </a:r>
          </a:p>
          <a:p>
            <a:pPr lvl="1"/>
            <a:r>
              <a:rPr lang="en-US" sz="1400" dirty="0" smtClean="0"/>
              <a:t>For each participant, list his or her number, last name, first name and the class number, class description, and date of the class for each class in which the participant is enrolled.</a:t>
            </a:r>
          </a:p>
          <a:p>
            <a:pPr lvl="1"/>
            <a:r>
              <a:rPr lang="en-US" sz="1400" dirty="0" smtClean="0"/>
              <a:t>For each class, list the class date, class number and class description; and the number, last name and first name of each participant in the class.</a:t>
            </a:r>
          </a:p>
        </p:txBody>
      </p:sp>
      <p:sp>
        <p:nvSpPr>
          <p:cNvPr id="3" name="Title 2"/>
          <p:cNvSpPr>
            <a:spLocks noGrp="1"/>
          </p:cNvSpPr>
          <p:nvPr>
            <p:ph type="title"/>
          </p:nvPr>
        </p:nvSpPr>
        <p:spPr/>
        <p:txBody>
          <a:bodyPr/>
          <a:lstStyle/>
          <a:p>
            <a:r>
              <a:rPr lang="en-US" dirty="0" smtClean="0"/>
              <a:t>Exercise</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Consider working in groups</a:t>
            </a:r>
          </a:p>
          <a:p>
            <a:r>
              <a:rPr lang="en-US" dirty="0" smtClean="0"/>
              <a:t>Present your solution to the class</a:t>
            </a:r>
          </a:p>
        </p:txBody>
      </p:sp>
      <p:sp>
        <p:nvSpPr>
          <p:cNvPr id="3" name="Title 2"/>
          <p:cNvSpPr>
            <a:spLocks noGrp="1"/>
          </p:cNvSpPr>
          <p:nvPr>
            <p:ph type="title"/>
          </p:nvPr>
        </p:nvSpPr>
        <p:spPr/>
        <p:txBody>
          <a:bodyPr/>
          <a:lstStyle/>
          <a:p>
            <a:r>
              <a:rPr lang="en-US" dirty="0" smtClean="0"/>
              <a:t>Exercise (continued)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idx="1"/>
          </p:nvPr>
        </p:nvSpPr>
        <p:spPr/>
        <p:txBody>
          <a:bodyPr>
            <a:normAutofit lnSpcReduction="10000"/>
          </a:bodyPr>
          <a:lstStyle/>
          <a:p>
            <a:pPr eaLnBrk="1" hangingPunct="1"/>
            <a:r>
              <a:rPr lang="en-US" altLang="en-US" b="1" dirty="0" smtClean="0"/>
              <a:t>Entity</a:t>
            </a:r>
            <a:r>
              <a:rPr lang="en-US" altLang="en-US" dirty="0" smtClean="0"/>
              <a:t> (like a noun)</a:t>
            </a:r>
          </a:p>
          <a:p>
            <a:pPr lvl="1"/>
            <a:r>
              <a:rPr lang="en-US" altLang="en-US" dirty="0" smtClean="0"/>
              <a:t>An entity is like a noun, or object in OOP;</a:t>
            </a:r>
          </a:p>
          <a:p>
            <a:pPr lvl="1"/>
            <a:r>
              <a:rPr lang="en-US" altLang="en-US" dirty="0" smtClean="0"/>
              <a:t>Examples: a person, place, thing or event</a:t>
            </a:r>
          </a:p>
          <a:p>
            <a:pPr eaLnBrk="1" hangingPunct="1"/>
            <a:r>
              <a:rPr lang="en-US" altLang="en-US" b="1" dirty="0" smtClean="0"/>
              <a:t>Attribute</a:t>
            </a:r>
            <a:r>
              <a:rPr lang="en-US" altLang="en-US" dirty="0" smtClean="0"/>
              <a:t> (like an adjective or adverb)</a:t>
            </a:r>
          </a:p>
          <a:p>
            <a:pPr lvl="1"/>
            <a:r>
              <a:rPr lang="en-US" altLang="en-US" dirty="0" smtClean="0"/>
              <a:t>Property of an entity, similar to OOP.</a:t>
            </a:r>
          </a:p>
          <a:p>
            <a:pPr lvl="1"/>
            <a:r>
              <a:rPr lang="en-US" altLang="en-US" dirty="0" smtClean="0"/>
              <a:t>Example of Person entity attributes:</a:t>
            </a:r>
          </a:p>
          <a:p>
            <a:pPr lvl="2"/>
            <a:r>
              <a:rPr lang="en-US" altLang="en-US" dirty="0" smtClean="0"/>
              <a:t>Eye color</a:t>
            </a:r>
          </a:p>
          <a:p>
            <a:pPr lvl="2"/>
            <a:r>
              <a:rPr lang="en-US" altLang="en-US" dirty="0" err="1" smtClean="0"/>
              <a:t>Birthdate</a:t>
            </a:r>
            <a:endParaRPr lang="en-US" altLang="en-US" dirty="0" smtClean="0"/>
          </a:p>
          <a:p>
            <a:pPr eaLnBrk="1" hangingPunct="1"/>
            <a:r>
              <a:rPr lang="en-US" altLang="en-US" b="1" dirty="0" smtClean="0"/>
              <a:t>Relationship</a:t>
            </a:r>
          </a:p>
          <a:p>
            <a:pPr lvl="1" eaLnBrk="1" hangingPunct="1"/>
            <a:r>
              <a:rPr lang="en-US" altLang="en-US" dirty="0" smtClean="0"/>
              <a:t>Association between entities</a:t>
            </a:r>
          </a:p>
          <a:p>
            <a:pPr lvl="1"/>
            <a:r>
              <a:rPr lang="en-US" altLang="en-US" dirty="0" smtClean="0"/>
              <a:t>Example: relationship between customer and sales rep.</a:t>
            </a:r>
          </a:p>
          <a:p>
            <a:pPr lvl="1" eaLnBrk="1" hangingPunct="1">
              <a:buNone/>
            </a:pPr>
            <a:endParaRPr lang="en-US" altLang="en-US" dirty="0" smtClean="0"/>
          </a:p>
        </p:txBody>
      </p:sp>
      <p:sp>
        <p:nvSpPr>
          <p:cNvPr id="14339" name="Rectangle 2"/>
          <p:cNvSpPr>
            <a:spLocks noGrp="1" noChangeArrowheads="1"/>
          </p:cNvSpPr>
          <p:nvPr>
            <p:ph type="title"/>
          </p:nvPr>
        </p:nvSpPr>
        <p:spPr/>
        <p:txBody>
          <a:bodyPr>
            <a:normAutofit fontScale="90000"/>
          </a:bodyPr>
          <a:lstStyle/>
          <a:p>
            <a:pPr eaLnBrk="1" hangingPunct="1"/>
            <a:r>
              <a:rPr lang="en-US" altLang="en-US" smtClean="0"/>
              <a:t>Entities, Attributes, and Relationships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idx="1"/>
          </p:nvPr>
        </p:nvSpPr>
        <p:spPr>
          <a:xfrm>
            <a:off x="457200" y="1481328"/>
            <a:ext cx="3962400" cy="4525963"/>
          </a:xfrm>
        </p:spPr>
        <p:txBody>
          <a:bodyPr>
            <a:normAutofit fontScale="92500" lnSpcReduction="10000"/>
          </a:bodyPr>
          <a:lstStyle/>
          <a:p>
            <a:pPr eaLnBrk="1" hangingPunct="1"/>
            <a:r>
              <a:rPr lang="en-US" altLang="en-US" sz="2000" b="1" dirty="0" smtClean="0"/>
              <a:t>One-to-many relationship</a:t>
            </a:r>
          </a:p>
          <a:p>
            <a:pPr lvl="1" eaLnBrk="1" hangingPunct="1"/>
            <a:r>
              <a:rPr lang="en-US" altLang="en-US" sz="1800" dirty="0" smtClean="0"/>
              <a:t>One rep is related to many customers</a:t>
            </a:r>
          </a:p>
          <a:p>
            <a:pPr lvl="1" eaLnBrk="1" hangingPunct="1"/>
            <a:r>
              <a:rPr lang="en-US" altLang="en-US" sz="1800" dirty="0" smtClean="0"/>
              <a:t>Implement by having a common column in two or more tables</a:t>
            </a:r>
          </a:p>
          <a:p>
            <a:pPr lvl="2" eaLnBrk="1" hangingPunct="1"/>
            <a:r>
              <a:rPr lang="en-US" altLang="en-US" sz="1600" dirty="0" smtClean="0"/>
              <a:t>REP_NUM is a column in the CUSTOMER table and the REP table</a:t>
            </a:r>
          </a:p>
          <a:p>
            <a:pPr eaLnBrk="1" hangingPunct="1"/>
            <a:r>
              <a:rPr lang="en-US" altLang="en-US" sz="2000" b="1" dirty="0" smtClean="0"/>
              <a:t>Repeating groups</a:t>
            </a:r>
          </a:p>
          <a:p>
            <a:pPr lvl="1" eaLnBrk="1" hangingPunct="1"/>
            <a:r>
              <a:rPr lang="en-US" altLang="en-US" sz="1800" dirty="0" smtClean="0"/>
              <a:t>Multiple entries in an individual location</a:t>
            </a:r>
          </a:p>
          <a:p>
            <a:endParaRPr lang="en-US" altLang="en-US" sz="2200" dirty="0" smtClean="0"/>
          </a:p>
          <a:p>
            <a:r>
              <a:rPr lang="en-US" altLang="en-US" sz="2100" dirty="0" smtClean="0"/>
              <a:t>Which </a:t>
            </a:r>
            <a:r>
              <a:rPr lang="en-US" altLang="en-US" sz="2100" dirty="0" smtClean="0"/>
              <a:t>columns have </a:t>
            </a:r>
            <a:r>
              <a:rPr lang="en-US" altLang="en-US" sz="2100" dirty="0" smtClean="0"/>
              <a:t>repeating groups in the ORDERS table on your right?</a:t>
            </a:r>
          </a:p>
        </p:txBody>
      </p:sp>
      <p:sp>
        <p:nvSpPr>
          <p:cNvPr id="15363" name="Rectangle 2"/>
          <p:cNvSpPr>
            <a:spLocks noGrp="1" noChangeArrowheads="1"/>
          </p:cNvSpPr>
          <p:nvPr>
            <p:ph type="title"/>
          </p:nvPr>
        </p:nvSpPr>
        <p:spPr/>
        <p:txBody>
          <a:bodyPr>
            <a:normAutofit fontScale="90000"/>
          </a:bodyPr>
          <a:lstStyle/>
          <a:p>
            <a:pPr eaLnBrk="1" hangingPunct="1"/>
            <a:r>
              <a:rPr lang="en-US" altLang="en-US" dirty="0" smtClean="0"/>
              <a:t>Entities, Attributes, and Relationships</a:t>
            </a:r>
            <a:endParaRPr lang="en-US" altLang="en-US" sz="4000" dirty="0" smtClean="0"/>
          </a:p>
        </p:txBody>
      </p:sp>
      <p:pic>
        <p:nvPicPr>
          <p:cNvPr id="4" name="Picture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2519" y="1371600"/>
            <a:ext cx="4294444"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5"/>
          <p:cNvSpPr>
            <a:spLocks noGrp="1" noChangeArrowheads="1"/>
          </p:cNvSpPr>
          <p:nvPr>
            <p:ph type="title"/>
          </p:nvPr>
        </p:nvSpPr>
        <p:spPr/>
        <p:txBody>
          <a:bodyPr>
            <a:normAutofit fontScale="90000"/>
          </a:bodyPr>
          <a:lstStyle/>
          <a:p>
            <a:pPr eaLnBrk="1" hangingPunct="1"/>
            <a:r>
              <a:rPr lang="en-US" altLang="en-US" dirty="0" smtClean="0"/>
              <a:t>Entities, Attributes, and Relationships</a:t>
            </a:r>
            <a:endParaRPr lang="en-US" altLang="en-US" sz="4000" dirty="0" smtClean="0"/>
          </a:p>
        </p:txBody>
      </p:sp>
      <p:pic>
        <p:nvPicPr>
          <p:cNvPr id="17413"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7200" y="1447800"/>
            <a:ext cx="4479925" cy="417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2"/>
          <p:cNvSpPr txBox="1">
            <a:spLocks noChangeArrowheads="1"/>
          </p:cNvSpPr>
          <p:nvPr/>
        </p:nvSpPr>
        <p:spPr bwMode="auto">
          <a:xfrm>
            <a:off x="1143000" y="5759450"/>
            <a:ext cx="6324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b="1"/>
              <a:t>Figure 2-3  ORDERS table without repeating groups</a:t>
            </a:r>
          </a:p>
        </p:txBody>
      </p:sp>
      <p:sp>
        <p:nvSpPr>
          <p:cNvPr id="5" name="Rectangle 3"/>
          <p:cNvSpPr txBox="1">
            <a:spLocks noChangeArrowheads="1"/>
          </p:cNvSpPr>
          <p:nvPr/>
        </p:nvSpPr>
        <p:spPr>
          <a:xfrm>
            <a:off x="457200" y="1633728"/>
            <a:ext cx="3810000" cy="1566672"/>
          </a:xfrm>
          <a:prstGeom prst="rect">
            <a:avLst/>
          </a:prstGeom>
        </p:spPr>
        <p:txBody>
          <a:bodyPr>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altLang="en-US" sz="2000" b="0" i="0" u="none" strike="noStrike" kern="1200" cap="none" spc="0" normalizeH="0" baseline="0" noProof="0" dirty="0" smtClean="0">
                <a:ln>
                  <a:noFill/>
                </a:ln>
                <a:solidFill>
                  <a:schemeClr val="bg1"/>
                </a:solidFill>
                <a:effectLst/>
                <a:uLnTx/>
                <a:uFillTx/>
                <a:latin typeface="+mn-lt"/>
                <a:ea typeface="+mn-ea"/>
                <a:cs typeface="+mn-cs"/>
              </a:rPr>
              <a:t>What is different between this table design and</a:t>
            </a:r>
            <a:r>
              <a:rPr kumimoji="0" lang="en-US" altLang="en-US" sz="2000" b="0" i="0" u="none" strike="noStrike" kern="1200" cap="none" spc="0" normalizeH="0" noProof="0" dirty="0" smtClean="0">
                <a:ln>
                  <a:noFill/>
                </a:ln>
                <a:solidFill>
                  <a:schemeClr val="bg1"/>
                </a:solidFill>
                <a:effectLst/>
                <a:uLnTx/>
                <a:uFillTx/>
                <a:latin typeface="+mn-lt"/>
                <a:ea typeface="+mn-ea"/>
                <a:cs typeface="+mn-cs"/>
              </a:rPr>
              <a:t> the one on the previous slide?</a:t>
            </a:r>
            <a:endParaRPr kumimoji="0" lang="en-US" altLang="en-US" sz="21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Grp="1" noChangeArrowheads="1"/>
          </p:cNvSpPr>
          <p:nvPr>
            <p:ph idx="1"/>
          </p:nvPr>
        </p:nvSpPr>
        <p:spPr/>
        <p:txBody>
          <a:bodyPr/>
          <a:lstStyle/>
          <a:p>
            <a:pPr eaLnBrk="1" hangingPunct="1">
              <a:defRPr/>
            </a:pPr>
            <a:r>
              <a:rPr lang="en-US" altLang="en-US" b="1" dirty="0" smtClean="0"/>
              <a:t>Relation</a:t>
            </a:r>
            <a:r>
              <a:rPr lang="en-US" altLang="en-US" dirty="0" smtClean="0"/>
              <a:t> is a </a:t>
            </a:r>
            <a:r>
              <a:rPr lang="en-US" altLang="en-US" b="1" u="sng" dirty="0" smtClean="0"/>
              <a:t>two-dimensional</a:t>
            </a:r>
            <a:r>
              <a:rPr lang="en-US" altLang="en-US" dirty="0" smtClean="0"/>
              <a:t> table</a:t>
            </a:r>
          </a:p>
          <a:p>
            <a:pPr lvl="1" eaLnBrk="1" hangingPunct="1">
              <a:defRPr/>
            </a:pPr>
            <a:r>
              <a:rPr lang="en-US" altLang="en-US" dirty="0" smtClean="0"/>
              <a:t>Entries in the table are single-valued </a:t>
            </a:r>
          </a:p>
          <a:p>
            <a:pPr lvl="1" eaLnBrk="1" hangingPunct="1">
              <a:defRPr/>
            </a:pPr>
            <a:r>
              <a:rPr lang="en-US" altLang="en-US" dirty="0" smtClean="0"/>
              <a:t>Each column has a distinct name </a:t>
            </a:r>
          </a:p>
          <a:p>
            <a:pPr lvl="1" eaLnBrk="1" hangingPunct="1">
              <a:defRPr/>
            </a:pPr>
            <a:r>
              <a:rPr lang="en-US" altLang="en-US" dirty="0" smtClean="0"/>
              <a:t>All values in a column are values of the same attribute </a:t>
            </a:r>
          </a:p>
          <a:p>
            <a:pPr lvl="1" eaLnBrk="1" hangingPunct="1">
              <a:defRPr/>
            </a:pPr>
            <a:r>
              <a:rPr lang="en-US" altLang="en-US" dirty="0" smtClean="0"/>
              <a:t>The order of the columns is immaterial </a:t>
            </a:r>
          </a:p>
          <a:p>
            <a:pPr lvl="1" eaLnBrk="1" hangingPunct="1">
              <a:defRPr/>
            </a:pPr>
            <a:r>
              <a:rPr lang="en-US" altLang="en-US" dirty="0" smtClean="0"/>
              <a:t>Each row is distinct </a:t>
            </a:r>
          </a:p>
          <a:p>
            <a:pPr lvl="1" eaLnBrk="1" hangingPunct="1">
              <a:defRPr/>
            </a:pPr>
            <a:r>
              <a:rPr lang="en-US" altLang="en-US" dirty="0" smtClean="0"/>
              <a:t>The order of the rows is immaterial </a:t>
            </a:r>
          </a:p>
          <a:p>
            <a:pPr marL="457200" lvl="1" indent="0" eaLnBrk="1" hangingPunct="1">
              <a:buFontTx/>
              <a:buNone/>
              <a:defRPr/>
            </a:pPr>
            <a:endParaRPr lang="en-US" altLang="en-US" dirty="0" smtClean="0"/>
          </a:p>
        </p:txBody>
      </p:sp>
      <p:sp>
        <p:nvSpPr>
          <p:cNvPr id="18436" name="Rectangle 2"/>
          <p:cNvSpPr>
            <a:spLocks noGrp="1" noChangeArrowheads="1"/>
          </p:cNvSpPr>
          <p:nvPr>
            <p:ph type="title"/>
          </p:nvPr>
        </p:nvSpPr>
        <p:spPr/>
        <p:txBody>
          <a:bodyPr>
            <a:normAutofit fontScale="90000"/>
          </a:bodyPr>
          <a:lstStyle/>
          <a:p>
            <a:pPr eaLnBrk="1" hangingPunct="1"/>
            <a:r>
              <a:rPr lang="en-US" altLang="en-US" dirty="0" smtClean="0"/>
              <a:t>Entities, Attributes, and Relationships</a:t>
            </a:r>
            <a:endParaRPr lang="en-US" altLang="en-US" sz="4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a:xfrm>
            <a:off x="457200" y="1600200"/>
            <a:ext cx="8229600" cy="1371600"/>
          </a:xfrm>
        </p:spPr>
        <p:txBody>
          <a:bodyPr/>
          <a:lstStyle/>
          <a:p>
            <a:pPr eaLnBrk="1" hangingPunct="1"/>
            <a:r>
              <a:rPr lang="en-US" altLang="en-US" smtClean="0"/>
              <a:t>Use shorthand representation to show tables and columns</a:t>
            </a:r>
          </a:p>
        </p:txBody>
      </p:sp>
      <p:sp>
        <p:nvSpPr>
          <p:cNvPr id="19459" name="Rectangle 2"/>
          <p:cNvSpPr>
            <a:spLocks noGrp="1" noChangeArrowheads="1"/>
          </p:cNvSpPr>
          <p:nvPr>
            <p:ph type="title"/>
          </p:nvPr>
        </p:nvSpPr>
        <p:spPr/>
        <p:txBody>
          <a:bodyPr>
            <a:normAutofit fontScale="90000"/>
          </a:bodyPr>
          <a:lstStyle/>
          <a:p>
            <a:pPr eaLnBrk="1" hangingPunct="1"/>
            <a:r>
              <a:rPr lang="en-US" altLang="en-US" dirty="0" smtClean="0"/>
              <a:t>Entities, Attributes, and Relationships</a:t>
            </a:r>
            <a:endParaRPr lang="en-US" altLang="en-US" sz="4000" dirty="0" smtClean="0"/>
          </a:p>
        </p:txBody>
      </p:sp>
      <p:sp>
        <p:nvSpPr>
          <p:cNvPr id="19461" name="Text Box 4"/>
          <p:cNvSpPr txBox="1">
            <a:spLocks noChangeArrowheads="1"/>
          </p:cNvSpPr>
          <p:nvPr/>
        </p:nvSpPr>
        <p:spPr bwMode="auto">
          <a:xfrm>
            <a:off x="990600" y="2582882"/>
            <a:ext cx="67818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600" dirty="0"/>
              <a:t>REP (</a:t>
            </a:r>
            <a:r>
              <a:rPr lang="en-US" altLang="en-US" sz="1600" dirty="0">
                <a:solidFill>
                  <a:schemeClr val="bg2">
                    <a:lumMod val="50000"/>
                  </a:schemeClr>
                </a:solidFill>
              </a:rPr>
              <a:t>REP_NUM</a:t>
            </a:r>
            <a:r>
              <a:rPr lang="en-US" altLang="en-US" sz="1600" dirty="0"/>
              <a:t>, LAST_NAME, FIRST_NAME, STREET,</a:t>
            </a:r>
          </a:p>
          <a:p>
            <a:pPr eaLnBrk="1" hangingPunct="1">
              <a:spcBef>
                <a:spcPct val="0"/>
              </a:spcBef>
              <a:buFontTx/>
              <a:buNone/>
            </a:pPr>
            <a:r>
              <a:rPr lang="en-US" altLang="en-US" sz="1600" dirty="0"/>
              <a:t>	CITY, STATE, POSTAL_CODE, COMMISSION, RATE</a:t>
            </a:r>
            <a:r>
              <a:rPr lang="en-US" altLang="en-US" sz="1600" dirty="0" smtClean="0"/>
              <a:t>)</a:t>
            </a:r>
          </a:p>
          <a:p>
            <a:pPr eaLnBrk="1" hangingPunct="1">
              <a:spcBef>
                <a:spcPct val="0"/>
              </a:spcBef>
              <a:buFontTx/>
              <a:buNone/>
            </a:pPr>
            <a:endParaRPr lang="en-US" altLang="en-US" sz="1600" dirty="0"/>
          </a:p>
          <a:p>
            <a:pPr eaLnBrk="1" hangingPunct="1">
              <a:spcBef>
                <a:spcPct val="0"/>
              </a:spcBef>
              <a:buFontTx/>
              <a:buNone/>
            </a:pPr>
            <a:r>
              <a:rPr lang="en-US" altLang="en-US" sz="1600" dirty="0"/>
              <a:t>CUSTOMER (</a:t>
            </a:r>
            <a:r>
              <a:rPr lang="en-US" altLang="en-US" sz="1600" dirty="0">
                <a:solidFill>
                  <a:srgbClr val="FF0000"/>
                </a:solidFill>
              </a:rPr>
              <a:t>CUSTOMER_NUM</a:t>
            </a:r>
            <a:r>
              <a:rPr lang="en-US" altLang="en-US" sz="1600" dirty="0"/>
              <a:t>, </a:t>
            </a:r>
            <a:r>
              <a:rPr lang="en-US" altLang="en-US" sz="1600" dirty="0" smtClean="0"/>
              <a:t>CUSTOMER_NAME, STREET</a:t>
            </a:r>
            <a:r>
              <a:rPr lang="en-US" altLang="en-US" sz="1600" dirty="0"/>
              <a:t>, CITY, STATE, POSTAL_CODE, BALANCE, </a:t>
            </a:r>
            <a:r>
              <a:rPr lang="en-US" altLang="en-US" sz="1600" dirty="0" smtClean="0"/>
              <a:t>CREDIT_LIMIT</a:t>
            </a:r>
            <a:r>
              <a:rPr lang="en-US" altLang="en-US" sz="1600" dirty="0"/>
              <a:t>, </a:t>
            </a:r>
            <a:r>
              <a:rPr lang="en-US" altLang="en-US" sz="1600" dirty="0">
                <a:solidFill>
                  <a:schemeClr val="bg2">
                    <a:lumMod val="50000"/>
                  </a:schemeClr>
                </a:solidFill>
              </a:rPr>
              <a:t>REP_NUM</a:t>
            </a:r>
            <a:r>
              <a:rPr lang="en-US" altLang="en-US" sz="1600" dirty="0" smtClean="0"/>
              <a:t>)</a:t>
            </a:r>
          </a:p>
          <a:p>
            <a:pPr eaLnBrk="1" hangingPunct="1">
              <a:spcBef>
                <a:spcPct val="0"/>
              </a:spcBef>
              <a:buFontTx/>
              <a:buNone/>
            </a:pPr>
            <a:endParaRPr lang="en-US" altLang="en-US" sz="1600" dirty="0"/>
          </a:p>
          <a:p>
            <a:pPr eaLnBrk="1" hangingPunct="1">
              <a:spcBef>
                <a:spcPct val="0"/>
              </a:spcBef>
              <a:buFontTx/>
              <a:buNone/>
            </a:pPr>
            <a:r>
              <a:rPr lang="en-US" altLang="en-US" sz="1600" dirty="0"/>
              <a:t>ORDERS (</a:t>
            </a:r>
            <a:r>
              <a:rPr lang="en-US" altLang="en-US" sz="1600" dirty="0">
                <a:solidFill>
                  <a:srgbClr val="00B050"/>
                </a:solidFill>
              </a:rPr>
              <a:t>ORDER_NUM</a:t>
            </a:r>
            <a:r>
              <a:rPr lang="en-US" altLang="en-US" sz="1600" dirty="0"/>
              <a:t>, ORDER_DATE, </a:t>
            </a:r>
            <a:r>
              <a:rPr lang="en-US" altLang="en-US" sz="1600" dirty="0">
                <a:solidFill>
                  <a:srgbClr val="FF0000"/>
                </a:solidFill>
              </a:rPr>
              <a:t>CUSTOMER_NUM</a:t>
            </a:r>
            <a:r>
              <a:rPr lang="en-US" altLang="en-US" sz="1600" dirty="0" smtClean="0"/>
              <a:t>)</a:t>
            </a:r>
          </a:p>
          <a:p>
            <a:pPr eaLnBrk="1" hangingPunct="1">
              <a:spcBef>
                <a:spcPct val="0"/>
              </a:spcBef>
              <a:buFontTx/>
              <a:buNone/>
            </a:pPr>
            <a:endParaRPr lang="en-US" altLang="en-US" sz="1600" dirty="0"/>
          </a:p>
          <a:p>
            <a:pPr eaLnBrk="1" hangingPunct="1">
              <a:spcBef>
                <a:spcPct val="0"/>
              </a:spcBef>
              <a:buFontTx/>
              <a:buNone/>
            </a:pPr>
            <a:r>
              <a:rPr lang="en-US" altLang="en-US" sz="1600" dirty="0"/>
              <a:t>ORDER_LINE (</a:t>
            </a:r>
            <a:r>
              <a:rPr lang="en-US" altLang="en-US" sz="1600" dirty="0">
                <a:solidFill>
                  <a:srgbClr val="00B050"/>
                </a:solidFill>
              </a:rPr>
              <a:t>ORDER_NUM</a:t>
            </a:r>
            <a:r>
              <a:rPr lang="en-US" altLang="en-US" sz="1600" dirty="0"/>
              <a:t>, </a:t>
            </a:r>
            <a:r>
              <a:rPr lang="en-US" altLang="en-US" sz="1600" dirty="0">
                <a:solidFill>
                  <a:srgbClr val="7030A0"/>
                </a:solidFill>
              </a:rPr>
              <a:t>ITEM_NUM</a:t>
            </a:r>
            <a:r>
              <a:rPr lang="en-US" altLang="en-US" sz="1600" dirty="0"/>
              <a:t>, </a:t>
            </a:r>
            <a:r>
              <a:rPr lang="en-US" altLang="en-US" sz="1600" dirty="0" smtClean="0"/>
              <a:t>NUM_ORDERED, QUOTED_PRICE)</a:t>
            </a:r>
          </a:p>
          <a:p>
            <a:pPr eaLnBrk="1" hangingPunct="1">
              <a:spcBef>
                <a:spcPct val="0"/>
              </a:spcBef>
              <a:buFontTx/>
              <a:buNone/>
            </a:pPr>
            <a:endParaRPr lang="en-US" altLang="en-US" sz="1600" dirty="0"/>
          </a:p>
          <a:p>
            <a:pPr eaLnBrk="1" hangingPunct="1">
              <a:spcBef>
                <a:spcPct val="0"/>
              </a:spcBef>
              <a:buFontTx/>
              <a:buNone/>
            </a:pPr>
            <a:r>
              <a:rPr lang="en-US" altLang="en-US" sz="1600" dirty="0"/>
              <a:t>ITEM (</a:t>
            </a:r>
            <a:r>
              <a:rPr lang="en-US" altLang="en-US" sz="1600" dirty="0">
                <a:solidFill>
                  <a:srgbClr val="7030A0"/>
                </a:solidFill>
              </a:rPr>
              <a:t>ITEM_NUM</a:t>
            </a:r>
            <a:r>
              <a:rPr lang="en-US" altLang="en-US" sz="1600" dirty="0"/>
              <a:t>, DESCRIPTION, ON_HAND, </a:t>
            </a:r>
            <a:r>
              <a:rPr lang="en-US" altLang="en-US" sz="1600" dirty="0" smtClean="0"/>
              <a:t>CATEGORY, STOREHOUSE</a:t>
            </a:r>
            <a:r>
              <a:rPr lang="en-US" altLang="en-US" sz="1600" dirty="0"/>
              <a:t>, PRICE)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idx="1"/>
          </p:nvPr>
        </p:nvSpPr>
        <p:spPr>
          <a:xfrm>
            <a:off x="457200" y="1481329"/>
            <a:ext cx="8229600" cy="2176272"/>
          </a:xfrm>
        </p:spPr>
        <p:txBody>
          <a:bodyPr>
            <a:noAutofit/>
          </a:bodyPr>
          <a:lstStyle/>
          <a:p>
            <a:pPr eaLnBrk="1" hangingPunct="1">
              <a:lnSpc>
                <a:spcPct val="90000"/>
              </a:lnSpc>
            </a:pPr>
            <a:r>
              <a:rPr lang="en-US" altLang="en-US" sz="1800" dirty="0" smtClean="0"/>
              <a:t>An attribute, B, is functionally dependent on another attribute (or collection), A, if a value for A determines a single value for B at any one time</a:t>
            </a:r>
          </a:p>
          <a:p>
            <a:pPr eaLnBrk="1" hangingPunct="1">
              <a:lnSpc>
                <a:spcPct val="90000"/>
              </a:lnSpc>
            </a:pPr>
            <a:r>
              <a:rPr lang="en-US" altLang="en-US" sz="1800" dirty="0" smtClean="0"/>
              <a:t>B is functionally dependent on A</a:t>
            </a:r>
          </a:p>
          <a:p>
            <a:pPr eaLnBrk="1" hangingPunct="1">
              <a:lnSpc>
                <a:spcPct val="90000"/>
              </a:lnSpc>
            </a:pPr>
            <a:r>
              <a:rPr lang="en-US" altLang="en-US" sz="1800" dirty="0" smtClean="0"/>
              <a:t>A functionally determines B</a:t>
            </a:r>
          </a:p>
          <a:p>
            <a:r>
              <a:rPr lang="en-US" altLang="en-US" sz="1800" dirty="0" smtClean="0"/>
              <a:t>Example: REP.LAST_NAME is functionally dependent on REP.REP_NUM</a:t>
            </a:r>
          </a:p>
        </p:txBody>
      </p:sp>
      <p:sp>
        <p:nvSpPr>
          <p:cNvPr id="20483" name="Rectangle 2"/>
          <p:cNvSpPr>
            <a:spLocks noGrp="1" noChangeArrowheads="1"/>
          </p:cNvSpPr>
          <p:nvPr>
            <p:ph type="title"/>
          </p:nvPr>
        </p:nvSpPr>
        <p:spPr/>
        <p:txBody>
          <a:bodyPr/>
          <a:lstStyle/>
          <a:p>
            <a:pPr eaLnBrk="1" hangingPunct="1"/>
            <a:r>
              <a:rPr lang="en-US" altLang="en-US" smtClean="0"/>
              <a:t>Functional Dependence</a:t>
            </a:r>
          </a:p>
        </p:txBody>
      </p:sp>
      <p:sp>
        <p:nvSpPr>
          <p:cNvPr id="20486" name="Line 6"/>
          <p:cNvSpPr>
            <a:spLocks noChangeShapeType="1"/>
          </p:cNvSpPr>
          <p:nvPr/>
        </p:nvSpPr>
        <p:spPr bwMode="auto">
          <a:xfrm>
            <a:off x="2209800" y="4267200"/>
            <a:ext cx="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3505200"/>
            <a:ext cx="7954963"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_rels/theme5.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Theme1">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WA_150">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712</TotalTime>
  <Words>1241</Words>
  <Application>Microsoft Office PowerPoint</Application>
  <PresentationFormat>On-screen Show (4:3)</PresentationFormat>
  <Paragraphs>176</Paragraphs>
  <Slides>33</Slides>
  <Notes>1</Notes>
  <HiddenSlides>0</HiddenSlides>
  <MMClips>0</MMClips>
  <ScaleCrop>false</ScaleCrop>
  <HeadingPairs>
    <vt:vector size="4" baseType="variant">
      <vt:variant>
        <vt:lpstr>Theme</vt:lpstr>
      </vt:variant>
      <vt:variant>
        <vt:i4>5</vt:i4>
      </vt:variant>
      <vt:variant>
        <vt:lpstr>Slide Titles</vt:lpstr>
      </vt:variant>
      <vt:variant>
        <vt:i4>33</vt:i4>
      </vt:variant>
    </vt:vector>
  </HeadingPairs>
  <TitlesOfParts>
    <vt:vector size="38" baseType="lpstr">
      <vt:lpstr>Theme1</vt:lpstr>
      <vt:lpstr>2_Default Design</vt:lpstr>
      <vt:lpstr>1_Default Design</vt:lpstr>
      <vt:lpstr>3_Default Design</vt:lpstr>
      <vt:lpstr>WA_150</vt:lpstr>
      <vt:lpstr>Data Development Utilizing Database Design and SQL</vt:lpstr>
      <vt:lpstr>Introduction</vt:lpstr>
      <vt:lpstr>Relational Database</vt:lpstr>
      <vt:lpstr>Entities, Attributes, and Relationships</vt:lpstr>
      <vt:lpstr>Entities, Attributes, and Relationships</vt:lpstr>
      <vt:lpstr>Entities, Attributes, and Relationships</vt:lpstr>
      <vt:lpstr>Entities, Attributes, and Relationships</vt:lpstr>
      <vt:lpstr>Entities, Attributes, and Relationships</vt:lpstr>
      <vt:lpstr>Functional Dependence</vt:lpstr>
      <vt:lpstr>Primary Keys</vt:lpstr>
      <vt:lpstr>Database Design Method</vt:lpstr>
      <vt:lpstr>Database Design Requirements</vt:lpstr>
      <vt:lpstr>Normalization</vt:lpstr>
      <vt:lpstr>Normalization</vt:lpstr>
      <vt:lpstr>First Normal Form</vt:lpstr>
      <vt:lpstr>First Normal Form</vt:lpstr>
      <vt:lpstr>Second Normal Form</vt:lpstr>
      <vt:lpstr>Second Normal Form</vt:lpstr>
      <vt:lpstr>Second Normal Form</vt:lpstr>
      <vt:lpstr>Second Normal Form</vt:lpstr>
      <vt:lpstr>Third Normal Form</vt:lpstr>
      <vt:lpstr>Third Normal Form</vt:lpstr>
      <vt:lpstr>Third Normal Form</vt:lpstr>
      <vt:lpstr>Third Normal Form</vt:lpstr>
      <vt:lpstr>Diagrams for Database Design</vt:lpstr>
      <vt:lpstr>Diagrams for Database Design</vt:lpstr>
      <vt:lpstr>Diagrams for Database Design</vt:lpstr>
      <vt:lpstr>Diagrams for Database Design</vt:lpstr>
      <vt:lpstr>Rules for Drawing an E-R Diagram</vt:lpstr>
      <vt:lpstr>Summary</vt:lpstr>
      <vt:lpstr>Summary</vt:lpstr>
      <vt:lpstr>Exercise</vt:lpstr>
      <vt:lpstr>Exercise (continued)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Course Technology</dc:creator>
  <cp:lastModifiedBy>George McRedmond</cp:lastModifiedBy>
  <cp:revision>118</cp:revision>
  <dcterms:created xsi:type="dcterms:W3CDTF">2005-10-30T01:54:59Z</dcterms:created>
  <dcterms:modified xsi:type="dcterms:W3CDTF">2017-08-08T12:56:00Z</dcterms:modified>
</cp:coreProperties>
</file>