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932" r:id="rId5"/>
  </p:sldMasterIdLst>
  <p:notesMasterIdLst>
    <p:notesMasterId r:id="rId58"/>
  </p:notesMasterIdLst>
  <p:sldIdLst>
    <p:sldId id="330" r:id="rId6"/>
    <p:sldId id="260" r:id="rId7"/>
    <p:sldId id="262" r:id="rId8"/>
    <p:sldId id="266" r:id="rId9"/>
    <p:sldId id="267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31" r:id="rId19"/>
    <p:sldId id="332" r:id="rId20"/>
    <p:sldId id="275" r:id="rId21"/>
    <p:sldId id="276" r:id="rId22"/>
    <p:sldId id="277" r:id="rId23"/>
    <p:sldId id="279" r:id="rId24"/>
    <p:sldId id="280" r:id="rId25"/>
    <p:sldId id="285" r:id="rId26"/>
    <p:sldId id="333" r:id="rId27"/>
    <p:sldId id="287" r:id="rId28"/>
    <p:sldId id="294" r:id="rId29"/>
    <p:sldId id="347" r:id="rId30"/>
    <p:sldId id="295" r:id="rId31"/>
    <p:sldId id="296" r:id="rId32"/>
    <p:sldId id="297" r:id="rId33"/>
    <p:sldId id="334" r:id="rId34"/>
    <p:sldId id="298" r:id="rId35"/>
    <p:sldId id="299" r:id="rId36"/>
    <p:sldId id="300" r:id="rId37"/>
    <p:sldId id="306" r:id="rId38"/>
    <p:sldId id="307" r:id="rId39"/>
    <p:sldId id="348" r:id="rId40"/>
    <p:sldId id="308" r:id="rId41"/>
    <p:sldId id="323" r:id="rId42"/>
    <p:sldId id="324" r:id="rId43"/>
    <p:sldId id="309" r:id="rId44"/>
    <p:sldId id="310" r:id="rId45"/>
    <p:sldId id="311" r:id="rId46"/>
    <p:sldId id="335" r:id="rId47"/>
    <p:sldId id="349" r:id="rId48"/>
    <p:sldId id="312" r:id="rId49"/>
    <p:sldId id="326" r:id="rId50"/>
    <p:sldId id="336" r:id="rId51"/>
    <p:sldId id="316" r:id="rId52"/>
    <p:sldId id="338" r:id="rId53"/>
    <p:sldId id="318" r:id="rId54"/>
    <p:sldId id="328" r:id="rId55"/>
    <p:sldId id="329" r:id="rId56"/>
    <p:sldId id="313" r:id="rId57"/>
  </p:sldIdLst>
  <p:sldSz cx="9144000" cy="6858000" type="screen4x3"/>
  <p:notesSz cx="6858000" cy="91440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80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1A9DBD-3ED1-4E4A-8E92-6F1756B5F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1906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50F38D-0102-4685-A92D-400BD3669B54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fld id="{ED06B460-68DD-47D9-B309-43E81538671B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419D-2DEF-4274-BAD5-B0CF72AE5C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333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0C918-2FA6-45B0-B7EF-CA41DBDF7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597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341-0D01-4332-B5E0-80E6C9B5E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668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5DC5E-15FB-4405-9F2F-266D89DAC2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749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FCCB7-008F-4C30-9C07-73B5D54E6C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999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A2A87-BF19-4F3E-9EB7-260EDD2D0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206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D8474-C231-49CF-9FDC-7D4D957EAC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427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C67F-8651-4425-A1F9-62FD38252C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128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F670-2992-4B3C-9550-65E2759BAD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322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3D833-8356-47E1-8A9B-DBAF0398D8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5238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5051A-EBA6-406D-A361-D4301C85AD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74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3E909-57C8-4B9F-99E2-41F680524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1234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E17B6-8BCE-46D8-AD74-2C64E0738B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7633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4FB55-EB42-4BD8-A294-FB0B85C50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9373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F25B7-2006-49A4-BED6-97ABF8491A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7939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0F5B5-CDB0-483A-BD2F-F0B732DF2F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2796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00C8D-CF39-4F23-A515-96E4D1ED9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0476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05882-0A31-4C82-A7B6-68BF26985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1023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9D6C-2697-42E1-A21D-85450ADFD9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2633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D3C5F-606C-4C73-8353-83310C39D2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822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C3351-29F0-4371-B4FF-3DFE2B908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4993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73A27-589B-49A8-94DB-017B74ACFA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FC74C-AF9C-4A4F-8511-AF10DD4F2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9035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259B9-9F4A-4A11-A4DC-B725DA737F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3732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A17AE-743B-4540-A822-FD281C551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4131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6C12-D801-412D-B772-388138A4F8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782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A8E4-997A-44CA-ACB2-55BAD076B5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413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5460-B201-419E-9109-34BC672F17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65477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D4C1C-E700-4687-BA6D-8F01CD08D6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0324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55027-725B-4F03-A095-92EC992F96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5450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EE863-4819-4EAD-A343-4C5FD9150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33886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CB550-8940-43B1-B1FD-95A6F0AC9C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2893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6DAC9-44E6-4B98-BE1F-6B95C1852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513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E3A97-A274-458B-B273-C8450FBB1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537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32CED-FE72-41C0-9C5B-10AB949AB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33486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AECE5-5463-41ED-A059-17F3F87CF9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90136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C32DF-4FE5-42F4-9CB6-9EF305548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2956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3230F-19C9-44E6-8D1F-CDAF7217B9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77827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F1DA5-01B2-4721-ABDD-35D0CEDBA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5750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FD6419D-2DEF-4274-BAD5-B0CF72AE5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BF83E909-57C8-4B9F-99E2-41F6805244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FB1FC74C-AF9C-4A4F-8511-AF10DD4F25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5636215" y="6248400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B15E3A97-A274-458B-B273-C8450FBB1F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1D78951D-751B-4CE5-AC0A-A1DD767CCD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8951D-751B-4CE5-AC0A-A1DD767CC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25019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9D3B949F-B1C4-4423-9B86-C66253DAA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Data Development Utilizing</a:t>
            </a:r>
            <a:r>
              <a:rPr lang="en-US" sz="1100" baseline="0" dirty="0" smtClean="0">
                <a:solidFill>
                  <a:schemeClr val="bg1"/>
                </a:solidFill>
              </a:rPr>
              <a:t> Database Design and SQL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6AC27956-BB6A-4777-B7E9-54EC569541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EAEC4068-3EDA-4812-8DEA-3F95FD4117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69DA29D-05B5-4C69-BFBD-8C6AC20D8E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00A0C918-2FA6-45B0-B7EF-CA41DBDF7C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pPr>
              <a:defRPr/>
            </a:pPr>
            <a:fld id="{63D78341-0D01-4332-B5E0-80E6C9B5E0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E56CE-72A2-4763-B324-63155C7D32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30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949F-B1C4-4423-9B86-C66253DAA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35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27956-BB6A-4777-B7E9-54EC56954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53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C4068-3EDA-4812-8DEA-3F95FD411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13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DA29D-05B5-4C69-BFBD-8C6AC20D8E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629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CAE56CE-72A2-4763-B324-63155C7D3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796589B-59B0-468E-9F06-B0CDC2AD21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FE54AC7-DDCB-4ED7-914F-E2F8672686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  <a:endParaRPr lang="en-US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C334D26-4A0D-496F-9A1E-23B58C49D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45" y="6053704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6215" y="6249749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Data Development Utilizing</a:t>
            </a:r>
            <a:r>
              <a:rPr lang="en-US" sz="1100" baseline="0" dirty="0" smtClean="0"/>
              <a:t> Database Design and SQL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7781_01/install.112/e18803/toc.htm" TargetMode="External"/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://docs.oracle.com/cd/E17781_01/admin.112/e18585/toc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Dat</a:t>
            </a:r>
            <a:r>
              <a:rPr lang="en-US" altLang="en-US" dirty="0" smtClean="0"/>
              <a:t>a Development Utilizing Database Design and SQL</a:t>
            </a:r>
            <a:endParaRPr lang="en-US" altLang="en-US" b="1" dirty="0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900" i="1" dirty="0" smtClean="0"/>
              <a:t>Day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229600" cy="3921125"/>
          </a:xfrm>
        </p:spPr>
      </p:pic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18437" name="TextBox 2"/>
          <p:cNvSpPr txBox="1">
            <a:spLocks noChangeArrowheads="1"/>
          </p:cNvSpPr>
          <p:nvPr/>
        </p:nvSpPr>
        <p:spPr bwMode="auto">
          <a:xfrm>
            <a:off x="609600" y="55626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3-5: Oracle Application Express home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229600" cy="3117850"/>
          </a:xfrm>
        </p:spPr>
      </p:pic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609600" y="58674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3-6: SQL Workshop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81200"/>
            <a:ext cx="8229600" cy="2644775"/>
          </a:xfrm>
        </p:spPr>
      </p:pic>
      <p:sp>
        <p:nvSpPr>
          <p:cNvPr id="2048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609600" y="58674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3-7: SQL Scripts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229600" cy="4075113"/>
          </a:xfrm>
        </p:spPr>
      </p:pic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603250" y="5768975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3-8: Two scripts displayed on the SQL Scripts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057400"/>
            <a:ext cx="8229600" cy="2909888"/>
          </a:xfrm>
        </p:spPr>
      </p:pic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Entering Commands</a:t>
            </a:r>
          </a:p>
        </p:txBody>
      </p:sp>
      <p:sp>
        <p:nvSpPr>
          <p:cNvPr id="22534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3-9: SQL Workshop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7989888" cy="4525963"/>
          </a:xfrm>
        </p:spPr>
      </p:pic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Entering Commands (continued)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582613" y="5800725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3-10: SQL Commands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Describe the layout of each table in the database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Use CREATE TABLE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TABLE is followed by the table name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Follow this with the names and data types of the columns in the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smtClean="0"/>
              <a:t>Data types define type and size of data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Table and column name restrictions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smtClean="0"/>
              <a:t>Names cannot exceed 30 characters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smtClean="0"/>
              <a:t>Must start with a letter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smtClean="0"/>
              <a:t>Can contain letters, numbers, and underscores (_)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smtClean="0"/>
              <a:t>Cannot contain spaces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/>
              <a:t>Table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229600" cy="3222625"/>
          </a:xfr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/>
              <a:t>Table</a:t>
            </a:r>
            <a:endParaRPr lang="en-US" altLang="en-US" dirty="0" smtClean="0"/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3-11: CREATE TABLE command for the REP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 smtClean="0"/>
              <a:t>Commands are free-format; no rules stating specific words in specific positions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Indicate the end of a command by typing a semicolon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Commands are not case sensitive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In Oracle, enter the command in the SQL editor pane</a:t>
            </a:r>
          </a:p>
          <a:p>
            <a:pPr eaLnBrk="1" hangingPunct="1">
              <a:spcBef>
                <a:spcPct val="150000"/>
              </a:spcBef>
            </a:pPr>
            <a:endParaRPr lang="en-US" altLang="en-US" sz="280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/>
              <a:t>Table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dirty="0" smtClean="0"/>
              <a:t>Structured Query Language (SQL)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dirty="0" smtClean="0"/>
              <a:t>Most popular and widely used language for retrieving and manipulating database data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dirty="0" smtClean="0"/>
              <a:t>Developed in mid 1970s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dirty="0" smtClean="0"/>
              <a:t>Used </a:t>
            </a:r>
            <a:r>
              <a:rPr lang="en-US" altLang="en-US" sz="2600" dirty="0" smtClean="0"/>
              <a:t>by most DBMSs</a:t>
            </a:r>
            <a:endParaRPr lang="en-US" altLang="en-US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229600" cy="3503613"/>
          </a:xfr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/>
              <a:t>Table in Oracle</a:t>
            </a:r>
            <a:endParaRPr lang="en-US" altLang="en-US" dirty="0" smtClean="0"/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3-12: Running the CREATE TABLE command for the REP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497763" cy="4019550"/>
          </a:xfr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/>
              <a:t>Table in MS Access</a:t>
            </a:r>
            <a:endParaRPr lang="en-US" altLang="en-US" dirty="0" smtClean="0"/>
          </a:p>
        </p:txBody>
      </p:sp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3-13: Using Access SQL view to create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229600" cy="3946525"/>
          </a:xfr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Creating a </a:t>
            </a:r>
            <a:r>
              <a:rPr lang="en-US" altLang="en-US" dirty="0" smtClean="0"/>
              <a:t>Table in MS SQL Server</a:t>
            </a:r>
            <a:endParaRPr lang="en-US" altLang="en-US" dirty="0" smtClean="0"/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3-14: Using  Microsoft SQL Server to create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same techniques that you might use in a word processor</a:t>
            </a:r>
          </a:p>
          <a:p>
            <a:pPr eaLnBrk="1" hangingPunct="1"/>
            <a:r>
              <a:rPr lang="en-US" altLang="en-US" smtClean="0"/>
              <a:t>Make changes and click Run button to execute command again</a:t>
            </a:r>
          </a:p>
          <a:p>
            <a:pPr eaLnBrk="1" hangingPunct="1"/>
            <a:r>
              <a:rPr lang="en-US" altLang="en-US" smtClean="0"/>
              <a:t>Check Results pane to determine if command executed successfully</a:t>
            </a: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Correcting Errors in SQL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Can  correct errors by dropping (deleting) a table and starting over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Useful when table is created before errors are discovered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Command is followed by the table to be dropped and a semicolon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Any data in table also deleted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Dropping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Oracle is not installed on your workstation, download, install and configure Oracle Express Edition Database:</a:t>
            </a:r>
          </a:p>
          <a:p>
            <a:pPr lvl="1"/>
            <a:r>
              <a:rPr lang="en-US" dirty="0" smtClean="0"/>
              <a:t>Download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www.oracle.com/technetwork/database/database-technologies/express-edition/downloads/index.html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Install: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docs.oracle.com/cd/E17781_01/install.112/e18803/toc.htm#XEINW133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Getting Started: </a:t>
            </a:r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docs.oracle.com/cd/E17781_01/admin.112/e18585/toc.htm#XEGSG109</a:t>
            </a:r>
            <a:endParaRPr lang="en-US" dirty="0" smtClean="0"/>
          </a:p>
          <a:p>
            <a:r>
              <a:rPr lang="en-US" dirty="0" smtClean="0"/>
              <a:t>Create a table REP as described in slides 16-20.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400" dirty="0" smtClean="0"/>
              <a:t>For each column, the type of data must be defined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 smtClean="0"/>
              <a:t>Common data types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CHAR(n)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VARCHAR(n)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DATE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DECIMAL(</a:t>
            </a:r>
            <a:r>
              <a:rPr lang="en-US" altLang="en-US" sz="2400" dirty="0" err="1" smtClean="0"/>
              <a:t>p,q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INT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 dirty="0" smtClean="0"/>
              <a:t>SMALLINT</a:t>
            </a:r>
            <a:endParaRPr lang="en-US" altLang="en-US" sz="2400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A special value to represent a situation when the actual value is not known for a column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Can specify whether to allow nulls in the individual columns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Should not allow nulls for primary key columns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Nulls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 smtClean="0"/>
              <a:t>Use NOT NULL clause in CREATE TABLE command to exclude the use of nulls in a column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 smtClean="0"/>
              <a:t>Default is to allow null values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 smtClean="0"/>
              <a:t>If a column is defined as NOT NULL, system will reject any attempt to store a null value there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</a:t>
            </a:r>
            <a:r>
              <a:rPr lang="en-US" altLang="en-US" dirty="0" smtClean="0"/>
              <a:t>Nulls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</a:t>
            </a:r>
            <a:r>
              <a:rPr lang="en-US" altLang="en-US" dirty="0" smtClean="0"/>
              <a:t>Nulls</a:t>
            </a:r>
            <a:endParaRPr lang="en-US" altLang="en-US" dirty="0" smtClean="0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752600" y="1828800"/>
            <a:ext cx="5638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CREATE TABLE REP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(REP_NUM CHAR(2) PRIMARY KEY,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LAST_NAME CHAR(15)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FIRST_NAME CHAR(15)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STREET CHAR(15),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CITY CHAR(15),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STATE CHAR(2),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POSTAL_CODE CHAR(5),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COMMISSION DECIMAL(7,2),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RATE DECIMAL(3,2)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Oracle Database 11g Express</a:t>
            </a:r>
          </a:p>
          <a:p>
            <a:pPr lvl="1" eaLnBrk="1" hangingPunct="1"/>
            <a:r>
              <a:rPr lang="en-US" altLang="en-US" sz="2600" dirty="0" smtClean="0"/>
              <a:t>Software used in </a:t>
            </a:r>
            <a:r>
              <a:rPr lang="en-US" altLang="en-US" sz="2600" dirty="0" smtClean="0"/>
              <a:t>class to </a:t>
            </a:r>
            <a:r>
              <a:rPr lang="en-US" altLang="en-US" sz="2600" dirty="0" smtClean="0"/>
              <a:t>illustrate SQL</a:t>
            </a:r>
          </a:p>
          <a:p>
            <a:pPr lvl="1" eaLnBrk="1" hangingPunct="1"/>
            <a:r>
              <a:rPr lang="en-US" altLang="en-US" sz="2600" dirty="0" smtClean="0"/>
              <a:t>Commands will work the same in other versions of Oracle</a:t>
            </a:r>
            <a:endParaRPr lang="en-US" altLang="en-US" sz="2400" dirty="0" smtClean="0"/>
          </a:p>
          <a:p>
            <a:pPr eaLnBrk="1" hangingPunct="1"/>
            <a:r>
              <a:rPr lang="en-US" altLang="en-US" sz="2800" dirty="0" smtClean="0"/>
              <a:t>Differences between Oracle and </a:t>
            </a:r>
            <a:r>
              <a:rPr lang="en-US" altLang="en-US" sz="2800" dirty="0" smtClean="0"/>
              <a:t>other databases </a:t>
            </a:r>
            <a:r>
              <a:rPr lang="en-US" altLang="en-US" sz="2800" dirty="0" smtClean="0"/>
              <a:t>are noted in special </a:t>
            </a:r>
            <a:r>
              <a:rPr lang="en-US" altLang="en-US" sz="2800" dirty="0" smtClean="0"/>
              <a:t>boxes</a:t>
            </a:r>
          </a:p>
          <a:p>
            <a:pPr eaLnBrk="1" hangingPunct="1"/>
            <a:r>
              <a:rPr lang="en-US" altLang="en-US" sz="2800" dirty="0" err="1" smtClean="0"/>
              <a:t>MySQL</a:t>
            </a:r>
            <a:r>
              <a:rPr lang="en-US" altLang="en-US" sz="2800" dirty="0" smtClean="0"/>
              <a:t> database will be introduced in a later module.</a:t>
            </a:r>
            <a:endParaRPr lang="en-US" altLang="en-US" sz="2800" dirty="0" smtClean="0"/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Creating and Running SQL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smtClean="0"/>
              <a:t>INSERT Command</a:t>
            </a:r>
            <a:r>
              <a:rPr lang="en-US" altLang="en-US" smtClean="0"/>
              <a:t> </a:t>
            </a:r>
            <a:endParaRPr lang="en-US" altLang="en-US" sz="2900" smtClean="0"/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 smtClean="0"/>
              <a:t>INSERT INTO followed by table name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 smtClean="0"/>
              <a:t>VALUES command followed by specific values in parentheses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600" smtClean="0"/>
              <a:t>Values for character columns in single quotation marks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Rows to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229600" cy="4138613"/>
          </a:xfrm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Insert Command</a:t>
            </a:r>
          </a:p>
        </p:txBody>
      </p: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3-17: INSERT command for the first record in the REP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To add new rows, modify previous insert command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Use same editing techniques as those used to correct errors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en-US" sz="280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4000" dirty="0" smtClean="0"/>
              <a:t>The INSERT </a:t>
            </a:r>
            <a:r>
              <a:rPr lang="en-US" altLang="en-US" sz="4000" dirty="0" smtClean="0"/>
              <a:t>Command</a:t>
            </a:r>
            <a:endParaRPr lang="en-US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Use a special format of INSERT command to enter a null value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Identify the names of the columns that accept non-null values and then list only the non-null values after the VALUES command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2800" smtClean="0"/>
          </a:p>
          <a:p>
            <a:pPr eaLnBrk="1" hangingPunct="1">
              <a:spcBef>
                <a:spcPct val="100000"/>
              </a:spcBef>
            </a:pPr>
            <a:endParaRPr lang="en-US" altLang="en-US" sz="280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200" smtClean="0"/>
              <a:t>Inserting a Row that Contains Nulls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229600" cy="3776663"/>
          </a:xfrm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Inserting a Row that Contains </a:t>
            </a:r>
            <a:r>
              <a:rPr lang="en-US" altLang="en-US" sz="4000" dirty="0" smtClean="0"/>
              <a:t>Nulls</a:t>
            </a:r>
            <a:endParaRPr lang="en-US" altLang="en-US" sz="4000" dirty="0" smtClean="0"/>
          </a:p>
        </p:txBody>
      </p:sp>
      <p:sp>
        <p:nvSpPr>
          <p:cNvPr id="41990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3-20: Inserting a row that contains null values in the REP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instructions on slides 31-34, insert several records into the REP table you created in the previous exercise.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Use SELECT command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 smtClean="0"/>
              <a:t>Can display all the rows and columns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SELECT * FROM followed by the name of the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Ends with a semicolon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Viewing Table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3560763"/>
          </a:xfr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Viewing Table </a:t>
            </a:r>
            <a:r>
              <a:rPr lang="en-US" altLang="en-US" dirty="0" smtClean="0"/>
              <a:t>Data</a:t>
            </a:r>
            <a:endParaRPr lang="en-US" altLang="en-US" dirty="0" smtClean="0"/>
          </a:p>
        </p:txBody>
      </p:sp>
      <p:sp>
        <p:nvSpPr>
          <p:cNvPr id="44038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3-21: Using a SELECT command to view table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 </a:t>
            </a:r>
            <a:r>
              <a:rPr lang="en-US" altLang="en-US" sz="2800" dirty="0" smtClean="0"/>
              <a:t>MS Access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600" dirty="0" smtClean="0"/>
              <a:t>Enter SELECT statement in SQL view</a:t>
            </a:r>
          </a:p>
          <a:p>
            <a:pPr eaLnBrk="1" hangingPunct="1"/>
            <a:r>
              <a:rPr lang="en-US" altLang="en-US" sz="2800" dirty="0" smtClean="0"/>
              <a:t>In </a:t>
            </a:r>
            <a:r>
              <a:rPr lang="en-US" altLang="en-US" sz="2800" dirty="0" smtClean="0"/>
              <a:t>MS SQL </a:t>
            </a:r>
            <a:r>
              <a:rPr lang="en-US" altLang="en-US" sz="2800" dirty="0" smtClean="0"/>
              <a:t>Server</a:t>
            </a:r>
          </a:p>
          <a:p>
            <a:pPr lvl="1" eaLnBrk="1" hangingPunct="1"/>
            <a:r>
              <a:rPr lang="en-US" altLang="en-US" sz="2600" dirty="0" smtClean="0"/>
              <a:t>Enter SELECT statement in Query Editor window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Viewing Table </a:t>
            </a:r>
            <a:r>
              <a:rPr lang="en-US" altLang="en-US" dirty="0" smtClean="0"/>
              <a:t>Data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UPDATE command is used to update a value in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DELETE command allows you to delete a record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INSERT command allows you to add a record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Correcting Errors in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400" dirty="0" smtClean="0"/>
              <a:t>App loads in your web browser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 smtClean="0"/>
              <a:t>Must have a DBA database role username and password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 smtClean="0"/>
              <a:t>Create a workspace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 dirty="0" smtClean="0"/>
              <a:t>A work area that allows multiple users to work with the same installation of Oracle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400" dirty="0" smtClean="0"/>
              <a:t>Login to the workspace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the Oracle Database 11g Express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229600" cy="3705225"/>
          </a:xfrm>
        </p:spPr>
      </p:pic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Correcting Errors in a </a:t>
            </a:r>
            <a:r>
              <a:rPr lang="en-US" altLang="en-US" sz="4000" dirty="0" smtClean="0"/>
              <a:t>Table</a:t>
            </a:r>
            <a:endParaRPr lang="en-US" altLang="en-US" sz="4000" dirty="0" smtClean="0"/>
          </a:p>
        </p:txBody>
      </p:sp>
      <p:sp>
        <p:nvSpPr>
          <p:cNvPr id="47110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3-26: Using an UPDATE command to change 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3697288"/>
          </a:xfrm>
        </p:spPr>
      </p:pic>
      <p:sp>
        <p:nvSpPr>
          <p:cNvPr id="4813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Correcting Errors in a </a:t>
            </a:r>
            <a:r>
              <a:rPr lang="en-US" altLang="en-US" sz="4000" dirty="0" smtClean="0"/>
              <a:t>Table</a:t>
            </a:r>
            <a:endParaRPr lang="en-US" altLang="en-US" sz="4000" dirty="0" smtClean="0"/>
          </a:p>
        </p:txBody>
      </p:sp>
      <p:sp>
        <p:nvSpPr>
          <p:cNvPr id="48134" name="TextBox 7"/>
          <p:cNvSpPr txBox="1">
            <a:spLocks noChangeArrowheads="1"/>
          </p:cNvSpPr>
          <p:nvPr/>
        </p:nvSpPr>
        <p:spPr bwMode="auto">
          <a:xfrm>
            <a:off x="582613" y="54864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3-27: Last name changed for sales rep number 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229600" cy="3576638"/>
          </a:xfrm>
        </p:spPr>
      </p:pic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Correcting Errors in a </a:t>
            </a:r>
            <a:r>
              <a:rPr lang="en-US" altLang="en-US" sz="4000" dirty="0" smtClean="0"/>
              <a:t>Table</a:t>
            </a:r>
            <a:endParaRPr lang="en-US" altLang="en-US" sz="4000" dirty="0" smtClean="0"/>
          </a:p>
        </p:txBody>
      </p:sp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3-28: Using a DELETE command to delete a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SELECT SQL statement to view the contents of your REP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Use the UPDATE SQL statement to update one REP record.</a:t>
            </a:r>
          </a:p>
          <a:p>
            <a:r>
              <a:rPr lang="en-US" dirty="0" smtClean="0"/>
              <a:t>Use the DELETE SQL statement to delete another REP record.</a:t>
            </a:r>
          </a:p>
          <a:p>
            <a:r>
              <a:rPr lang="en-US" dirty="0" smtClean="0"/>
              <a:t>Use the SELECT SQL statement to view the contents of your REP table after the changes.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Allows you to use commands again without retyping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Save commands in a script file or script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600" smtClean="0"/>
              <a:t>Text file with .sql extension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 smtClean="0"/>
              <a:t>Script repository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600" smtClean="0"/>
              <a:t>Special location in Oracle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600" smtClean="0"/>
              <a:t>Can download to local drive</a:t>
            </a:r>
          </a:p>
          <a:p>
            <a:pPr eaLnBrk="1" hangingPunct="1">
              <a:spcBef>
                <a:spcPct val="60000"/>
              </a:spcBef>
            </a:pPr>
            <a:endParaRPr lang="en-US" altLang="en-US" sz="2800" smtClean="0"/>
          </a:p>
          <a:p>
            <a:pPr eaLnBrk="1" hangingPunct="1">
              <a:spcBef>
                <a:spcPct val="60000"/>
              </a:spcBef>
            </a:pPr>
            <a:endParaRPr lang="en-US" altLang="en-US" sz="290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Saving SQL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 create a script file in Oracle:</a:t>
            </a:r>
          </a:p>
          <a:p>
            <a:pPr lvl="1" eaLnBrk="1" hangingPunct="1"/>
            <a:r>
              <a:rPr lang="en-US" altLang="en-US" sz="2600" smtClean="0"/>
              <a:t>Use Script Editor page</a:t>
            </a:r>
          </a:p>
          <a:p>
            <a:pPr lvl="1" eaLnBrk="1" hangingPunct="1"/>
            <a:r>
              <a:rPr lang="en-US" altLang="en-US" sz="2600" smtClean="0"/>
              <a:t>Enter a name for script</a:t>
            </a:r>
          </a:p>
          <a:p>
            <a:pPr lvl="1" eaLnBrk="1" hangingPunct="1"/>
            <a:r>
              <a:rPr lang="en-US" altLang="en-US" sz="2600" smtClean="0"/>
              <a:t>Type the command or commands to save in script</a:t>
            </a:r>
          </a:p>
          <a:p>
            <a:pPr lvl="1" eaLnBrk="1" hangingPunct="1"/>
            <a:r>
              <a:rPr lang="en-US" altLang="en-US" sz="2600" smtClean="0"/>
              <a:t>Save the script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Saving SQL </a:t>
            </a:r>
            <a:r>
              <a:rPr lang="en-US" altLang="en-US" sz="4000" dirty="0" smtClean="0"/>
              <a:t>Commands</a:t>
            </a:r>
            <a:endParaRPr lang="en-US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Once a script file is created:</a:t>
            </a:r>
          </a:p>
          <a:p>
            <a:pPr lvl="1" eaLnBrk="1" hangingPunct="1"/>
            <a:r>
              <a:rPr lang="en-US" altLang="en-US" sz="2600" smtClean="0"/>
              <a:t>Can view, edit, or run</a:t>
            </a:r>
          </a:p>
          <a:p>
            <a:pPr lvl="1" eaLnBrk="1" hangingPunct="1"/>
            <a:r>
              <a:rPr lang="en-US" altLang="en-US" sz="2600" smtClean="0"/>
              <a:t>Can delete</a:t>
            </a:r>
          </a:p>
          <a:p>
            <a:pPr lvl="1" eaLnBrk="1" hangingPunct="1"/>
            <a:r>
              <a:rPr lang="en-US" altLang="en-US" sz="2600" smtClean="0"/>
              <a:t>Can download from script repository to local drive</a:t>
            </a:r>
          </a:p>
          <a:p>
            <a:pPr lvl="1" eaLnBrk="1" hangingPunct="1"/>
            <a:r>
              <a:rPr lang="en-US" altLang="en-US" sz="2600" smtClean="0"/>
              <a:t>Can upload from local drive to script repository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Saving SQL </a:t>
            </a:r>
            <a:r>
              <a:rPr lang="en-US" altLang="en-US" sz="4000" dirty="0" smtClean="0"/>
              <a:t>Commands</a:t>
            </a:r>
            <a:endParaRPr lang="en-US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DESCRIBE command (Oracle)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Documenter tool (Access)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 smtClean="0"/>
              <a:t>Exec sp_columns command (SQL Server)</a:t>
            </a:r>
          </a:p>
          <a:p>
            <a:pPr lvl="1" eaLnBrk="1" hangingPunct="1">
              <a:spcBef>
                <a:spcPct val="100000"/>
              </a:spcBef>
              <a:buFontTx/>
              <a:buNone/>
            </a:pPr>
            <a:endParaRPr lang="en-US" altLang="en-US" sz="2400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Describing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19200"/>
            <a:ext cx="7680325" cy="4260850"/>
          </a:xfrm>
        </p:spPr>
      </p:pic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Describing a </a:t>
            </a:r>
            <a:r>
              <a:rPr lang="en-US" altLang="en-US" dirty="0" smtClean="0"/>
              <a:t>Table</a:t>
            </a:r>
            <a:endParaRPr lang="en-US" altLang="en-US" dirty="0" smtClean="0"/>
          </a:p>
        </p:txBody>
      </p:sp>
      <p:sp>
        <p:nvSpPr>
          <p:cNvPr id="56326" name="TextBox 7"/>
          <p:cNvSpPr txBox="1">
            <a:spLocks noChangeArrowheads="1"/>
          </p:cNvSpPr>
          <p:nvPr/>
        </p:nvSpPr>
        <p:spPr bwMode="auto">
          <a:xfrm>
            <a:off x="582613" y="5646738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3-38: DESCRIBE command for the REP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800" dirty="0" smtClean="0"/>
              <a:t>Use the CREATE TABLE command to create tables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800" dirty="0" smtClean="0"/>
              <a:t>Use the DROP TABLE command to delete a table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800" dirty="0" smtClean="0"/>
              <a:t>CHAR, VARCHAR, DATE, DECIMAL, INT, and SMALLINT data types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altLang="en-US" sz="2600" dirty="0" smtClean="0"/>
              <a:t>Access does not support DECIMAL</a:t>
            </a:r>
          </a:p>
          <a:p>
            <a:pPr marL="0" indent="0" eaLnBrk="1" hangingPunct="1">
              <a:lnSpc>
                <a:spcPct val="80000"/>
              </a:lnSpc>
              <a:spcBef>
                <a:spcPct val="100000"/>
              </a:spcBef>
              <a:buFontTx/>
              <a:buNone/>
              <a:defRPr/>
            </a:pPr>
            <a:endParaRPr lang="en-US" altLang="en-US" sz="2600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62200"/>
            <a:ext cx="8229600" cy="2747963"/>
          </a:xfrm>
        </p:spPr>
      </p:pic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13318" name="TextBox 2"/>
          <p:cNvSpPr txBox="1">
            <a:spLocks noChangeArrowheads="1"/>
          </p:cNvSpPr>
          <p:nvPr/>
        </p:nvSpPr>
        <p:spPr bwMode="auto">
          <a:xfrm>
            <a:off x="762000" y="54102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3-1: Oracle Database 11g Express Edition home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Null value used when actual value for a column is unknown, unavailable, or not applicable</a:t>
            </a:r>
          </a:p>
          <a:p>
            <a:pPr eaLnBrk="1" hangingPunct="1"/>
            <a:r>
              <a:rPr lang="en-US" altLang="en-US" sz="2800" smtClean="0"/>
              <a:t>Use NOT Null clause to identify columns that cannot have a null value </a:t>
            </a:r>
          </a:p>
          <a:p>
            <a:pPr eaLnBrk="1" hangingPunct="1"/>
            <a:r>
              <a:rPr lang="en-US" altLang="en-US" sz="2800" smtClean="0"/>
              <a:t>Use INSERT command to add rows</a:t>
            </a:r>
          </a:p>
          <a:p>
            <a:pPr eaLnBrk="1" hangingPunct="1"/>
            <a:r>
              <a:rPr lang="en-US" altLang="en-US" sz="2800" smtClean="0"/>
              <a:t>Use SELECT command to view data in a table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Use UPDATE command to change the value in a column</a:t>
            </a:r>
          </a:p>
          <a:p>
            <a:pPr eaLnBrk="1" hangingPunct="1"/>
            <a:r>
              <a:rPr lang="en-US" altLang="en-US" sz="2800" dirty="0" smtClean="0"/>
              <a:t>Use DELETE command to delete a row</a:t>
            </a:r>
          </a:p>
          <a:p>
            <a:pPr eaLnBrk="1" hangingPunct="1"/>
            <a:r>
              <a:rPr lang="en-US" altLang="en-US" sz="2800" dirty="0" smtClean="0"/>
              <a:t>Save SQL commands in a script file</a:t>
            </a:r>
          </a:p>
          <a:p>
            <a:pPr eaLnBrk="1" hangingPunct="1"/>
            <a:r>
              <a:rPr lang="en-US" altLang="en-US" sz="2800" dirty="0" smtClean="0"/>
              <a:t>Use DESCRIBE command to display a table’s structure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smtClean="0"/>
              <a:t>Figures 3-30 through 3-37 in the book give additional table information for TAL Distributors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/>
              <a:t>Execute </a:t>
            </a:r>
            <a:r>
              <a:rPr lang="en-US" altLang="en-US" sz="2800" dirty="0" smtClean="0"/>
              <a:t>appropriate CREATE TABLE and INSERT </a:t>
            </a:r>
            <a:r>
              <a:rPr lang="en-US" altLang="en-US" sz="2800" dirty="0" smtClean="0"/>
              <a:t>commands to create the remaining tables with sample data.</a:t>
            </a:r>
            <a:endParaRPr lang="en-US" altLang="en-US" sz="28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/>
              <a:t>Save these commands as </a:t>
            </a:r>
            <a:r>
              <a:rPr lang="en-US" altLang="en-US" sz="2800" dirty="0" smtClean="0"/>
              <a:t>scripts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 smtClean="0"/>
              <a:t>You may want to put a “delete table” statement  before each “create table” statement.</a:t>
            </a:r>
            <a:endParaRPr lang="en-US" altLang="en-US" sz="2400" dirty="0" smtClean="0"/>
          </a:p>
          <a:p>
            <a:pPr lvl="1">
              <a:spcBef>
                <a:spcPct val="0"/>
              </a:spcBef>
            </a:pPr>
            <a:r>
              <a:rPr lang="en-US" altLang="en-US" sz="2400" dirty="0" smtClean="0"/>
              <a:t>Don’t forget to separate </a:t>
            </a:r>
            <a:r>
              <a:rPr lang="en-US" altLang="en-US" sz="2400" dirty="0" smtClean="0"/>
              <a:t>multiple commands in a script file with a </a:t>
            </a:r>
            <a:r>
              <a:rPr lang="en-US" altLang="en-US" sz="2400" dirty="0" smtClean="0"/>
              <a:t>semicolon.</a:t>
            </a:r>
            <a:endParaRPr lang="en-US" altLang="en-US" sz="2400" dirty="0" smtClean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Exercise</a:t>
            </a:r>
            <a:endParaRPr lang="en-US" alt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47800"/>
            <a:ext cx="8229600" cy="3576638"/>
          </a:xfrm>
        </p:spPr>
      </p:pic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14341" name="TextBox 2"/>
          <p:cNvSpPr txBox="1">
            <a:spLocks noChangeArrowheads="1"/>
          </p:cNvSpPr>
          <p:nvPr/>
        </p:nvSpPr>
        <p:spPr bwMode="auto">
          <a:xfrm>
            <a:off x="762000" y="54102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3-2: Entering the username and password for a DBA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950" y="1600200"/>
            <a:ext cx="6950075" cy="4098925"/>
          </a:xfrm>
        </p:spPr>
      </p:pic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15365" name="TextBox 2"/>
          <p:cNvSpPr txBox="1">
            <a:spLocks noChangeArrowheads="1"/>
          </p:cNvSpPr>
          <p:nvPr/>
        </p:nvSpPr>
        <p:spPr bwMode="auto">
          <a:xfrm>
            <a:off x="609600" y="58674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3-3: Creating a new workspace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229600" cy="4227513"/>
          </a:xfrm>
        </p:spPr>
      </p:pic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Using the Oracle Database 11g Express </a:t>
            </a:r>
            <a:r>
              <a:rPr lang="en-US" altLang="en-US" sz="4000" dirty="0" smtClean="0"/>
              <a:t>Edition</a:t>
            </a:r>
            <a:endParaRPr lang="en-US" altLang="en-US" sz="4000" dirty="0" smtClean="0"/>
          </a:p>
        </p:txBody>
      </p:sp>
      <p:sp>
        <p:nvSpPr>
          <p:cNvPr id="16389" name="TextBox 2"/>
          <p:cNvSpPr txBox="1">
            <a:spLocks noChangeArrowheads="1"/>
          </p:cNvSpPr>
          <p:nvPr/>
        </p:nvSpPr>
        <p:spPr bwMode="auto">
          <a:xfrm>
            <a:off x="609600" y="5715000"/>
            <a:ext cx="670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3-4: Logging in to an Application Express workspace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Application Express home page provides access to various tools</a:t>
            </a:r>
          </a:p>
          <a:p>
            <a:r>
              <a:rPr lang="en-US" altLang="en-US" smtClean="0"/>
              <a:t>Use SQL Workshop tool in this text</a:t>
            </a:r>
          </a:p>
          <a:p>
            <a:r>
              <a:rPr lang="en-US" altLang="en-US" smtClean="0"/>
              <a:t>SQL Scripts page displays scripts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Using the Oracle Database 11g Express </a:t>
            </a:r>
            <a:r>
              <a:rPr lang="en-US" altLang="en-US" dirty="0" smtClean="0"/>
              <a:t>Edition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8/23/2016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A_15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1430</Words>
  <Application>Microsoft Office PowerPoint</Application>
  <PresentationFormat>On-screen Show (4:3)</PresentationFormat>
  <Paragraphs>203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Theme1</vt:lpstr>
      <vt:lpstr>2_Default Design</vt:lpstr>
      <vt:lpstr>1_Default Design</vt:lpstr>
      <vt:lpstr>3_Default Design</vt:lpstr>
      <vt:lpstr>WA_150</vt:lpstr>
      <vt:lpstr>Data Development Utilizing Database Design and SQL</vt:lpstr>
      <vt:lpstr>Introduction</vt:lpstr>
      <vt:lpstr>Creating and Running SQL Commands</vt:lpstr>
      <vt:lpstr>Using the Oracle Database 11g Express Edition</vt:lpstr>
      <vt:lpstr>Using the Oracle Database 11g Express Edition</vt:lpstr>
      <vt:lpstr>Using the Oracle Database 11g Express Edition</vt:lpstr>
      <vt:lpstr>Using the Oracle Database 11g Express Edition</vt:lpstr>
      <vt:lpstr>Using the Oracle Database 11g Express Edition</vt:lpstr>
      <vt:lpstr>Using the Oracle Database 11g Express Edition</vt:lpstr>
      <vt:lpstr>Using the Oracle Database 11g Express Edition</vt:lpstr>
      <vt:lpstr>Using the Oracle Database 11g Express Edition</vt:lpstr>
      <vt:lpstr>Using the Oracle Database 11g Express Edition</vt:lpstr>
      <vt:lpstr>Using the Oracle Database 11g Express Edition</vt:lpstr>
      <vt:lpstr>Entering Commands</vt:lpstr>
      <vt:lpstr>Entering Commands (continued)</vt:lpstr>
      <vt:lpstr>Creating a Table</vt:lpstr>
      <vt:lpstr>Creating a Table</vt:lpstr>
      <vt:lpstr>Creating a Table</vt:lpstr>
      <vt:lpstr>Creating a Table</vt:lpstr>
      <vt:lpstr>Creating a Table in Oracle</vt:lpstr>
      <vt:lpstr>Creating a Table in MS Access</vt:lpstr>
      <vt:lpstr>Creating a Table in MS SQL Server</vt:lpstr>
      <vt:lpstr>Correcting Errors in SQL Commands</vt:lpstr>
      <vt:lpstr>Dropping a Table</vt:lpstr>
      <vt:lpstr>Exercise</vt:lpstr>
      <vt:lpstr>Using Data Types</vt:lpstr>
      <vt:lpstr>Using Nulls</vt:lpstr>
      <vt:lpstr>Using Nulls</vt:lpstr>
      <vt:lpstr>Using Nulls</vt:lpstr>
      <vt:lpstr>Adding Rows to a Table</vt:lpstr>
      <vt:lpstr>The Insert Command</vt:lpstr>
      <vt:lpstr>The INSERT Command</vt:lpstr>
      <vt:lpstr>Inserting a Row that Contains Nulls</vt:lpstr>
      <vt:lpstr>Inserting a Row that Contains Nulls</vt:lpstr>
      <vt:lpstr>Exercise</vt:lpstr>
      <vt:lpstr>Viewing Table Data</vt:lpstr>
      <vt:lpstr>Viewing Table Data</vt:lpstr>
      <vt:lpstr>Viewing Table Data</vt:lpstr>
      <vt:lpstr>Correcting Errors in a Table</vt:lpstr>
      <vt:lpstr>Correcting Errors in a Table</vt:lpstr>
      <vt:lpstr>Correcting Errors in a Table</vt:lpstr>
      <vt:lpstr>Correcting Errors in a Table</vt:lpstr>
      <vt:lpstr>Exercise</vt:lpstr>
      <vt:lpstr>Saving SQL Commands</vt:lpstr>
      <vt:lpstr>Saving SQL Commands</vt:lpstr>
      <vt:lpstr>Saving SQL Commands</vt:lpstr>
      <vt:lpstr>Describing a Table</vt:lpstr>
      <vt:lpstr>Describing a Table</vt:lpstr>
      <vt:lpstr>Summary</vt:lpstr>
      <vt:lpstr>Summary</vt:lpstr>
      <vt:lpstr>Summary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Course Technology</dc:creator>
  <cp:lastModifiedBy>ADMINIBM</cp:lastModifiedBy>
  <cp:revision>107</cp:revision>
  <dcterms:created xsi:type="dcterms:W3CDTF">2005-09-26T02:42:59Z</dcterms:created>
  <dcterms:modified xsi:type="dcterms:W3CDTF">2016-09-29T20:20:08Z</dcterms:modified>
</cp:coreProperties>
</file>