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 id="2147483675" r:id="rId2"/>
    <p:sldMasterId id="2147483687" r:id="rId3"/>
    <p:sldMasterId id="2147483699" r:id="rId4"/>
    <p:sldMasterId id="2147484021" r:id="rId5"/>
  </p:sldMasterIdLst>
  <p:notesMasterIdLst>
    <p:notesMasterId r:id="rId54"/>
  </p:notesMasterIdLst>
  <p:sldIdLst>
    <p:sldId id="30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8" r:id="rId23"/>
    <p:sldId id="279" r:id="rId24"/>
    <p:sldId id="300" r:id="rId25"/>
    <p:sldId id="280" r:id="rId26"/>
    <p:sldId id="308" r:id="rId27"/>
    <p:sldId id="281" r:id="rId28"/>
    <p:sldId id="282" r:id="rId29"/>
    <p:sldId id="301" r:id="rId30"/>
    <p:sldId id="283" r:id="rId31"/>
    <p:sldId id="284" r:id="rId32"/>
    <p:sldId id="310" r:id="rId33"/>
    <p:sldId id="285" r:id="rId34"/>
    <p:sldId id="286" r:id="rId35"/>
    <p:sldId id="287" r:id="rId36"/>
    <p:sldId id="302" r:id="rId37"/>
    <p:sldId id="288" r:id="rId38"/>
    <p:sldId id="289" r:id="rId39"/>
    <p:sldId id="290" r:id="rId40"/>
    <p:sldId id="291" r:id="rId41"/>
    <p:sldId id="292" r:id="rId42"/>
    <p:sldId id="293" r:id="rId43"/>
    <p:sldId id="294" r:id="rId44"/>
    <p:sldId id="303" r:id="rId45"/>
    <p:sldId id="309" r:id="rId46"/>
    <p:sldId id="295" r:id="rId47"/>
    <p:sldId id="304" r:id="rId48"/>
    <p:sldId id="305" r:id="rId49"/>
    <p:sldId id="296" r:id="rId50"/>
    <p:sldId id="298" r:id="rId51"/>
    <p:sldId id="299" r:id="rId52"/>
    <p:sldId id="311" r:id="rId53"/>
  </p:sldIdLst>
  <p:sldSz cx="9144000" cy="6858000" type="screen4x3"/>
  <p:notesSz cx="6858000" cy="9144000"/>
  <p:custDataLst>
    <p:tags r:id="rId5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85" autoAdjust="0"/>
    <p:restoredTop sz="94660" autoAdjust="0"/>
  </p:normalViewPr>
  <p:slideViewPr>
    <p:cSldViewPr>
      <p:cViewPr>
        <p:scale>
          <a:sx n="81" d="100"/>
          <a:sy n="81" d="100"/>
        </p:scale>
        <p:origin x="-1530" y="-330"/>
      </p:cViewPr>
      <p:guideLst>
        <p:guide orient="horz" pos="2160"/>
        <p:guide pos="2880"/>
      </p:guideLst>
    </p:cSldViewPr>
  </p:slideViewPr>
  <p:outlineViewPr>
    <p:cViewPr>
      <p:scale>
        <a:sx n="33" d="100"/>
        <a:sy n="33" d="100"/>
      </p:scale>
      <p:origin x="0" y="2844"/>
    </p:cViewPr>
  </p:outlineViewPr>
  <p:notesTextViewPr>
    <p:cViewPr>
      <p:scale>
        <a:sx n="100" d="100"/>
        <a:sy n="100" d="100"/>
      </p:scale>
      <p:origin x="0" y="0"/>
    </p:cViewPr>
  </p:notesTextViewPr>
  <p:sorterViewPr>
    <p:cViewPr>
      <p:scale>
        <a:sx n="66" d="100"/>
        <a:sy n="66" d="100"/>
      </p:scale>
      <p:origin x="0" y="145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471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3D4F178-FFAC-4D7D-904A-F6E3CF2A7DAF}" type="slidenum">
              <a:rPr lang="en-US" altLang="en-US"/>
              <a:pPr>
                <a:defRPr/>
              </a:pPr>
              <a:t>‹#›</a:t>
            </a:fld>
            <a:endParaRPr lang="en-US" altLang="en-US"/>
          </a:p>
        </p:txBody>
      </p:sp>
    </p:spTree>
    <p:extLst>
      <p:ext uri="{BB962C8B-B14F-4D97-AF65-F5344CB8AC3E}">
        <p14:creationId xmlns:p14="http://schemas.microsoft.com/office/powerpoint/2010/main" xmlns="" val="14409442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8397281-E8C1-4A5D-944D-04E2A879F108}" type="slidenum">
              <a:rPr lang="en-US" altLang="en-US" smtClean="0"/>
              <a:pPr eaLnBrk="1" hangingPunct="1">
                <a:spcBef>
                  <a:spcPct val="0"/>
                </a:spcBef>
              </a:pPr>
              <a:t>1</a:t>
            </a:fld>
            <a:endParaRPr lang="en-US" altLang="en-US" smtClean="0"/>
          </a:p>
        </p:txBody>
      </p:sp>
      <p:sp>
        <p:nvSpPr>
          <p:cNvPr id="593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BD27DA8E-35DB-4033-B5CE-949D0DD6AD68}" type="slidenum">
              <a:rPr lang="en-US" altLang="en-US"/>
              <a:pPr algn="r">
                <a:spcBef>
                  <a:spcPct val="0"/>
                </a:spcBef>
              </a:pPr>
              <a:t>1</a:t>
            </a:fld>
            <a:endParaRPr lang="en-US" altLang="en-US"/>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p:spPr>
        <p:txBody>
          <a:bodyPr/>
          <a:lstStyle/>
          <a:p>
            <a:pPr eaLnBrk="1" hangingPunct="1"/>
            <a:endParaRPr lang="es-EC"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01A0768-84C0-4069-940F-FE5FF7D334D8}" type="slidenum">
              <a:rPr lang="en-US" altLang="en-US"/>
              <a:pPr>
                <a:defRPr/>
              </a:pPr>
              <a:t>‹#›</a:t>
            </a:fld>
            <a:endParaRPr lang="en-US" altLang="en-US"/>
          </a:p>
        </p:txBody>
      </p:sp>
    </p:spTree>
    <p:extLst>
      <p:ext uri="{BB962C8B-B14F-4D97-AF65-F5344CB8AC3E}">
        <p14:creationId xmlns:p14="http://schemas.microsoft.com/office/powerpoint/2010/main" xmlns="" val="51619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7872E1F-4938-42AD-ADAF-1B12BE5462C6}" type="slidenum">
              <a:rPr lang="en-US" altLang="en-US"/>
              <a:pPr>
                <a:defRPr/>
              </a:pPr>
              <a:t>‹#›</a:t>
            </a:fld>
            <a:endParaRPr lang="en-US" altLang="en-US"/>
          </a:p>
        </p:txBody>
      </p:sp>
    </p:spTree>
    <p:extLst>
      <p:ext uri="{BB962C8B-B14F-4D97-AF65-F5344CB8AC3E}">
        <p14:creationId xmlns:p14="http://schemas.microsoft.com/office/powerpoint/2010/main" xmlns="" val="368462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C33F918-53D5-4F9D-A0FF-4898F11DB4ED}" type="slidenum">
              <a:rPr lang="en-US" altLang="en-US"/>
              <a:pPr>
                <a:defRPr/>
              </a:pPr>
              <a:t>‹#›</a:t>
            </a:fld>
            <a:endParaRPr lang="en-US" altLang="en-US"/>
          </a:p>
        </p:txBody>
      </p:sp>
    </p:spTree>
    <p:extLst>
      <p:ext uri="{BB962C8B-B14F-4D97-AF65-F5344CB8AC3E}">
        <p14:creationId xmlns:p14="http://schemas.microsoft.com/office/powerpoint/2010/main" xmlns="" val="128643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AE3458-3D65-43F8-92F4-B0B77A961D8A}" type="slidenum">
              <a:rPr lang="en-US"/>
              <a:pPr>
                <a:defRPr/>
              </a:pPr>
              <a:t>‹#›</a:t>
            </a:fld>
            <a:endParaRPr lang="en-US" dirty="0"/>
          </a:p>
        </p:txBody>
      </p:sp>
    </p:spTree>
    <p:extLst>
      <p:ext uri="{BB962C8B-B14F-4D97-AF65-F5344CB8AC3E}">
        <p14:creationId xmlns:p14="http://schemas.microsoft.com/office/powerpoint/2010/main" xmlns="" val="3631681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190F1A-5174-4498-806E-68BC410D2AF0}" type="slidenum">
              <a:rPr lang="en-US"/>
              <a:pPr>
                <a:defRPr/>
              </a:pPr>
              <a:t>‹#›</a:t>
            </a:fld>
            <a:endParaRPr lang="en-US" dirty="0"/>
          </a:p>
        </p:txBody>
      </p:sp>
    </p:spTree>
    <p:extLst>
      <p:ext uri="{BB962C8B-B14F-4D97-AF65-F5344CB8AC3E}">
        <p14:creationId xmlns:p14="http://schemas.microsoft.com/office/powerpoint/2010/main" xmlns="" val="2525552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0B9641-BA79-4694-A2B1-16CE1639DD9B}" type="slidenum">
              <a:rPr lang="en-US"/>
              <a:pPr>
                <a:defRPr/>
              </a:pPr>
              <a:t>‹#›</a:t>
            </a:fld>
            <a:endParaRPr lang="en-US" dirty="0"/>
          </a:p>
        </p:txBody>
      </p:sp>
    </p:spTree>
    <p:extLst>
      <p:ext uri="{BB962C8B-B14F-4D97-AF65-F5344CB8AC3E}">
        <p14:creationId xmlns:p14="http://schemas.microsoft.com/office/powerpoint/2010/main" xmlns="" val="3065610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0E969F-CBC3-4283-B20F-2EC3715751FB}" type="slidenum">
              <a:rPr lang="en-US"/>
              <a:pPr>
                <a:defRPr/>
              </a:pPr>
              <a:t>‹#›</a:t>
            </a:fld>
            <a:endParaRPr lang="en-US" dirty="0"/>
          </a:p>
        </p:txBody>
      </p:sp>
    </p:spTree>
    <p:extLst>
      <p:ext uri="{BB962C8B-B14F-4D97-AF65-F5344CB8AC3E}">
        <p14:creationId xmlns:p14="http://schemas.microsoft.com/office/powerpoint/2010/main" xmlns="" val="4037030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25A2DAD-8168-4A02-9388-2146614A1499}" type="slidenum">
              <a:rPr lang="en-US"/>
              <a:pPr>
                <a:defRPr/>
              </a:pPr>
              <a:t>‹#›</a:t>
            </a:fld>
            <a:endParaRPr lang="en-US" dirty="0"/>
          </a:p>
        </p:txBody>
      </p:sp>
    </p:spTree>
    <p:extLst>
      <p:ext uri="{BB962C8B-B14F-4D97-AF65-F5344CB8AC3E}">
        <p14:creationId xmlns:p14="http://schemas.microsoft.com/office/powerpoint/2010/main" xmlns="" val="617801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03A0DA0-8E55-427C-9129-B625EE7D7203}" type="slidenum">
              <a:rPr lang="en-US"/>
              <a:pPr>
                <a:defRPr/>
              </a:pPr>
              <a:t>‹#›</a:t>
            </a:fld>
            <a:endParaRPr lang="en-US" dirty="0"/>
          </a:p>
        </p:txBody>
      </p:sp>
    </p:spTree>
    <p:extLst>
      <p:ext uri="{BB962C8B-B14F-4D97-AF65-F5344CB8AC3E}">
        <p14:creationId xmlns:p14="http://schemas.microsoft.com/office/powerpoint/2010/main" xmlns="" val="1092713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AAD40BC-B280-4938-BA73-FD8437EEE5C3}" type="slidenum">
              <a:rPr lang="en-US"/>
              <a:pPr>
                <a:defRPr/>
              </a:pPr>
              <a:t>‹#›</a:t>
            </a:fld>
            <a:endParaRPr lang="en-US" dirty="0"/>
          </a:p>
        </p:txBody>
      </p:sp>
    </p:spTree>
    <p:extLst>
      <p:ext uri="{BB962C8B-B14F-4D97-AF65-F5344CB8AC3E}">
        <p14:creationId xmlns:p14="http://schemas.microsoft.com/office/powerpoint/2010/main" xmlns="" val="3002102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18C19E7-AD63-4833-9810-2186CD409FD1}" type="slidenum">
              <a:rPr lang="en-US"/>
              <a:pPr>
                <a:defRPr/>
              </a:pPr>
              <a:t>‹#›</a:t>
            </a:fld>
            <a:endParaRPr lang="en-US" dirty="0"/>
          </a:p>
        </p:txBody>
      </p:sp>
    </p:spTree>
    <p:extLst>
      <p:ext uri="{BB962C8B-B14F-4D97-AF65-F5344CB8AC3E}">
        <p14:creationId xmlns:p14="http://schemas.microsoft.com/office/powerpoint/2010/main" xmlns="" val="107245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3F664CA-27E5-4D19-AEBF-D0E550F4B1AA}" type="slidenum">
              <a:rPr lang="en-US" altLang="en-US"/>
              <a:pPr>
                <a:defRPr/>
              </a:pPr>
              <a:t>‹#›</a:t>
            </a:fld>
            <a:endParaRPr lang="en-US" altLang="en-US"/>
          </a:p>
        </p:txBody>
      </p:sp>
    </p:spTree>
    <p:extLst>
      <p:ext uri="{BB962C8B-B14F-4D97-AF65-F5344CB8AC3E}">
        <p14:creationId xmlns:p14="http://schemas.microsoft.com/office/powerpoint/2010/main" xmlns="" val="1077259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CBEBC4-F20E-4911-9FB6-5E609CF146B8}" type="slidenum">
              <a:rPr lang="en-US"/>
              <a:pPr>
                <a:defRPr/>
              </a:pPr>
              <a:t>‹#›</a:t>
            </a:fld>
            <a:endParaRPr lang="en-US" dirty="0"/>
          </a:p>
        </p:txBody>
      </p:sp>
    </p:spTree>
    <p:extLst>
      <p:ext uri="{BB962C8B-B14F-4D97-AF65-F5344CB8AC3E}">
        <p14:creationId xmlns:p14="http://schemas.microsoft.com/office/powerpoint/2010/main" xmlns="" val="3313086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3B0402-0CCF-48F7-B443-93737885C3CB}" type="slidenum">
              <a:rPr lang="en-US"/>
              <a:pPr>
                <a:defRPr/>
              </a:pPr>
              <a:t>‹#›</a:t>
            </a:fld>
            <a:endParaRPr lang="en-US" dirty="0"/>
          </a:p>
        </p:txBody>
      </p:sp>
    </p:spTree>
    <p:extLst>
      <p:ext uri="{BB962C8B-B14F-4D97-AF65-F5344CB8AC3E}">
        <p14:creationId xmlns:p14="http://schemas.microsoft.com/office/powerpoint/2010/main" xmlns="" val="6748478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E1F8F1-9C87-4170-948D-444C53979A94}" type="slidenum">
              <a:rPr lang="en-US"/>
              <a:pPr>
                <a:defRPr/>
              </a:pPr>
              <a:t>‹#›</a:t>
            </a:fld>
            <a:endParaRPr lang="en-US" dirty="0"/>
          </a:p>
        </p:txBody>
      </p:sp>
    </p:spTree>
    <p:extLst>
      <p:ext uri="{BB962C8B-B14F-4D97-AF65-F5344CB8AC3E}">
        <p14:creationId xmlns:p14="http://schemas.microsoft.com/office/powerpoint/2010/main" xmlns="" val="771342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807776-2605-4F7A-BB17-A8A9543E0AC4}" type="slidenum">
              <a:rPr lang="en-US"/>
              <a:pPr>
                <a:defRPr/>
              </a:pPr>
              <a:t>‹#›</a:t>
            </a:fld>
            <a:endParaRPr lang="en-US" dirty="0"/>
          </a:p>
        </p:txBody>
      </p:sp>
    </p:spTree>
    <p:extLst>
      <p:ext uri="{BB962C8B-B14F-4D97-AF65-F5344CB8AC3E}">
        <p14:creationId xmlns:p14="http://schemas.microsoft.com/office/powerpoint/2010/main" xmlns="" val="3026108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82A016-47F0-4B5A-B4B4-C9BC7A30E1B8}" type="slidenum">
              <a:rPr lang="en-US"/>
              <a:pPr>
                <a:defRPr/>
              </a:pPr>
              <a:t>‹#›</a:t>
            </a:fld>
            <a:endParaRPr lang="en-US" dirty="0"/>
          </a:p>
        </p:txBody>
      </p:sp>
    </p:spTree>
    <p:extLst>
      <p:ext uri="{BB962C8B-B14F-4D97-AF65-F5344CB8AC3E}">
        <p14:creationId xmlns:p14="http://schemas.microsoft.com/office/powerpoint/2010/main" xmlns="" val="2338371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474FD2-C91E-4AE0-B4FE-EBABE8317C30}" type="slidenum">
              <a:rPr lang="en-US"/>
              <a:pPr>
                <a:defRPr/>
              </a:pPr>
              <a:t>‹#›</a:t>
            </a:fld>
            <a:endParaRPr lang="en-US" dirty="0"/>
          </a:p>
        </p:txBody>
      </p:sp>
    </p:spTree>
    <p:extLst>
      <p:ext uri="{BB962C8B-B14F-4D97-AF65-F5344CB8AC3E}">
        <p14:creationId xmlns:p14="http://schemas.microsoft.com/office/powerpoint/2010/main" xmlns="" val="2740953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743351-2DF8-4CA5-968D-4BAA30CAAB82}" type="slidenum">
              <a:rPr lang="en-US"/>
              <a:pPr>
                <a:defRPr/>
              </a:pPr>
              <a:t>‹#›</a:t>
            </a:fld>
            <a:endParaRPr lang="en-US" dirty="0"/>
          </a:p>
        </p:txBody>
      </p:sp>
    </p:spTree>
    <p:extLst>
      <p:ext uri="{BB962C8B-B14F-4D97-AF65-F5344CB8AC3E}">
        <p14:creationId xmlns:p14="http://schemas.microsoft.com/office/powerpoint/2010/main" xmlns="" val="5354425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2EC6111-7B36-495A-BBB1-90BE699EEAA0}" type="slidenum">
              <a:rPr lang="en-US"/>
              <a:pPr>
                <a:defRPr/>
              </a:pPr>
              <a:t>‹#›</a:t>
            </a:fld>
            <a:endParaRPr lang="en-US" dirty="0"/>
          </a:p>
        </p:txBody>
      </p:sp>
    </p:spTree>
    <p:extLst>
      <p:ext uri="{BB962C8B-B14F-4D97-AF65-F5344CB8AC3E}">
        <p14:creationId xmlns:p14="http://schemas.microsoft.com/office/powerpoint/2010/main" xmlns="" val="1919881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601316F-086B-4EB5-A43B-A90E660FD41F}" type="slidenum">
              <a:rPr lang="en-US"/>
              <a:pPr>
                <a:defRPr/>
              </a:pPr>
              <a:t>‹#›</a:t>
            </a:fld>
            <a:endParaRPr lang="en-US" dirty="0"/>
          </a:p>
        </p:txBody>
      </p:sp>
    </p:spTree>
    <p:extLst>
      <p:ext uri="{BB962C8B-B14F-4D97-AF65-F5344CB8AC3E}">
        <p14:creationId xmlns:p14="http://schemas.microsoft.com/office/powerpoint/2010/main" xmlns="" val="2531707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EC5B7E5-2622-45FB-AFE9-54025463F460}" type="slidenum">
              <a:rPr lang="en-US"/>
              <a:pPr>
                <a:defRPr/>
              </a:pPr>
              <a:t>‹#›</a:t>
            </a:fld>
            <a:endParaRPr lang="en-US" dirty="0"/>
          </a:p>
        </p:txBody>
      </p:sp>
    </p:spTree>
    <p:extLst>
      <p:ext uri="{BB962C8B-B14F-4D97-AF65-F5344CB8AC3E}">
        <p14:creationId xmlns:p14="http://schemas.microsoft.com/office/powerpoint/2010/main" xmlns="" val="22058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E651C35-8067-44CC-ABFC-A9D021CBA62E}" type="slidenum">
              <a:rPr lang="en-US" altLang="en-US"/>
              <a:pPr>
                <a:defRPr/>
              </a:pPr>
              <a:t>‹#›</a:t>
            </a:fld>
            <a:endParaRPr lang="en-US" altLang="en-US"/>
          </a:p>
        </p:txBody>
      </p:sp>
    </p:spTree>
    <p:extLst>
      <p:ext uri="{BB962C8B-B14F-4D97-AF65-F5344CB8AC3E}">
        <p14:creationId xmlns:p14="http://schemas.microsoft.com/office/powerpoint/2010/main" xmlns="" val="1259577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22E712-193C-4412-A9D0-21A01B8CC522}" type="slidenum">
              <a:rPr lang="en-US"/>
              <a:pPr>
                <a:defRPr/>
              </a:pPr>
              <a:t>‹#›</a:t>
            </a:fld>
            <a:endParaRPr lang="en-US" dirty="0"/>
          </a:p>
        </p:txBody>
      </p:sp>
    </p:spTree>
    <p:extLst>
      <p:ext uri="{BB962C8B-B14F-4D97-AF65-F5344CB8AC3E}">
        <p14:creationId xmlns:p14="http://schemas.microsoft.com/office/powerpoint/2010/main" xmlns="" val="36416419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1005F3-2A9B-447D-9310-3D2B54658952}" type="slidenum">
              <a:rPr lang="en-US"/>
              <a:pPr>
                <a:defRPr/>
              </a:pPr>
              <a:t>‹#›</a:t>
            </a:fld>
            <a:endParaRPr lang="en-US" dirty="0"/>
          </a:p>
        </p:txBody>
      </p:sp>
    </p:spTree>
    <p:extLst>
      <p:ext uri="{BB962C8B-B14F-4D97-AF65-F5344CB8AC3E}">
        <p14:creationId xmlns:p14="http://schemas.microsoft.com/office/powerpoint/2010/main" xmlns="" val="1017208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4F0B9F-7D63-4CA3-9568-F0BB64798C6E}" type="slidenum">
              <a:rPr lang="en-US"/>
              <a:pPr>
                <a:defRPr/>
              </a:pPr>
              <a:t>‹#›</a:t>
            </a:fld>
            <a:endParaRPr lang="en-US" dirty="0"/>
          </a:p>
        </p:txBody>
      </p:sp>
    </p:spTree>
    <p:extLst>
      <p:ext uri="{BB962C8B-B14F-4D97-AF65-F5344CB8AC3E}">
        <p14:creationId xmlns:p14="http://schemas.microsoft.com/office/powerpoint/2010/main" xmlns="" val="419255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A61361-7A45-4184-8AAB-AE46FF3C43C0}" type="slidenum">
              <a:rPr lang="en-US"/>
              <a:pPr>
                <a:defRPr/>
              </a:pPr>
              <a:t>‹#›</a:t>
            </a:fld>
            <a:endParaRPr lang="en-US" dirty="0"/>
          </a:p>
        </p:txBody>
      </p:sp>
    </p:spTree>
    <p:extLst>
      <p:ext uri="{BB962C8B-B14F-4D97-AF65-F5344CB8AC3E}">
        <p14:creationId xmlns:p14="http://schemas.microsoft.com/office/powerpoint/2010/main" xmlns="" val="23110852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44A4D00-79D1-421B-85E2-FAC068924A35}" type="slidenum">
              <a:rPr lang="en-US"/>
              <a:pPr>
                <a:defRPr/>
              </a:pPr>
              <a:t>‹#›</a:t>
            </a:fld>
            <a:endParaRPr lang="en-US" dirty="0"/>
          </a:p>
        </p:txBody>
      </p:sp>
    </p:spTree>
    <p:extLst>
      <p:ext uri="{BB962C8B-B14F-4D97-AF65-F5344CB8AC3E}">
        <p14:creationId xmlns:p14="http://schemas.microsoft.com/office/powerpoint/2010/main" xmlns="" val="34175320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9507D13-387D-469F-BB76-9595EDC179A8}" type="slidenum">
              <a:rPr lang="en-US"/>
              <a:pPr>
                <a:defRPr/>
              </a:pPr>
              <a:t>‹#›</a:t>
            </a:fld>
            <a:endParaRPr lang="en-US" dirty="0"/>
          </a:p>
        </p:txBody>
      </p:sp>
    </p:spTree>
    <p:extLst>
      <p:ext uri="{BB962C8B-B14F-4D97-AF65-F5344CB8AC3E}">
        <p14:creationId xmlns:p14="http://schemas.microsoft.com/office/powerpoint/2010/main" xmlns="" val="38405913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FE1B915-420C-414D-A25D-38C26C27E1D0}" type="slidenum">
              <a:rPr lang="en-US"/>
              <a:pPr>
                <a:defRPr/>
              </a:pPr>
              <a:t>‹#›</a:t>
            </a:fld>
            <a:endParaRPr lang="en-US" dirty="0"/>
          </a:p>
        </p:txBody>
      </p:sp>
    </p:spTree>
    <p:extLst>
      <p:ext uri="{BB962C8B-B14F-4D97-AF65-F5344CB8AC3E}">
        <p14:creationId xmlns:p14="http://schemas.microsoft.com/office/powerpoint/2010/main" xmlns="" val="41699812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8267A78-43F5-4B79-99B6-2539654D1AFB}" type="slidenum">
              <a:rPr lang="en-US"/>
              <a:pPr>
                <a:defRPr/>
              </a:pPr>
              <a:t>‹#›</a:t>
            </a:fld>
            <a:endParaRPr lang="en-US" dirty="0"/>
          </a:p>
        </p:txBody>
      </p:sp>
    </p:spTree>
    <p:extLst>
      <p:ext uri="{BB962C8B-B14F-4D97-AF65-F5344CB8AC3E}">
        <p14:creationId xmlns:p14="http://schemas.microsoft.com/office/powerpoint/2010/main" xmlns="" val="39520388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F9987DF-E466-40FD-8145-DDBAA8A53081}" type="slidenum">
              <a:rPr lang="en-US"/>
              <a:pPr>
                <a:defRPr/>
              </a:pPr>
              <a:t>‹#›</a:t>
            </a:fld>
            <a:endParaRPr lang="en-US" dirty="0"/>
          </a:p>
        </p:txBody>
      </p:sp>
    </p:spTree>
    <p:extLst>
      <p:ext uri="{BB962C8B-B14F-4D97-AF65-F5344CB8AC3E}">
        <p14:creationId xmlns:p14="http://schemas.microsoft.com/office/powerpoint/2010/main" xmlns="" val="29411306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69582B40-897E-42A9-85E2-A5DF61C4E1F5}" type="slidenum">
              <a:rPr lang="en-US"/>
              <a:pPr>
                <a:defRPr/>
              </a:pPr>
              <a:t>‹#›</a:t>
            </a:fld>
            <a:endParaRPr lang="en-US" dirty="0"/>
          </a:p>
        </p:txBody>
      </p:sp>
    </p:spTree>
    <p:extLst>
      <p:ext uri="{BB962C8B-B14F-4D97-AF65-F5344CB8AC3E}">
        <p14:creationId xmlns:p14="http://schemas.microsoft.com/office/powerpoint/2010/main" xmlns="" val="9985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D57FB06-78D7-40EB-9A18-5245CF7DB992}" type="slidenum">
              <a:rPr lang="en-US" altLang="en-US"/>
              <a:pPr>
                <a:defRPr/>
              </a:pPr>
              <a:t>‹#›</a:t>
            </a:fld>
            <a:endParaRPr lang="en-US" altLang="en-US"/>
          </a:p>
        </p:txBody>
      </p:sp>
    </p:spTree>
    <p:extLst>
      <p:ext uri="{BB962C8B-B14F-4D97-AF65-F5344CB8AC3E}">
        <p14:creationId xmlns:p14="http://schemas.microsoft.com/office/powerpoint/2010/main" xmlns="" val="24890937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17B44F07-9F00-4A71-B972-15FD83BCFF33}" type="slidenum">
              <a:rPr lang="en-US"/>
              <a:pPr>
                <a:defRPr/>
              </a:pPr>
              <a:t>‹#›</a:t>
            </a:fld>
            <a:endParaRPr lang="en-US" dirty="0"/>
          </a:p>
        </p:txBody>
      </p:sp>
    </p:spTree>
    <p:extLst>
      <p:ext uri="{BB962C8B-B14F-4D97-AF65-F5344CB8AC3E}">
        <p14:creationId xmlns:p14="http://schemas.microsoft.com/office/powerpoint/2010/main" xmlns="" val="41510736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A12847A-15FD-40B0-A255-90375930A37A}" type="slidenum">
              <a:rPr lang="en-US"/>
              <a:pPr>
                <a:defRPr/>
              </a:pPr>
              <a:t>‹#›</a:t>
            </a:fld>
            <a:endParaRPr lang="en-US" dirty="0"/>
          </a:p>
        </p:txBody>
      </p:sp>
    </p:spTree>
    <p:extLst>
      <p:ext uri="{BB962C8B-B14F-4D97-AF65-F5344CB8AC3E}">
        <p14:creationId xmlns:p14="http://schemas.microsoft.com/office/powerpoint/2010/main" xmlns="" val="36500076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8C707B5-9698-4ECA-BC10-A2137B68C5BB}" type="slidenum">
              <a:rPr lang="en-US"/>
              <a:pPr>
                <a:defRPr/>
              </a:pPr>
              <a:t>‹#›</a:t>
            </a:fld>
            <a:endParaRPr lang="en-US" dirty="0"/>
          </a:p>
        </p:txBody>
      </p:sp>
    </p:spTree>
    <p:extLst>
      <p:ext uri="{BB962C8B-B14F-4D97-AF65-F5344CB8AC3E}">
        <p14:creationId xmlns:p14="http://schemas.microsoft.com/office/powerpoint/2010/main" xmlns="" val="29177428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5B678B5-1310-44D4-BB43-B07C87ACAD4C}" type="slidenum">
              <a:rPr lang="en-US"/>
              <a:pPr>
                <a:defRPr/>
              </a:pPr>
              <a:t>‹#›</a:t>
            </a:fld>
            <a:endParaRPr lang="en-US" dirty="0"/>
          </a:p>
        </p:txBody>
      </p:sp>
    </p:spTree>
    <p:extLst>
      <p:ext uri="{BB962C8B-B14F-4D97-AF65-F5344CB8AC3E}">
        <p14:creationId xmlns:p14="http://schemas.microsoft.com/office/powerpoint/2010/main" xmlns="" val="18428136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EA8E4C2-37D3-4CB4-A015-C99A7AC4B7AF}" type="slidenum">
              <a:rPr lang="en-US"/>
              <a:pPr>
                <a:defRPr/>
              </a:pPr>
              <a:t>‹#›</a:t>
            </a:fld>
            <a:endParaRPr lang="en-US" dirty="0"/>
          </a:p>
        </p:txBody>
      </p:sp>
    </p:spTree>
    <p:extLst>
      <p:ext uri="{BB962C8B-B14F-4D97-AF65-F5344CB8AC3E}">
        <p14:creationId xmlns:p14="http://schemas.microsoft.com/office/powerpoint/2010/main" xmlns="" val="19576784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a:defRPr/>
            </a:pPr>
            <a:fld id="{B01A0768-84C0-4069-940F-FE5FF7D334D8}" type="slidenum">
              <a:rPr lang="en-US" altLang="en-US" smtClean="0"/>
              <a:pPr>
                <a:defRPr/>
              </a:pPr>
              <a:t>‹#›</a:t>
            </a:fld>
            <a:endParaRPr lang="en-US"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23F664CA-27E5-4D19-AEBF-D0E550F4B1AA}" type="slidenum">
              <a:rPr lang="en-US" altLang="en-US" smtClean="0"/>
              <a:pPr>
                <a:defRPr/>
              </a:pPr>
              <a:t>‹#›</a:t>
            </a:fld>
            <a:endParaRPr lang="en-US" alt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1E651C35-8067-44CC-ABFC-A9D021CBA62E}" type="slidenum">
              <a:rPr lang="en-US" altLang="en-US" smtClean="0"/>
              <a:pPr>
                <a:defRPr/>
              </a:pPr>
              <a:t>‹#›</a:t>
            </a:fld>
            <a:endParaRPr lang="en-US"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TextBox 8"/>
          <p:cNvSpPr txBox="1"/>
          <p:nvPr/>
        </p:nvSpPr>
        <p:spPr>
          <a:xfrm>
            <a:off x="5636215" y="6248400"/>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FD57FB06-78D7-40EB-9A18-5245CF7DB992}" type="slidenum">
              <a:rPr lang="en-US" altLang="en-US" smtClean="0"/>
              <a:pPr>
                <a:defRPr/>
              </a:pPr>
              <a:t>‹#›</a:t>
            </a:fld>
            <a:endParaRPr lang="en-US" altLang="en-US"/>
          </a:p>
        </p:txBody>
      </p:sp>
      <p:sp>
        <p:nvSpPr>
          <p:cNvPr id="8" name="Title 7"/>
          <p:cNvSpPr>
            <a:spLocks noGrp="1"/>
          </p:cNvSpPr>
          <p:nvPr>
            <p:ph type="title"/>
          </p:nvPr>
        </p:nvSpPr>
        <p:spPr/>
        <p:txBody>
          <a:bodyPr rtlCol="0"/>
          <a:lstStyle>
            <a:lvl1pPr>
              <a:defRPr baseline="0">
                <a:solidFill>
                  <a:schemeClr val="bg2"/>
                </a:solidFill>
              </a:defRPr>
            </a:lvl1pPr>
            <a:extLst/>
          </a:lstStyle>
          <a:p>
            <a:r>
              <a:rPr kumimoji="0" lang="en-US" smtClean="0"/>
              <a:t>Click to edit Master title style</a:t>
            </a:r>
            <a:endParaRPr kumimoji="0" lang="en-US" dirty="0"/>
          </a:p>
        </p:txBody>
      </p:sp>
      <p:sp>
        <p:nvSpPr>
          <p:cNvPr id="9" name="TextBox 8"/>
          <p:cNvSpPr txBox="1"/>
          <p:nvPr/>
        </p:nvSpPr>
        <p:spPr>
          <a:xfrm>
            <a:off x="5636215" y="6249749"/>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FBF4995D-46D8-4CC1-B28E-FCB9B74B80DB}" type="slidenum">
              <a:rPr lang="en-US" altLang="en-US" smtClean="0"/>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FBF4995D-46D8-4CC1-B28E-FCB9B74B80DB}" type="slidenum">
              <a:rPr lang="en-US" altLang="en-US"/>
              <a:pPr>
                <a:defRPr/>
              </a:pPr>
              <a:t>‹#›</a:t>
            </a:fld>
            <a:endParaRPr lang="en-US" altLang="en-US"/>
          </a:p>
        </p:txBody>
      </p:sp>
    </p:spTree>
    <p:extLst>
      <p:ext uri="{BB962C8B-B14F-4D97-AF65-F5344CB8AC3E}">
        <p14:creationId xmlns:p14="http://schemas.microsoft.com/office/powerpoint/2010/main" xmlns="" val="22286102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25FAAC21-D12D-4872-801A-BA69E6BB0C96}" type="slidenum">
              <a:rPr lang="en-US" altLang="en-US" smtClean="0"/>
              <a:pPr>
                <a:defRPr/>
              </a:pPr>
              <a:t>‹#›</a:t>
            </a:fld>
            <a:endParaRPr lang="en-US" altLang="en-US"/>
          </a:p>
        </p:txBody>
      </p:sp>
      <p:sp>
        <p:nvSpPr>
          <p:cNvPr id="6" name="Title 5"/>
          <p:cNvSpPr>
            <a:spLocks noGrp="1"/>
          </p:cNvSpPr>
          <p:nvPr>
            <p:ph type="title"/>
          </p:nvPr>
        </p:nvSpPr>
        <p:spPr/>
        <p:txBody>
          <a:bodyPr rtlCol="0"/>
          <a:lstStyle>
            <a:lvl1pPr>
              <a:defRPr baseline="0">
                <a:solidFill>
                  <a:schemeClr val="bg2"/>
                </a:solidFill>
              </a:defRPr>
            </a:lvl1pPr>
            <a:extLst/>
          </a:lstStyle>
          <a:p>
            <a:r>
              <a:rPr kumimoji="0" lang="en-US" smtClean="0"/>
              <a:t>Click to edit Master title style</a:t>
            </a:r>
            <a:endParaRPr kumimoji="0" lang="en-US" dirty="0"/>
          </a:p>
        </p:txBody>
      </p:sp>
      <p:sp>
        <p:nvSpPr>
          <p:cNvPr id="7" name="TextBox 6"/>
          <p:cNvSpPr txBox="1"/>
          <p:nvPr/>
        </p:nvSpPr>
        <p:spPr>
          <a:xfrm>
            <a:off x="5636215" y="6249749"/>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951A375B-C059-44DC-AFBA-62F743E2B07A}" type="slidenum">
              <a:rPr lang="en-US" altLang="en-US" smtClean="0"/>
              <a:pPr>
                <a:defRPr/>
              </a:pPr>
              <a:t>‹#›</a:t>
            </a:fld>
            <a:endParaRPr lang="en-US"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90E568FE-30C4-4DD5-8CD9-A179E4E19BAC}" type="slidenum">
              <a:rPr lang="en-US" altLang="en-US" smtClean="0"/>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9E3EBC7B-B915-4D7A-BA29-886027360150}" type="slidenum">
              <a:rPr lang="en-US" altLang="en-US" smtClean="0"/>
              <a:pPr>
                <a:defRPr/>
              </a:pPr>
              <a:t>‹#›</a:t>
            </a:fld>
            <a:endParaRPr lang="en-US"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87872E1F-4938-42AD-ADAF-1B12BE5462C6}" type="slidenum">
              <a:rPr lang="en-US" altLang="en-US" smtClean="0"/>
              <a:pPr>
                <a:defRPr/>
              </a:pPr>
              <a:t>‹#›</a:t>
            </a:fld>
            <a:endParaRPr lang="en-US"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7C33F918-53D5-4F9D-A0FF-4898F11DB4ED}" type="slidenum">
              <a:rPr lang="en-US" altLang="en-US" smtClean="0"/>
              <a:pPr>
                <a:defRPr/>
              </a:pPr>
              <a:t>‹#›</a:t>
            </a:fld>
            <a:endParaRPr lang="en-US"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fld id="{9778363E-EEFA-496B-9321-2C6C79859D2F}" type="slidenum">
              <a:rPr lang="en-US" altLang="en-US" smtClean="0"/>
              <a:pPr>
                <a:defRPr/>
              </a:pPr>
              <a:t>‹#›</a:t>
            </a:fld>
            <a:endParaRPr lang="en-US" altLang="en-US"/>
          </a:p>
        </p:txBody>
      </p:sp>
    </p:spTree>
    <p:extLst>
      <p:ext uri="{BB962C8B-B14F-4D97-AF65-F5344CB8AC3E}">
        <p14:creationId xmlns:p14="http://schemas.microsoft.com/office/powerpoint/2010/main" xmlns="" val="107306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25FAAC21-D12D-4872-801A-BA69E6BB0C96}" type="slidenum">
              <a:rPr lang="en-US" altLang="en-US"/>
              <a:pPr>
                <a:defRPr/>
              </a:pPr>
              <a:t>‹#›</a:t>
            </a:fld>
            <a:endParaRPr lang="en-US" altLang="en-US"/>
          </a:p>
        </p:txBody>
      </p:sp>
    </p:spTree>
    <p:extLst>
      <p:ext uri="{BB962C8B-B14F-4D97-AF65-F5344CB8AC3E}">
        <p14:creationId xmlns:p14="http://schemas.microsoft.com/office/powerpoint/2010/main" xmlns="" val="118240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51A375B-C059-44DC-AFBA-62F743E2B07A}" type="slidenum">
              <a:rPr lang="en-US" altLang="en-US"/>
              <a:pPr>
                <a:defRPr/>
              </a:pPr>
              <a:t>‹#›</a:t>
            </a:fld>
            <a:endParaRPr lang="en-US" altLang="en-US"/>
          </a:p>
        </p:txBody>
      </p:sp>
    </p:spTree>
    <p:extLst>
      <p:ext uri="{BB962C8B-B14F-4D97-AF65-F5344CB8AC3E}">
        <p14:creationId xmlns:p14="http://schemas.microsoft.com/office/powerpoint/2010/main" xmlns="" val="377914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0E568FE-30C4-4DD5-8CD9-A179E4E19BAC}" type="slidenum">
              <a:rPr lang="en-US" altLang="en-US"/>
              <a:pPr>
                <a:defRPr/>
              </a:pPr>
              <a:t>‹#›</a:t>
            </a:fld>
            <a:endParaRPr lang="en-US" altLang="en-US"/>
          </a:p>
        </p:txBody>
      </p:sp>
    </p:spTree>
    <p:extLst>
      <p:ext uri="{BB962C8B-B14F-4D97-AF65-F5344CB8AC3E}">
        <p14:creationId xmlns:p14="http://schemas.microsoft.com/office/powerpoint/2010/main" xmlns="" val="50011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E3EBC7B-B915-4D7A-BA29-886027360150}" type="slidenum">
              <a:rPr lang="en-US" altLang="en-US"/>
              <a:pPr>
                <a:defRPr/>
              </a:pPr>
              <a:t>‹#›</a:t>
            </a:fld>
            <a:endParaRPr lang="en-US" altLang="en-US"/>
          </a:p>
        </p:txBody>
      </p:sp>
    </p:spTree>
    <p:extLst>
      <p:ext uri="{BB962C8B-B14F-4D97-AF65-F5344CB8AC3E}">
        <p14:creationId xmlns:p14="http://schemas.microsoft.com/office/powerpoint/2010/main" xmlns="" val="428433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gif"/><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400800"/>
            <a:ext cx="26670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9778363E-EEFA-496B-9321-2C6C79859D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222222"/>
                </a:solidFill>
                <a:latin typeface="Times New Roman" pitchFamily="18" charset="0"/>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A97D7709-4300-4ED1-BD27-F3C31A6B7F9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222222"/>
                </a:solidFill>
                <a:latin typeface="Times New Roman" pitchFamily="18" charset="0"/>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9973AF7A-5076-4DFB-BC9B-FC1719B7125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6741" name="Rectangle 5"/>
          <p:cNvSpPr>
            <a:spLocks noGrp="1" noChangeArrowheads="1"/>
          </p:cNvSpPr>
          <p:nvPr>
            <p:ph type="ftr" sz="quarter" idx="3"/>
          </p:nvPr>
        </p:nvSpPr>
        <p:spPr bwMode="auto">
          <a:xfrm>
            <a:off x="4572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1167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B712557-BB01-4E83-A612-32F88AA92C9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8069445" y="6053704"/>
            <a:ext cx="736600" cy="552450"/>
          </a:xfrm>
          <a:prstGeom prst="rect">
            <a:avLst/>
          </a:prstGeom>
        </p:spPr>
      </p:pic>
      <p:sp>
        <p:nvSpPr>
          <p:cNvPr id="4" name="TextBox 3"/>
          <p:cNvSpPr txBox="1"/>
          <p:nvPr/>
        </p:nvSpPr>
        <p:spPr>
          <a:xfrm>
            <a:off x="5636215" y="6249749"/>
            <a:ext cx="2438400" cy="430887"/>
          </a:xfrm>
          <a:prstGeom prst="rect">
            <a:avLst/>
          </a:prstGeom>
          <a:noFill/>
        </p:spPr>
        <p:txBody>
          <a:bodyPr wrap="square" rtlCol="0">
            <a:spAutoFit/>
          </a:bodyPr>
          <a:lstStyle/>
          <a:p>
            <a:pPr algn="r"/>
            <a:r>
              <a:rPr lang="en-US" sz="1100" dirty="0" smtClean="0"/>
              <a:t>Data Development Utilizing</a:t>
            </a:r>
            <a:r>
              <a:rPr lang="en-US" sz="1100" baseline="0" dirty="0" smtClean="0"/>
              <a:t> Database Design and SQL</a:t>
            </a:r>
            <a:endParaRPr lang="en-US" sz="1100" dirty="0"/>
          </a:p>
        </p:txBody>
      </p:sp>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ctrTitle"/>
          </p:nvPr>
        </p:nvSpPr>
        <p:spPr>
          <a:xfrm>
            <a:off x="381000" y="2130425"/>
            <a:ext cx="8382000" cy="1470025"/>
          </a:xfrm>
        </p:spPr>
        <p:txBody>
          <a:bodyPr>
            <a:normAutofit fontScale="90000"/>
          </a:bodyPr>
          <a:lstStyle/>
          <a:p>
            <a:r>
              <a:rPr lang="en-US" altLang="en-US" dirty="0"/>
              <a:t>Data Development Utilizing Database Design and SQL</a:t>
            </a:r>
            <a:endParaRPr lang="en-US" altLang="en-US" b="1" dirty="0" smtClean="0"/>
          </a:p>
        </p:txBody>
      </p:sp>
      <p:sp>
        <p:nvSpPr>
          <p:cNvPr id="8195" name="Rectangle 1027"/>
          <p:cNvSpPr>
            <a:spLocks noGrp="1" noChangeArrowheads="1"/>
          </p:cNvSpPr>
          <p:nvPr>
            <p:ph type="subTitle" idx="1"/>
          </p:nvPr>
        </p:nvSpPr>
        <p:spPr/>
        <p:txBody>
          <a:bodyPr>
            <a:normAutofit/>
          </a:bodyPr>
          <a:lstStyle/>
          <a:p>
            <a:pPr algn="ctr" eaLnBrk="1" hangingPunct="1">
              <a:lnSpc>
                <a:spcPct val="90000"/>
              </a:lnSpc>
            </a:pPr>
            <a:r>
              <a:rPr lang="en-US" altLang="en-US" sz="3900" i="1" dirty="0" smtClean="0"/>
              <a:t>Day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2209800"/>
            <a:ext cx="8229600" cy="2644775"/>
          </a:xfrm>
        </p:spPr>
      </p:pic>
      <p:sp>
        <p:nvSpPr>
          <p:cNvPr id="20482" name="Rectangle 7"/>
          <p:cNvSpPr>
            <a:spLocks noGrp="1" noChangeArrowheads="1"/>
          </p:cNvSpPr>
          <p:nvPr>
            <p:ph type="title"/>
          </p:nvPr>
        </p:nvSpPr>
        <p:spPr/>
        <p:txBody>
          <a:bodyPr>
            <a:normAutofit/>
          </a:bodyPr>
          <a:lstStyle/>
          <a:p>
            <a:pPr eaLnBrk="1" hangingPunct="1"/>
            <a:r>
              <a:rPr lang="en-US" altLang="en-US" sz="4000" dirty="0" smtClean="0"/>
              <a:t>Using a WHERE </a:t>
            </a:r>
            <a:r>
              <a:rPr lang="en-US" altLang="en-US" sz="4000" dirty="0" smtClean="0"/>
              <a:t>Clause</a:t>
            </a:r>
            <a:endParaRPr lang="en-US" altLang="en-US" sz="4000" dirty="0" smtClean="0"/>
          </a:p>
        </p:txBody>
      </p:sp>
      <p:sp>
        <p:nvSpPr>
          <p:cNvPr id="20486" name="TextBox 7"/>
          <p:cNvSpPr txBox="1">
            <a:spLocks noChangeArrowheads="1"/>
          </p:cNvSpPr>
          <p:nvPr/>
        </p:nvSpPr>
        <p:spPr bwMode="auto">
          <a:xfrm>
            <a:off x="533400" y="5456238"/>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4-4: Comparison operators used in SQL commands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41325" y="1498600"/>
            <a:ext cx="8229600" cy="4525963"/>
          </a:xfrm>
        </p:spPr>
        <p:txBody>
          <a:bodyPr/>
          <a:lstStyle/>
          <a:p>
            <a:pPr eaLnBrk="1" hangingPunct="1">
              <a:spcBef>
                <a:spcPct val="100000"/>
              </a:spcBef>
            </a:pPr>
            <a:r>
              <a:rPr lang="en-US" altLang="en-US" sz="2800" smtClean="0"/>
              <a:t>Simple conditions can compare columns</a:t>
            </a:r>
          </a:p>
        </p:txBody>
      </p:sp>
      <p:sp>
        <p:nvSpPr>
          <p:cNvPr id="21506" name="Rectangle 2"/>
          <p:cNvSpPr>
            <a:spLocks noGrp="1" noChangeArrowheads="1"/>
          </p:cNvSpPr>
          <p:nvPr>
            <p:ph type="title"/>
          </p:nvPr>
        </p:nvSpPr>
        <p:spPr/>
        <p:txBody>
          <a:bodyPr>
            <a:normAutofit/>
          </a:bodyPr>
          <a:lstStyle/>
          <a:p>
            <a:pPr eaLnBrk="1" hangingPunct="1"/>
            <a:r>
              <a:rPr lang="en-US" altLang="en-US" sz="4000" dirty="0" smtClean="0"/>
              <a:t>Using a WHERE </a:t>
            </a:r>
            <a:r>
              <a:rPr lang="en-US" altLang="en-US" sz="4000" dirty="0" smtClean="0"/>
              <a:t>Clause</a:t>
            </a:r>
            <a:endParaRPr lang="en-US" altLang="en-US" sz="4000" dirty="0" smtClean="0"/>
          </a:p>
        </p:txBody>
      </p:sp>
      <p:pic>
        <p:nvPicPr>
          <p:cNvPr id="21510" name="Picture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750" y="2135188"/>
            <a:ext cx="7315200" cy="3106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1" name="TextBox 7"/>
          <p:cNvSpPr txBox="1">
            <a:spLocks noChangeArrowheads="1"/>
          </p:cNvSpPr>
          <p:nvPr/>
        </p:nvSpPr>
        <p:spPr bwMode="auto">
          <a:xfrm>
            <a:off x="457200" y="54864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4-6: SELECT command to find all customers with balances that exceed their credit limits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lnSpc>
                <a:spcPct val="90000"/>
              </a:lnSpc>
              <a:spcBef>
                <a:spcPct val="40000"/>
              </a:spcBef>
            </a:pPr>
            <a:r>
              <a:rPr lang="en-US" altLang="en-US" b="1" smtClean="0"/>
              <a:t>Compound conditions</a:t>
            </a:r>
            <a:r>
              <a:rPr lang="en-US" altLang="en-US" smtClean="0"/>
              <a:t> </a:t>
            </a:r>
          </a:p>
          <a:p>
            <a:pPr lvl="1" eaLnBrk="1" hangingPunct="1">
              <a:lnSpc>
                <a:spcPct val="90000"/>
              </a:lnSpc>
              <a:spcBef>
                <a:spcPct val="40000"/>
              </a:spcBef>
            </a:pPr>
            <a:r>
              <a:rPr lang="en-US" altLang="en-US" sz="3000" smtClean="0"/>
              <a:t>Connect two or more simple conditions with AND, OR, and NOT operators</a:t>
            </a:r>
          </a:p>
          <a:p>
            <a:pPr eaLnBrk="1" hangingPunct="1">
              <a:lnSpc>
                <a:spcPct val="90000"/>
              </a:lnSpc>
              <a:spcBef>
                <a:spcPct val="40000"/>
              </a:spcBef>
            </a:pPr>
            <a:r>
              <a:rPr lang="en-US" altLang="en-US" smtClean="0"/>
              <a:t>AND operator: all simple conditions are true</a:t>
            </a:r>
          </a:p>
          <a:p>
            <a:pPr eaLnBrk="1" hangingPunct="1">
              <a:lnSpc>
                <a:spcPct val="90000"/>
              </a:lnSpc>
              <a:spcBef>
                <a:spcPct val="40000"/>
              </a:spcBef>
            </a:pPr>
            <a:r>
              <a:rPr lang="en-US" altLang="en-US" smtClean="0"/>
              <a:t>OR operator: any simple condition is true</a:t>
            </a:r>
          </a:p>
          <a:p>
            <a:pPr eaLnBrk="1" hangingPunct="1">
              <a:lnSpc>
                <a:spcPct val="90000"/>
              </a:lnSpc>
              <a:spcBef>
                <a:spcPct val="40000"/>
              </a:spcBef>
            </a:pPr>
            <a:r>
              <a:rPr lang="en-US" altLang="en-US" smtClean="0"/>
              <a:t>NOT operator: reverses the truth of the original condition</a:t>
            </a:r>
          </a:p>
        </p:txBody>
      </p:sp>
      <p:sp>
        <p:nvSpPr>
          <p:cNvPr id="22530" name="Rectangle 2"/>
          <p:cNvSpPr>
            <a:spLocks noGrp="1" noChangeArrowheads="1"/>
          </p:cNvSpPr>
          <p:nvPr>
            <p:ph type="title"/>
          </p:nvPr>
        </p:nvSpPr>
        <p:spPr/>
        <p:txBody>
          <a:bodyPr/>
          <a:lstStyle/>
          <a:p>
            <a:pPr eaLnBrk="1" hangingPunct="1"/>
            <a:r>
              <a:rPr lang="en-US" altLang="en-US" smtClean="0"/>
              <a:t>Using Compound Conditions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685800" y="1600200"/>
            <a:ext cx="7223125" cy="3824288"/>
          </a:xfrm>
        </p:spPr>
      </p:pic>
      <p:sp>
        <p:nvSpPr>
          <p:cNvPr id="23554" name="Rectangle 6"/>
          <p:cNvSpPr>
            <a:spLocks noGrp="1" noChangeArrowheads="1"/>
          </p:cNvSpPr>
          <p:nvPr>
            <p:ph type="title"/>
          </p:nvPr>
        </p:nvSpPr>
        <p:spPr/>
        <p:txBody>
          <a:bodyPr>
            <a:normAutofit/>
          </a:bodyPr>
          <a:lstStyle/>
          <a:p>
            <a:pPr eaLnBrk="1" hangingPunct="1"/>
            <a:r>
              <a:rPr lang="en-US" altLang="en-US" sz="4000" dirty="0" smtClean="0"/>
              <a:t>Using Compound </a:t>
            </a:r>
            <a:r>
              <a:rPr lang="en-US" altLang="en-US" sz="4000" dirty="0" smtClean="0"/>
              <a:t>Conditions</a:t>
            </a:r>
            <a:endParaRPr lang="en-US" altLang="en-US" sz="4000" dirty="0" smtClean="0"/>
          </a:p>
        </p:txBody>
      </p:sp>
      <p:sp>
        <p:nvSpPr>
          <p:cNvPr id="23558" name="TextBox 7"/>
          <p:cNvSpPr txBox="1">
            <a:spLocks noChangeArrowheads="1"/>
          </p:cNvSpPr>
          <p:nvPr/>
        </p:nvSpPr>
        <p:spPr bwMode="auto">
          <a:xfrm>
            <a:off x="609600" y="5562600"/>
            <a:ext cx="7162800"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4-7: SELECT command with an AND condition on separate lines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2057400" y="1447800"/>
            <a:ext cx="4754563" cy="4291013"/>
          </a:xfrm>
        </p:spPr>
      </p:pic>
      <p:sp>
        <p:nvSpPr>
          <p:cNvPr id="24578" name="Rectangle 7"/>
          <p:cNvSpPr>
            <a:spLocks noGrp="1" noChangeArrowheads="1"/>
          </p:cNvSpPr>
          <p:nvPr>
            <p:ph type="title"/>
          </p:nvPr>
        </p:nvSpPr>
        <p:spPr/>
        <p:txBody>
          <a:bodyPr>
            <a:normAutofit/>
          </a:bodyPr>
          <a:lstStyle/>
          <a:p>
            <a:pPr eaLnBrk="1" hangingPunct="1"/>
            <a:r>
              <a:rPr lang="en-US" altLang="en-US" sz="4000" dirty="0" smtClean="0"/>
              <a:t>Using Compound </a:t>
            </a:r>
            <a:r>
              <a:rPr lang="en-US" altLang="en-US" sz="4000" dirty="0" smtClean="0"/>
              <a:t>Conditions</a:t>
            </a:r>
            <a:endParaRPr lang="en-US" altLang="en-US" sz="4000" dirty="0" smtClean="0"/>
          </a:p>
        </p:txBody>
      </p:sp>
      <p:sp>
        <p:nvSpPr>
          <p:cNvPr id="24582" name="TextBox 7"/>
          <p:cNvSpPr txBox="1">
            <a:spLocks noChangeArrowheads="1"/>
          </p:cNvSpPr>
          <p:nvPr/>
        </p:nvSpPr>
        <p:spPr bwMode="auto">
          <a:xfrm>
            <a:off x="1981200" y="5867400"/>
            <a:ext cx="45196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4-9: SELECT command with an OR condition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524000" y="1447800"/>
            <a:ext cx="5761038" cy="4337050"/>
          </a:xfrm>
        </p:spPr>
      </p:pic>
      <p:sp>
        <p:nvSpPr>
          <p:cNvPr id="25602" name="Rectangle 7"/>
          <p:cNvSpPr>
            <a:spLocks noGrp="1" noChangeArrowheads="1"/>
          </p:cNvSpPr>
          <p:nvPr>
            <p:ph type="title"/>
          </p:nvPr>
        </p:nvSpPr>
        <p:spPr/>
        <p:txBody>
          <a:bodyPr>
            <a:normAutofit/>
          </a:bodyPr>
          <a:lstStyle/>
          <a:p>
            <a:pPr eaLnBrk="1" hangingPunct="1"/>
            <a:r>
              <a:rPr lang="en-US" altLang="en-US" sz="4000" dirty="0" smtClean="0"/>
              <a:t>Using Compound </a:t>
            </a:r>
            <a:r>
              <a:rPr lang="en-US" altLang="en-US" sz="4000" dirty="0" smtClean="0"/>
              <a:t>Conditions</a:t>
            </a:r>
            <a:endParaRPr lang="en-US" altLang="en-US" sz="4000" dirty="0" smtClean="0"/>
          </a:p>
        </p:txBody>
      </p:sp>
      <p:sp>
        <p:nvSpPr>
          <p:cNvPr id="25606" name="TextBox 7"/>
          <p:cNvSpPr txBox="1">
            <a:spLocks noChangeArrowheads="1"/>
          </p:cNvSpPr>
          <p:nvPr/>
        </p:nvSpPr>
        <p:spPr bwMode="auto">
          <a:xfrm>
            <a:off x="1447800" y="5867400"/>
            <a:ext cx="4419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4-10: SELECT command with a NOT condition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spcBef>
                <a:spcPct val="80000"/>
              </a:spcBef>
            </a:pPr>
            <a:r>
              <a:rPr lang="en-US" altLang="en-US" sz="2800" smtClean="0"/>
              <a:t>Use instead of AND operator</a:t>
            </a:r>
          </a:p>
          <a:p>
            <a:pPr eaLnBrk="1" hangingPunct="1">
              <a:spcBef>
                <a:spcPct val="80000"/>
              </a:spcBef>
            </a:pPr>
            <a:r>
              <a:rPr lang="en-US" altLang="en-US" sz="2800" smtClean="0"/>
              <a:t>Use when searching a range of values</a:t>
            </a:r>
          </a:p>
          <a:p>
            <a:pPr eaLnBrk="1" hangingPunct="1">
              <a:spcBef>
                <a:spcPct val="80000"/>
              </a:spcBef>
            </a:pPr>
            <a:r>
              <a:rPr lang="en-US" altLang="en-US" sz="2800" smtClean="0"/>
              <a:t>Makes SELECT commands simpler to construct</a:t>
            </a:r>
          </a:p>
          <a:p>
            <a:pPr eaLnBrk="1" hangingPunct="1">
              <a:spcBef>
                <a:spcPct val="80000"/>
              </a:spcBef>
            </a:pPr>
            <a:r>
              <a:rPr lang="en-US" altLang="en-US" sz="2800" smtClean="0"/>
              <a:t>Inclusive</a:t>
            </a:r>
          </a:p>
          <a:p>
            <a:pPr lvl="1" eaLnBrk="1" hangingPunct="1">
              <a:spcBef>
                <a:spcPct val="50000"/>
              </a:spcBef>
            </a:pPr>
            <a:r>
              <a:rPr lang="en-US" altLang="en-US" sz="2500" smtClean="0"/>
              <a:t>When using BETWEEN 2000 and 5000, values of 2000 or 5000 would be true</a:t>
            </a:r>
          </a:p>
        </p:txBody>
      </p:sp>
      <p:sp>
        <p:nvSpPr>
          <p:cNvPr id="26626" name="Rectangle 2"/>
          <p:cNvSpPr>
            <a:spLocks noGrp="1" noChangeArrowheads="1"/>
          </p:cNvSpPr>
          <p:nvPr>
            <p:ph type="title"/>
          </p:nvPr>
        </p:nvSpPr>
        <p:spPr/>
        <p:txBody>
          <a:bodyPr/>
          <a:lstStyle/>
          <a:p>
            <a:pPr eaLnBrk="1" hangingPunct="1"/>
            <a:r>
              <a:rPr lang="en-US" altLang="en-US" smtClean="0"/>
              <a:t>Using the BETWEEN Operator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549275" y="1600200"/>
            <a:ext cx="7223125" cy="4064000"/>
          </a:xfrm>
        </p:spPr>
      </p:pic>
      <p:sp>
        <p:nvSpPr>
          <p:cNvPr id="27650" name="Rectangle 7"/>
          <p:cNvSpPr>
            <a:spLocks noGrp="1" noChangeArrowheads="1"/>
          </p:cNvSpPr>
          <p:nvPr>
            <p:ph type="title"/>
          </p:nvPr>
        </p:nvSpPr>
        <p:spPr/>
        <p:txBody>
          <a:bodyPr>
            <a:normAutofit/>
          </a:bodyPr>
          <a:lstStyle/>
          <a:p>
            <a:pPr eaLnBrk="1" hangingPunct="1"/>
            <a:r>
              <a:rPr lang="en-US" altLang="en-US" sz="4000" dirty="0" smtClean="0"/>
              <a:t>Using the BETWEEN </a:t>
            </a:r>
            <a:r>
              <a:rPr lang="en-US" altLang="en-US" sz="4000" dirty="0" smtClean="0"/>
              <a:t>Operator</a:t>
            </a:r>
            <a:endParaRPr lang="en-US" altLang="en-US" sz="4000" dirty="0" smtClean="0"/>
          </a:p>
        </p:txBody>
      </p:sp>
      <p:sp>
        <p:nvSpPr>
          <p:cNvPr id="27654" name="TextBox 7"/>
          <p:cNvSpPr txBox="1">
            <a:spLocks noChangeArrowheads="1"/>
          </p:cNvSpPr>
          <p:nvPr/>
        </p:nvSpPr>
        <p:spPr bwMode="auto">
          <a:xfrm>
            <a:off x="457200" y="57150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4-12: SELECT command with the BETWEEN operator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lnSpcReduction="10000"/>
          </a:bodyPr>
          <a:lstStyle/>
          <a:p>
            <a:pPr eaLnBrk="1" hangingPunct="1">
              <a:spcBef>
                <a:spcPct val="65000"/>
              </a:spcBef>
            </a:pPr>
            <a:r>
              <a:rPr lang="en-US" altLang="en-US" sz="2800" smtClean="0"/>
              <a:t>Computed column</a:t>
            </a:r>
          </a:p>
          <a:p>
            <a:pPr lvl="1" eaLnBrk="1" hangingPunct="1">
              <a:spcBef>
                <a:spcPct val="65000"/>
              </a:spcBef>
            </a:pPr>
            <a:r>
              <a:rPr lang="en-US" altLang="en-US" sz="2600" smtClean="0"/>
              <a:t>Does not exist in the database but is computed using data in existing columns</a:t>
            </a:r>
          </a:p>
          <a:p>
            <a:pPr eaLnBrk="1" hangingPunct="1">
              <a:spcBef>
                <a:spcPct val="65000"/>
              </a:spcBef>
            </a:pPr>
            <a:r>
              <a:rPr lang="en-US" altLang="en-US" sz="2800" smtClean="0"/>
              <a:t>Arithmetic operators</a:t>
            </a:r>
          </a:p>
          <a:p>
            <a:pPr lvl="1" eaLnBrk="1" hangingPunct="1">
              <a:spcBef>
                <a:spcPct val="65000"/>
              </a:spcBef>
            </a:pPr>
            <a:r>
              <a:rPr lang="en-US" altLang="en-US" sz="2500" smtClean="0"/>
              <a:t>+ for addition</a:t>
            </a:r>
          </a:p>
          <a:p>
            <a:pPr lvl="1" eaLnBrk="1" hangingPunct="1">
              <a:spcBef>
                <a:spcPct val="65000"/>
              </a:spcBef>
            </a:pPr>
            <a:r>
              <a:rPr lang="en-US" altLang="en-US" sz="2500" smtClean="0"/>
              <a:t>- for subtraction</a:t>
            </a:r>
          </a:p>
          <a:p>
            <a:pPr lvl="1" eaLnBrk="1" hangingPunct="1">
              <a:spcBef>
                <a:spcPct val="65000"/>
              </a:spcBef>
            </a:pPr>
            <a:r>
              <a:rPr lang="en-US" altLang="en-US" sz="2500" smtClean="0"/>
              <a:t>* for multiplication</a:t>
            </a:r>
          </a:p>
          <a:p>
            <a:pPr lvl="1" eaLnBrk="1" hangingPunct="1">
              <a:spcBef>
                <a:spcPct val="65000"/>
              </a:spcBef>
            </a:pPr>
            <a:r>
              <a:rPr lang="en-US" altLang="en-US" sz="2500" smtClean="0"/>
              <a:t>/ for division</a:t>
            </a:r>
          </a:p>
        </p:txBody>
      </p:sp>
      <p:sp>
        <p:nvSpPr>
          <p:cNvPr id="28674" name="Rectangle 2"/>
          <p:cNvSpPr>
            <a:spLocks noGrp="1" noChangeArrowheads="1"/>
          </p:cNvSpPr>
          <p:nvPr>
            <p:ph type="title"/>
          </p:nvPr>
        </p:nvSpPr>
        <p:spPr/>
        <p:txBody>
          <a:bodyPr/>
          <a:lstStyle/>
          <a:p>
            <a:pPr eaLnBrk="1" hangingPunct="1"/>
            <a:r>
              <a:rPr lang="en-US" altLang="en-US" smtClean="0"/>
              <a:t>Using Computed Columns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303338" y="1600200"/>
            <a:ext cx="5668962" cy="3925888"/>
          </a:xfrm>
        </p:spPr>
      </p:pic>
      <p:sp>
        <p:nvSpPr>
          <p:cNvPr id="29698" name="Rectangle 9"/>
          <p:cNvSpPr>
            <a:spLocks noGrp="1" noChangeArrowheads="1"/>
          </p:cNvSpPr>
          <p:nvPr>
            <p:ph type="title"/>
          </p:nvPr>
        </p:nvSpPr>
        <p:spPr/>
        <p:txBody>
          <a:bodyPr>
            <a:normAutofit/>
          </a:bodyPr>
          <a:lstStyle/>
          <a:p>
            <a:pPr eaLnBrk="1" hangingPunct="1"/>
            <a:r>
              <a:rPr lang="en-US" altLang="en-US" sz="4000" dirty="0" smtClean="0"/>
              <a:t>Using Computed </a:t>
            </a:r>
            <a:r>
              <a:rPr lang="en-US" altLang="en-US" sz="4000" dirty="0" smtClean="0"/>
              <a:t>Columns</a:t>
            </a:r>
            <a:endParaRPr lang="en-US" altLang="en-US" sz="4000" dirty="0" smtClean="0"/>
          </a:p>
        </p:txBody>
      </p:sp>
      <p:sp>
        <p:nvSpPr>
          <p:cNvPr id="29702" name="TextBox 7"/>
          <p:cNvSpPr txBox="1">
            <a:spLocks noChangeArrowheads="1"/>
          </p:cNvSpPr>
          <p:nvPr/>
        </p:nvSpPr>
        <p:spPr bwMode="auto">
          <a:xfrm>
            <a:off x="1219200" y="57150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4-14: SELECT command with a computed column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spcBef>
                <a:spcPct val="100000"/>
              </a:spcBef>
            </a:pPr>
            <a:r>
              <a:rPr lang="en-US" altLang="en-US" sz="2800" smtClean="0"/>
              <a:t>What is a query ?</a:t>
            </a:r>
          </a:p>
          <a:p>
            <a:pPr lvl="1" eaLnBrk="1" hangingPunct="1">
              <a:spcBef>
                <a:spcPct val="0"/>
              </a:spcBef>
            </a:pPr>
            <a:r>
              <a:rPr lang="en-US" altLang="en-US" sz="2600" smtClean="0"/>
              <a:t>Question represented in a way that the DBMS can understand</a:t>
            </a:r>
          </a:p>
          <a:p>
            <a:pPr eaLnBrk="1" hangingPunct="1">
              <a:spcBef>
                <a:spcPct val="100000"/>
              </a:spcBef>
            </a:pPr>
            <a:r>
              <a:rPr lang="en-US" altLang="en-US" sz="2800" smtClean="0"/>
              <a:t>How do you implement in SQL?</a:t>
            </a:r>
          </a:p>
          <a:p>
            <a:pPr lvl="1" eaLnBrk="1" hangingPunct="1">
              <a:spcBef>
                <a:spcPct val="0"/>
              </a:spcBef>
            </a:pPr>
            <a:r>
              <a:rPr lang="en-US" altLang="en-US" sz="2600" smtClean="0"/>
              <a:t>Use SELECT command</a:t>
            </a:r>
          </a:p>
          <a:p>
            <a:pPr eaLnBrk="1" hangingPunct="1">
              <a:spcBef>
                <a:spcPct val="100000"/>
              </a:spcBef>
            </a:pPr>
            <a:r>
              <a:rPr lang="en-US" altLang="en-US" sz="3000" smtClean="0"/>
              <a:t>Are there any special formatting rules?</a:t>
            </a:r>
          </a:p>
          <a:p>
            <a:pPr lvl="1" eaLnBrk="1" hangingPunct="1">
              <a:spcBef>
                <a:spcPct val="0"/>
              </a:spcBef>
            </a:pPr>
            <a:r>
              <a:rPr lang="en-US" altLang="en-US" sz="2600" smtClean="0"/>
              <a:t>No</a:t>
            </a:r>
          </a:p>
          <a:p>
            <a:pPr lvl="1" eaLnBrk="1" hangingPunct="1">
              <a:spcBef>
                <a:spcPct val="100000"/>
              </a:spcBef>
              <a:buFontTx/>
              <a:buNone/>
            </a:pPr>
            <a:endParaRPr lang="en-US" altLang="en-US" sz="2400" smtClean="0"/>
          </a:p>
        </p:txBody>
      </p:sp>
      <p:sp>
        <p:nvSpPr>
          <p:cNvPr id="12290" name="Rectangle 2"/>
          <p:cNvSpPr>
            <a:spLocks noGrp="1" noChangeArrowheads="1"/>
          </p:cNvSpPr>
          <p:nvPr>
            <p:ph type="title"/>
          </p:nvPr>
        </p:nvSpPr>
        <p:spPr/>
        <p:txBody>
          <a:bodyPr/>
          <a:lstStyle/>
          <a:p>
            <a:pPr eaLnBrk="1" hangingPunct="1"/>
            <a:r>
              <a:rPr lang="en-US" altLang="en-US" smtClean="0"/>
              <a:t>Constructing Simple Queries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eaLnBrk="1" hangingPunct="1">
              <a:lnSpc>
                <a:spcPct val="90000"/>
              </a:lnSpc>
            </a:pPr>
            <a:r>
              <a:rPr lang="en-US" altLang="en-US" smtClean="0"/>
              <a:t>Use AS clause to assign a name</a:t>
            </a:r>
          </a:p>
        </p:txBody>
      </p:sp>
      <p:sp>
        <p:nvSpPr>
          <p:cNvPr id="30722" name="Rectangle 2"/>
          <p:cNvSpPr>
            <a:spLocks noGrp="1" noChangeArrowheads="1"/>
          </p:cNvSpPr>
          <p:nvPr>
            <p:ph type="title"/>
          </p:nvPr>
        </p:nvSpPr>
        <p:spPr/>
        <p:txBody>
          <a:bodyPr>
            <a:normAutofit/>
          </a:bodyPr>
          <a:lstStyle/>
          <a:p>
            <a:pPr eaLnBrk="1" hangingPunct="1"/>
            <a:r>
              <a:rPr lang="en-US" altLang="en-US" sz="4000" dirty="0" smtClean="0"/>
              <a:t>Using Computed </a:t>
            </a:r>
            <a:r>
              <a:rPr lang="en-US" altLang="en-US" sz="4000" dirty="0" smtClean="0"/>
              <a:t>Columns</a:t>
            </a:r>
            <a:endParaRPr lang="en-US" altLang="en-US" sz="4000" dirty="0" smtClean="0"/>
          </a:p>
        </p:txBody>
      </p:sp>
      <p:pic>
        <p:nvPicPr>
          <p:cNvPr id="30726" name="Picture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2209800"/>
            <a:ext cx="5303838" cy="357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7" name="TextBox 7"/>
          <p:cNvSpPr txBox="1">
            <a:spLocks noChangeArrowheads="1"/>
          </p:cNvSpPr>
          <p:nvPr/>
        </p:nvSpPr>
        <p:spPr bwMode="auto">
          <a:xfrm>
            <a:off x="1066800" y="5867400"/>
            <a:ext cx="58939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4-15: SELECT command with a named computed column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spcBef>
                <a:spcPct val="80000"/>
              </a:spcBef>
            </a:pPr>
            <a:r>
              <a:rPr lang="en-US" altLang="en-US" sz="2800" smtClean="0"/>
              <a:t>Used for pattern matching</a:t>
            </a:r>
          </a:p>
          <a:p>
            <a:pPr eaLnBrk="1" hangingPunct="1">
              <a:spcBef>
                <a:spcPct val="80000"/>
              </a:spcBef>
            </a:pPr>
            <a:r>
              <a:rPr lang="en-US" altLang="en-US" sz="2800" smtClean="0"/>
              <a:t>LIKE %Columbus% will retrieve data with those characters</a:t>
            </a:r>
          </a:p>
          <a:p>
            <a:pPr lvl="1" eaLnBrk="1" hangingPunct="1">
              <a:spcBef>
                <a:spcPct val="80000"/>
              </a:spcBef>
            </a:pPr>
            <a:r>
              <a:rPr lang="en-US" altLang="en-US" sz="2500" smtClean="0"/>
              <a:t>“123 Columbus” or “Columbusia”</a:t>
            </a:r>
          </a:p>
          <a:p>
            <a:pPr eaLnBrk="1" hangingPunct="1">
              <a:spcBef>
                <a:spcPct val="80000"/>
              </a:spcBef>
            </a:pPr>
            <a:r>
              <a:rPr lang="en-US" altLang="en-US" sz="2800" smtClean="0"/>
              <a:t>Underscore (_) represents any single character</a:t>
            </a:r>
          </a:p>
          <a:p>
            <a:pPr lvl="1" eaLnBrk="1" hangingPunct="1">
              <a:spcBef>
                <a:spcPct val="80000"/>
              </a:spcBef>
            </a:pPr>
            <a:r>
              <a:rPr lang="en-US" altLang="en-US" sz="2500" smtClean="0"/>
              <a:t>“T_M” for TIM or TOM or T3M</a:t>
            </a:r>
          </a:p>
        </p:txBody>
      </p:sp>
      <p:sp>
        <p:nvSpPr>
          <p:cNvPr id="31746" name="Rectangle 2"/>
          <p:cNvSpPr>
            <a:spLocks noGrp="1" noChangeArrowheads="1"/>
          </p:cNvSpPr>
          <p:nvPr>
            <p:ph type="title"/>
          </p:nvPr>
        </p:nvSpPr>
        <p:spPr/>
        <p:txBody>
          <a:bodyPr/>
          <a:lstStyle/>
          <a:p>
            <a:pPr eaLnBrk="1" hangingPunct="1"/>
            <a:r>
              <a:rPr lang="en-US" altLang="en-US" smtClean="0"/>
              <a:t>Using the LIKE Operator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1676400"/>
            <a:ext cx="8047038" cy="3670300"/>
          </a:xfrm>
        </p:spPr>
      </p:pic>
      <p:sp>
        <p:nvSpPr>
          <p:cNvPr id="32770" name="Rectangle 4"/>
          <p:cNvSpPr>
            <a:spLocks noGrp="1" noChangeArrowheads="1"/>
          </p:cNvSpPr>
          <p:nvPr>
            <p:ph type="title"/>
          </p:nvPr>
        </p:nvSpPr>
        <p:spPr/>
        <p:txBody>
          <a:bodyPr>
            <a:normAutofit/>
          </a:bodyPr>
          <a:lstStyle/>
          <a:p>
            <a:pPr eaLnBrk="1" hangingPunct="1"/>
            <a:r>
              <a:rPr lang="en-US" altLang="en-US" sz="4000" dirty="0" smtClean="0"/>
              <a:t>Using the LIKE </a:t>
            </a:r>
            <a:r>
              <a:rPr lang="en-US" altLang="en-US" sz="4000" dirty="0" smtClean="0"/>
              <a:t>Operator</a:t>
            </a:r>
            <a:endParaRPr lang="en-US" altLang="en-US" sz="4000" dirty="0" smtClean="0"/>
          </a:p>
        </p:txBody>
      </p:sp>
      <p:sp>
        <p:nvSpPr>
          <p:cNvPr id="32774" name="TextBox 7"/>
          <p:cNvSpPr txBox="1">
            <a:spLocks noChangeArrowheads="1"/>
          </p:cNvSpPr>
          <p:nvPr/>
        </p:nvSpPr>
        <p:spPr bwMode="auto">
          <a:xfrm>
            <a:off x="381000" y="51816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4-17: SELECT command with a LIKE operator and wildcards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8" name="Content Placeholder 2"/>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914400" y="1828800"/>
            <a:ext cx="6218238" cy="3800475"/>
          </a:xfrm>
        </p:spPr>
      </p:pic>
      <p:sp>
        <p:nvSpPr>
          <p:cNvPr id="33794" name="Rectangle 2"/>
          <p:cNvSpPr>
            <a:spLocks noGrp="1" noChangeArrowheads="1"/>
          </p:cNvSpPr>
          <p:nvPr>
            <p:ph type="title"/>
          </p:nvPr>
        </p:nvSpPr>
        <p:spPr/>
        <p:txBody>
          <a:bodyPr/>
          <a:lstStyle/>
          <a:p>
            <a:pPr eaLnBrk="1" hangingPunct="1"/>
            <a:r>
              <a:rPr lang="en-US" altLang="en-US" smtClean="0"/>
              <a:t>Using the IN Operator</a:t>
            </a:r>
          </a:p>
        </p:txBody>
      </p:sp>
      <p:sp>
        <p:nvSpPr>
          <p:cNvPr id="33796" name="Rectangle 3"/>
          <p:cNvSpPr>
            <a:spLocks noGrp="1" noChangeArrowheads="1"/>
          </p:cNvSpPr>
          <p:nvPr>
            <p:ph type="body" sz="half" idx="4294967295"/>
          </p:nvPr>
        </p:nvSpPr>
        <p:spPr>
          <a:xfrm>
            <a:off x="762000" y="1295400"/>
            <a:ext cx="8382000" cy="838200"/>
          </a:xfrm>
        </p:spPr>
        <p:txBody>
          <a:bodyPr/>
          <a:lstStyle/>
          <a:p>
            <a:pPr eaLnBrk="1" hangingPunct="1"/>
            <a:r>
              <a:rPr lang="en-US" altLang="en-US" sz="2800" smtClean="0"/>
              <a:t>Concise phrasing of OR conditions</a:t>
            </a:r>
          </a:p>
          <a:p>
            <a:pPr lvl="1" eaLnBrk="1" hangingPunct="1"/>
            <a:endParaRPr lang="en-US" altLang="en-US" sz="2400" smtClean="0"/>
          </a:p>
        </p:txBody>
      </p:sp>
      <p:sp>
        <p:nvSpPr>
          <p:cNvPr id="33799" name="TextBox 8"/>
          <p:cNvSpPr txBox="1">
            <a:spLocks noChangeArrowheads="1"/>
          </p:cNvSpPr>
          <p:nvPr/>
        </p:nvSpPr>
        <p:spPr bwMode="auto">
          <a:xfrm>
            <a:off x="914400" y="57150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4-19: SELECT command with an IN clause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pPr eaLnBrk="1" hangingPunct="1">
              <a:spcBef>
                <a:spcPct val="70000"/>
              </a:spcBef>
            </a:pPr>
            <a:r>
              <a:rPr lang="en-US" altLang="en-US" sz="2800" smtClean="0"/>
              <a:t>By default, no defined order in which results are displayed</a:t>
            </a:r>
          </a:p>
          <a:p>
            <a:pPr eaLnBrk="1" hangingPunct="1">
              <a:spcBef>
                <a:spcPct val="70000"/>
              </a:spcBef>
            </a:pPr>
            <a:r>
              <a:rPr lang="en-US" altLang="en-US" smtClean="0"/>
              <a:t>Use ORDER BY clause to list data in a specific order</a:t>
            </a:r>
          </a:p>
          <a:p>
            <a:pPr eaLnBrk="1" hangingPunct="1">
              <a:spcBef>
                <a:spcPct val="70000"/>
              </a:spcBef>
            </a:pPr>
            <a:endParaRPr lang="en-US" altLang="en-US" smtClean="0"/>
          </a:p>
        </p:txBody>
      </p:sp>
      <p:sp>
        <p:nvSpPr>
          <p:cNvPr id="34818" name="Rectangle 2"/>
          <p:cNvSpPr>
            <a:spLocks noGrp="1" noChangeArrowheads="1"/>
          </p:cNvSpPr>
          <p:nvPr>
            <p:ph type="title"/>
          </p:nvPr>
        </p:nvSpPr>
        <p:spPr/>
        <p:txBody>
          <a:bodyPr/>
          <a:lstStyle/>
          <a:p>
            <a:pPr eaLnBrk="1" hangingPunct="1"/>
            <a:r>
              <a:rPr lang="en-US" altLang="en-US" smtClean="0"/>
              <a:t>Sorting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r>
              <a:rPr lang="en-US" altLang="en-US" smtClean="0"/>
              <a:t>Sort key or key</a:t>
            </a:r>
          </a:p>
          <a:p>
            <a:pPr lvl="1" eaLnBrk="1" hangingPunct="1"/>
            <a:r>
              <a:rPr lang="en-US" altLang="en-US" smtClean="0"/>
              <a:t>Column on which data is to be sorted</a:t>
            </a:r>
          </a:p>
          <a:p>
            <a:pPr eaLnBrk="1" hangingPunct="1"/>
            <a:r>
              <a:rPr lang="en-US" altLang="en-US" smtClean="0"/>
              <a:t>Ascending is default sort order</a:t>
            </a:r>
          </a:p>
        </p:txBody>
      </p:sp>
      <p:sp>
        <p:nvSpPr>
          <p:cNvPr id="35842" name="Rectangle 2"/>
          <p:cNvSpPr>
            <a:spLocks noGrp="1" noChangeArrowheads="1"/>
          </p:cNvSpPr>
          <p:nvPr>
            <p:ph type="title"/>
          </p:nvPr>
        </p:nvSpPr>
        <p:spPr/>
        <p:txBody>
          <a:bodyPr/>
          <a:lstStyle/>
          <a:p>
            <a:pPr eaLnBrk="1" hangingPunct="1"/>
            <a:r>
              <a:rPr lang="en-US" altLang="en-US" smtClean="0"/>
              <a:t>Using the ORDER BY Clause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spcBef>
                <a:spcPct val="100000"/>
              </a:spcBef>
            </a:pPr>
            <a:r>
              <a:rPr lang="en-US" altLang="en-US" sz="2800" dirty="0" smtClean="0"/>
              <a:t>Possible to sort data by more than one key</a:t>
            </a:r>
          </a:p>
          <a:p>
            <a:pPr eaLnBrk="1" hangingPunct="1">
              <a:spcBef>
                <a:spcPct val="100000"/>
              </a:spcBef>
            </a:pPr>
            <a:r>
              <a:rPr lang="en-US" altLang="en-US" sz="2800" b="1" dirty="0" smtClean="0"/>
              <a:t>Major sort key</a:t>
            </a:r>
            <a:r>
              <a:rPr lang="en-US" altLang="en-US" sz="2800" dirty="0" smtClean="0"/>
              <a:t> and </a:t>
            </a:r>
            <a:r>
              <a:rPr lang="en-US" altLang="en-US" sz="2800" b="1" dirty="0" smtClean="0"/>
              <a:t>minor sort key</a:t>
            </a:r>
          </a:p>
          <a:p>
            <a:pPr eaLnBrk="1" hangingPunct="1">
              <a:spcBef>
                <a:spcPct val="100000"/>
              </a:spcBef>
            </a:pPr>
            <a:r>
              <a:rPr lang="en-US" altLang="en-US" sz="2800" dirty="0" smtClean="0"/>
              <a:t>List sort keys in order of importance in the ORDER BY clause</a:t>
            </a:r>
          </a:p>
          <a:p>
            <a:pPr eaLnBrk="1" hangingPunct="1">
              <a:spcBef>
                <a:spcPct val="100000"/>
              </a:spcBef>
            </a:pPr>
            <a:r>
              <a:rPr lang="en-US" altLang="en-US" sz="2800" dirty="0" smtClean="0"/>
              <a:t>For descending order sort, use </a:t>
            </a:r>
            <a:r>
              <a:rPr lang="en-US" altLang="en-US" sz="2800" dirty="0" smtClean="0"/>
              <a:t>DESC</a:t>
            </a:r>
          </a:p>
          <a:p>
            <a:pPr eaLnBrk="1" hangingPunct="1">
              <a:spcBef>
                <a:spcPct val="100000"/>
              </a:spcBef>
            </a:pPr>
            <a:r>
              <a:rPr lang="en-US" altLang="en-US" sz="2800" dirty="0" smtClean="0"/>
              <a:t>For ascending order sort, use ASC</a:t>
            </a:r>
            <a:endParaRPr lang="en-US" altLang="en-US" sz="2800" dirty="0" smtClean="0"/>
          </a:p>
        </p:txBody>
      </p:sp>
      <p:sp>
        <p:nvSpPr>
          <p:cNvPr id="36866" name="Rectangle 2"/>
          <p:cNvSpPr>
            <a:spLocks noGrp="1" noChangeArrowheads="1"/>
          </p:cNvSpPr>
          <p:nvPr>
            <p:ph type="title"/>
          </p:nvPr>
        </p:nvSpPr>
        <p:spPr/>
        <p:txBody>
          <a:bodyPr/>
          <a:lstStyle/>
          <a:p>
            <a:pPr eaLnBrk="1" hangingPunct="1"/>
            <a:r>
              <a:rPr lang="en-US" altLang="en-US" smtClean="0"/>
              <a:t>Additional Sorting Options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528638" y="1600200"/>
            <a:ext cx="7131050" cy="3990975"/>
          </a:xfrm>
        </p:spPr>
      </p:pic>
      <p:sp>
        <p:nvSpPr>
          <p:cNvPr id="37890" name="Rectangle 8"/>
          <p:cNvSpPr>
            <a:spLocks noGrp="1" noChangeArrowheads="1"/>
          </p:cNvSpPr>
          <p:nvPr>
            <p:ph type="title"/>
          </p:nvPr>
        </p:nvSpPr>
        <p:spPr/>
        <p:txBody>
          <a:bodyPr>
            <a:normAutofit/>
          </a:bodyPr>
          <a:lstStyle/>
          <a:p>
            <a:pPr eaLnBrk="1" hangingPunct="1"/>
            <a:r>
              <a:rPr lang="en-US" altLang="en-US" sz="4000" dirty="0" smtClean="0"/>
              <a:t>Additional Sorting </a:t>
            </a:r>
            <a:r>
              <a:rPr lang="en-US" altLang="en-US" sz="4000" dirty="0" smtClean="0"/>
              <a:t>Options</a:t>
            </a:r>
            <a:endParaRPr lang="en-US" altLang="en-US" sz="4000" dirty="0" smtClean="0"/>
          </a:p>
        </p:txBody>
      </p:sp>
      <p:sp>
        <p:nvSpPr>
          <p:cNvPr id="37894" name="TextBox 7"/>
          <p:cNvSpPr txBox="1">
            <a:spLocks noChangeArrowheads="1"/>
          </p:cNvSpPr>
          <p:nvPr/>
        </p:nvSpPr>
        <p:spPr bwMode="auto">
          <a:xfrm>
            <a:off x="1219200" y="57150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4-21: SELECT command to sort data using multiple sort keys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Use the TAL Distributors database to complete the following tasks:</a:t>
            </a:r>
          </a:p>
          <a:p>
            <a:pPr marL="850392" lvl="1" indent="-457200">
              <a:buFont typeface="+mj-lt"/>
              <a:buAutoNum type="arabicPeriod"/>
            </a:pPr>
            <a:r>
              <a:rPr lang="en-US" sz="2000" dirty="0" smtClean="0"/>
              <a:t>List the item number, description and price for all items.</a:t>
            </a:r>
          </a:p>
          <a:p>
            <a:pPr marL="850392" lvl="1" indent="-457200">
              <a:buFont typeface="+mj-lt"/>
              <a:buAutoNum type="arabicPeriod"/>
            </a:pPr>
            <a:r>
              <a:rPr lang="en-US" sz="2000" dirty="0" smtClean="0"/>
              <a:t>List all rows and columns for the complete ORDERS table.</a:t>
            </a:r>
          </a:p>
          <a:p>
            <a:pPr marL="850392" lvl="1" indent="-457200">
              <a:buFont typeface="+mj-lt"/>
              <a:buAutoNum type="arabicPeriod"/>
            </a:pPr>
            <a:r>
              <a:rPr lang="en-US" sz="2000" dirty="0" smtClean="0"/>
              <a:t>List the names of customers with credit limits of $10,000 or more.</a:t>
            </a:r>
          </a:p>
          <a:p>
            <a:pPr marL="850392" lvl="1" indent="-457200">
              <a:buFont typeface="+mj-lt"/>
              <a:buAutoNum type="arabicPeriod"/>
            </a:pPr>
            <a:r>
              <a:rPr lang="en-US" sz="2000" dirty="0" smtClean="0"/>
              <a:t>List the order number for each order placed by customer number 126 (choose another number if necessary)</a:t>
            </a:r>
          </a:p>
          <a:p>
            <a:pPr marL="850392" lvl="1" indent="-457200">
              <a:buFont typeface="+mj-lt"/>
              <a:buAutoNum type="arabicPeriod"/>
            </a:pPr>
            <a:r>
              <a:rPr lang="en-US" sz="2000" dirty="0" smtClean="0"/>
              <a:t>List the item number and description of each item that is not in category PZL.</a:t>
            </a:r>
            <a:endParaRPr lang="en-US" sz="2000" dirty="0"/>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Content Placeholder 2"/>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304800" y="2514600"/>
            <a:ext cx="8229600" cy="2282825"/>
          </a:xfrm>
        </p:spPr>
      </p:pic>
      <p:sp>
        <p:nvSpPr>
          <p:cNvPr id="38914" name="Rectangle 2"/>
          <p:cNvSpPr>
            <a:spLocks noGrp="1" noChangeArrowheads="1"/>
          </p:cNvSpPr>
          <p:nvPr>
            <p:ph type="title"/>
          </p:nvPr>
        </p:nvSpPr>
        <p:spPr/>
        <p:txBody>
          <a:bodyPr/>
          <a:lstStyle/>
          <a:p>
            <a:pPr eaLnBrk="1" hangingPunct="1"/>
            <a:r>
              <a:rPr lang="en-US" altLang="en-US" smtClean="0"/>
              <a:t>Using Functions</a:t>
            </a:r>
          </a:p>
        </p:txBody>
      </p:sp>
      <p:sp>
        <p:nvSpPr>
          <p:cNvPr id="38916" name="Rectangle 3"/>
          <p:cNvSpPr>
            <a:spLocks noGrp="1" noChangeArrowheads="1"/>
          </p:cNvSpPr>
          <p:nvPr>
            <p:ph type="body" sz="half" idx="4294967295"/>
          </p:nvPr>
        </p:nvSpPr>
        <p:spPr>
          <a:xfrm>
            <a:off x="0" y="1219200"/>
            <a:ext cx="7924800" cy="1143000"/>
          </a:xfrm>
        </p:spPr>
        <p:txBody>
          <a:bodyPr/>
          <a:lstStyle/>
          <a:p>
            <a:pPr eaLnBrk="1" hangingPunct="1"/>
            <a:r>
              <a:rPr lang="en-US" altLang="en-US" sz="2800" b="1" smtClean="0"/>
              <a:t>Aggregate functions</a:t>
            </a:r>
          </a:p>
          <a:p>
            <a:pPr lvl="1" eaLnBrk="1" hangingPunct="1"/>
            <a:r>
              <a:rPr lang="en-US" altLang="en-US" sz="2400" smtClean="0"/>
              <a:t> </a:t>
            </a:r>
            <a:r>
              <a:rPr lang="en-US" altLang="en-US" sz="2600" smtClean="0"/>
              <a:t>Apply to groups of rows</a:t>
            </a:r>
          </a:p>
          <a:p>
            <a:pPr lvl="1" eaLnBrk="1" hangingPunct="1">
              <a:buFontTx/>
              <a:buNone/>
            </a:pPr>
            <a:endParaRPr lang="en-US" altLang="en-US" sz="2600" smtClean="0"/>
          </a:p>
        </p:txBody>
      </p:sp>
      <p:sp>
        <p:nvSpPr>
          <p:cNvPr id="38919" name="TextBox 8"/>
          <p:cNvSpPr txBox="1">
            <a:spLocks noChangeArrowheads="1"/>
          </p:cNvSpPr>
          <p:nvPr/>
        </p:nvSpPr>
        <p:spPr bwMode="auto">
          <a:xfrm>
            <a:off x="381000" y="52578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4-22: SQL aggregate functions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eaLnBrk="1" hangingPunct="1">
              <a:spcBef>
                <a:spcPct val="75000"/>
              </a:spcBef>
            </a:pPr>
            <a:r>
              <a:rPr lang="en-US" altLang="en-US" smtClean="0"/>
              <a:t>SELECT-FROM-WHERE statement</a:t>
            </a:r>
          </a:p>
          <a:p>
            <a:pPr lvl="1" eaLnBrk="1" hangingPunct="1">
              <a:spcBef>
                <a:spcPct val="75000"/>
              </a:spcBef>
            </a:pPr>
            <a:r>
              <a:rPr lang="en-US" altLang="en-US" sz="2600" smtClean="0"/>
              <a:t>SELECT columns to include in result</a:t>
            </a:r>
          </a:p>
          <a:p>
            <a:pPr lvl="1" eaLnBrk="1" hangingPunct="1">
              <a:spcBef>
                <a:spcPct val="75000"/>
              </a:spcBef>
            </a:pPr>
            <a:r>
              <a:rPr lang="en-US" altLang="en-US" sz="2600" smtClean="0"/>
              <a:t>FROM table containing columns</a:t>
            </a:r>
          </a:p>
          <a:p>
            <a:pPr lvl="1" eaLnBrk="1" hangingPunct="1">
              <a:spcBef>
                <a:spcPct val="75000"/>
              </a:spcBef>
            </a:pPr>
            <a:r>
              <a:rPr lang="en-US" altLang="en-US" sz="2600" smtClean="0"/>
              <a:t>WHERE any conditions to apply to the data</a:t>
            </a:r>
          </a:p>
        </p:txBody>
      </p:sp>
      <p:sp>
        <p:nvSpPr>
          <p:cNvPr id="13314" name="Rectangle 2"/>
          <p:cNvSpPr>
            <a:spLocks noGrp="1" noChangeArrowheads="1"/>
          </p:cNvSpPr>
          <p:nvPr>
            <p:ph type="title"/>
          </p:nvPr>
        </p:nvSpPr>
        <p:spPr/>
        <p:txBody>
          <a:bodyPr>
            <a:normAutofit/>
          </a:bodyPr>
          <a:lstStyle/>
          <a:p>
            <a:pPr eaLnBrk="1" hangingPunct="1"/>
            <a:r>
              <a:rPr lang="en-US" altLang="en-US" dirty="0" smtClean="0"/>
              <a:t>Constructing Simple </a:t>
            </a:r>
            <a:r>
              <a:rPr lang="en-US" altLang="en-US" dirty="0" smtClean="0"/>
              <a:t>Queries</a:t>
            </a:r>
            <a:endParaRPr lang="en-US" altLang="en-US" dirty="0" smtClean="0"/>
          </a:p>
        </p:txBody>
      </p:sp>
      <p:sp>
        <p:nvSpPr>
          <p:cNvPr id="13317" name="Text Box 5"/>
          <p:cNvSpPr txBox="1">
            <a:spLocks noChangeArrowheads="1"/>
          </p:cNvSpPr>
          <p:nvPr/>
        </p:nvSpPr>
        <p:spPr bwMode="auto">
          <a:xfrm>
            <a:off x="2057400" y="5105400"/>
            <a:ext cx="55626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2400" b="1" dirty="0" smtClean="0"/>
              <a:t>The WHERE </a:t>
            </a:r>
            <a:r>
              <a:rPr lang="en-US" altLang="en-US" sz="2400" b="1" dirty="0"/>
              <a:t>clause is optional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Content Placeholder 2"/>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2362200"/>
            <a:ext cx="6858000" cy="3175000"/>
          </a:xfrm>
        </p:spPr>
      </p:pic>
      <p:sp>
        <p:nvSpPr>
          <p:cNvPr id="39938" name="Rectangle 2"/>
          <p:cNvSpPr>
            <a:spLocks noGrp="1" noChangeArrowheads="1"/>
          </p:cNvSpPr>
          <p:nvPr>
            <p:ph type="title"/>
          </p:nvPr>
        </p:nvSpPr>
        <p:spPr/>
        <p:txBody>
          <a:bodyPr/>
          <a:lstStyle/>
          <a:p>
            <a:pPr eaLnBrk="1" hangingPunct="1"/>
            <a:r>
              <a:rPr lang="en-US" altLang="en-US" smtClean="0"/>
              <a:t>Using the COUNT Function</a:t>
            </a:r>
          </a:p>
        </p:txBody>
      </p:sp>
      <p:sp>
        <p:nvSpPr>
          <p:cNvPr id="39940" name="Rectangle 3"/>
          <p:cNvSpPr>
            <a:spLocks noGrp="1" noChangeArrowheads="1"/>
          </p:cNvSpPr>
          <p:nvPr>
            <p:ph type="body" sz="half" idx="4294967295"/>
          </p:nvPr>
        </p:nvSpPr>
        <p:spPr>
          <a:xfrm>
            <a:off x="0" y="1219200"/>
            <a:ext cx="7924800" cy="1219200"/>
          </a:xfrm>
        </p:spPr>
        <p:txBody>
          <a:bodyPr>
            <a:normAutofit fontScale="92500"/>
          </a:bodyPr>
          <a:lstStyle/>
          <a:p>
            <a:pPr eaLnBrk="1" hangingPunct="1"/>
            <a:r>
              <a:rPr lang="en-US" altLang="en-US" sz="2800" smtClean="0"/>
              <a:t>Counts the number of rows in a table</a:t>
            </a:r>
          </a:p>
          <a:p>
            <a:pPr eaLnBrk="1" hangingPunct="1"/>
            <a:r>
              <a:rPr lang="en-US" altLang="en-US" sz="2800" smtClean="0"/>
              <a:t>Can use asterisk (*) to represent any column</a:t>
            </a:r>
          </a:p>
        </p:txBody>
      </p:sp>
      <p:sp>
        <p:nvSpPr>
          <p:cNvPr id="39943" name="TextBox 8"/>
          <p:cNvSpPr txBox="1">
            <a:spLocks noChangeArrowheads="1"/>
          </p:cNvSpPr>
          <p:nvPr/>
        </p:nvSpPr>
        <p:spPr bwMode="auto">
          <a:xfrm>
            <a:off x="381000" y="55626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4-23: SELECT command to count rows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eaLnBrk="1" hangingPunct="1">
              <a:spcBef>
                <a:spcPct val="80000"/>
              </a:spcBef>
            </a:pPr>
            <a:r>
              <a:rPr lang="en-US" altLang="en-US" smtClean="0"/>
              <a:t>Used to calculate totals of columns</a:t>
            </a:r>
          </a:p>
          <a:p>
            <a:pPr eaLnBrk="1" hangingPunct="1">
              <a:spcBef>
                <a:spcPct val="80000"/>
              </a:spcBef>
            </a:pPr>
            <a:r>
              <a:rPr lang="en-US" altLang="en-US" smtClean="0"/>
              <a:t>Column must be specified and must be numeric</a:t>
            </a:r>
          </a:p>
          <a:p>
            <a:pPr eaLnBrk="1" hangingPunct="1">
              <a:spcBef>
                <a:spcPct val="80000"/>
              </a:spcBef>
            </a:pPr>
            <a:r>
              <a:rPr lang="en-US" altLang="en-US" smtClean="0"/>
              <a:t>Null values are ignored</a:t>
            </a:r>
          </a:p>
        </p:txBody>
      </p:sp>
      <p:sp>
        <p:nvSpPr>
          <p:cNvPr id="40962" name="Rectangle 2"/>
          <p:cNvSpPr>
            <a:spLocks noGrp="1" noChangeArrowheads="1"/>
          </p:cNvSpPr>
          <p:nvPr>
            <p:ph type="title"/>
          </p:nvPr>
        </p:nvSpPr>
        <p:spPr/>
        <p:txBody>
          <a:bodyPr/>
          <a:lstStyle/>
          <a:p>
            <a:pPr eaLnBrk="1" hangingPunct="1"/>
            <a:r>
              <a:rPr lang="en-US" altLang="en-US" smtClean="0"/>
              <a:t>Using the SUM Function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eaLnBrk="1" hangingPunct="1"/>
            <a:r>
              <a:rPr lang="en-US" altLang="en-US" smtClean="0"/>
              <a:t>Numeric columns only</a:t>
            </a:r>
          </a:p>
          <a:p>
            <a:pPr eaLnBrk="1" hangingPunct="1"/>
            <a:r>
              <a:rPr lang="en-US" altLang="en-US" smtClean="0"/>
              <a:t>Ignores nulls</a:t>
            </a:r>
          </a:p>
        </p:txBody>
      </p:sp>
      <p:sp>
        <p:nvSpPr>
          <p:cNvPr id="41986" name="Rectangle 2"/>
          <p:cNvSpPr>
            <a:spLocks noGrp="1" noChangeArrowheads="1"/>
          </p:cNvSpPr>
          <p:nvPr>
            <p:ph type="title"/>
          </p:nvPr>
        </p:nvSpPr>
        <p:spPr/>
        <p:txBody>
          <a:bodyPr>
            <a:normAutofit fontScale="90000"/>
          </a:bodyPr>
          <a:lstStyle/>
          <a:p>
            <a:pPr eaLnBrk="1" hangingPunct="1"/>
            <a:r>
              <a:rPr lang="en-US" altLang="en-US" sz="4000" smtClean="0"/>
              <a:t>Using the AVG, MAX, and MIN Functions</a:t>
            </a:r>
          </a:p>
        </p:txBody>
      </p:sp>
      <p:pic>
        <p:nvPicPr>
          <p:cNvPr id="41990" name="Picture 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8463" y="2554287"/>
            <a:ext cx="7680325" cy="3008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91" name="TextBox 8"/>
          <p:cNvSpPr txBox="1">
            <a:spLocks noChangeArrowheads="1"/>
          </p:cNvSpPr>
          <p:nvPr/>
        </p:nvSpPr>
        <p:spPr bwMode="auto">
          <a:xfrm>
            <a:off x="381000" y="5638800"/>
            <a:ext cx="71628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4-25: SELECT command with several functions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eaLnBrk="1" hangingPunct="1"/>
            <a:r>
              <a:rPr lang="en-US" altLang="en-US" smtClean="0"/>
              <a:t>Eliminates duplicate values</a:t>
            </a:r>
          </a:p>
          <a:p>
            <a:pPr eaLnBrk="1" hangingPunct="1"/>
            <a:r>
              <a:rPr lang="en-US" altLang="en-US" smtClean="0"/>
              <a:t>Used with COUNT function</a:t>
            </a:r>
          </a:p>
          <a:p>
            <a:pPr eaLnBrk="1" hangingPunct="1"/>
            <a:endParaRPr lang="en-US" altLang="en-US" smtClean="0"/>
          </a:p>
        </p:txBody>
      </p:sp>
      <p:sp>
        <p:nvSpPr>
          <p:cNvPr id="43010" name="Rectangle 2"/>
          <p:cNvSpPr>
            <a:spLocks noGrp="1" noChangeArrowheads="1"/>
          </p:cNvSpPr>
          <p:nvPr>
            <p:ph type="title"/>
          </p:nvPr>
        </p:nvSpPr>
        <p:spPr/>
        <p:txBody>
          <a:bodyPr/>
          <a:lstStyle/>
          <a:p>
            <a:pPr eaLnBrk="1" hangingPunct="1"/>
            <a:r>
              <a:rPr lang="en-US" altLang="en-US" smtClean="0"/>
              <a:t>Using the DISTINCT Operator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050925" y="1600200"/>
            <a:ext cx="6216650" cy="3995738"/>
          </a:xfrm>
        </p:spPr>
      </p:pic>
      <p:sp>
        <p:nvSpPr>
          <p:cNvPr id="44034" name="Rectangle 6"/>
          <p:cNvSpPr>
            <a:spLocks noGrp="1" noChangeArrowheads="1"/>
          </p:cNvSpPr>
          <p:nvPr>
            <p:ph type="title"/>
          </p:nvPr>
        </p:nvSpPr>
        <p:spPr/>
        <p:txBody>
          <a:bodyPr>
            <a:normAutofit/>
          </a:bodyPr>
          <a:lstStyle/>
          <a:p>
            <a:pPr eaLnBrk="1" hangingPunct="1"/>
            <a:r>
              <a:rPr lang="en-US" altLang="en-US" sz="4000" dirty="0" smtClean="0"/>
              <a:t>Using the DISTINCT </a:t>
            </a:r>
            <a:r>
              <a:rPr lang="en-US" altLang="en-US" sz="4000" dirty="0" smtClean="0"/>
              <a:t>Operator</a:t>
            </a:r>
            <a:endParaRPr lang="en-US" altLang="en-US" sz="4000" dirty="0" smtClean="0"/>
          </a:p>
        </p:txBody>
      </p:sp>
      <p:sp>
        <p:nvSpPr>
          <p:cNvPr id="44038" name="TextBox 7"/>
          <p:cNvSpPr txBox="1">
            <a:spLocks noChangeArrowheads="1"/>
          </p:cNvSpPr>
          <p:nvPr/>
        </p:nvSpPr>
        <p:spPr bwMode="auto">
          <a:xfrm>
            <a:off x="990600" y="5686425"/>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4-26: Number of customers with open orders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611188" y="1600200"/>
            <a:ext cx="6675437" cy="3813175"/>
          </a:xfrm>
        </p:spPr>
      </p:pic>
      <p:sp>
        <p:nvSpPr>
          <p:cNvPr id="45058" name="Rectangle 6"/>
          <p:cNvSpPr>
            <a:spLocks noGrp="1" noChangeArrowheads="1"/>
          </p:cNvSpPr>
          <p:nvPr>
            <p:ph type="title"/>
          </p:nvPr>
        </p:nvSpPr>
        <p:spPr/>
        <p:txBody>
          <a:bodyPr>
            <a:normAutofit/>
          </a:bodyPr>
          <a:lstStyle/>
          <a:p>
            <a:pPr eaLnBrk="1" hangingPunct="1"/>
            <a:r>
              <a:rPr lang="en-US" altLang="en-US" sz="4000" dirty="0" smtClean="0"/>
              <a:t>Using the DISTINCT </a:t>
            </a:r>
            <a:r>
              <a:rPr lang="en-US" altLang="en-US" sz="4000" dirty="0" smtClean="0"/>
              <a:t>Operator</a:t>
            </a:r>
            <a:endParaRPr lang="en-US" altLang="en-US" sz="4000" dirty="0" smtClean="0"/>
          </a:p>
        </p:txBody>
      </p:sp>
      <p:sp>
        <p:nvSpPr>
          <p:cNvPr id="45062" name="TextBox 7"/>
          <p:cNvSpPr txBox="1">
            <a:spLocks noChangeArrowheads="1"/>
          </p:cNvSpPr>
          <p:nvPr/>
        </p:nvSpPr>
        <p:spPr bwMode="auto">
          <a:xfrm>
            <a:off x="533400" y="55626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4-27: Number of customers with open orders and with duplicates removed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spcBef>
                <a:spcPct val="100000"/>
              </a:spcBef>
            </a:pPr>
            <a:r>
              <a:rPr lang="en-US" altLang="en-US" smtClean="0"/>
              <a:t>Query results require two or more steps</a:t>
            </a:r>
          </a:p>
          <a:p>
            <a:pPr eaLnBrk="1" hangingPunct="1">
              <a:spcBef>
                <a:spcPct val="100000"/>
              </a:spcBef>
            </a:pPr>
            <a:r>
              <a:rPr lang="en-US" altLang="en-US" b="1" smtClean="0"/>
              <a:t>Subquery</a:t>
            </a:r>
            <a:r>
              <a:rPr lang="en-US" altLang="en-US" smtClean="0"/>
              <a:t>: an inner query placed inside another query</a:t>
            </a:r>
          </a:p>
          <a:p>
            <a:pPr eaLnBrk="1" hangingPunct="1">
              <a:spcBef>
                <a:spcPct val="100000"/>
              </a:spcBef>
            </a:pPr>
            <a:r>
              <a:rPr lang="en-US" altLang="en-US" smtClean="0"/>
              <a:t>Outer query uses subquery results</a:t>
            </a:r>
          </a:p>
        </p:txBody>
      </p:sp>
      <p:sp>
        <p:nvSpPr>
          <p:cNvPr id="46082" name="Rectangle 2"/>
          <p:cNvSpPr>
            <a:spLocks noGrp="1" noChangeArrowheads="1"/>
          </p:cNvSpPr>
          <p:nvPr>
            <p:ph type="title"/>
          </p:nvPr>
        </p:nvSpPr>
        <p:spPr/>
        <p:txBody>
          <a:bodyPr/>
          <a:lstStyle/>
          <a:p>
            <a:pPr eaLnBrk="1" hangingPunct="1"/>
            <a:r>
              <a:rPr lang="en-US" altLang="en-US" smtClean="0"/>
              <a:t>Nesting Queries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630238" y="1600200"/>
            <a:ext cx="6858000" cy="3938588"/>
          </a:xfrm>
        </p:spPr>
      </p:pic>
      <p:sp>
        <p:nvSpPr>
          <p:cNvPr id="47106" name="Rectangle 7"/>
          <p:cNvSpPr>
            <a:spLocks noGrp="1" noChangeArrowheads="1"/>
          </p:cNvSpPr>
          <p:nvPr>
            <p:ph type="title"/>
          </p:nvPr>
        </p:nvSpPr>
        <p:spPr/>
        <p:txBody>
          <a:bodyPr/>
          <a:lstStyle/>
          <a:p>
            <a:pPr eaLnBrk="1" hangingPunct="1"/>
            <a:r>
              <a:rPr lang="en-US" altLang="en-US" dirty="0" smtClean="0"/>
              <a:t>Nesting </a:t>
            </a:r>
            <a:r>
              <a:rPr lang="en-US" altLang="en-US" dirty="0" smtClean="0"/>
              <a:t>Queries</a:t>
            </a:r>
            <a:endParaRPr lang="en-US" altLang="en-US" dirty="0" smtClean="0"/>
          </a:p>
        </p:txBody>
      </p:sp>
      <p:sp>
        <p:nvSpPr>
          <p:cNvPr id="47110" name="TextBox 7"/>
          <p:cNvSpPr txBox="1">
            <a:spLocks noChangeArrowheads="1"/>
          </p:cNvSpPr>
          <p:nvPr/>
        </p:nvSpPr>
        <p:spPr bwMode="auto">
          <a:xfrm>
            <a:off x="609600" y="5591175"/>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4-32: Using the IN operator and a </a:t>
            </a:r>
            <a:r>
              <a:rPr lang="en-US" altLang="en-US" sz="1200" b="1" dirty="0" err="1"/>
              <a:t>subquery</a:t>
            </a:r>
            <a:endParaRPr lang="en-US" altLang="en-US" sz="12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838200" y="1295400"/>
            <a:ext cx="6765925" cy="4130675"/>
          </a:xfrm>
        </p:spPr>
      </p:pic>
      <p:sp>
        <p:nvSpPr>
          <p:cNvPr id="48130" name="Rectangle 7"/>
          <p:cNvSpPr>
            <a:spLocks noGrp="1" noChangeArrowheads="1"/>
          </p:cNvSpPr>
          <p:nvPr>
            <p:ph type="title"/>
          </p:nvPr>
        </p:nvSpPr>
        <p:spPr/>
        <p:txBody>
          <a:bodyPr/>
          <a:lstStyle/>
          <a:p>
            <a:pPr eaLnBrk="1" hangingPunct="1"/>
            <a:r>
              <a:rPr lang="en-US" altLang="en-US" dirty="0" smtClean="0"/>
              <a:t>Nesting </a:t>
            </a:r>
            <a:r>
              <a:rPr lang="en-US" altLang="en-US" dirty="0" smtClean="0"/>
              <a:t>Queries</a:t>
            </a:r>
            <a:endParaRPr lang="en-US" altLang="en-US" dirty="0" smtClean="0"/>
          </a:p>
        </p:txBody>
      </p:sp>
      <p:sp>
        <p:nvSpPr>
          <p:cNvPr id="48134" name="TextBox 7"/>
          <p:cNvSpPr txBox="1">
            <a:spLocks noChangeArrowheads="1"/>
          </p:cNvSpPr>
          <p:nvPr/>
        </p:nvSpPr>
        <p:spPr bwMode="auto">
          <a:xfrm>
            <a:off x="838200" y="54864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4-33: Query using an operator and a subquery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spcBef>
                <a:spcPct val="80000"/>
              </a:spcBef>
            </a:pPr>
            <a:r>
              <a:rPr lang="en-US" altLang="en-US" b="1" smtClean="0"/>
              <a:t>Grouping</a:t>
            </a:r>
            <a:r>
              <a:rPr lang="en-US" altLang="en-US" smtClean="0"/>
              <a:t>: creates groups of rows that share common characteristics</a:t>
            </a:r>
          </a:p>
          <a:p>
            <a:pPr eaLnBrk="1" hangingPunct="1">
              <a:spcBef>
                <a:spcPct val="80000"/>
              </a:spcBef>
            </a:pPr>
            <a:r>
              <a:rPr lang="en-US" altLang="en-US" smtClean="0"/>
              <a:t>Calculations in the SELECT command are performed for the entire group</a:t>
            </a:r>
          </a:p>
          <a:p>
            <a:pPr eaLnBrk="1" hangingPunct="1">
              <a:spcBef>
                <a:spcPct val="80000"/>
              </a:spcBef>
            </a:pPr>
            <a:endParaRPr lang="en-US" altLang="en-US" smtClean="0"/>
          </a:p>
        </p:txBody>
      </p:sp>
      <p:sp>
        <p:nvSpPr>
          <p:cNvPr id="49154" name="Rectangle 2"/>
          <p:cNvSpPr>
            <a:spLocks noGrp="1" noChangeArrowheads="1"/>
          </p:cNvSpPr>
          <p:nvPr>
            <p:ph type="title"/>
          </p:nvPr>
        </p:nvSpPr>
        <p:spPr/>
        <p:txBody>
          <a:bodyPr/>
          <a:lstStyle/>
          <a:p>
            <a:pPr eaLnBrk="1" hangingPunct="1"/>
            <a:r>
              <a:rPr lang="en-US" altLang="en-US" smtClean="0"/>
              <a:t>Grouping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eaLnBrk="1" hangingPunct="1">
              <a:spcBef>
                <a:spcPct val="100000"/>
              </a:spcBef>
            </a:pPr>
            <a:r>
              <a:rPr lang="en-US" altLang="en-US" sz="2800" smtClean="0"/>
              <a:t>Use SELECT command to retrieve specified columns and all rows</a:t>
            </a:r>
          </a:p>
          <a:p>
            <a:pPr lvl="1" eaLnBrk="1" hangingPunct="1">
              <a:spcBef>
                <a:spcPct val="0"/>
              </a:spcBef>
            </a:pPr>
            <a:r>
              <a:rPr lang="en-US" altLang="en-US" sz="2500" smtClean="0"/>
              <a:t>List the number, name, and balance of all customers</a:t>
            </a:r>
          </a:p>
          <a:p>
            <a:pPr eaLnBrk="1" hangingPunct="1">
              <a:spcBef>
                <a:spcPct val="100000"/>
              </a:spcBef>
            </a:pPr>
            <a:r>
              <a:rPr lang="en-US" altLang="en-US" sz="2800" smtClean="0"/>
              <a:t>No WHERE clause needed, because all customers are requested</a:t>
            </a:r>
          </a:p>
          <a:p>
            <a:pPr eaLnBrk="1" hangingPunct="1">
              <a:buFontTx/>
              <a:buNone/>
            </a:pPr>
            <a:endParaRPr lang="en-US" altLang="en-US" smtClean="0"/>
          </a:p>
        </p:txBody>
      </p:sp>
      <p:sp>
        <p:nvSpPr>
          <p:cNvPr id="14338" name="Rectangle 2"/>
          <p:cNvSpPr>
            <a:spLocks noGrp="1" noChangeArrowheads="1"/>
          </p:cNvSpPr>
          <p:nvPr>
            <p:ph type="title"/>
          </p:nvPr>
        </p:nvSpPr>
        <p:spPr/>
        <p:txBody>
          <a:bodyPr>
            <a:normAutofit fontScale="90000"/>
          </a:bodyPr>
          <a:lstStyle/>
          <a:p>
            <a:pPr eaLnBrk="1" hangingPunct="1"/>
            <a:r>
              <a:rPr lang="en-US" altLang="en-US" smtClean="0"/>
              <a:t>Retrieving Certain Columns and Rows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r>
              <a:rPr lang="en-US" altLang="en-US" smtClean="0"/>
              <a:t>Group data on a particular column</a:t>
            </a:r>
          </a:p>
          <a:p>
            <a:pPr eaLnBrk="1" hangingPunct="1"/>
            <a:r>
              <a:rPr lang="en-US" altLang="en-US" smtClean="0"/>
              <a:t>Calculate statistics</a:t>
            </a:r>
          </a:p>
        </p:txBody>
      </p:sp>
      <p:sp>
        <p:nvSpPr>
          <p:cNvPr id="50178" name="Rectangle 2"/>
          <p:cNvSpPr>
            <a:spLocks noGrp="1" noChangeArrowheads="1"/>
          </p:cNvSpPr>
          <p:nvPr>
            <p:ph type="title"/>
          </p:nvPr>
        </p:nvSpPr>
        <p:spPr/>
        <p:txBody>
          <a:bodyPr/>
          <a:lstStyle/>
          <a:p>
            <a:pPr eaLnBrk="1" hangingPunct="1"/>
            <a:r>
              <a:rPr lang="en-US" altLang="en-US" smtClean="0"/>
              <a:t>Using the GROUP BY Clause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838200" y="1524000"/>
            <a:ext cx="7132638" cy="3859213"/>
          </a:xfrm>
        </p:spPr>
      </p:pic>
      <p:sp>
        <p:nvSpPr>
          <p:cNvPr id="51202" name="Rectangle 4"/>
          <p:cNvSpPr>
            <a:spLocks noGrp="1" noChangeArrowheads="1"/>
          </p:cNvSpPr>
          <p:nvPr>
            <p:ph type="title"/>
          </p:nvPr>
        </p:nvSpPr>
        <p:spPr/>
        <p:txBody>
          <a:bodyPr>
            <a:normAutofit/>
          </a:bodyPr>
          <a:lstStyle/>
          <a:p>
            <a:pPr eaLnBrk="1" hangingPunct="1"/>
            <a:r>
              <a:rPr lang="en-US" altLang="en-US" sz="4000" dirty="0" smtClean="0"/>
              <a:t>Using the GROUP BY </a:t>
            </a:r>
            <a:r>
              <a:rPr lang="en-US" altLang="en-US" sz="4000" dirty="0" smtClean="0"/>
              <a:t>Clause</a:t>
            </a:r>
            <a:endParaRPr lang="en-US" altLang="en-US" sz="4000" dirty="0" smtClean="0"/>
          </a:p>
        </p:txBody>
      </p:sp>
      <p:sp>
        <p:nvSpPr>
          <p:cNvPr id="51206" name="TextBox 7"/>
          <p:cNvSpPr txBox="1">
            <a:spLocks noChangeArrowheads="1"/>
          </p:cNvSpPr>
          <p:nvPr/>
        </p:nvSpPr>
        <p:spPr bwMode="auto">
          <a:xfrm>
            <a:off x="762000" y="55626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4-34: Grouping records on a column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30" name="Content Placeholder 2"/>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2057400"/>
            <a:ext cx="7040563" cy="3575050"/>
          </a:xfrm>
        </p:spPr>
      </p:pic>
      <p:sp>
        <p:nvSpPr>
          <p:cNvPr id="52226" name="Rectangle 2"/>
          <p:cNvSpPr>
            <a:spLocks noGrp="1" noChangeArrowheads="1"/>
          </p:cNvSpPr>
          <p:nvPr>
            <p:ph type="title"/>
          </p:nvPr>
        </p:nvSpPr>
        <p:spPr/>
        <p:txBody>
          <a:bodyPr/>
          <a:lstStyle/>
          <a:p>
            <a:pPr eaLnBrk="1" hangingPunct="1"/>
            <a:r>
              <a:rPr lang="en-US" altLang="en-US" smtClean="0"/>
              <a:t>Using a HAVING Clause</a:t>
            </a:r>
          </a:p>
        </p:txBody>
      </p:sp>
      <p:sp>
        <p:nvSpPr>
          <p:cNvPr id="52228" name="Rectangle 3"/>
          <p:cNvSpPr>
            <a:spLocks noGrp="1" noChangeArrowheads="1"/>
          </p:cNvSpPr>
          <p:nvPr>
            <p:ph type="body" sz="half" idx="4294967295"/>
          </p:nvPr>
        </p:nvSpPr>
        <p:spPr>
          <a:xfrm>
            <a:off x="0" y="1447800"/>
            <a:ext cx="7924800" cy="609600"/>
          </a:xfrm>
        </p:spPr>
        <p:txBody>
          <a:bodyPr>
            <a:normAutofit fontScale="92500"/>
          </a:bodyPr>
          <a:lstStyle/>
          <a:p>
            <a:pPr eaLnBrk="1" hangingPunct="1"/>
            <a:r>
              <a:rPr lang="en-US" altLang="en-US" sz="2800" smtClean="0"/>
              <a:t>Used to restrict groups that will be included</a:t>
            </a:r>
          </a:p>
          <a:p>
            <a:pPr eaLnBrk="1" hangingPunct="1"/>
            <a:endParaRPr lang="en-US" altLang="en-US" sz="2800" smtClean="0"/>
          </a:p>
        </p:txBody>
      </p:sp>
      <p:sp>
        <p:nvSpPr>
          <p:cNvPr id="52231" name="TextBox 8"/>
          <p:cNvSpPr txBox="1">
            <a:spLocks noChangeArrowheads="1"/>
          </p:cNvSpPr>
          <p:nvPr/>
        </p:nvSpPr>
        <p:spPr bwMode="auto">
          <a:xfrm>
            <a:off x="381000" y="5715000"/>
            <a:ext cx="71628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4-35: Restricting the groups to include in the results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pPr eaLnBrk="1" hangingPunct="1"/>
            <a:r>
              <a:rPr lang="en-US" altLang="en-US" smtClean="0"/>
              <a:t>WHERE: limit rows</a:t>
            </a:r>
          </a:p>
          <a:p>
            <a:pPr eaLnBrk="1" hangingPunct="1"/>
            <a:r>
              <a:rPr lang="en-US" altLang="en-US" smtClean="0"/>
              <a:t>HAVING: limit groups</a:t>
            </a:r>
          </a:p>
          <a:p>
            <a:pPr eaLnBrk="1" hangingPunct="1"/>
            <a:r>
              <a:rPr lang="en-US" altLang="en-US" smtClean="0"/>
              <a:t>Can use together if condition involves both rows and groups</a:t>
            </a:r>
          </a:p>
        </p:txBody>
      </p:sp>
      <p:sp>
        <p:nvSpPr>
          <p:cNvPr id="53250" name="Rectangle 2"/>
          <p:cNvSpPr>
            <a:spLocks noGrp="1" noChangeArrowheads="1"/>
          </p:cNvSpPr>
          <p:nvPr>
            <p:ph type="title"/>
          </p:nvPr>
        </p:nvSpPr>
        <p:spPr/>
        <p:txBody>
          <a:bodyPr/>
          <a:lstStyle/>
          <a:p>
            <a:pPr eaLnBrk="1" hangingPunct="1"/>
            <a:r>
              <a:rPr lang="en-US" altLang="en-US" smtClean="0"/>
              <a:t>Having vs. Where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533400" y="1447800"/>
            <a:ext cx="8229600" cy="4049713"/>
          </a:xfrm>
        </p:spPr>
      </p:pic>
      <p:sp>
        <p:nvSpPr>
          <p:cNvPr id="54274" name="Rectangle 5"/>
          <p:cNvSpPr>
            <a:spLocks noGrp="1" noChangeArrowheads="1"/>
          </p:cNvSpPr>
          <p:nvPr>
            <p:ph type="title"/>
          </p:nvPr>
        </p:nvSpPr>
        <p:spPr/>
        <p:txBody>
          <a:bodyPr/>
          <a:lstStyle/>
          <a:p>
            <a:pPr eaLnBrk="1" hangingPunct="1"/>
            <a:r>
              <a:rPr lang="en-US" altLang="en-US" dirty="0" smtClean="0"/>
              <a:t>Having vs. Where </a:t>
            </a:r>
          </a:p>
        </p:txBody>
      </p:sp>
      <p:sp>
        <p:nvSpPr>
          <p:cNvPr id="54278" name="TextBox 7"/>
          <p:cNvSpPr txBox="1">
            <a:spLocks noChangeArrowheads="1"/>
          </p:cNvSpPr>
          <p:nvPr/>
        </p:nvSpPr>
        <p:spPr bwMode="auto">
          <a:xfrm>
            <a:off x="457200" y="5686425"/>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4-39: Restricting the rows and the groups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2" name="Content Placeholder 2"/>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 y="2442171"/>
            <a:ext cx="8229600" cy="2603896"/>
          </a:xfrm>
        </p:spPr>
      </p:pic>
      <p:sp>
        <p:nvSpPr>
          <p:cNvPr id="55298" name="Rectangle 2"/>
          <p:cNvSpPr>
            <a:spLocks noGrp="1" noChangeArrowheads="1"/>
          </p:cNvSpPr>
          <p:nvPr>
            <p:ph type="title"/>
          </p:nvPr>
        </p:nvSpPr>
        <p:spPr/>
        <p:txBody>
          <a:bodyPr/>
          <a:lstStyle/>
          <a:p>
            <a:pPr eaLnBrk="1" hangingPunct="1"/>
            <a:r>
              <a:rPr lang="en-US" altLang="en-US" smtClean="0"/>
              <a:t>Nulls</a:t>
            </a:r>
          </a:p>
        </p:txBody>
      </p:sp>
      <p:sp>
        <p:nvSpPr>
          <p:cNvPr id="55300" name="Rectangle 3"/>
          <p:cNvSpPr>
            <a:spLocks noGrp="1" noChangeArrowheads="1"/>
          </p:cNvSpPr>
          <p:nvPr>
            <p:ph type="body" sz="half" idx="4294967295"/>
          </p:nvPr>
        </p:nvSpPr>
        <p:spPr>
          <a:xfrm>
            <a:off x="0" y="1295400"/>
            <a:ext cx="8229600" cy="1295400"/>
          </a:xfrm>
        </p:spPr>
        <p:txBody>
          <a:bodyPr>
            <a:normAutofit fontScale="92500"/>
          </a:bodyPr>
          <a:lstStyle/>
          <a:p>
            <a:pPr eaLnBrk="1" hangingPunct="1"/>
            <a:r>
              <a:rPr lang="en-US" altLang="en-US" sz="2600" smtClean="0"/>
              <a:t>Condition that involves a column that can be null</a:t>
            </a:r>
          </a:p>
          <a:p>
            <a:pPr lvl="1" eaLnBrk="1" hangingPunct="1"/>
            <a:r>
              <a:rPr lang="en-US" altLang="en-US" sz="2200" smtClean="0"/>
              <a:t>IS NULL</a:t>
            </a:r>
          </a:p>
          <a:p>
            <a:pPr lvl="1" eaLnBrk="1" hangingPunct="1"/>
            <a:r>
              <a:rPr lang="en-US" altLang="en-US" sz="2200" smtClean="0"/>
              <a:t>IS NOT NULL</a:t>
            </a:r>
          </a:p>
        </p:txBody>
      </p:sp>
      <p:sp>
        <p:nvSpPr>
          <p:cNvPr id="55303" name="TextBox 8"/>
          <p:cNvSpPr txBox="1">
            <a:spLocks noChangeArrowheads="1"/>
          </p:cNvSpPr>
          <p:nvPr/>
        </p:nvSpPr>
        <p:spPr bwMode="auto">
          <a:xfrm>
            <a:off x="381000" y="53340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4-40: Selecting rows containing null values in the STREET column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normAutofit lnSpcReduction="10000"/>
          </a:bodyPr>
          <a:lstStyle/>
          <a:p>
            <a:pPr eaLnBrk="1" hangingPunct="1">
              <a:spcBef>
                <a:spcPct val="100000"/>
              </a:spcBef>
            </a:pPr>
            <a:r>
              <a:rPr lang="en-US" altLang="en-US" sz="2800" smtClean="0"/>
              <a:t>Create queries that retrieve data from a single table using SELECT commands</a:t>
            </a:r>
          </a:p>
          <a:p>
            <a:pPr eaLnBrk="1" hangingPunct="1">
              <a:spcBef>
                <a:spcPct val="50000"/>
              </a:spcBef>
            </a:pPr>
            <a:r>
              <a:rPr lang="en-US" altLang="en-US" sz="2800" smtClean="0"/>
              <a:t>Comparison operators</a:t>
            </a:r>
          </a:p>
          <a:p>
            <a:pPr lvl="1" eaLnBrk="1" hangingPunct="1">
              <a:spcBef>
                <a:spcPct val="50000"/>
              </a:spcBef>
            </a:pPr>
            <a:r>
              <a:rPr lang="en-US" altLang="en-US" sz="2400" smtClean="0"/>
              <a:t> </a:t>
            </a:r>
            <a:r>
              <a:rPr lang="en-US" altLang="en-US" sz="2600" smtClean="0"/>
              <a:t>=, &gt;,=&gt;,&lt;,=&lt;, or &lt;&gt;, or !=</a:t>
            </a:r>
          </a:p>
          <a:p>
            <a:pPr eaLnBrk="1" hangingPunct="1">
              <a:spcBef>
                <a:spcPct val="50000"/>
              </a:spcBef>
            </a:pPr>
            <a:r>
              <a:rPr lang="en-US" altLang="en-US" sz="2800" smtClean="0"/>
              <a:t>Compound conditions </a:t>
            </a:r>
          </a:p>
          <a:p>
            <a:pPr lvl="1" eaLnBrk="1" hangingPunct="1">
              <a:spcBef>
                <a:spcPct val="50000"/>
              </a:spcBef>
            </a:pPr>
            <a:r>
              <a:rPr lang="en-US" altLang="en-US" sz="2600" smtClean="0"/>
              <a:t>AND,OR, and NOT</a:t>
            </a:r>
          </a:p>
          <a:p>
            <a:pPr eaLnBrk="1" hangingPunct="1">
              <a:spcBef>
                <a:spcPct val="50000"/>
              </a:spcBef>
            </a:pPr>
            <a:r>
              <a:rPr lang="en-US" altLang="en-US" sz="2800" smtClean="0"/>
              <a:t>Use the BETWEEN operator</a:t>
            </a:r>
          </a:p>
          <a:p>
            <a:pPr eaLnBrk="1" hangingPunct="1">
              <a:spcBef>
                <a:spcPct val="50000"/>
              </a:spcBef>
            </a:pPr>
            <a:r>
              <a:rPr lang="en-US" altLang="en-US" sz="2800" smtClean="0"/>
              <a:t>Use the LIKE operator</a:t>
            </a:r>
          </a:p>
          <a:p>
            <a:pPr eaLnBrk="1" hangingPunct="1">
              <a:lnSpc>
                <a:spcPct val="90000"/>
              </a:lnSpc>
            </a:pPr>
            <a:endParaRPr lang="en-US" altLang="en-US" smtClean="0"/>
          </a:p>
        </p:txBody>
      </p:sp>
      <p:sp>
        <p:nvSpPr>
          <p:cNvPr id="56322" name="Rectangle 2"/>
          <p:cNvSpPr>
            <a:spLocks noGrp="1" noChangeArrowheads="1"/>
          </p:cNvSpPr>
          <p:nvPr>
            <p:ph type="title"/>
          </p:nvPr>
        </p:nvSpPr>
        <p:spPr/>
        <p:txBody>
          <a:bodyPr/>
          <a:lstStyle/>
          <a:p>
            <a:pPr eaLnBrk="1" hangingPunct="1"/>
            <a:r>
              <a:rPr lang="en-US" altLang="en-US" smtClean="0"/>
              <a:t>Summary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533400" y="1143000"/>
            <a:ext cx="8229600" cy="5029200"/>
          </a:xfrm>
        </p:spPr>
        <p:txBody>
          <a:bodyPr>
            <a:normAutofit lnSpcReduction="10000"/>
          </a:bodyPr>
          <a:lstStyle/>
          <a:p>
            <a:pPr eaLnBrk="1" hangingPunct="1">
              <a:spcBef>
                <a:spcPct val="40000"/>
              </a:spcBef>
            </a:pPr>
            <a:r>
              <a:rPr lang="en-US" altLang="en-US" sz="2800" smtClean="0"/>
              <a:t>IN operator</a:t>
            </a:r>
          </a:p>
          <a:p>
            <a:pPr eaLnBrk="1" hangingPunct="1">
              <a:spcBef>
                <a:spcPct val="40000"/>
              </a:spcBef>
            </a:pPr>
            <a:r>
              <a:rPr lang="en-US" altLang="en-US" sz="2800" smtClean="0"/>
              <a:t>ORDER BY clause</a:t>
            </a:r>
          </a:p>
          <a:p>
            <a:pPr eaLnBrk="1" hangingPunct="1">
              <a:spcBef>
                <a:spcPct val="40000"/>
              </a:spcBef>
            </a:pPr>
            <a:r>
              <a:rPr lang="en-US" altLang="en-US" sz="2800" smtClean="0"/>
              <a:t>Aggregate functions </a:t>
            </a:r>
          </a:p>
          <a:p>
            <a:pPr lvl="1" eaLnBrk="1" hangingPunct="1">
              <a:spcBef>
                <a:spcPct val="40000"/>
              </a:spcBef>
            </a:pPr>
            <a:r>
              <a:rPr lang="en-US" altLang="en-US" sz="2600" smtClean="0"/>
              <a:t>COUNT, SUM, AVG, MAX, and MIN</a:t>
            </a:r>
          </a:p>
          <a:p>
            <a:pPr lvl="1" eaLnBrk="1" hangingPunct="1">
              <a:spcBef>
                <a:spcPct val="40000"/>
              </a:spcBef>
            </a:pPr>
            <a:r>
              <a:rPr lang="en-US" altLang="en-US" sz="2600" smtClean="0"/>
              <a:t>DISTINCT operator</a:t>
            </a:r>
            <a:r>
              <a:rPr lang="en-US" altLang="en-US" sz="2400" smtClean="0"/>
              <a:t> </a:t>
            </a:r>
          </a:p>
          <a:p>
            <a:pPr eaLnBrk="1" hangingPunct="1">
              <a:spcBef>
                <a:spcPct val="40000"/>
              </a:spcBef>
            </a:pPr>
            <a:r>
              <a:rPr lang="en-US" altLang="en-US" sz="2800" smtClean="0"/>
              <a:t>Subqueries</a:t>
            </a:r>
          </a:p>
          <a:p>
            <a:pPr eaLnBrk="1" hangingPunct="1">
              <a:spcBef>
                <a:spcPct val="40000"/>
              </a:spcBef>
            </a:pPr>
            <a:r>
              <a:rPr lang="en-US" altLang="en-US" sz="2800" smtClean="0"/>
              <a:t>GROUP BY</a:t>
            </a:r>
          </a:p>
          <a:p>
            <a:pPr lvl="1" eaLnBrk="1" hangingPunct="1">
              <a:spcBef>
                <a:spcPct val="40000"/>
              </a:spcBef>
            </a:pPr>
            <a:r>
              <a:rPr lang="en-US" altLang="en-US" sz="2400" smtClean="0"/>
              <a:t> HAVING</a:t>
            </a:r>
          </a:p>
          <a:p>
            <a:pPr eaLnBrk="1" hangingPunct="1">
              <a:spcBef>
                <a:spcPct val="40000"/>
              </a:spcBef>
            </a:pPr>
            <a:r>
              <a:rPr lang="en-US" altLang="en-US" sz="2800" smtClean="0"/>
              <a:t>NULL</a:t>
            </a:r>
          </a:p>
        </p:txBody>
      </p:sp>
      <p:sp>
        <p:nvSpPr>
          <p:cNvPr id="57346" name="Rectangle 2"/>
          <p:cNvSpPr>
            <a:spLocks noGrp="1" noChangeArrowheads="1"/>
          </p:cNvSpPr>
          <p:nvPr>
            <p:ph type="title"/>
          </p:nvPr>
        </p:nvSpPr>
        <p:spPr>
          <a:xfrm>
            <a:off x="457200" y="274638"/>
            <a:ext cx="8229600" cy="944562"/>
          </a:xfrm>
        </p:spPr>
        <p:txBody>
          <a:bodyPr/>
          <a:lstStyle/>
          <a:p>
            <a:pPr eaLnBrk="1" hangingPunct="1"/>
            <a:r>
              <a:rPr lang="en-US" altLang="en-US" dirty="0" smtClean="0"/>
              <a:t>Summary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Create the Colonial Adventure Tours (CAT) database with sample data as shown in Figures 1-4 through 1-8 in the book.</a:t>
            </a:r>
          </a:p>
          <a:p>
            <a:r>
              <a:rPr lang="en-US" dirty="0" smtClean="0"/>
              <a:t>Run the following queries on the CAT DB:</a:t>
            </a:r>
          </a:p>
          <a:p>
            <a:pPr marL="850392" lvl="1" indent="-457200">
              <a:buFont typeface="+mj-lt"/>
              <a:buAutoNum type="arabicPeriod"/>
            </a:pPr>
            <a:r>
              <a:rPr lang="en-US" dirty="0" smtClean="0"/>
              <a:t>List the last name of each guide that does not live in Massachusetts. </a:t>
            </a:r>
          </a:p>
          <a:p>
            <a:pPr marL="850392" lvl="1" indent="-457200">
              <a:buFont typeface="+mj-lt"/>
              <a:buAutoNum type="arabicPeriod"/>
            </a:pPr>
            <a:r>
              <a:rPr lang="en-US" dirty="0" smtClean="0"/>
              <a:t>List the trip name of each trip that has the type Biking.</a:t>
            </a:r>
          </a:p>
          <a:p>
            <a:pPr marL="850392" lvl="1" indent="-457200">
              <a:buFont typeface="+mj-lt"/>
              <a:buAutoNum type="arabicPeriod"/>
            </a:pPr>
            <a:r>
              <a:rPr lang="en-US" dirty="0" smtClean="0"/>
              <a:t>List </a:t>
            </a:r>
            <a:r>
              <a:rPr lang="en-US" dirty="0" smtClean="0"/>
              <a:t>all Biking trips with distance over 10 miles.</a:t>
            </a:r>
            <a:endParaRPr lang="en-US" dirty="0" smtClean="0"/>
          </a:p>
          <a:p>
            <a:pPr marL="850392" lvl="1" indent="-457200">
              <a:buFont typeface="+mj-lt"/>
              <a:buAutoNum type="arabicPeriod"/>
            </a:pPr>
            <a:r>
              <a:rPr lang="en-US" dirty="0" smtClean="0"/>
              <a:t>How many trips are there in Maine and Massachusetts?</a:t>
            </a:r>
          </a:p>
          <a:p>
            <a:pPr marL="850392" lvl="1" indent="-457200">
              <a:buFont typeface="+mj-lt"/>
              <a:buAutoNum type="arabicPeriod"/>
            </a:pPr>
            <a:r>
              <a:rPr lang="en-US" dirty="0" smtClean="0"/>
              <a:t>How many trips originate in each state?</a:t>
            </a:r>
          </a:p>
          <a:p>
            <a:pPr marL="850392" lvl="1" indent="-457200">
              <a:buFont typeface="+mj-lt"/>
              <a:buAutoNum type="arabicPeriod"/>
            </a:pPr>
            <a:r>
              <a:rPr lang="en-US" dirty="0" smtClean="0"/>
              <a:t>How many reservations include a trip price grater than $20 but less than $75.</a:t>
            </a:r>
          </a:p>
          <a:p>
            <a:pPr marL="850392" lvl="1" indent="-457200">
              <a:buFont typeface="+mj-lt"/>
              <a:buAutoNum type="arabicPeriod"/>
            </a:pPr>
            <a:r>
              <a:rPr lang="en-US" dirty="0" smtClean="0"/>
              <a:t>How many trips of each type are there?</a:t>
            </a:r>
          </a:p>
          <a:p>
            <a:pPr marL="850392" lvl="1" indent="-457200">
              <a:buFont typeface="+mj-lt"/>
              <a:buAutoNum type="arabicPeriod"/>
            </a:pPr>
            <a:r>
              <a:rPr lang="en-US" dirty="0" smtClean="0"/>
              <a:t>CAT calculates the total price of a trip by adding the trip price plus other fees and multiplying the result by the number of persons included in the reservation. List the reservation ID, trip ID, customer number and total price for all reservations where the number of persons is greater than four. Use the TOTAL_PRICE column for the calculated field.</a:t>
            </a:r>
          </a:p>
          <a:p>
            <a:pPr marL="850392" lvl="1" indent="-457200">
              <a:buFont typeface="+mj-lt"/>
              <a:buAutoNum type="arabicPeriod"/>
            </a:pPr>
            <a:r>
              <a:rPr lang="en-US" dirty="0" smtClean="0"/>
              <a:t>What is the average distance and the average maximum group size fore each type of trip?</a:t>
            </a:r>
          </a:p>
          <a:p>
            <a:pPr marL="850392" lvl="1" indent="-457200">
              <a:buFont typeface="+mj-lt"/>
              <a:buAutoNum type="arabicPeriod"/>
            </a:pPr>
            <a:r>
              <a:rPr lang="en-US" dirty="0" smtClean="0"/>
              <a:t>Display the different seasons when trips are offered. List each season only once.</a:t>
            </a:r>
          </a:p>
          <a:p>
            <a:pPr marL="850392" lvl="1" indent="-457200">
              <a:buFont typeface="+mj-lt"/>
              <a:buAutoNum type="arabicPeriod"/>
            </a:pPr>
            <a:r>
              <a:rPr lang="en-US" dirty="0" smtClean="0"/>
              <a:t>What is the longest distance for a </a:t>
            </a:r>
            <a:r>
              <a:rPr lang="en-US" smtClean="0"/>
              <a:t>Biking trip?</a:t>
            </a:r>
            <a:endParaRPr lang="en-US" dirty="0" smtClean="0"/>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743075" y="1600200"/>
            <a:ext cx="4846638" cy="3876675"/>
          </a:xfrm>
        </p:spPr>
      </p:pic>
      <p:sp>
        <p:nvSpPr>
          <p:cNvPr id="15362" name="Rectangle 7"/>
          <p:cNvSpPr>
            <a:spLocks noGrp="1" noChangeArrowheads="1"/>
          </p:cNvSpPr>
          <p:nvPr>
            <p:ph type="title"/>
          </p:nvPr>
        </p:nvSpPr>
        <p:spPr/>
        <p:txBody>
          <a:bodyPr>
            <a:normAutofit fontScale="90000"/>
          </a:bodyPr>
          <a:lstStyle/>
          <a:p>
            <a:pPr eaLnBrk="1" hangingPunct="1"/>
            <a:r>
              <a:rPr lang="en-US" altLang="en-US" sz="4000" dirty="0" smtClean="0"/>
              <a:t>Retrieving Certain Columns and </a:t>
            </a:r>
            <a:r>
              <a:rPr lang="en-US" altLang="en-US" sz="4000" dirty="0" smtClean="0"/>
              <a:t>Rows</a:t>
            </a:r>
            <a:endParaRPr lang="en-US" altLang="en-US" sz="4000" dirty="0" smtClean="0"/>
          </a:p>
        </p:txBody>
      </p:sp>
      <p:sp>
        <p:nvSpPr>
          <p:cNvPr id="15366" name="TextBox 2"/>
          <p:cNvSpPr txBox="1">
            <a:spLocks noChangeArrowheads="1"/>
          </p:cNvSpPr>
          <p:nvPr/>
        </p:nvSpPr>
        <p:spPr bwMode="auto">
          <a:xfrm>
            <a:off x="1219200" y="57150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4-1: SELECT command to select certain columns from the CUSTOMER table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spcBef>
                <a:spcPct val="100000"/>
              </a:spcBef>
            </a:pPr>
            <a:r>
              <a:rPr lang="en-US" altLang="en-US" sz="2800" smtClean="0"/>
              <a:t>Use an asterisk (*) to indicate all columns in the SELECT clause</a:t>
            </a:r>
          </a:p>
          <a:p>
            <a:pPr eaLnBrk="1" hangingPunct="1">
              <a:spcBef>
                <a:spcPct val="100000"/>
              </a:spcBef>
            </a:pPr>
            <a:r>
              <a:rPr lang="en-US" altLang="en-US" sz="2800" smtClean="0"/>
              <a:t>Will list all columns in the order used when table was created</a:t>
            </a:r>
          </a:p>
          <a:p>
            <a:pPr eaLnBrk="1" hangingPunct="1">
              <a:spcBef>
                <a:spcPct val="100000"/>
              </a:spcBef>
            </a:pPr>
            <a:r>
              <a:rPr lang="en-US" altLang="en-US" sz="2800" smtClean="0"/>
              <a:t>List specific columns in SELECT clause to present columns in a different order</a:t>
            </a:r>
          </a:p>
        </p:txBody>
      </p:sp>
      <p:sp>
        <p:nvSpPr>
          <p:cNvPr id="16386" name="Rectangle 2"/>
          <p:cNvSpPr>
            <a:spLocks noGrp="1" noChangeArrowheads="1"/>
          </p:cNvSpPr>
          <p:nvPr>
            <p:ph type="title"/>
          </p:nvPr>
        </p:nvSpPr>
        <p:spPr/>
        <p:txBody>
          <a:bodyPr>
            <a:normAutofit fontScale="90000"/>
          </a:bodyPr>
          <a:lstStyle/>
          <a:p>
            <a:pPr eaLnBrk="1" hangingPunct="1"/>
            <a:r>
              <a:rPr lang="en-US" altLang="en-US" smtClean="0"/>
              <a:t>Retrieving All Columns and Rows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763713" y="1600200"/>
            <a:ext cx="5121275" cy="4125913"/>
          </a:xfrm>
        </p:spPr>
      </p:pic>
      <p:sp>
        <p:nvSpPr>
          <p:cNvPr id="17410" name="Rectangle 7"/>
          <p:cNvSpPr>
            <a:spLocks noGrp="1" noChangeArrowheads="1"/>
          </p:cNvSpPr>
          <p:nvPr>
            <p:ph type="title"/>
          </p:nvPr>
        </p:nvSpPr>
        <p:spPr/>
        <p:txBody>
          <a:bodyPr>
            <a:normAutofit fontScale="90000"/>
          </a:bodyPr>
          <a:lstStyle/>
          <a:p>
            <a:pPr eaLnBrk="1" hangingPunct="1"/>
            <a:r>
              <a:rPr lang="en-US" altLang="en-US" sz="4000" dirty="0" smtClean="0"/>
              <a:t>Retrieving All Columns and </a:t>
            </a:r>
            <a:r>
              <a:rPr lang="en-US" altLang="en-US" sz="4000" dirty="0" smtClean="0"/>
              <a:t>Rows</a:t>
            </a:r>
            <a:endParaRPr lang="en-US" altLang="en-US" sz="4000" dirty="0" smtClean="0"/>
          </a:p>
        </p:txBody>
      </p:sp>
      <p:sp>
        <p:nvSpPr>
          <p:cNvPr id="17414" name="TextBox 7"/>
          <p:cNvSpPr txBox="1">
            <a:spLocks noChangeArrowheads="1"/>
          </p:cNvSpPr>
          <p:nvPr/>
        </p:nvSpPr>
        <p:spPr bwMode="auto">
          <a:xfrm>
            <a:off x="1676400" y="5791200"/>
            <a:ext cx="54102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4-2: SELECT command to select all columns from the ITEM table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eaLnBrk="1" hangingPunct="1">
              <a:spcBef>
                <a:spcPct val="100000"/>
              </a:spcBef>
            </a:pPr>
            <a:r>
              <a:rPr lang="en-US" altLang="en-US" sz="2800" smtClean="0"/>
              <a:t>WHERE clause </a:t>
            </a:r>
          </a:p>
          <a:p>
            <a:pPr lvl="1" eaLnBrk="1" hangingPunct="1">
              <a:spcBef>
                <a:spcPct val="50000"/>
              </a:spcBef>
            </a:pPr>
            <a:r>
              <a:rPr lang="en-US" altLang="en-US" sz="2600" smtClean="0"/>
              <a:t>Used to retrieve rows that satisfy some condition</a:t>
            </a:r>
          </a:p>
          <a:p>
            <a:pPr lvl="1" eaLnBrk="1" hangingPunct="1">
              <a:spcBef>
                <a:spcPct val="50000"/>
              </a:spcBef>
            </a:pPr>
            <a:r>
              <a:rPr lang="en-US" altLang="en-US" sz="2600" smtClean="0"/>
              <a:t>What is the name of customer number 126?</a:t>
            </a:r>
          </a:p>
          <a:p>
            <a:pPr eaLnBrk="1" hangingPunct="1">
              <a:spcBef>
                <a:spcPct val="100000"/>
              </a:spcBef>
            </a:pPr>
            <a:r>
              <a:rPr lang="en-US" altLang="en-US" sz="2800" b="1" smtClean="0"/>
              <a:t>Simple Condition</a:t>
            </a:r>
            <a:r>
              <a:rPr lang="en-US" altLang="en-US" sz="2800" smtClean="0"/>
              <a:t> </a:t>
            </a:r>
          </a:p>
          <a:p>
            <a:pPr lvl="1" eaLnBrk="1" hangingPunct="1">
              <a:spcBef>
                <a:spcPct val="50000"/>
              </a:spcBef>
            </a:pPr>
            <a:r>
              <a:rPr lang="en-US" altLang="en-US" sz="2600" smtClean="0"/>
              <a:t>Column name, comparison operator followed by either a column name or a value</a:t>
            </a:r>
          </a:p>
        </p:txBody>
      </p:sp>
      <p:sp>
        <p:nvSpPr>
          <p:cNvPr id="18434" name="Rectangle 2"/>
          <p:cNvSpPr>
            <a:spLocks noGrp="1" noChangeArrowheads="1"/>
          </p:cNvSpPr>
          <p:nvPr>
            <p:ph type="title"/>
          </p:nvPr>
        </p:nvSpPr>
        <p:spPr/>
        <p:txBody>
          <a:bodyPr/>
          <a:lstStyle/>
          <a:p>
            <a:pPr eaLnBrk="1" hangingPunct="1"/>
            <a:r>
              <a:rPr lang="en-US" altLang="en-US" smtClean="0"/>
              <a:t>Using a WHERE Clause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457200" y="2209800"/>
            <a:ext cx="8229600" cy="2981325"/>
          </a:xfrm>
        </p:spPr>
      </p:pic>
      <p:sp>
        <p:nvSpPr>
          <p:cNvPr id="19458" name="Rectangle 7"/>
          <p:cNvSpPr>
            <a:spLocks noGrp="1" noChangeArrowheads="1"/>
          </p:cNvSpPr>
          <p:nvPr>
            <p:ph type="title"/>
          </p:nvPr>
        </p:nvSpPr>
        <p:spPr/>
        <p:txBody>
          <a:bodyPr>
            <a:normAutofit/>
          </a:bodyPr>
          <a:lstStyle/>
          <a:p>
            <a:pPr eaLnBrk="1" hangingPunct="1"/>
            <a:r>
              <a:rPr lang="en-US" altLang="en-US" sz="4000" dirty="0" smtClean="0"/>
              <a:t>Using a WHERE </a:t>
            </a:r>
            <a:r>
              <a:rPr lang="en-US" altLang="en-US" sz="4000" dirty="0" smtClean="0"/>
              <a:t>Clause</a:t>
            </a:r>
            <a:endParaRPr lang="en-US" altLang="en-US" sz="4000" dirty="0" smtClean="0"/>
          </a:p>
        </p:txBody>
      </p:sp>
      <p:sp>
        <p:nvSpPr>
          <p:cNvPr id="19462" name="TextBox 7"/>
          <p:cNvSpPr txBox="1">
            <a:spLocks noChangeArrowheads="1"/>
          </p:cNvSpPr>
          <p:nvPr/>
        </p:nvSpPr>
        <p:spPr bwMode="auto">
          <a:xfrm>
            <a:off x="381000" y="5410200"/>
            <a:ext cx="71628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4-3: SELECT command to find the name of customer number 126</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8/23/2016"/>
</p:tagLst>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heme1">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WA_150">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1338</Words>
  <Application>Microsoft Office PowerPoint</Application>
  <PresentationFormat>On-screen Show (4:3)</PresentationFormat>
  <Paragraphs>193</Paragraphs>
  <Slides>48</Slides>
  <Notes>1</Notes>
  <HiddenSlides>0</HiddenSlides>
  <MMClips>0</MMClips>
  <ScaleCrop>false</ScaleCrop>
  <HeadingPairs>
    <vt:vector size="4" baseType="variant">
      <vt:variant>
        <vt:lpstr>Theme</vt:lpstr>
      </vt:variant>
      <vt:variant>
        <vt:i4>5</vt:i4>
      </vt:variant>
      <vt:variant>
        <vt:lpstr>Slide Titles</vt:lpstr>
      </vt:variant>
      <vt:variant>
        <vt:i4>48</vt:i4>
      </vt:variant>
    </vt:vector>
  </HeadingPairs>
  <TitlesOfParts>
    <vt:vector size="53" baseType="lpstr">
      <vt:lpstr>Theme1</vt:lpstr>
      <vt:lpstr>2_Default Design</vt:lpstr>
      <vt:lpstr>1_Default Design</vt:lpstr>
      <vt:lpstr>3_Default Design</vt:lpstr>
      <vt:lpstr>WA_150</vt:lpstr>
      <vt:lpstr>Data Development Utilizing Database Design and SQL</vt:lpstr>
      <vt:lpstr>Constructing Simple Queries</vt:lpstr>
      <vt:lpstr>Constructing Simple Queries</vt:lpstr>
      <vt:lpstr>Retrieving Certain Columns and Rows</vt:lpstr>
      <vt:lpstr>Retrieving Certain Columns and Rows</vt:lpstr>
      <vt:lpstr>Retrieving All Columns and Rows</vt:lpstr>
      <vt:lpstr>Retrieving All Columns and Rows</vt:lpstr>
      <vt:lpstr>Using a WHERE Clause</vt:lpstr>
      <vt:lpstr>Using a WHERE Clause</vt:lpstr>
      <vt:lpstr>Using a WHERE Clause</vt:lpstr>
      <vt:lpstr>Using a WHERE Clause</vt:lpstr>
      <vt:lpstr>Using Compound Conditions</vt:lpstr>
      <vt:lpstr>Using Compound Conditions</vt:lpstr>
      <vt:lpstr>Using Compound Conditions</vt:lpstr>
      <vt:lpstr>Using Compound Conditions</vt:lpstr>
      <vt:lpstr>Using the BETWEEN Operator</vt:lpstr>
      <vt:lpstr>Using the BETWEEN Operator</vt:lpstr>
      <vt:lpstr>Using Computed Columns</vt:lpstr>
      <vt:lpstr>Using Computed Columns</vt:lpstr>
      <vt:lpstr>Using Computed Columns</vt:lpstr>
      <vt:lpstr>Using the LIKE Operator</vt:lpstr>
      <vt:lpstr>Using the LIKE Operator</vt:lpstr>
      <vt:lpstr>Using the IN Operator</vt:lpstr>
      <vt:lpstr>Sorting</vt:lpstr>
      <vt:lpstr>Using the ORDER BY Clause</vt:lpstr>
      <vt:lpstr>Additional Sorting Options</vt:lpstr>
      <vt:lpstr>Additional Sorting Options</vt:lpstr>
      <vt:lpstr>Exercise</vt:lpstr>
      <vt:lpstr>Using Functions</vt:lpstr>
      <vt:lpstr>Using the COUNT Function</vt:lpstr>
      <vt:lpstr>Using the SUM Function</vt:lpstr>
      <vt:lpstr>Using the AVG, MAX, and MIN Functions</vt:lpstr>
      <vt:lpstr>Using the DISTINCT Operator</vt:lpstr>
      <vt:lpstr>Using the DISTINCT Operator</vt:lpstr>
      <vt:lpstr>Using the DISTINCT Operator</vt:lpstr>
      <vt:lpstr>Nesting Queries</vt:lpstr>
      <vt:lpstr>Nesting Queries</vt:lpstr>
      <vt:lpstr>Nesting Queries</vt:lpstr>
      <vt:lpstr>Grouping</vt:lpstr>
      <vt:lpstr>Using the GROUP BY Clause</vt:lpstr>
      <vt:lpstr>Using the GROUP BY Clause</vt:lpstr>
      <vt:lpstr>Using a HAVING Clause</vt:lpstr>
      <vt:lpstr>Having vs. Where</vt:lpstr>
      <vt:lpstr>Having vs. Where </vt:lpstr>
      <vt:lpstr>Nulls</vt:lpstr>
      <vt:lpstr>Summary</vt:lpstr>
      <vt:lpstr>Summary </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Course Technology</dc:creator>
  <cp:lastModifiedBy>ADMINIBM</cp:lastModifiedBy>
  <cp:revision>93</cp:revision>
  <dcterms:created xsi:type="dcterms:W3CDTF">2005-10-01T13:22:49Z</dcterms:created>
  <dcterms:modified xsi:type="dcterms:W3CDTF">2016-09-30T10:55:18Z</dcterms:modified>
</cp:coreProperties>
</file>