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  <p:sldMasterId id="2147483696" r:id="rId4"/>
    <p:sldMasterId id="2147484055" r:id="rId5"/>
  </p:sldMasterIdLst>
  <p:notesMasterIdLst>
    <p:notesMasterId r:id="rId44"/>
  </p:notesMasterIdLst>
  <p:sldIdLst>
    <p:sldId id="295" r:id="rId6"/>
    <p:sldId id="260" r:id="rId7"/>
    <p:sldId id="262" r:id="rId8"/>
    <p:sldId id="261" r:id="rId9"/>
    <p:sldId id="263" r:id="rId10"/>
    <p:sldId id="264" r:id="rId11"/>
    <p:sldId id="296" r:id="rId12"/>
    <p:sldId id="265" r:id="rId13"/>
    <p:sldId id="297" r:id="rId14"/>
    <p:sldId id="298" r:id="rId15"/>
    <p:sldId id="268" r:id="rId16"/>
    <p:sldId id="292" r:id="rId17"/>
    <p:sldId id="269" r:id="rId18"/>
    <p:sldId id="270" r:id="rId19"/>
    <p:sldId id="267" r:id="rId20"/>
    <p:sldId id="271" r:id="rId21"/>
    <p:sldId id="272" r:id="rId22"/>
    <p:sldId id="299" r:id="rId23"/>
    <p:sldId id="274" r:id="rId24"/>
    <p:sldId id="275" r:id="rId25"/>
    <p:sldId id="303" r:id="rId26"/>
    <p:sldId id="276" r:id="rId27"/>
    <p:sldId id="277" r:id="rId28"/>
    <p:sldId id="278" r:id="rId29"/>
    <p:sldId id="291" r:id="rId30"/>
    <p:sldId id="279" r:id="rId31"/>
    <p:sldId id="280" r:id="rId32"/>
    <p:sldId id="281" r:id="rId33"/>
    <p:sldId id="283" r:id="rId34"/>
    <p:sldId id="284" r:id="rId35"/>
    <p:sldId id="286" r:id="rId36"/>
    <p:sldId id="288" r:id="rId37"/>
    <p:sldId id="300" r:id="rId38"/>
    <p:sldId id="289" r:id="rId39"/>
    <p:sldId id="290" r:id="rId40"/>
    <p:sldId id="301" r:id="rId41"/>
    <p:sldId id="305" r:id="rId42"/>
    <p:sldId id="306" r:id="rId43"/>
  </p:sldIdLst>
  <p:sldSz cx="9144000" cy="6858000" type="screen4x3"/>
  <p:notesSz cx="6858000" cy="9144000"/>
  <p:custDataLst>
    <p:tags r:id="rId4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800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6763BE1-9813-4728-A072-C42D783917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2231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534464E-63BC-4FDA-89CA-2C91F1B4DBDE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fld id="{54011506-4DFC-4E67-921B-C2C4977C16BC}" type="slidenum">
              <a:rPr lang="en-US" altLang="en-US"/>
              <a:pPr algn="r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5E3BF-362C-4A3E-A384-EE70966D46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846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B4394-1F55-421D-BC8A-87040EB5B0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818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D5E6B-7239-41AA-BFE2-EBBB241616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9298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2B102-206C-4248-AE83-1F7090E956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0354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9E2DF-D4AF-49EE-B45A-C3461E6DBF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8182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1ADD4-85CC-4B1C-9C71-47E2DAF802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8476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F1649-BCB3-47D7-8190-738CC1A69D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1853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142B7-A578-44DF-9774-6C61D5BD41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6887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18519-D564-4B52-AD40-3A93BDFA27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4241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CD184-2807-4F1B-A454-1C2FD3CC14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3622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96D7A-417E-4A8C-82F7-56CD197B9C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234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C68DF-683D-4BE4-A22F-67731A2CDA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7095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6B3BE-7B04-4E72-B9BF-AA7F42419D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4441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C53BF-66B7-437E-9181-47321D6064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3060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B4B86-9C75-4B46-A30A-48E09C60FB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5470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D18F7-4492-40C5-9406-E2740DD1F7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64190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84753-5A43-479F-B549-7209A8A206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8621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C340D-786C-44FC-80FC-6B3468531E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09153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F0C17-6873-43CB-ABF7-20C29C3F63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70602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2B4F4-9259-49B4-AEAA-7246367B95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68629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0CBD1-09A4-4119-8DAD-38AB50E267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80637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0550E-5411-45ED-AE18-8DA3AA734D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979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EFD7A-D271-4D84-8D0C-519E300FC8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63287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7D350-FCCF-4CFE-9A3E-9CFD794D17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56702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EF2D2-8BB6-4FEC-B8F7-40F8E7DFF3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12493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3B9B7-45BE-4AB6-84B4-A197E87108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22019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02461-A663-4344-8B31-850683A4D0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94299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D0413-6996-49FC-8192-30C1193FF2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17033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1F5B9-D0BE-4DF4-89FB-050428450B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06003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3B39C-FAE9-464F-8345-952898A68A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61986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D03AE-3114-4178-B862-E96485F510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80332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6D1CA-724A-4EBF-B021-B734D215BB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070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9F38A-103D-4FF3-8738-3F8B34E2C9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266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D3095-F486-426A-AF51-DCE3C62125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87851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5F4BB-20C0-44DF-9976-638FE1C516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91502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CFE42-C4D3-4096-B47B-1EAD82AA58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94472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C9B0A-B02F-42DF-9E4B-0E71ED3D10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74446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FE65C-8C6E-4F61-A4BE-8C8F600411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15366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D207C-4841-4F6D-9A57-0380911E9A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22103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205E3BF-362C-4A3E-A384-EE70966D46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B01C68DF-683D-4BE4-A22F-67731A2CDA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solidFill>
                  <a:schemeClr val="bg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357EFD7A-D271-4D84-8D0C-519E300FC8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9" name="TextBox 8"/>
          <p:cNvSpPr txBox="1"/>
          <p:nvPr/>
        </p:nvSpPr>
        <p:spPr>
          <a:xfrm>
            <a:off x="5636215" y="6248400"/>
            <a:ext cx="243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Data Development Utilizing</a:t>
            </a:r>
            <a:r>
              <a:rPr lang="en-US" sz="1100" baseline="0" dirty="0" smtClean="0">
                <a:solidFill>
                  <a:schemeClr val="bg1"/>
                </a:solidFill>
              </a:rPr>
              <a:t> Database Design and SQL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E59D3095-F486-426A-AF51-DCE3C62125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solidFill>
                  <a:schemeClr val="bg2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6215" y="6249749"/>
            <a:ext cx="243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Data Development Utilizing</a:t>
            </a:r>
            <a:r>
              <a:rPr lang="en-US" sz="1100" baseline="0" dirty="0" smtClean="0">
                <a:solidFill>
                  <a:schemeClr val="bg1"/>
                </a:solidFill>
              </a:rPr>
              <a:t> Database Design and SQL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B81C9B9E-3561-4EDB-94F0-E9A60E0733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C9B9E-3561-4EDB-94F0-E9A60E0733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2615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C027DFD1-6DA0-4E3C-93A1-39FFDF83A8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solidFill>
                  <a:schemeClr val="bg2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6215" y="6249749"/>
            <a:ext cx="243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Data Development Utilizing</a:t>
            </a:r>
            <a:r>
              <a:rPr lang="en-US" sz="1100" baseline="0" dirty="0" smtClean="0">
                <a:solidFill>
                  <a:schemeClr val="bg1"/>
                </a:solidFill>
              </a:rPr>
              <a:t> Database Design and SQL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0179BBEB-6BC9-49AE-B85D-8945BA5E3F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CCBC0C13-EF8B-4C43-8315-FC278520FE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E1A0A21-88B0-4AE5-84F3-1F58842DBB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354B4394-1F55-421D-BC8A-87040EB5B04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620D5E6B-7239-41AA-BFE2-EBBB241616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5CCF2-E6A6-4927-9A17-19444A16CB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306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7DFD1-6DA0-4E3C-93A1-39FFDF83A8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098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9BBEB-6BC9-49AE-B85D-8945BA5E3F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022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C0C13-EF8B-4C43-8315-FC278520FE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172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A0A21-88B0-4AE5-84F3-1F58842DBB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374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26670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7C5CCF2-E6A6-4927-9A17-19444A16CB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8DB02CA-1BC5-4A64-90AB-83C3E7DA62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E749C20-7223-4265-9E00-40900CA53F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6B68786-CA9D-490A-BDA7-1257D9A217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69445" y="6053704"/>
            <a:ext cx="736600" cy="552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36215" y="6249749"/>
            <a:ext cx="243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Data Development Utilizing</a:t>
            </a:r>
            <a:r>
              <a:rPr lang="en-US" sz="1100" baseline="0" dirty="0" smtClean="0"/>
              <a:t> Database Design and SQL</a:t>
            </a:r>
            <a:endParaRPr lang="en-U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cd/B28359_01/server.111/b28318/datatype.htm" TargetMode="Externa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8153400" cy="147002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Data Development Utilizing Database Design and SQL</a:t>
            </a:r>
            <a:endParaRPr lang="en-US" altLang="en-US" b="1" dirty="0" smtClean="0"/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900" i="1" dirty="0" smtClean="0"/>
              <a:t>Day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Autocommit</a:t>
            </a:r>
            <a:r>
              <a:rPr lang="en-US" altLang="en-US" dirty="0" smtClean="0"/>
              <a:t> is default transaction mode</a:t>
            </a:r>
          </a:p>
          <a:p>
            <a:pPr lvl="1" eaLnBrk="1" hangingPunct="1"/>
            <a:r>
              <a:rPr lang="en-US" altLang="en-US" dirty="0" smtClean="0"/>
              <a:t>Commits each action query as soon as the user executes each query</a:t>
            </a:r>
          </a:p>
          <a:p>
            <a:pPr lvl="1" eaLnBrk="1" hangingPunct="1"/>
            <a:r>
              <a:rPr lang="en-US" altLang="en-US" dirty="0" smtClean="0"/>
              <a:t>Clear check mark to turn off </a:t>
            </a:r>
            <a:r>
              <a:rPr lang="en-US" altLang="en-US" dirty="0" err="1" smtClean="0"/>
              <a:t>Autocommit</a:t>
            </a:r>
            <a:r>
              <a:rPr lang="en-US" altLang="en-US" dirty="0" smtClean="0"/>
              <a:t> in Oracle</a:t>
            </a:r>
          </a:p>
          <a:p>
            <a:pPr eaLnBrk="1" hangingPunct="1"/>
            <a:r>
              <a:rPr lang="en-US" altLang="en-US" dirty="0" smtClean="0"/>
              <a:t>Multi-user database applications require more control over transactions</a:t>
            </a:r>
          </a:p>
          <a:p>
            <a:pPr lvl="1"/>
            <a:r>
              <a:rPr lang="en-US" altLang="en-US" dirty="0" smtClean="0"/>
              <a:t>Why do multi-user database applications require ability to rollback a transaction?</a:t>
            </a:r>
          </a:p>
          <a:p>
            <a:pPr lvl="2"/>
            <a:r>
              <a:rPr lang="en-US" altLang="en-US" dirty="0" smtClean="0"/>
              <a:t>Airlines</a:t>
            </a:r>
          </a:p>
          <a:p>
            <a:pPr lvl="2"/>
            <a:r>
              <a:rPr lang="en-US" altLang="en-US" dirty="0" smtClean="0"/>
              <a:t>Banking</a:t>
            </a:r>
          </a:p>
          <a:p>
            <a:pPr lvl="2"/>
            <a:r>
              <a:rPr lang="en-US" altLang="en-US" dirty="0" smtClean="0"/>
              <a:t>Manufacturing</a:t>
            </a:r>
          </a:p>
          <a:p>
            <a:pPr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AUTOCOMMIT, COMMIT, and ROLLBACK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800" smtClean="0"/>
              <a:t>Updates to a table are only temporary </a:t>
            </a:r>
          </a:p>
          <a:p>
            <a:pPr lvl="1"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600" smtClean="0"/>
              <a:t>Can cancel during current work session</a:t>
            </a:r>
          </a:p>
          <a:p>
            <a:pPr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800" smtClean="0"/>
              <a:t>COMMIT command </a:t>
            </a:r>
          </a:p>
          <a:p>
            <a:pPr lvl="1"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400" smtClean="0"/>
              <a:t>Saves changes immediately during current session</a:t>
            </a:r>
          </a:p>
          <a:p>
            <a:pPr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800" smtClean="0"/>
              <a:t>ROLLBACK command </a:t>
            </a:r>
          </a:p>
          <a:p>
            <a:pPr lvl="1"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400" smtClean="0"/>
              <a:t>Reverses the changes made since last COMMIT command or in current work session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AUTOCOMMIT, COMMIT, and ROLLBACK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ROLLBACK command only reverses changes made to data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smtClean="0"/>
              <a:t>COMMIT command is permanent</a:t>
            </a:r>
          </a:p>
          <a:p>
            <a:pPr lvl="1" eaLnBrk="1" hangingPunct="1"/>
            <a:r>
              <a:rPr lang="en-US" altLang="en-US" sz="2600" smtClean="0"/>
              <a:t>Running ROLLBACK after COMMIT cannot reverse the update</a:t>
            </a:r>
          </a:p>
          <a:p>
            <a:pPr eaLnBrk="1" hangingPunct="1">
              <a:buFontTx/>
              <a:buNone/>
            </a:pPr>
            <a:endParaRPr lang="en-US" altLang="en-US" sz="3000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AUTOCOMMIT, COMMIT, and ROLLBACK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A </a:t>
            </a:r>
            <a:r>
              <a:rPr lang="en-US" altLang="en-US" sz="2800" b="1" smtClean="0"/>
              <a:t>transaction</a:t>
            </a:r>
            <a:r>
              <a:rPr lang="en-US" altLang="en-US" sz="2800" smtClean="0"/>
              <a:t> is a logical unit of work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500" smtClean="0"/>
              <a:t>A sequence of steps that accomplish a single task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500" smtClean="0"/>
              <a:t>Essential that the entire sequence be completed successfully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COMMIT and ROLLBACK commands support transactions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Transactions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Before starting updates for a transaction, COMMIT any previous updates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Complete the updates for the transaction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500" smtClean="0"/>
              <a:t>If it cannot be completed, use ROLLBACK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If all updates complete, use COMMIT again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Transactions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0"/>
          <p:cNvSpPr>
            <a:spLocks noGrp="1" noChangeArrowheads="1"/>
          </p:cNvSpPr>
          <p:nvPr>
            <p:ph idx="1"/>
          </p:nvPr>
        </p:nvSpPr>
        <p:spPr>
          <a:xfrm>
            <a:off x="379413" y="16002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smtClean="0"/>
              <a:t>Autocommit is turned off</a:t>
            </a:r>
          </a:p>
        </p:txBody>
      </p:sp>
      <p:sp>
        <p:nvSpPr>
          <p:cNvPr id="23554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Changing and Deleting Existing Rows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charset="0"/>
            </a:endParaRPr>
          </a:p>
        </p:txBody>
      </p:sp>
      <p:pic>
        <p:nvPicPr>
          <p:cNvPr id="23559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0438" y="2133600"/>
            <a:ext cx="5211762" cy="315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TextBox 8"/>
          <p:cNvSpPr txBox="1">
            <a:spLocks noChangeArrowheads="1"/>
          </p:cNvSpPr>
          <p:nvPr/>
        </p:nvSpPr>
        <p:spPr bwMode="auto">
          <a:xfrm>
            <a:off x="942975" y="5659438"/>
            <a:ext cx="68881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6-10 Using an UPDATE command to change the name of customer 665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en-US" sz="2800" dirty="0" smtClean="0"/>
              <a:t>Use DELETE command to delete data from database 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en-US" sz="2800" dirty="0" smtClean="0"/>
              <a:t>Command format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2500" dirty="0" smtClean="0"/>
              <a:t>DELETE (table from which the row(s) is to be deleted)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2500" dirty="0" smtClean="0"/>
              <a:t>WHERE clause (with a condition to select the row(s) to delete)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en-US" sz="2800" dirty="0" smtClean="0"/>
              <a:t>All rows satisfying the condition will be deleted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en-US" sz="2800" dirty="0" smtClean="0"/>
              <a:t>If no condition, </a:t>
            </a:r>
            <a:r>
              <a:rPr lang="en-US" altLang="en-US" sz="2800" u="sng" dirty="0" smtClean="0"/>
              <a:t>then all rows deleted!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Changing and Deleting Existing Rows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733800"/>
          </a:xfrm>
        </p:spPr>
        <p:txBody>
          <a:bodyPr/>
          <a:lstStyle/>
          <a:p>
            <a:pPr eaLnBrk="1" hangingPunct="1"/>
            <a:r>
              <a:rPr lang="en-US" altLang="en-US" smtClean="0"/>
              <a:t>Autocommit is turned off</a:t>
            </a:r>
          </a:p>
        </p:txBody>
      </p:sp>
      <p:sp>
        <p:nvSpPr>
          <p:cNvPr id="25602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Changing and Deleting Existing Rows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charset="0"/>
            </a:endParaRPr>
          </a:p>
        </p:txBody>
      </p:sp>
      <p:pic>
        <p:nvPicPr>
          <p:cNvPr id="2560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038" y="2209800"/>
            <a:ext cx="7132637" cy="29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TextBox 8"/>
          <p:cNvSpPr txBox="1">
            <a:spLocks noChangeArrowheads="1"/>
          </p:cNvSpPr>
          <p:nvPr/>
        </p:nvSpPr>
        <p:spPr bwMode="auto">
          <a:xfrm>
            <a:off x="681038" y="5487988"/>
            <a:ext cx="655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6-11: Using DELETE command to delete customer 893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7975"/>
            <a:ext cx="8229600" cy="4191000"/>
          </a:xfrm>
        </p:spPr>
        <p:txBody>
          <a:bodyPr/>
          <a:lstStyle/>
          <a:p>
            <a:pPr eaLnBrk="1" hangingPunct="1"/>
            <a:r>
              <a:rPr lang="en-US" altLang="en-US" smtClean="0"/>
              <a:t>ROLLBACK command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Executing a Rollback</a:t>
            </a:r>
          </a:p>
        </p:txBody>
      </p:sp>
      <p:pic>
        <p:nvPicPr>
          <p:cNvPr id="26630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3588" y="2209800"/>
            <a:ext cx="6492875" cy="344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Box 8"/>
          <p:cNvSpPr txBox="1">
            <a:spLocks noChangeArrowheads="1"/>
          </p:cNvSpPr>
          <p:nvPr/>
        </p:nvSpPr>
        <p:spPr bwMode="auto">
          <a:xfrm>
            <a:off x="685800" y="5638800"/>
            <a:ext cx="6932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6-14: Data in the LEVEL_1_CUSTOMER table after executing a rollback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50000"/>
              </a:spcBef>
            </a:pPr>
            <a:r>
              <a:rPr lang="en-US" altLang="en-US" sz="2800" smtClean="0"/>
              <a:t>Command for changing value to null is the same as changing any other value</a:t>
            </a:r>
          </a:p>
          <a:p>
            <a:pPr eaLnBrk="1" hangingPunct="1">
              <a:spcBef>
                <a:spcPct val="150000"/>
              </a:spcBef>
            </a:pPr>
            <a:r>
              <a:rPr lang="en-US" altLang="en-US" sz="2800" smtClean="0"/>
              <a:t>Affected column must be able to accept nulls</a:t>
            </a:r>
          </a:p>
          <a:p>
            <a:pPr eaLnBrk="1" hangingPunct="1">
              <a:spcBef>
                <a:spcPct val="150000"/>
              </a:spcBef>
            </a:pPr>
            <a:r>
              <a:rPr lang="en-US" altLang="en-US" sz="2800" smtClean="0"/>
              <a:t>Use the value NULL as the replacement value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Changing a Value in a Column to Null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mtClean="0"/>
              <a:t>Can create new table using an existing table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mtClean="0"/>
              <a:t>Use CREATE TABLE command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mtClean="0"/>
              <a:t>Can add query results to table by placing SELECT command in an INSERT command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Creating a New Table from an Existing Table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25450" y="1676400"/>
            <a:ext cx="7772400" cy="3575050"/>
          </a:xfrm>
        </p:spPr>
      </p:pic>
      <p:sp>
        <p:nvSpPr>
          <p:cNvPr id="28674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Changing a Value in a Column to Null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charset="0"/>
            </a:endParaRPr>
          </a:p>
        </p:txBody>
      </p:sp>
      <p:sp>
        <p:nvSpPr>
          <p:cNvPr id="28679" name="TextBox 8"/>
          <p:cNvSpPr txBox="1">
            <a:spLocks noChangeArrowheads="1"/>
          </p:cNvSpPr>
          <p:nvPr/>
        </p:nvSpPr>
        <p:spPr bwMode="auto">
          <a:xfrm>
            <a:off x="396875" y="5486400"/>
            <a:ext cx="655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6-15: Changing a value in a column to 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Use SQL to make the following changes to the CAT database (Figures 1-4 to 1-8 in the book). After each change execute an appropriate query to show that the change was made correctly.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1800" dirty="0" smtClean="0"/>
              <a:t>Create a PADDLING table with the structure as shown in Figure 6-29.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1800" dirty="0" smtClean="0"/>
              <a:t>Insert into the PADDLING the trip ID, trip name, state, distance, maximum group size and season from the TRIP table only for Paddling trips (9 records)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1800" dirty="0" smtClean="0"/>
              <a:t>Insert a new trip into the PADDLING table: a summer trip to Lake Champlain in Vermont, max group size of 12, distance of 16.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1800" dirty="0" smtClean="0"/>
              <a:t>Delete a trip from PADDLING table with ID 23</a:t>
            </a:r>
            <a:r>
              <a:rPr lang="en-US" sz="1800" dirty="0" smtClean="0"/>
              <a:t>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1800" dirty="0" smtClean="0"/>
              <a:t>The distance for the </a:t>
            </a:r>
            <a:r>
              <a:rPr lang="en-US" sz="1800" dirty="0" err="1" smtClean="0"/>
              <a:t>Pontook</a:t>
            </a:r>
            <a:r>
              <a:rPr lang="en-US" sz="1800" dirty="0" smtClean="0"/>
              <a:t> Reservoir Tour trip has been changed to an unknown number. Change the PADDLING table to reflect the change.</a:t>
            </a:r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3300" smtClean="0"/>
              <a:t>Add new tables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3300" smtClean="0"/>
              <a:t>Delete tables no longer required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3300" smtClean="0"/>
              <a:t>Add new columns to a table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3300" smtClean="0"/>
              <a:t>Change physical characteristics of existing columns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Changing a Table’s Structure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ALTER TABLE command allows for changing a table’s structure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Use ADD clause to add a new column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 smtClean="0"/>
              <a:t>ADD clause is followed by the name of column to be added, followed by its characteristics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Changing a Table’s Structure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2800" smtClean="0"/>
              <a:t>Assign value to new column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 smtClean="0"/>
              <a:t>Simplest approach is to assign NULL as the value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smtClean="0"/>
              <a:t>Or use an UPDATE command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 smtClean="0"/>
              <a:t>Change all rows to most common value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 smtClean="0"/>
              <a:t>Change individual rows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Changing a Table’s Structure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81000" y="1752600"/>
            <a:ext cx="8229600" cy="3440113"/>
          </a:xfrm>
        </p:spPr>
      </p:pic>
      <p:sp>
        <p:nvSpPr>
          <p:cNvPr id="32770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Changing a Table’s Structure</a:t>
            </a:r>
          </a:p>
        </p:txBody>
      </p:sp>
      <p:sp>
        <p:nvSpPr>
          <p:cNvPr id="32774" name="TextBox 7"/>
          <p:cNvSpPr txBox="1">
            <a:spLocks noChangeArrowheads="1"/>
          </p:cNvSpPr>
          <p:nvPr/>
        </p:nvSpPr>
        <p:spPr bwMode="auto">
          <a:xfrm>
            <a:off x="381000" y="5487988"/>
            <a:ext cx="655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6-17: Adding a column to an existing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96875" y="1752600"/>
            <a:ext cx="8229600" cy="3440113"/>
          </a:xfrm>
        </p:spPr>
      </p:pic>
      <p:sp>
        <p:nvSpPr>
          <p:cNvPr id="33794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Changing a Table’s Structure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charset="0"/>
            </a:endParaRPr>
          </a:p>
        </p:txBody>
      </p:sp>
      <p:sp>
        <p:nvSpPr>
          <p:cNvPr id="33799" name="TextBox 8"/>
          <p:cNvSpPr txBox="1">
            <a:spLocks noChangeArrowheads="1"/>
          </p:cNvSpPr>
          <p:nvPr/>
        </p:nvSpPr>
        <p:spPr bwMode="auto">
          <a:xfrm>
            <a:off x="419100" y="5486400"/>
            <a:ext cx="655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6-18: Make the same update for all rows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533400" y="1981200"/>
            <a:ext cx="8229600" cy="3078163"/>
          </a:xfrm>
        </p:spPr>
      </p:pic>
      <p:sp>
        <p:nvSpPr>
          <p:cNvPr id="34818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Changing a Table’s Structure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charset="0"/>
            </a:endParaRPr>
          </a:p>
        </p:txBody>
      </p:sp>
      <p:sp>
        <p:nvSpPr>
          <p:cNvPr id="34823" name="TextBox 8"/>
          <p:cNvSpPr txBox="1">
            <a:spLocks noChangeArrowheads="1"/>
          </p:cNvSpPr>
          <p:nvPr/>
        </p:nvSpPr>
        <p:spPr bwMode="auto">
          <a:xfrm>
            <a:off x="533400" y="5454650"/>
            <a:ext cx="655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6-20: Updating customer 334 to customer type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28625" y="1676400"/>
            <a:ext cx="7499350" cy="3178175"/>
          </a:xfrm>
        </p:spPr>
      </p:pic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Changing a Table’s Structure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charset="0"/>
            </a:endParaRPr>
          </a:p>
        </p:txBody>
      </p:sp>
      <p:sp>
        <p:nvSpPr>
          <p:cNvPr id="35847" name="TextBox 8"/>
          <p:cNvSpPr txBox="1">
            <a:spLocks noChangeArrowheads="1"/>
          </p:cNvSpPr>
          <p:nvPr/>
        </p:nvSpPr>
        <p:spPr bwMode="auto">
          <a:xfrm>
            <a:off x="919163" y="5181600"/>
            <a:ext cx="655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6-23: Structure of the LEVEL_1_CUSTOMER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MODIFY clause of ALTER TABLE command changes characteristics of existing columns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Can use to change a column that currently rejects null values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500" smtClean="0"/>
              <a:t>Use NULL in place of NOT NULL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900" smtClean="0"/>
              <a:t>Can increase and decrease size of column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Changing a Table’s Structure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995363" y="1600200"/>
            <a:ext cx="6218237" cy="3935413"/>
          </a:xfrm>
        </p:spPr>
      </p:pic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Creating a New Table from an Existing Table</a:t>
            </a:r>
          </a:p>
        </p:txBody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charset="0"/>
            </a:endParaRPr>
          </a:p>
        </p:txBody>
      </p:sp>
      <p:sp>
        <p:nvSpPr>
          <p:cNvPr id="11271" name="TextBox 8"/>
          <p:cNvSpPr txBox="1">
            <a:spLocks noChangeArrowheads="1"/>
          </p:cNvSpPr>
          <p:nvPr/>
        </p:nvSpPr>
        <p:spPr bwMode="auto">
          <a:xfrm>
            <a:off x="1066800" y="5800725"/>
            <a:ext cx="655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6-1: Creating the LEVEL_1_CUSTOMER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96875" y="1752600"/>
            <a:ext cx="8229600" cy="3479800"/>
          </a:xfrm>
        </p:spPr>
      </p:pic>
      <p:sp>
        <p:nvSpPr>
          <p:cNvPr id="37890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Changing a Table’s Structure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charset="0"/>
            </a:endParaRPr>
          </a:p>
        </p:txBody>
      </p:sp>
      <p:sp>
        <p:nvSpPr>
          <p:cNvPr id="37895" name="TextBox 8"/>
          <p:cNvSpPr txBox="1">
            <a:spLocks noChangeArrowheads="1"/>
          </p:cNvSpPr>
          <p:nvPr/>
        </p:nvSpPr>
        <p:spPr bwMode="auto">
          <a:xfrm>
            <a:off x="396875" y="5334000"/>
            <a:ext cx="8213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6-25: Changing the CREDIT_LIMIT column in the LEVEL_1_CUSTOMER table to reject null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 sz="2800" dirty="0" smtClean="0"/>
              <a:t>Changes to table structure may be beyond the capabilities of SQL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z="2500" dirty="0" smtClean="0"/>
              <a:t>Eliminate multiple columns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z="2500" dirty="0" smtClean="0"/>
              <a:t>Change column order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z="2500" dirty="0" smtClean="0"/>
              <a:t>Combine data from two tables to one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z="2900" dirty="0" smtClean="0"/>
              <a:t>Potential solution: create a new table</a:t>
            </a:r>
          </a:p>
          <a:p>
            <a:pPr lvl="1" eaLnBrk="1" hangingPunct="1">
              <a:spcBef>
                <a:spcPct val="60000"/>
              </a:spcBef>
              <a:buFontTx/>
              <a:buNone/>
            </a:pPr>
            <a:endParaRPr lang="en-US" altLang="en-US" sz="2500" dirty="0" smtClean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Making Complex Changes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DROP TABLE command to delete a table</a:t>
            </a:r>
          </a:p>
          <a:p>
            <a:pPr eaLnBrk="1" hangingPunct="1"/>
            <a:r>
              <a:rPr lang="en-US" altLang="en-US" smtClean="0"/>
              <a:t>Permanently removes table and all its data from database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Dropping a Table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81000" y="1752600"/>
            <a:ext cx="8229600" cy="3086100"/>
          </a:xfrm>
        </p:spPr>
      </p:pic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Dropping a Table</a:t>
            </a:r>
          </a:p>
        </p:txBody>
      </p:sp>
      <p:sp>
        <p:nvSpPr>
          <p:cNvPr id="40966" name="TextBox 7"/>
          <p:cNvSpPr txBox="1">
            <a:spLocks noChangeArrowheads="1"/>
          </p:cNvSpPr>
          <p:nvPr/>
        </p:nvSpPr>
        <p:spPr bwMode="auto">
          <a:xfrm>
            <a:off x="381000" y="5334000"/>
            <a:ext cx="7010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6-27: DROP TABLE command to delete the LEVEL_1_CUSTOMER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71600"/>
            <a:ext cx="8229600" cy="4525963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smtClean="0"/>
              <a:t>Use CREATE TABLE command to make a new table from an existing table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mtClean="0"/>
              <a:t>INSERT statement containing a SELECT statement to insert data from existing table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mtClean="0"/>
              <a:t>Use UPDATE command to change data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mtClean="0"/>
              <a:t>Use INSERT command to add new rows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mtClean="0"/>
              <a:t>Use DELETE command to delete existing rows from a table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29600" cy="47244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Use COMMIT command to make changes permanent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Use ROLLBACK command to reverse updates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Use SET clause in UPDATE command to change a value to null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mtClean="0"/>
              <a:t> Column name = NULL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mtClean="0"/>
              <a:t>Column must accept nulls</a:t>
            </a:r>
          </a:p>
          <a:p>
            <a:pPr eaLnBrk="1" hangingPunct="1">
              <a:spcBef>
                <a:spcPct val="50000"/>
              </a:spcBef>
            </a:pPr>
            <a:endParaRPr lang="en-US" altLang="en-US" smtClean="0"/>
          </a:p>
          <a:p>
            <a:pPr eaLnBrk="1" hangingPunct="1">
              <a:spcBef>
                <a:spcPct val="50000"/>
              </a:spcBef>
            </a:pPr>
            <a:endParaRPr lang="en-US" altLang="en-US" smtClean="0"/>
          </a:p>
          <a:p>
            <a:pPr eaLnBrk="1" hangingPunct="1">
              <a:spcBef>
                <a:spcPct val="50000"/>
              </a:spcBef>
            </a:pPr>
            <a:endParaRPr lang="en-US" altLang="en-US" smtClean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Use ALTER TABLE command with ADD clause to add a column to a table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Use ALTER TABLE command with MODIFY clause to change column characteristics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Use DROP TABLE command to delete a table and all its data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Continue working on the </a:t>
            </a:r>
            <a:r>
              <a:rPr lang="en-US" sz="2000" dirty="0" err="1" smtClean="0"/>
              <a:t>the</a:t>
            </a:r>
            <a:r>
              <a:rPr lang="en-US" sz="2000" dirty="0" smtClean="0"/>
              <a:t> </a:t>
            </a:r>
            <a:r>
              <a:rPr lang="en-US" sz="2000" dirty="0" smtClean="0"/>
              <a:t>CAT database (Figures 1-4 to 1-8 in the book). After each change execute an appropriate query to show that the change was made correctly.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1800" dirty="0" smtClean="0"/>
              <a:t>Add to the PADDLING table a new character column named DIFFICULTY_LEVEL that is three characters in length. Then set the default difficulty level value for all rows to the value “MOD”</a:t>
            </a:r>
            <a:r>
              <a:rPr lang="en-US" sz="1800" dirty="0" smtClean="0"/>
              <a:t>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1800" dirty="0" smtClean="0"/>
              <a:t>Change the DIFFICULTY_LEVEL colum</a:t>
            </a:r>
            <a:r>
              <a:rPr lang="en-US" sz="1800" dirty="0" smtClean="0"/>
              <a:t>n in the PADDLING table to HRD for the Lake Champlain Tour trip.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1800" dirty="0" smtClean="0"/>
              <a:t>Change the length of the SEASON column in the PADDLING table to 25 characters.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1800" dirty="0" smtClean="0"/>
              <a:t>Change the DIFFICULTY_LEVEL column in the PADDLING table to reject nulls.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1800" dirty="0" smtClean="0"/>
              <a:t>Use the internet to research another data type that you can use in Oracle for character data, and then re-write the SQL command to create the PADDLING table using the other dat</a:t>
            </a:r>
            <a:r>
              <a:rPr lang="en-US" sz="1800" dirty="0" smtClean="0"/>
              <a:t>a type.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1800" dirty="0" smtClean="0"/>
              <a:t>Change the PADDLING table structure to satisfy requirements for additional data of your choice.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1800" dirty="0" smtClean="0"/>
              <a:t>Present your new table structure to the class.</a:t>
            </a:r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Read the Oracle Data </a:t>
            </a:r>
            <a:r>
              <a:rPr lang="en-US" dirty="0" smtClean="0"/>
              <a:t>Types documentation at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docs.oracle.com/cd/B28359_01/server.111/b28318/datatype.htm</a:t>
            </a:r>
            <a:endParaRPr lang="en-US" dirty="0" smtClean="0"/>
          </a:p>
          <a:p>
            <a:r>
              <a:rPr lang="en-US" dirty="0" smtClean="0"/>
              <a:t>If you were asked to design the database for a new social networking site (think of </a:t>
            </a:r>
            <a:r>
              <a:rPr lang="en-US" dirty="0" err="1" smtClean="0"/>
              <a:t>Facebook</a:t>
            </a:r>
            <a:r>
              <a:rPr lang="en-US" dirty="0" smtClean="0"/>
              <a:t>, Twitter, </a:t>
            </a:r>
            <a:r>
              <a:rPr lang="en-US" dirty="0" err="1" smtClean="0"/>
              <a:t>Instagram</a:t>
            </a:r>
            <a:r>
              <a:rPr lang="en-US" dirty="0" smtClean="0"/>
              <a:t> etc.), what tables would you need? What would be the columns, primary keys and relationships between the tables?</a:t>
            </a:r>
          </a:p>
          <a:p>
            <a:pPr lvl="1"/>
            <a:r>
              <a:rPr lang="en-US" dirty="0" smtClean="0"/>
              <a:t>Create an entity relationship diagram</a:t>
            </a:r>
          </a:p>
          <a:p>
            <a:pPr lvl="1"/>
            <a:r>
              <a:rPr lang="en-US" dirty="0" smtClean="0"/>
              <a:t>Write the SQL statements for tables</a:t>
            </a:r>
          </a:p>
          <a:p>
            <a:pPr lvl="1"/>
            <a:r>
              <a:rPr lang="en-US" dirty="0" smtClean="0"/>
              <a:t>Write the SQL statements for sample data</a:t>
            </a:r>
          </a:p>
          <a:p>
            <a:r>
              <a:rPr lang="en-US" dirty="0" smtClean="0"/>
              <a:t>Be prepared to present your design </a:t>
            </a:r>
            <a:r>
              <a:rPr lang="en-US" smtClean="0"/>
              <a:t>in class.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09600" y="2209800"/>
            <a:ext cx="8229600" cy="2965450"/>
          </a:xfrm>
        </p:spPr>
      </p:pic>
      <p:sp>
        <p:nvSpPr>
          <p:cNvPr id="12290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Creating a New Table from an Existing Table</a:t>
            </a:r>
          </a:p>
        </p:txBody>
      </p:sp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charset="0"/>
            </a:endParaRPr>
          </a:p>
        </p:txBody>
      </p:sp>
      <p:sp>
        <p:nvSpPr>
          <p:cNvPr id="12295" name="TextBox 8"/>
          <p:cNvSpPr txBox="1">
            <a:spLocks noChangeArrowheads="1"/>
          </p:cNvSpPr>
          <p:nvPr/>
        </p:nvSpPr>
        <p:spPr bwMode="auto">
          <a:xfrm>
            <a:off x="588963" y="5492750"/>
            <a:ext cx="6858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6-2: INSERT command to add data to the LEVEL_1_CUSTOMER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Use UPDATE command to change rows for which a specific condition is true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en-US" sz="2600" smtClean="0"/>
              <a:t>Simple or compound condition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Command format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2600" smtClean="0"/>
              <a:t>UPDATE (name of table to be updated)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en-US" sz="2600" smtClean="0"/>
              <a:t>SET (name of the column to be </a:t>
            </a:r>
            <a:br>
              <a:rPr lang="en-US" altLang="en-US" sz="2600" smtClean="0"/>
            </a:br>
            <a:r>
              <a:rPr lang="en-US" altLang="en-US" sz="2600" smtClean="0"/>
              <a:t>updated = new value)</a:t>
            </a:r>
          </a:p>
          <a:p>
            <a:pPr lvl="2" eaLnBrk="1" hangingPunct="1">
              <a:spcBef>
                <a:spcPct val="25000"/>
              </a:spcBef>
            </a:pPr>
            <a:r>
              <a:rPr lang="en-US" altLang="en-US" smtClean="0"/>
              <a:t>Can include a calculation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Changing Existing Data in a Table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Condition</a:t>
            </a:r>
          </a:p>
        </p:txBody>
      </p:sp>
      <p:sp>
        <p:nvSpPr>
          <p:cNvPr id="14338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Changing Existing Data in a Table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charset="0"/>
            </a:endParaRPr>
          </a:p>
        </p:txBody>
      </p:sp>
      <p:pic>
        <p:nvPicPr>
          <p:cNvPr id="14343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25" y="2209800"/>
            <a:ext cx="7499350" cy="328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TextBox 8"/>
          <p:cNvSpPr txBox="1">
            <a:spLocks noChangeArrowheads="1"/>
          </p:cNvSpPr>
          <p:nvPr/>
        </p:nvSpPr>
        <p:spPr bwMode="auto">
          <a:xfrm>
            <a:off x="428625" y="5641975"/>
            <a:ext cx="655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6-4: UPDATE command to change the name of customer 796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Compound Condition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Changing Existing Data in a Table</a:t>
            </a:r>
          </a:p>
        </p:txBody>
      </p:sp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charset="0"/>
            </a:endParaRPr>
          </a:p>
        </p:txBody>
      </p:sp>
      <p:pic>
        <p:nvPicPr>
          <p:cNvPr id="1536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6950075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TextBox 8"/>
          <p:cNvSpPr txBox="1">
            <a:spLocks noChangeArrowheads="1"/>
          </p:cNvSpPr>
          <p:nvPr/>
        </p:nvSpPr>
        <p:spPr bwMode="auto">
          <a:xfrm>
            <a:off x="865188" y="5638800"/>
            <a:ext cx="655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6-6: Using a compound condition in an 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20000"/>
              </a:spcBef>
              <a:buFontTx/>
              <a:buNone/>
            </a:pPr>
            <a:endParaRPr lang="en-US" altLang="en-US" sz="2800" smtClean="0"/>
          </a:p>
          <a:p>
            <a:pPr eaLnBrk="1" hangingPunct="1">
              <a:spcBef>
                <a:spcPct val="120000"/>
              </a:spcBef>
            </a:pPr>
            <a:r>
              <a:rPr lang="en-US" altLang="en-US" sz="2800" smtClean="0"/>
              <a:t>Use the INSERT command to add additional data to a table</a:t>
            </a:r>
          </a:p>
          <a:p>
            <a:pPr eaLnBrk="1" hangingPunct="1">
              <a:spcBef>
                <a:spcPct val="120000"/>
              </a:spcBef>
            </a:pPr>
            <a:r>
              <a:rPr lang="en-US" altLang="en-US" sz="2800" smtClean="0"/>
              <a:t>Use the SELECT command to verify rows were added correctly</a:t>
            </a:r>
          </a:p>
          <a:p>
            <a:pPr eaLnBrk="1" hangingPunct="1">
              <a:spcBef>
                <a:spcPct val="120000"/>
              </a:spcBef>
            </a:pPr>
            <a:endParaRPr lang="en-US" altLang="en-US" sz="2800" smtClean="0"/>
          </a:p>
          <a:p>
            <a:pPr eaLnBrk="1" hangingPunct="1">
              <a:buFontTx/>
              <a:buNone/>
            </a:pPr>
            <a:endParaRPr lang="en-US" altLang="en-US" sz="280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Adding New Rows to an Existing Table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212725" y="636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533400" y="1676400"/>
            <a:ext cx="8229600" cy="3697288"/>
          </a:xfrm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Adding New Rows to an Existing Table</a:t>
            </a:r>
          </a:p>
        </p:txBody>
      </p:sp>
      <p:sp>
        <p:nvSpPr>
          <p:cNvPr id="17414" name="TextBox 7"/>
          <p:cNvSpPr txBox="1">
            <a:spLocks noChangeArrowheads="1"/>
          </p:cNvSpPr>
          <p:nvPr/>
        </p:nvSpPr>
        <p:spPr bwMode="auto">
          <a:xfrm>
            <a:off x="533400" y="5562600"/>
            <a:ext cx="655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6-8: Inserting a row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SAVEMESSAGETIMESTAMP" val="RXP8/23/2016"/>
</p:tagLst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heme1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WA_150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507</TotalTime>
  <Words>1359</Words>
  <Application>Microsoft Office PowerPoint</Application>
  <PresentationFormat>On-screen Show (4:3)</PresentationFormat>
  <Paragraphs>164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Theme1</vt:lpstr>
      <vt:lpstr>2_Default Design</vt:lpstr>
      <vt:lpstr>1_Default Design</vt:lpstr>
      <vt:lpstr>3_Default Design</vt:lpstr>
      <vt:lpstr>WA_150</vt:lpstr>
      <vt:lpstr>Data Development Utilizing Database Design and SQL</vt:lpstr>
      <vt:lpstr>Creating a New Table from an Existing Table</vt:lpstr>
      <vt:lpstr>Creating a New Table from an Existing Table</vt:lpstr>
      <vt:lpstr>Creating a New Table from an Existing Table</vt:lpstr>
      <vt:lpstr>Changing Existing Data in a Table</vt:lpstr>
      <vt:lpstr>Changing Existing Data in a Table</vt:lpstr>
      <vt:lpstr>Changing Existing Data in a Table</vt:lpstr>
      <vt:lpstr>Adding New Rows to an Existing Table</vt:lpstr>
      <vt:lpstr>Adding New Rows to an Existing Table</vt:lpstr>
      <vt:lpstr>AUTOCOMMIT, COMMIT, and ROLLBACK</vt:lpstr>
      <vt:lpstr>AUTOCOMMIT, COMMIT, and ROLLBACK</vt:lpstr>
      <vt:lpstr>AUTOCOMMIT, COMMIT, and ROLLBACK</vt:lpstr>
      <vt:lpstr>Transactions</vt:lpstr>
      <vt:lpstr>Transactions</vt:lpstr>
      <vt:lpstr>Changing and Deleting Existing Rows</vt:lpstr>
      <vt:lpstr>Changing and Deleting Existing Rows</vt:lpstr>
      <vt:lpstr>Changing and Deleting Existing Rows</vt:lpstr>
      <vt:lpstr>Executing a Rollback</vt:lpstr>
      <vt:lpstr>Changing a Value in a Column to Null</vt:lpstr>
      <vt:lpstr>Changing a Value in a Column to Null</vt:lpstr>
      <vt:lpstr>Exercise</vt:lpstr>
      <vt:lpstr>Changing a Table’s Structure</vt:lpstr>
      <vt:lpstr>Changing a Table’s Structure</vt:lpstr>
      <vt:lpstr>Changing a Table’s Structure</vt:lpstr>
      <vt:lpstr>Changing a Table’s Structure</vt:lpstr>
      <vt:lpstr>Changing a Table’s Structure</vt:lpstr>
      <vt:lpstr>Changing a Table’s Structure</vt:lpstr>
      <vt:lpstr>Changing a Table’s Structure</vt:lpstr>
      <vt:lpstr>Changing a Table’s Structure</vt:lpstr>
      <vt:lpstr>Changing a Table’s Structure</vt:lpstr>
      <vt:lpstr>Making Complex Changes</vt:lpstr>
      <vt:lpstr>Dropping a Table</vt:lpstr>
      <vt:lpstr>Dropping a Table</vt:lpstr>
      <vt:lpstr>Summary</vt:lpstr>
      <vt:lpstr>Summary</vt:lpstr>
      <vt:lpstr>Summary</vt:lpstr>
      <vt:lpstr>Exercise</vt:lpstr>
      <vt:lpstr>Homework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Course Technology</dc:creator>
  <cp:lastModifiedBy>ADMINIBM</cp:lastModifiedBy>
  <cp:revision>80</cp:revision>
  <dcterms:created xsi:type="dcterms:W3CDTF">2005-10-15T16:21:14Z</dcterms:created>
  <dcterms:modified xsi:type="dcterms:W3CDTF">2016-10-02T17:47:35Z</dcterms:modified>
</cp:coreProperties>
</file>