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Masters/slideMaster5.xml" ContentType="application/vnd.openxmlformats-officedocument.presentationml.slideMaster+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 id="2147483674" r:id="rId2"/>
    <p:sldMasterId id="2147483686" r:id="rId3"/>
    <p:sldMasterId id="2147483698" r:id="rId4"/>
    <p:sldMasterId id="2147484011" r:id="rId5"/>
  </p:sldMasterIdLst>
  <p:notesMasterIdLst>
    <p:notesMasterId r:id="rId52"/>
  </p:notesMasterIdLst>
  <p:sldIdLst>
    <p:sldId id="307" r:id="rId6"/>
    <p:sldId id="309" r:id="rId7"/>
    <p:sldId id="260" r:id="rId8"/>
    <p:sldId id="261" r:id="rId9"/>
    <p:sldId id="262" r:id="rId10"/>
    <p:sldId id="264" r:id="rId11"/>
    <p:sldId id="308" r:id="rId12"/>
    <p:sldId id="263" r:id="rId13"/>
    <p:sldId id="265" r:id="rId14"/>
    <p:sldId id="267" r:id="rId15"/>
    <p:sldId id="314" r:id="rId16"/>
    <p:sldId id="268" r:id="rId17"/>
    <p:sldId id="269" r:id="rId18"/>
    <p:sldId id="270" r:id="rId19"/>
    <p:sldId id="272" r:id="rId20"/>
    <p:sldId id="273" r:id="rId21"/>
    <p:sldId id="274" r:id="rId22"/>
    <p:sldId id="275" r:id="rId23"/>
    <p:sldId id="278" r:id="rId24"/>
    <p:sldId id="279" r:id="rId25"/>
    <p:sldId id="280" r:id="rId26"/>
    <p:sldId id="317" r:id="rId27"/>
    <p:sldId id="281" r:id="rId28"/>
    <p:sldId id="282" r:id="rId29"/>
    <p:sldId id="283" r:id="rId30"/>
    <p:sldId id="284" r:id="rId31"/>
    <p:sldId id="285" r:id="rId32"/>
    <p:sldId id="286" r:id="rId33"/>
    <p:sldId id="306" r:id="rId34"/>
    <p:sldId id="287" r:id="rId35"/>
    <p:sldId id="310" r:id="rId36"/>
    <p:sldId id="288" r:id="rId37"/>
    <p:sldId id="289" r:id="rId38"/>
    <p:sldId id="319" r:id="rId39"/>
    <p:sldId id="290" r:id="rId40"/>
    <p:sldId id="292" r:id="rId41"/>
    <p:sldId id="315" r:id="rId42"/>
    <p:sldId id="296" r:id="rId43"/>
    <p:sldId id="297" r:id="rId44"/>
    <p:sldId id="299" r:id="rId45"/>
    <p:sldId id="311" r:id="rId46"/>
    <p:sldId id="302" r:id="rId47"/>
    <p:sldId id="316" r:id="rId48"/>
    <p:sldId id="300" r:id="rId49"/>
    <p:sldId id="305" r:id="rId50"/>
    <p:sldId id="320" r:id="rId51"/>
  </p:sldIdLst>
  <p:sldSz cx="9144000" cy="6858000" type="screen4x3"/>
  <p:notesSz cx="6858000" cy="91440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800"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5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2D9062E-D891-4847-8031-5938660D0134}" type="slidenum">
              <a:rPr lang="en-US"/>
              <a:pPr>
                <a:defRPr/>
              </a:pPr>
              <a:t>‹#›</a:t>
            </a:fld>
            <a:endParaRPr lang="en-US" dirty="0"/>
          </a:p>
        </p:txBody>
      </p:sp>
    </p:spTree>
    <p:extLst>
      <p:ext uri="{BB962C8B-B14F-4D97-AF65-F5344CB8AC3E}">
        <p14:creationId xmlns="" xmlns:p14="http://schemas.microsoft.com/office/powerpoint/2010/main" val="1740080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3D81770-1E7F-4BFC-A061-808F2CDF3E6B}" type="slidenum">
              <a:rPr lang="en-US" altLang="en-US" smtClean="0"/>
              <a:pPr eaLnBrk="1" hangingPunct="1">
                <a:spcBef>
                  <a:spcPct val="0"/>
                </a:spcBef>
              </a:pPr>
              <a:t>1</a:t>
            </a:fld>
            <a:endParaRPr lang="en-US" altLang="en-US" smtClean="0"/>
          </a:p>
        </p:txBody>
      </p:sp>
      <p:sp>
        <p:nvSpPr>
          <p:cNvPr id="563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a:spcBef>
                <a:spcPct val="0"/>
              </a:spcBef>
            </a:pPr>
            <a:fld id="{58D7A66A-71C3-428B-99CA-814ACDF31551}" type="slidenum">
              <a:rPr lang="en-US" altLang="en-US"/>
              <a:pPr algn="r">
                <a:spcBef>
                  <a:spcPct val="0"/>
                </a:spcBef>
              </a:pPr>
              <a:t>1</a:t>
            </a:fld>
            <a:endParaRPr lang="en-US" altLang="en-US"/>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EC"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5E29BC6-667B-4263-A082-E9B68241BF8A}" type="slidenum">
              <a:rPr lang="en-US"/>
              <a:pPr>
                <a:defRPr/>
              </a:pPr>
              <a:t>‹#›</a:t>
            </a:fld>
            <a:endParaRPr lang="en-US" dirty="0"/>
          </a:p>
        </p:txBody>
      </p:sp>
    </p:spTree>
    <p:extLst>
      <p:ext uri="{BB962C8B-B14F-4D97-AF65-F5344CB8AC3E}">
        <p14:creationId xmlns="" xmlns:p14="http://schemas.microsoft.com/office/powerpoint/2010/main" val="156822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461C9A0-28C5-4BE0-B416-57368BAF0D64}" type="slidenum">
              <a:rPr lang="en-US"/>
              <a:pPr>
                <a:defRPr/>
              </a:pPr>
              <a:t>‹#›</a:t>
            </a:fld>
            <a:endParaRPr lang="en-US" dirty="0"/>
          </a:p>
        </p:txBody>
      </p:sp>
    </p:spTree>
    <p:extLst>
      <p:ext uri="{BB962C8B-B14F-4D97-AF65-F5344CB8AC3E}">
        <p14:creationId xmlns="" xmlns:p14="http://schemas.microsoft.com/office/powerpoint/2010/main" val="361496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8734E22-F732-4A12-BEC6-7E162FEADF97}" type="slidenum">
              <a:rPr lang="en-US"/>
              <a:pPr>
                <a:defRPr/>
              </a:pPr>
              <a:t>‹#›</a:t>
            </a:fld>
            <a:endParaRPr lang="en-US" dirty="0"/>
          </a:p>
        </p:txBody>
      </p:sp>
    </p:spTree>
    <p:extLst>
      <p:ext uri="{BB962C8B-B14F-4D97-AF65-F5344CB8AC3E}">
        <p14:creationId xmlns="" xmlns:p14="http://schemas.microsoft.com/office/powerpoint/2010/main" val="224655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2517E1-EB54-4AA2-A4D3-B75E913D39E3}" type="slidenum">
              <a:rPr lang="en-US"/>
              <a:pPr>
                <a:defRPr/>
              </a:pPr>
              <a:t>‹#›</a:t>
            </a:fld>
            <a:endParaRPr lang="en-US" dirty="0"/>
          </a:p>
        </p:txBody>
      </p:sp>
    </p:spTree>
    <p:extLst>
      <p:ext uri="{BB962C8B-B14F-4D97-AF65-F5344CB8AC3E}">
        <p14:creationId xmlns="" xmlns:p14="http://schemas.microsoft.com/office/powerpoint/2010/main" val="3528135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861AFE-AFF6-457F-A011-6D8B2C4BD538}" type="slidenum">
              <a:rPr lang="en-US"/>
              <a:pPr>
                <a:defRPr/>
              </a:pPr>
              <a:t>‹#›</a:t>
            </a:fld>
            <a:endParaRPr lang="en-US" dirty="0"/>
          </a:p>
        </p:txBody>
      </p:sp>
    </p:spTree>
    <p:extLst>
      <p:ext uri="{BB962C8B-B14F-4D97-AF65-F5344CB8AC3E}">
        <p14:creationId xmlns="" xmlns:p14="http://schemas.microsoft.com/office/powerpoint/2010/main" val="321458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291160-F641-44F2-8A2C-8A346D749A6F}" type="slidenum">
              <a:rPr lang="en-US"/>
              <a:pPr>
                <a:defRPr/>
              </a:pPr>
              <a:t>‹#›</a:t>
            </a:fld>
            <a:endParaRPr lang="en-US" dirty="0"/>
          </a:p>
        </p:txBody>
      </p:sp>
    </p:spTree>
    <p:extLst>
      <p:ext uri="{BB962C8B-B14F-4D97-AF65-F5344CB8AC3E}">
        <p14:creationId xmlns="" xmlns:p14="http://schemas.microsoft.com/office/powerpoint/2010/main" val="2253030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0CC9A08-FE00-406D-B631-D045CA526EDD}" type="slidenum">
              <a:rPr lang="en-US"/>
              <a:pPr>
                <a:defRPr/>
              </a:pPr>
              <a:t>‹#›</a:t>
            </a:fld>
            <a:endParaRPr lang="en-US" dirty="0"/>
          </a:p>
        </p:txBody>
      </p:sp>
    </p:spTree>
    <p:extLst>
      <p:ext uri="{BB962C8B-B14F-4D97-AF65-F5344CB8AC3E}">
        <p14:creationId xmlns="" xmlns:p14="http://schemas.microsoft.com/office/powerpoint/2010/main" val="2054596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51E27F-77AE-4EFF-9EC4-C15A2665F19D}" type="slidenum">
              <a:rPr lang="en-US"/>
              <a:pPr>
                <a:defRPr/>
              </a:pPr>
              <a:t>‹#›</a:t>
            </a:fld>
            <a:endParaRPr lang="en-US" dirty="0"/>
          </a:p>
        </p:txBody>
      </p:sp>
    </p:spTree>
    <p:extLst>
      <p:ext uri="{BB962C8B-B14F-4D97-AF65-F5344CB8AC3E}">
        <p14:creationId xmlns="" xmlns:p14="http://schemas.microsoft.com/office/powerpoint/2010/main" val="114610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4C7A4B-AFE9-4FF6-95D5-75C03D42DD3A}" type="slidenum">
              <a:rPr lang="en-US"/>
              <a:pPr>
                <a:defRPr/>
              </a:pPr>
              <a:t>‹#›</a:t>
            </a:fld>
            <a:endParaRPr lang="en-US" dirty="0"/>
          </a:p>
        </p:txBody>
      </p:sp>
    </p:spTree>
    <p:extLst>
      <p:ext uri="{BB962C8B-B14F-4D97-AF65-F5344CB8AC3E}">
        <p14:creationId xmlns="" xmlns:p14="http://schemas.microsoft.com/office/powerpoint/2010/main" val="636658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1491514-1F82-4DD7-B1D5-30E1124A4098}" type="slidenum">
              <a:rPr lang="en-US"/>
              <a:pPr>
                <a:defRPr/>
              </a:pPr>
              <a:t>‹#›</a:t>
            </a:fld>
            <a:endParaRPr lang="en-US" dirty="0"/>
          </a:p>
        </p:txBody>
      </p:sp>
    </p:spTree>
    <p:extLst>
      <p:ext uri="{BB962C8B-B14F-4D97-AF65-F5344CB8AC3E}">
        <p14:creationId xmlns="" xmlns:p14="http://schemas.microsoft.com/office/powerpoint/2010/main" val="2243510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FDABF-345C-4D11-99EB-AC91CCAF95D3}" type="slidenum">
              <a:rPr lang="en-US"/>
              <a:pPr>
                <a:defRPr/>
              </a:pPr>
              <a:t>‹#›</a:t>
            </a:fld>
            <a:endParaRPr lang="en-US" dirty="0"/>
          </a:p>
        </p:txBody>
      </p:sp>
    </p:spTree>
    <p:extLst>
      <p:ext uri="{BB962C8B-B14F-4D97-AF65-F5344CB8AC3E}">
        <p14:creationId xmlns="" xmlns:p14="http://schemas.microsoft.com/office/powerpoint/2010/main" val="208937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0D03498-373A-49CB-89A5-DF63224C3205}" type="slidenum">
              <a:rPr lang="en-US"/>
              <a:pPr>
                <a:defRPr/>
              </a:pPr>
              <a:t>‹#›</a:t>
            </a:fld>
            <a:endParaRPr lang="en-US" dirty="0"/>
          </a:p>
        </p:txBody>
      </p:sp>
    </p:spTree>
    <p:extLst>
      <p:ext uri="{BB962C8B-B14F-4D97-AF65-F5344CB8AC3E}">
        <p14:creationId xmlns="" xmlns:p14="http://schemas.microsoft.com/office/powerpoint/2010/main" val="979497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F31C36-95A3-4349-91CC-0B922CC72EE8}" type="slidenum">
              <a:rPr lang="en-US"/>
              <a:pPr>
                <a:defRPr/>
              </a:pPr>
              <a:t>‹#›</a:t>
            </a:fld>
            <a:endParaRPr lang="en-US" dirty="0"/>
          </a:p>
        </p:txBody>
      </p:sp>
    </p:spTree>
    <p:extLst>
      <p:ext uri="{BB962C8B-B14F-4D97-AF65-F5344CB8AC3E}">
        <p14:creationId xmlns="" xmlns:p14="http://schemas.microsoft.com/office/powerpoint/2010/main" val="2348785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66FCDF-E61F-4776-9F85-B38DFC427C17}" type="slidenum">
              <a:rPr lang="en-US"/>
              <a:pPr>
                <a:defRPr/>
              </a:pPr>
              <a:t>‹#›</a:t>
            </a:fld>
            <a:endParaRPr lang="en-US" dirty="0"/>
          </a:p>
        </p:txBody>
      </p:sp>
    </p:spTree>
    <p:extLst>
      <p:ext uri="{BB962C8B-B14F-4D97-AF65-F5344CB8AC3E}">
        <p14:creationId xmlns="" xmlns:p14="http://schemas.microsoft.com/office/powerpoint/2010/main" val="2637240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7C53809-8763-410E-A05F-DE0F07D5ED70}" type="slidenum">
              <a:rPr lang="en-US"/>
              <a:pPr>
                <a:defRPr/>
              </a:pPr>
              <a:t>‹#›</a:t>
            </a:fld>
            <a:endParaRPr lang="en-US" dirty="0"/>
          </a:p>
        </p:txBody>
      </p:sp>
    </p:spTree>
    <p:extLst>
      <p:ext uri="{BB962C8B-B14F-4D97-AF65-F5344CB8AC3E}">
        <p14:creationId xmlns="" xmlns:p14="http://schemas.microsoft.com/office/powerpoint/2010/main" val="1675288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94E1E7-C66B-40D5-8D77-2FB2DD724E8F}" type="slidenum">
              <a:rPr lang="en-US"/>
              <a:pPr>
                <a:defRPr/>
              </a:pPr>
              <a:t>‹#›</a:t>
            </a:fld>
            <a:endParaRPr lang="en-US" dirty="0"/>
          </a:p>
        </p:txBody>
      </p:sp>
    </p:spTree>
    <p:extLst>
      <p:ext uri="{BB962C8B-B14F-4D97-AF65-F5344CB8AC3E}">
        <p14:creationId xmlns="" xmlns:p14="http://schemas.microsoft.com/office/powerpoint/2010/main" val="77398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5DF40BC-77D2-4534-991A-2A772BBF37AF}" type="slidenum">
              <a:rPr lang="en-US"/>
              <a:pPr>
                <a:defRPr/>
              </a:pPr>
              <a:t>‹#›</a:t>
            </a:fld>
            <a:endParaRPr lang="en-US" dirty="0"/>
          </a:p>
        </p:txBody>
      </p:sp>
    </p:spTree>
    <p:extLst>
      <p:ext uri="{BB962C8B-B14F-4D97-AF65-F5344CB8AC3E}">
        <p14:creationId xmlns="" xmlns:p14="http://schemas.microsoft.com/office/powerpoint/2010/main" val="19435568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674CB0-795D-44BE-846A-F4C435FE31AF}" type="slidenum">
              <a:rPr lang="en-US"/>
              <a:pPr>
                <a:defRPr/>
              </a:pPr>
              <a:t>‹#›</a:t>
            </a:fld>
            <a:endParaRPr lang="en-US" dirty="0"/>
          </a:p>
        </p:txBody>
      </p:sp>
    </p:spTree>
    <p:extLst>
      <p:ext uri="{BB962C8B-B14F-4D97-AF65-F5344CB8AC3E}">
        <p14:creationId xmlns="" xmlns:p14="http://schemas.microsoft.com/office/powerpoint/2010/main" val="436914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F9706C-879F-4E50-A5DC-27B2169C5A38}" type="slidenum">
              <a:rPr lang="en-US"/>
              <a:pPr>
                <a:defRPr/>
              </a:pPr>
              <a:t>‹#›</a:t>
            </a:fld>
            <a:endParaRPr lang="en-US" dirty="0"/>
          </a:p>
        </p:txBody>
      </p:sp>
    </p:spTree>
    <p:extLst>
      <p:ext uri="{BB962C8B-B14F-4D97-AF65-F5344CB8AC3E}">
        <p14:creationId xmlns="" xmlns:p14="http://schemas.microsoft.com/office/powerpoint/2010/main" val="27943958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5C8AEA7-85BB-4057-A231-5DB113C78F8B}" type="slidenum">
              <a:rPr lang="en-US"/>
              <a:pPr>
                <a:defRPr/>
              </a:pPr>
              <a:t>‹#›</a:t>
            </a:fld>
            <a:endParaRPr lang="en-US" dirty="0"/>
          </a:p>
        </p:txBody>
      </p:sp>
    </p:spTree>
    <p:extLst>
      <p:ext uri="{BB962C8B-B14F-4D97-AF65-F5344CB8AC3E}">
        <p14:creationId xmlns="" xmlns:p14="http://schemas.microsoft.com/office/powerpoint/2010/main" val="3480763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3E82135-074F-4527-9605-079F5C08A675}" type="slidenum">
              <a:rPr lang="en-US"/>
              <a:pPr>
                <a:defRPr/>
              </a:pPr>
              <a:t>‹#›</a:t>
            </a:fld>
            <a:endParaRPr lang="en-US" dirty="0"/>
          </a:p>
        </p:txBody>
      </p:sp>
    </p:spTree>
    <p:extLst>
      <p:ext uri="{BB962C8B-B14F-4D97-AF65-F5344CB8AC3E}">
        <p14:creationId xmlns="" xmlns:p14="http://schemas.microsoft.com/office/powerpoint/2010/main" val="4006430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2E71B8C-8B2B-46C4-9AE6-5A2702B2D79C}" type="slidenum">
              <a:rPr lang="en-US"/>
              <a:pPr>
                <a:defRPr/>
              </a:pPr>
              <a:t>‹#›</a:t>
            </a:fld>
            <a:endParaRPr lang="en-US" dirty="0"/>
          </a:p>
        </p:txBody>
      </p:sp>
    </p:spTree>
    <p:extLst>
      <p:ext uri="{BB962C8B-B14F-4D97-AF65-F5344CB8AC3E}">
        <p14:creationId xmlns="" xmlns:p14="http://schemas.microsoft.com/office/powerpoint/2010/main" val="3604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3340576-2FDF-4C13-8E9F-EBE817A7C7EB}" type="slidenum">
              <a:rPr lang="en-US"/>
              <a:pPr>
                <a:defRPr/>
              </a:pPr>
              <a:t>‹#›</a:t>
            </a:fld>
            <a:endParaRPr lang="en-US" dirty="0"/>
          </a:p>
        </p:txBody>
      </p:sp>
    </p:spTree>
    <p:extLst>
      <p:ext uri="{BB962C8B-B14F-4D97-AF65-F5344CB8AC3E}">
        <p14:creationId xmlns="" xmlns:p14="http://schemas.microsoft.com/office/powerpoint/2010/main" val="2825469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834944-E3B9-409B-AB4A-85B2F10A54E4}" type="slidenum">
              <a:rPr lang="en-US"/>
              <a:pPr>
                <a:defRPr/>
              </a:pPr>
              <a:t>‹#›</a:t>
            </a:fld>
            <a:endParaRPr lang="en-US" dirty="0"/>
          </a:p>
        </p:txBody>
      </p:sp>
    </p:spTree>
    <p:extLst>
      <p:ext uri="{BB962C8B-B14F-4D97-AF65-F5344CB8AC3E}">
        <p14:creationId xmlns="" xmlns:p14="http://schemas.microsoft.com/office/powerpoint/2010/main" val="1289761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25616E-1117-4298-83FE-E4A7249A0601}" type="slidenum">
              <a:rPr lang="en-US"/>
              <a:pPr>
                <a:defRPr/>
              </a:pPr>
              <a:t>‹#›</a:t>
            </a:fld>
            <a:endParaRPr lang="en-US" dirty="0"/>
          </a:p>
        </p:txBody>
      </p:sp>
    </p:spTree>
    <p:extLst>
      <p:ext uri="{BB962C8B-B14F-4D97-AF65-F5344CB8AC3E}">
        <p14:creationId xmlns="" xmlns:p14="http://schemas.microsoft.com/office/powerpoint/2010/main" val="1624958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687A573-8A4C-4E09-9D6A-4F5DE320C301}" type="slidenum">
              <a:rPr lang="en-US"/>
              <a:pPr>
                <a:defRPr/>
              </a:pPr>
              <a:t>‹#›</a:t>
            </a:fld>
            <a:endParaRPr lang="en-US" dirty="0"/>
          </a:p>
        </p:txBody>
      </p:sp>
    </p:spTree>
    <p:extLst>
      <p:ext uri="{BB962C8B-B14F-4D97-AF65-F5344CB8AC3E}">
        <p14:creationId xmlns="" xmlns:p14="http://schemas.microsoft.com/office/powerpoint/2010/main" val="8559817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D043FA-2958-4E15-B9F0-D12D2E72078D}" type="slidenum">
              <a:rPr lang="en-US"/>
              <a:pPr>
                <a:defRPr/>
              </a:pPr>
              <a:t>‹#›</a:t>
            </a:fld>
            <a:endParaRPr lang="en-US" dirty="0"/>
          </a:p>
        </p:txBody>
      </p:sp>
    </p:spTree>
    <p:extLst>
      <p:ext uri="{BB962C8B-B14F-4D97-AF65-F5344CB8AC3E}">
        <p14:creationId xmlns="" xmlns:p14="http://schemas.microsoft.com/office/powerpoint/2010/main" val="3773402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CC3C28D-AEE6-48F7-B389-47139D956DC1}" type="slidenum">
              <a:rPr lang="en-US"/>
              <a:pPr>
                <a:defRPr/>
              </a:pPr>
              <a:t>‹#›</a:t>
            </a:fld>
            <a:endParaRPr lang="en-US" dirty="0"/>
          </a:p>
        </p:txBody>
      </p:sp>
    </p:spTree>
    <p:extLst>
      <p:ext uri="{BB962C8B-B14F-4D97-AF65-F5344CB8AC3E}">
        <p14:creationId xmlns="" xmlns:p14="http://schemas.microsoft.com/office/powerpoint/2010/main" val="2999556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4337DC2-A836-47C7-B841-AFBAC3CFE270}" type="slidenum">
              <a:rPr lang="en-US"/>
              <a:pPr>
                <a:defRPr/>
              </a:pPr>
              <a:t>‹#›</a:t>
            </a:fld>
            <a:endParaRPr lang="en-US" dirty="0"/>
          </a:p>
        </p:txBody>
      </p:sp>
    </p:spTree>
    <p:extLst>
      <p:ext uri="{BB962C8B-B14F-4D97-AF65-F5344CB8AC3E}">
        <p14:creationId xmlns="" xmlns:p14="http://schemas.microsoft.com/office/powerpoint/2010/main" val="2875249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C041CAE-C24E-4C4C-8AF4-975D6C4D89FE}" type="slidenum">
              <a:rPr lang="en-US"/>
              <a:pPr>
                <a:defRPr/>
              </a:pPr>
              <a:t>‹#›</a:t>
            </a:fld>
            <a:endParaRPr lang="en-US" dirty="0"/>
          </a:p>
        </p:txBody>
      </p:sp>
    </p:spTree>
    <p:extLst>
      <p:ext uri="{BB962C8B-B14F-4D97-AF65-F5344CB8AC3E}">
        <p14:creationId xmlns="" xmlns:p14="http://schemas.microsoft.com/office/powerpoint/2010/main" val="37595159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ADE0133-973D-43FD-AC70-49F7210E150E}" type="slidenum">
              <a:rPr lang="en-US"/>
              <a:pPr>
                <a:defRPr/>
              </a:pPr>
              <a:t>‹#›</a:t>
            </a:fld>
            <a:endParaRPr lang="en-US" dirty="0"/>
          </a:p>
        </p:txBody>
      </p:sp>
    </p:spTree>
    <p:extLst>
      <p:ext uri="{BB962C8B-B14F-4D97-AF65-F5344CB8AC3E}">
        <p14:creationId xmlns="" xmlns:p14="http://schemas.microsoft.com/office/powerpoint/2010/main" val="3708970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ECE5779-4F9B-461F-BA02-E8F3D56A08BD}" type="slidenum">
              <a:rPr lang="en-US"/>
              <a:pPr>
                <a:defRPr/>
              </a:pPr>
              <a:t>‹#›</a:t>
            </a:fld>
            <a:endParaRPr lang="en-US" dirty="0"/>
          </a:p>
        </p:txBody>
      </p:sp>
    </p:spTree>
    <p:extLst>
      <p:ext uri="{BB962C8B-B14F-4D97-AF65-F5344CB8AC3E}">
        <p14:creationId xmlns="" xmlns:p14="http://schemas.microsoft.com/office/powerpoint/2010/main" val="23781814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E8B60E54-8642-4B80-B53C-AAD1FC8CBB02}" type="slidenum">
              <a:rPr lang="en-US"/>
              <a:pPr>
                <a:defRPr/>
              </a:pPr>
              <a:t>‹#›</a:t>
            </a:fld>
            <a:endParaRPr lang="en-US" dirty="0"/>
          </a:p>
        </p:txBody>
      </p:sp>
    </p:spTree>
    <p:extLst>
      <p:ext uri="{BB962C8B-B14F-4D97-AF65-F5344CB8AC3E}">
        <p14:creationId xmlns="" xmlns:p14="http://schemas.microsoft.com/office/powerpoint/2010/main" val="329348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8385CB2-A74F-4A14-A133-9BE50F5A8814}" type="slidenum">
              <a:rPr lang="en-US"/>
              <a:pPr>
                <a:defRPr/>
              </a:pPr>
              <a:t>‹#›</a:t>
            </a:fld>
            <a:endParaRPr lang="en-US" dirty="0"/>
          </a:p>
        </p:txBody>
      </p:sp>
    </p:spTree>
    <p:extLst>
      <p:ext uri="{BB962C8B-B14F-4D97-AF65-F5344CB8AC3E}">
        <p14:creationId xmlns="" xmlns:p14="http://schemas.microsoft.com/office/powerpoint/2010/main" val="339206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518917CB-829B-4C8A-9735-7EAA8AA14722}" type="slidenum">
              <a:rPr lang="en-US"/>
              <a:pPr>
                <a:defRPr/>
              </a:pPr>
              <a:t>‹#›</a:t>
            </a:fld>
            <a:endParaRPr lang="en-US" dirty="0"/>
          </a:p>
        </p:txBody>
      </p:sp>
    </p:spTree>
    <p:extLst>
      <p:ext uri="{BB962C8B-B14F-4D97-AF65-F5344CB8AC3E}">
        <p14:creationId xmlns="" xmlns:p14="http://schemas.microsoft.com/office/powerpoint/2010/main" val="12961377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81C1A8F-892E-45F1-B377-B410C9289C5D}" type="slidenum">
              <a:rPr lang="en-US"/>
              <a:pPr>
                <a:defRPr/>
              </a:pPr>
              <a:t>‹#›</a:t>
            </a:fld>
            <a:endParaRPr lang="en-US" dirty="0"/>
          </a:p>
        </p:txBody>
      </p:sp>
    </p:spTree>
    <p:extLst>
      <p:ext uri="{BB962C8B-B14F-4D97-AF65-F5344CB8AC3E}">
        <p14:creationId xmlns="" xmlns:p14="http://schemas.microsoft.com/office/powerpoint/2010/main" val="39130328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415CDCE-E814-479E-88C2-AD39F52DF2AE}" type="slidenum">
              <a:rPr lang="en-US"/>
              <a:pPr>
                <a:defRPr/>
              </a:pPr>
              <a:t>‹#›</a:t>
            </a:fld>
            <a:endParaRPr lang="en-US" dirty="0"/>
          </a:p>
        </p:txBody>
      </p:sp>
    </p:spTree>
    <p:extLst>
      <p:ext uri="{BB962C8B-B14F-4D97-AF65-F5344CB8AC3E}">
        <p14:creationId xmlns="" xmlns:p14="http://schemas.microsoft.com/office/powerpoint/2010/main" val="7826974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6537799-C04D-4549-8F16-8D669D9248C0}" type="slidenum">
              <a:rPr lang="en-US"/>
              <a:pPr>
                <a:defRPr/>
              </a:pPr>
              <a:t>‹#›</a:t>
            </a:fld>
            <a:endParaRPr lang="en-US" dirty="0"/>
          </a:p>
        </p:txBody>
      </p:sp>
    </p:spTree>
    <p:extLst>
      <p:ext uri="{BB962C8B-B14F-4D97-AF65-F5344CB8AC3E}">
        <p14:creationId xmlns="" xmlns:p14="http://schemas.microsoft.com/office/powerpoint/2010/main" val="27631811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9CDCB8-7D6A-4CE8-B946-CE8945C2C59C}" type="slidenum">
              <a:rPr lang="en-US"/>
              <a:pPr>
                <a:defRPr/>
              </a:pPr>
              <a:t>‹#›</a:t>
            </a:fld>
            <a:endParaRPr lang="en-US" dirty="0"/>
          </a:p>
        </p:txBody>
      </p:sp>
    </p:spTree>
    <p:extLst>
      <p:ext uri="{BB962C8B-B14F-4D97-AF65-F5344CB8AC3E}">
        <p14:creationId xmlns="" xmlns:p14="http://schemas.microsoft.com/office/powerpoint/2010/main" val="10513923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pPr>
              <a:defRPr/>
            </a:pPr>
            <a:endParaRPr lang="en-US"/>
          </a:p>
        </p:txBody>
      </p:sp>
      <p:sp>
        <p:nvSpPr>
          <p:cNvPr id="19" name="Footer Placeholder 18"/>
          <p:cNvSpPr>
            <a:spLocks noGrp="1"/>
          </p:cNvSpPr>
          <p:nvPr>
            <p:ph type="ftr" sz="quarter" idx="11"/>
          </p:nvPr>
        </p:nvSpPr>
        <p:spPr>
          <a:xfrm>
            <a:off x="5715000" y="6398980"/>
            <a:ext cx="2350681" cy="365125"/>
          </a:xfrm>
          <a:prstGeom prst="rect">
            <a:avLst/>
          </a:prstGeom>
        </p:spPr>
        <p:txBody>
          <a:bodyPr/>
          <a:lstStyle>
            <a:lvl1pPr>
              <a:defRPr>
                <a:solidFill>
                  <a:schemeClr val="accent1">
                    <a:tint val="20000"/>
                  </a:schemeClr>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dirty="0"/>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pPr>
              <a:defRPr/>
            </a:pPr>
            <a:fld id="{15E29BC6-667B-4263-A082-E9B68241BF8A}" type="slidenum">
              <a:rPr lang="en-US" smtClean="0"/>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dirty="0"/>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50D03498-373A-49CB-89A5-DF63224C3205}"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solidFill>
                  <a:schemeClr val="bg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3340576-2FDF-4C13-8E9F-EBE817A7C7EB}"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TextBox 8"/>
          <p:cNvSpPr txBox="1"/>
          <p:nvPr/>
        </p:nvSpPr>
        <p:spPr>
          <a:xfrm>
            <a:off x="5636215" y="6248400"/>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48385CB2-A74F-4A14-A133-9BE50F5A8814}" type="slidenum">
              <a:rPr lang="en-US" smtClean="0"/>
              <a:pPr>
                <a:defRPr/>
              </a:pPr>
              <a:t>‹#›</a:t>
            </a:fld>
            <a:endParaRPr lang="en-US" dirty="0"/>
          </a:p>
        </p:txBody>
      </p:sp>
      <p:sp>
        <p:nvSpPr>
          <p:cNvPr id="8" name="Title 7"/>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9" name="TextBox 8"/>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8" name="Footer Placeholder 7"/>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15E6C0DA-EDE6-42C8-8167-05EEC713F6B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15E6C0DA-EDE6-42C8-8167-05EEC713F6B8}" type="slidenum">
              <a:rPr lang="en-US"/>
              <a:pPr>
                <a:defRPr/>
              </a:pPr>
              <a:t>‹#›</a:t>
            </a:fld>
            <a:endParaRPr lang="en-US" dirty="0"/>
          </a:p>
        </p:txBody>
      </p:sp>
    </p:spTree>
    <p:extLst>
      <p:ext uri="{BB962C8B-B14F-4D97-AF65-F5344CB8AC3E}">
        <p14:creationId xmlns="" xmlns:p14="http://schemas.microsoft.com/office/powerpoint/2010/main" val="28638137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4" name="Footer Placeholder 3"/>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D3004E7F-CCDA-40D2-9A6B-1D3F8B88DCC1}" type="slidenum">
              <a:rPr lang="en-US" smtClean="0"/>
              <a:pPr>
                <a:defRPr/>
              </a:pPr>
              <a:t>‹#›</a:t>
            </a:fld>
            <a:endParaRPr lang="en-US" dirty="0"/>
          </a:p>
        </p:txBody>
      </p:sp>
      <p:sp>
        <p:nvSpPr>
          <p:cNvPr id="6" name="Title 5"/>
          <p:cNvSpPr>
            <a:spLocks noGrp="1"/>
          </p:cNvSpPr>
          <p:nvPr>
            <p:ph type="title"/>
          </p:nvPr>
        </p:nvSpPr>
        <p:spPr/>
        <p:txBody>
          <a:bodyPr rtlCol="0"/>
          <a:lstStyle>
            <a:lvl1pPr>
              <a:defRPr baseline="0">
                <a:solidFill>
                  <a:schemeClr val="bg2"/>
                </a:solidFill>
              </a:defRPr>
            </a:lvl1pPr>
            <a:extLst/>
          </a:lstStyle>
          <a:p>
            <a:r>
              <a:rPr kumimoji="0" lang="en-US" smtClean="0"/>
              <a:t>Click to edit Master title style</a:t>
            </a:r>
            <a:endParaRPr kumimoji="0" lang="en-US" dirty="0"/>
          </a:p>
        </p:txBody>
      </p:sp>
      <p:sp>
        <p:nvSpPr>
          <p:cNvPr id="7" name="TextBox 6"/>
          <p:cNvSpPr txBox="1"/>
          <p:nvPr/>
        </p:nvSpPr>
        <p:spPr>
          <a:xfrm>
            <a:off x="5636215" y="6249749"/>
            <a:ext cx="2438400" cy="430887"/>
          </a:xfrm>
          <a:prstGeom prst="rect">
            <a:avLst/>
          </a:prstGeom>
          <a:noFill/>
        </p:spPr>
        <p:txBody>
          <a:bodyPr wrap="square" rtlCol="0">
            <a:spAutoFit/>
          </a:bodyPr>
          <a:lstStyle/>
          <a:p>
            <a:pPr algn="r"/>
            <a:r>
              <a:rPr lang="en-US" sz="1100" dirty="0" smtClean="0">
                <a:solidFill>
                  <a:schemeClr val="bg1"/>
                </a:solidFill>
              </a:rPr>
              <a:t>Data Development Utilizing</a:t>
            </a:r>
            <a:r>
              <a:rPr lang="en-US" sz="1100" baseline="0" dirty="0" smtClean="0">
                <a:solidFill>
                  <a:schemeClr val="bg1"/>
                </a:solidFill>
              </a:rPr>
              <a:t> Database Design and SQL</a:t>
            </a:r>
            <a:endParaRPr lang="en-US" sz="1100" dirty="0">
              <a:solidFill>
                <a:schemeClr val="bg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3" name="Footer Placeholder 2"/>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9A91E197-8CEC-487E-9AC6-64C1D43EF710}" type="slidenum">
              <a:rPr lang="en-US" smtClean="0"/>
              <a:pPr>
                <a:defRPr/>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6" name="Footer Placeholder 5"/>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7932ABE5-4B4F-4B39-ACA6-CA6934070EE8}"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981FC6D0-1FC2-4986-A325-43C012779CC0}"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9461C9A0-28C5-4BE0-B416-57368BAF0D64}"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endParaRPr lang="en-US"/>
          </a:p>
        </p:txBody>
      </p:sp>
      <p:sp>
        <p:nvSpPr>
          <p:cNvPr id="5" name="Footer Placeholder 4"/>
          <p:cNvSpPr>
            <a:spLocks noGrp="1"/>
          </p:cNvSpPr>
          <p:nvPr>
            <p:ph type="ftr" sz="quarter" idx="11"/>
          </p:nvPr>
        </p:nvSpPr>
        <p:spPr>
          <a:xfrm>
            <a:off x="5715000" y="6398980"/>
            <a:ext cx="2350681" cy="365125"/>
          </a:xfrm>
          <a:prstGeom prst="rect">
            <a:avLst/>
          </a:prstGeom>
        </p:spPr>
        <p:txBody>
          <a:bodyPr/>
          <a:lstStyle>
            <a:extLst/>
          </a:lstStyle>
          <a:p>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734E22-F732-4A12-BEC6-7E162FEADF97}" type="slidenum">
              <a:rPr lang="en-US" smtClean="0"/>
              <a:pPr>
                <a:defRPr/>
              </a:pPr>
              <a:t>‹#›</a:t>
            </a:fld>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ftr" sz="quarter" idx="10"/>
          </p:nvPr>
        </p:nvSpPr>
        <p:spPr>
          <a:xfrm>
            <a:off x="457200" y="6245225"/>
            <a:ext cx="5562600" cy="476250"/>
          </a:xfrm>
          <a:prstGeom prst="rect">
            <a:avLst/>
          </a:prstGeom>
          <a:ln/>
        </p:spPr>
        <p:txBody>
          <a:bodyPr/>
          <a:lstStyle>
            <a:lvl1pPr>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4" name="Rectangle 6"/>
          <p:cNvSpPr>
            <a:spLocks noGrp="1" noChangeArrowheads="1"/>
          </p:cNvSpPr>
          <p:nvPr>
            <p:ph type="sldNum" sz="quarter" idx="11"/>
          </p:nvPr>
        </p:nvSpPr>
        <p:spPr>
          <a:xfrm>
            <a:off x="6553200" y="6245225"/>
            <a:ext cx="2133600" cy="476250"/>
          </a:xfrm>
          <a:prstGeom prst="rect">
            <a:avLst/>
          </a:prstGeom>
          <a:ln/>
        </p:spPr>
        <p:txBody>
          <a:bodyPr/>
          <a:lstStyle>
            <a:lvl1pPr>
              <a:defRPr/>
            </a:lvl1pPr>
          </a:lstStyle>
          <a:p>
            <a:pPr>
              <a:defRPr/>
            </a:pPr>
            <a:fld id="{36E9D3F6-3A38-4D18-804F-ECF69ABDC2D5}" type="slidenum">
              <a:rPr lang="en-US" smtClean="0"/>
              <a:pPr>
                <a:defRPr/>
              </a:pPr>
              <a:t>‹#›</a:t>
            </a:fld>
            <a:endParaRPr lang="en-US" dirty="0"/>
          </a:p>
        </p:txBody>
      </p:sp>
    </p:spTree>
    <p:extLst>
      <p:ext uri="{BB962C8B-B14F-4D97-AF65-F5344CB8AC3E}">
        <p14:creationId xmlns="" xmlns:p14="http://schemas.microsoft.com/office/powerpoint/2010/main" val="107306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D3004E7F-CCDA-40D2-9A6B-1D3F8B88DCC1}" type="slidenum">
              <a:rPr lang="en-US"/>
              <a:pPr>
                <a:defRPr/>
              </a:pPr>
              <a:t>‹#›</a:t>
            </a:fld>
            <a:endParaRPr lang="en-US" dirty="0"/>
          </a:p>
        </p:txBody>
      </p:sp>
    </p:spTree>
    <p:extLst>
      <p:ext uri="{BB962C8B-B14F-4D97-AF65-F5344CB8AC3E}">
        <p14:creationId xmlns="" xmlns:p14="http://schemas.microsoft.com/office/powerpoint/2010/main" val="23575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9A91E197-8CEC-487E-9AC6-64C1D43EF710}" type="slidenum">
              <a:rPr lang="en-US"/>
              <a:pPr>
                <a:defRPr/>
              </a:pPr>
              <a:t>‹#›</a:t>
            </a:fld>
            <a:endParaRPr lang="en-US" dirty="0"/>
          </a:p>
        </p:txBody>
      </p:sp>
    </p:spTree>
    <p:extLst>
      <p:ext uri="{BB962C8B-B14F-4D97-AF65-F5344CB8AC3E}">
        <p14:creationId xmlns="" xmlns:p14="http://schemas.microsoft.com/office/powerpoint/2010/main" val="38252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7932ABE5-4B4F-4B39-ACA6-CA6934070EE8}" type="slidenum">
              <a:rPr lang="en-US"/>
              <a:pPr>
                <a:defRPr/>
              </a:pPr>
              <a:t>‹#›</a:t>
            </a:fld>
            <a:endParaRPr lang="en-US" dirty="0"/>
          </a:p>
        </p:txBody>
      </p:sp>
    </p:spTree>
    <p:extLst>
      <p:ext uri="{BB962C8B-B14F-4D97-AF65-F5344CB8AC3E}">
        <p14:creationId xmlns="" xmlns:p14="http://schemas.microsoft.com/office/powerpoint/2010/main" val="4078642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81FC6D0-1FC2-4986-A325-43C012779CC0}" type="slidenum">
              <a:rPr lang="en-US"/>
              <a:pPr>
                <a:defRPr/>
              </a:pPr>
              <a:t>‹#›</a:t>
            </a:fld>
            <a:endParaRPr lang="en-US" dirty="0"/>
          </a:p>
        </p:txBody>
      </p:sp>
    </p:spTree>
    <p:extLst>
      <p:ext uri="{BB962C8B-B14F-4D97-AF65-F5344CB8AC3E}">
        <p14:creationId xmlns="" xmlns:p14="http://schemas.microsoft.com/office/powerpoint/2010/main" val="227143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gi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400800"/>
            <a:ext cx="2667000" cy="3048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36E9D3F6-3A38-4D18-804F-ECF69ABDC2D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CDDCC1A1-D22B-40CF-A0AC-1C874D9133D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rgbClr val="222222"/>
                </a:solidFill>
                <a:latin typeface="Times New Roman" pitchFamily="18" charset="0"/>
              </a:defRPr>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222222"/>
                </a:solidFill>
                <a:latin typeface="Times New Roman" pitchFamily="18" charset="0"/>
              </a:defRPr>
            </a:lvl1pPr>
          </a:lstStyle>
          <a:p>
            <a:pPr>
              <a:defRPr/>
            </a:pPr>
            <a:fld id="{B0C9A752-AC2F-41C5-A8BF-23957611069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sldNum="0"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6741" name="Rectangle 5"/>
          <p:cNvSpPr>
            <a:spLocks noGrp="1" noChangeArrowheads="1"/>
          </p:cNvSpPr>
          <p:nvPr>
            <p:ph type="ftr" sz="quarter" idx="3"/>
          </p:nvPr>
        </p:nvSpPr>
        <p:spPr bwMode="auto">
          <a:xfrm>
            <a:off x="4572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smtClean="0"/>
              <a:t>©2016 Cengage Learning. All Rights Reserved. May not be copied, scanned, or duplicated, in whole or in part, except for use as permitted in a license distributed with a certain product or service or otherwise on a password-protected website for classroom  use. </a:t>
            </a:r>
            <a:endParaRPr lang="en-US"/>
          </a:p>
        </p:txBody>
      </p:sp>
      <p:sp>
        <p:nvSpPr>
          <p:cNvPr id="11674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3611735-FD2E-4A6E-BAB1-208CCFAFB5C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2" name="Picture 1"/>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8069445" y="6053704"/>
            <a:ext cx="736600" cy="552450"/>
          </a:xfrm>
          <a:prstGeom prst="rect">
            <a:avLst/>
          </a:prstGeom>
        </p:spPr>
      </p:pic>
      <p:sp>
        <p:nvSpPr>
          <p:cNvPr id="4" name="TextBox 3"/>
          <p:cNvSpPr txBox="1"/>
          <p:nvPr/>
        </p:nvSpPr>
        <p:spPr>
          <a:xfrm>
            <a:off x="5636215" y="6249749"/>
            <a:ext cx="2438400" cy="430887"/>
          </a:xfrm>
          <a:prstGeom prst="rect">
            <a:avLst/>
          </a:prstGeom>
          <a:noFill/>
        </p:spPr>
        <p:txBody>
          <a:bodyPr wrap="square" rtlCol="0">
            <a:spAutoFit/>
          </a:bodyPr>
          <a:lstStyle/>
          <a:p>
            <a:pPr algn="r"/>
            <a:r>
              <a:rPr lang="en-US" sz="1100" dirty="0" smtClean="0"/>
              <a:t>Data Development Utilizing</a:t>
            </a:r>
            <a:r>
              <a:rPr lang="en-US" sz="1100" baseline="0" dirty="0" smtClean="0"/>
              <a:t> Database Design and SQL</a:t>
            </a:r>
            <a:endParaRPr lang="en-US" sz="1100" dirty="0"/>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ctrTitle"/>
          </p:nvPr>
        </p:nvSpPr>
        <p:spPr>
          <a:xfrm>
            <a:off x="685800" y="2130425"/>
            <a:ext cx="8153400" cy="1470025"/>
          </a:xfrm>
        </p:spPr>
        <p:txBody>
          <a:bodyPr>
            <a:normAutofit fontScale="90000"/>
          </a:bodyPr>
          <a:lstStyle/>
          <a:p>
            <a:r>
              <a:rPr lang="en-US" altLang="en-US" dirty="0"/>
              <a:t>Data Development Utilizing Database Design and SQL</a:t>
            </a:r>
            <a:endParaRPr lang="en-US" altLang="en-US" b="1" dirty="0" smtClean="0"/>
          </a:p>
        </p:txBody>
      </p:sp>
      <p:sp>
        <p:nvSpPr>
          <p:cNvPr id="7171" name="Rectangle 1027"/>
          <p:cNvSpPr>
            <a:spLocks noGrp="1" noChangeArrowheads="1"/>
          </p:cNvSpPr>
          <p:nvPr>
            <p:ph type="subTitle" idx="1"/>
          </p:nvPr>
        </p:nvSpPr>
        <p:spPr/>
        <p:txBody>
          <a:bodyPr>
            <a:normAutofit/>
          </a:bodyPr>
          <a:lstStyle/>
          <a:p>
            <a:pPr eaLnBrk="1" hangingPunct="1">
              <a:lnSpc>
                <a:spcPct val="90000"/>
              </a:lnSpc>
            </a:pPr>
            <a:r>
              <a:rPr lang="en-US" altLang="en-US" sz="3900" i="1" dirty="0" smtClean="0"/>
              <a:t>Day 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Content Placeholder 2"/>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914400" y="1889125"/>
            <a:ext cx="5943600" cy="3140075"/>
          </a:xfrm>
        </p:spPr>
      </p:pic>
      <p:sp>
        <p:nvSpPr>
          <p:cNvPr id="18434" name="Rectangle 12"/>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18438" name="TextBox 9"/>
          <p:cNvSpPr txBox="1">
            <a:spLocks noChangeArrowheads="1"/>
          </p:cNvSpPr>
          <p:nvPr/>
        </p:nvSpPr>
        <p:spPr bwMode="auto">
          <a:xfrm>
            <a:off x="914400" y="5181600"/>
            <a:ext cx="6553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7-4: Using the TOYS view</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Content Placeholder 1"/>
          <p:cNvSpPr>
            <a:spLocks noGrp="1"/>
          </p:cNvSpPr>
          <p:nvPr>
            <p:ph idx="1"/>
          </p:nvPr>
        </p:nvSpPr>
        <p:spPr>
          <a:xfrm>
            <a:off x="381000" y="1905000"/>
            <a:ext cx="8229600" cy="1066800"/>
          </a:xfrm>
        </p:spPr>
        <p:txBody>
          <a:bodyPr/>
          <a:lstStyle/>
          <a:p>
            <a:r>
              <a:rPr lang="en-US" altLang="en-US" dirty="0" smtClean="0"/>
              <a:t>Actual query executed by SQL</a:t>
            </a:r>
          </a:p>
        </p:txBody>
      </p:sp>
      <p:sp>
        <p:nvSpPr>
          <p:cNvPr id="19458" name="Rectangle 12"/>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19460" name="Text Box 6"/>
          <p:cNvSpPr txBox="1">
            <a:spLocks noChangeArrowheads="1"/>
          </p:cNvSpPr>
          <p:nvPr/>
        </p:nvSpPr>
        <p:spPr bwMode="auto">
          <a:xfrm>
            <a:off x="457200" y="2895600"/>
            <a:ext cx="81534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400">
                <a:cs typeface="Arial" charset="0"/>
              </a:rPr>
              <a:t>SELECT ITEM_NUM, DESCRIPTION, ON_HAND, PRICE</a:t>
            </a:r>
          </a:p>
          <a:p>
            <a:pPr eaLnBrk="1" hangingPunct="1">
              <a:spcBef>
                <a:spcPct val="0"/>
              </a:spcBef>
              <a:buFontTx/>
              <a:buNone/>
            </a:pPr>
            <a:r>
              <a:rPr lang="en-US" altLang="en-US" sz="2400">
                <a:cs typeface="Arial" charset="0"/>
              </a:rPr>
              <a:t>FROM ITEM</a:t>
            </a:r>
          </a:p>
          <a:p>
            <a:pPr eaLnBrk="1" hangingPunct="1">
              <a:spcBef>
                <a:spcPct val="0"/>
              </a:spcBef>
              <a:buFontTx/>
              <a:buNone/>
            </a:pPr>
            <a:r>
              <a:rPr lang="en-US" altLang="en-US" sz="2400">
                <a:cs typeface="Arial" charset="0"/>
              </a:rPr>
              <a:t>WHERE CATEGORY =‘TOY’</a:t>
            </a:r>
          </a:p>
          <a:p>
            <a:pPr eaLnBrk="1" hangingPunct="1">
              <a:spcBef>
                <a:spcPct val="0"/>
              </a:spcBef>
              <a:buFontTx/>
              <a:buNone/>
            </a:pPr>
            <a:r>
              <a:rPr lang="en-US" altLang="en-US" sz="2400">
                <a:cs typeface="Arial" charset="0"/>
              </a:rPr>
              <a:t>AND PRICE &gt; 100;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eaLnBrk="1" hangingPunct="1">
              <a:spcBef>
                <a:spcPct val="150000"/>
              </a:spcBef>
            </a:pPr>
            <a:r>
              <a:rPr lang="en-US" altLang="en-US" sz="2800" dirty="0" smtClean="0"/>
              <a:t>You can assign column names in view that are different than base table</a:t>
            </a:r>
          </a:p>
          <a:p>
            <a:pPr eaLnBrk="1" hangingPunct="1">
              <a:spcBef>
                <a:spcPct val="150000"/>
              </a:spcBef>
            </a:pPr>
            <a:r>
              <a:rPr lang="en-US" altLang="en-US" sz="2800" dirty="0" smtClean="0"/>
              <a:t>Include new column names in parentheses, following the name of the view</a:t>
            </a:r>
          </a:p>
          <a:p>
            <a:pPr eaLnBrk="1" hangingPunct="1">
              <a:spcBef>
                <a:spcPct val="150000"/>
              </a:spcBef>
            </a:pPr>
            <a:r>
              <a:rPr lang="en-US" altLang="en-US" sz="2800" dirty="0" smtClean="0"/>
              <a:t>Output will display new column names</a:t>
            </a:r>
          </a:p>
        </p:txBody>
      </p:sp>
      <p:sp>
        <p:nvSpPr>
          <p:cNvPr id="20482"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1752600"/>
            <a:ext cx="7864475" cy="3678238"/>
          </a:xfrm>
        </p:spPr>
      </p:pic>
      <p:sp>
        <p:nvSpPr>
          <p:cNvPr id="21506" name="Rectangle 9"/>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21510" name="TextBox 7"/>
          <p:cNvSpPr txBox="1">
            <a:spLocks noChangeArrowheads="1"/>
          </p:cNvSpPr>
          <p:nvPr/>
        </p:nvSpPr>
        <p:spPr bwMode="auto">
          <a:xfrm>
            <a:off x="457200" y="5562600"/>
            <a:ext cx="6553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7-5: Renaming columns when creating a view</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2438400"/>
            <a:ext cx="6765925" cy="2979738"/>
          </a:xfrm>
        </p:spPr>
      </p:pic>
      <p:sp>
        <p:nvSpPr>
          <p:cNvPr id="22530"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22532" name="Rectangle 3"/>
          <p:cNvSpPr>
            <a:spLocks noGrp="1" noChangeArrowheads="1"/>
          </p:cNvSpPr>
          <p:nvPr>
            <p:ph type="body" sz="half" idx="4294967295"/>
          </p:nvPr>
        </p:nvSpPr>
        <p:spPr>
          <a:xfrm>
            <a:off x="304800" y="1447800"/>
            <a:ext cx="8534400" cy="990600"/>
          </a:xfrm>
        </p:spPr>
        <p:txBody>
          <a:bodyPr>
            <a:normAutofit/>
          </a:bodyPr>
          <a:lstStyle/>
          <a:p>
            <a:pPr eaLnBrk="1" hangingPunct="1"/>
            <a:r>
              <a:rPr lang="en-US" altLang="en-US" sz="2400" dirty="0" smtClean="0"/>
              <a:t>Defining query of view can be any valid SQL query</a:t>
            </a:r>
          </a:p>
          <a:p>
            <a:pPr eaLnBrk="1" hangingPunct="1"/>
            <a:r>
              <a:rPr lang="en-US" altLang="en-US" sz="2400" dirty="0" smtClean="0"/>
              <a:t>View can join two or more tables</a:t>
            </a:r>
          </a:p>
        </p:txBody>
      </p:sp>
      <p:sp>
        <p:nvSpPr>
          <p:cNvPr id="22535" name="TextBox 9"/>
          <p:cNvSpPr txBox="1">
            <a:spLocks noChangeArrowheads="1"/>
          </p:cNvSpPr>
          <p:nvPr/>
        </p:nvSpPr>
        <p:spPr bwMode="auto">
          <a:xfrm>
            <a:off x="457200" y="5562600"/>
            <a:ext cx="60960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7-7: Creating the REP_CUST view</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8" name="Content Placeholder 2"/>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2057400"/>
            <a:ext cx="7223125" cy="3527425"/>
          </a:xfrm>
        </p:spPr>
      </p:pic>
      <p:sp>
        <p:nvSpPr>
          <p:cNvPr id="23554" name="Rectangle 2"/>
          <p:cNvSpPr>
            <a:spLocks noGrp="1" noChangeArrowheads="1"/>
          </p:cNvSpPr>
          <p:nvPr>
            <p:ph type="title"/>
          </p:nvPr>
        </p:nvSpPr>
        <p:spPr>
          <a:xfrm>
            <a:off x="457200" y="304800"/>
            <a:ext cx="8229600" cy="1143000"/>
          </a:xfrm>
        </p:spPr>
        <p:txBody>
          <a:bodyPr>
            <a:normAutofit/>
          </a:bodyPr>
          <a:lstStyle/>
          <a:p>
            <a:pPr eaLnBrk="1" hangingPunct="1"/>
            <a:r>
              <a:rPr lang="en-US" altLang="en-US" sz="4000" dirty="0" smtClean="0"/>
              <a:t>Creating and Using Views</a:t>
            </a:r>
          </a:p>
        </p:txBody>
      </p:sp>
      <p:sp>
        <p:nvSpPr>
          <p:cNvPr id="23556" name="Rectangle 3"/>
          <p:cNvSpPr>
            <a:spLocks noGrp="1" noChangeArrowheads="1"/>
          </p:cNvSpPr>
          <p:nvPr>
            <p:ph type="body" sz="half" idx="4294967295"/>
          </p:nvPr>
        </p:nvSpPr>
        <p:spPr>
          <a:xfrm>
            <a:off x="304800" y="1447800"/>
            <a:ext cx="7696200" cy="457200"/>
          </a:xfrm>
        </p:spPr>
        <p:txBody>
          <a:bodyPr>
            <a:normAutofit fontScale="92500" lnSpcReduction="10000"/>
          </a:bodyPr>
          <a:lstStyle/>
          <a:p>
            <a:pPr eaLnBrk="1" hangingPunct="1"/>
            <a:r>
              <a:rPr lang="en-US" altLang="en-US" sz="2800" dirty="0" smtClean="0"/>
              <a:t>A view can involve statistics</a:t>
            </a:r>
          </a:p>
        </p:txBody>
      </p:sp>
      <p:sp>
        <p:nvSpPr>
          <p:cNvPr id="23559" name="TextBox 5"/>
          <p:cNvSpPr txBox="1">
            <a:spLocks noChangeArrowheads="1"/>
          </p:cNvSpPr>
          <p:nvPr/>
        </p:nvSpPr>
        <p:spPr bwMode="auto">
          <a:xfrm>
            <a:off x="514350" y="5638800"/>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7-9: Creating the CRED_CUST view</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1219200"/>
            <a:ext cx="8229600" cy="4800600"/>
          </a:xfrm>
        </p:spPr>
        <p:txBody>
          <a:bodyPr>
            <a:normAutofit lnSpcReduction="10000"/>
          </a:bodyPr>
          <a:lstStyle/>
          <a:p>
            <a:pPr eaLnBrk="1" hangingPunct="1">
              <a:spcBef>
                <a:spcPct val="100000"/>
              </a:spcBef>
            </a:pPr>
            <a:r>
              <a:rPr lang="en-US" altLang="en-US" sz="2800" smtClean="0"/>
              <a:t>Benefits of views</a:t>
            </a:r>
          </a:p>
          <a:p>
            <a:pPr lvl="1" eaLnBrk="1" hangingPunct="1">
              <a:spcBef>
                <a:spcPct val="45000"/>
              </a:spcBef>
            </a:pPr>
            <a:r>
              <a:rPr lang="en-US" altLang="en-US" sz="2600" smtClean="0"/>
              <a:t>Provide data independence</a:t>
            </a:r>
          </a:p>
          <a:p>
            <a:pPr lvl="2" eaLnBrk="1" hangingPunct="1">
              <a:spcBef>
                <a:spcPct val="45000"/>
              </a:spcBef>
            </a:pPr>
            <a:r>
              <a:rPr lang="en-US" altLang="en-US" sz="2200" smtClean="0"/>
              <a:t>Can often be used even after database structure changes</a:t>
            </a:r>
          </a:p>
          <a:p>
            <a:pPr lvl="1" eaLnBrk="1" hangingPunct="1">
              <a:spcBef>
                <a:spcPct val="45000"/>
              </a:spcBef>
            </a:pPr>
            <a:r>
              <a:rPr lang="en-US" altLang="en-US" sz="2600" smtClean="0"/>
              <a:t>Different users can view same data differently</a:t>
            </a:r>
          </a:p>
          <a:p>
            <a:pPr lvl="2" eaLnBrk="1" hangingPunct="1">
              <a:spcBef>
                <a:spcPct val="45000"/>
              </a:spcBef>
            </a:pPr>
            <a:r>
              <a:rPr lang="en-US" altLang="en-US" sz="2200" smtClean="0"/>
              <a:t>Customize display to meet each user’s needs</a:t>
            </a:r>
          </a:p>
          <a:p>
            <a:pPr lvl="1" eaLnBrk="1" hangingPunct="1">
              <a:spcBef>
                <a:spcPct val="45000"/>
              </a:spcBef>
            </a:pPr>
            <a:r>
              <a:rPr lang="en-US" altLang="en-US" sz="2600" smtClean="0"/>
              <a:t>A view can contain only those columns required by a given user</a:t>
            </a:r>
          </a:p>
          <a:p>
            <a:pPr lvl="2" eaLnBrk="1" hangingPunct="1">
              <a:spcBef>
                <a:spcPct val="45000"/>
              </a:spcBef>
            </a:pPr>
            <a:r>
              <a:rPr lang="en-US" altLang="en-US" sz="2200" smtClean="0"/>
              <a:t>Simplifies user’s perception of database</a:t>
            </a:r>
          </a:p>
          <a:p>
            <a:pPr lvl="2" eaLnBrk="1" hangingPunct="1">
              <a:spcBef>
                <a:spcPct val="45000"/>
              </a:spcBef>
            </a:pPr>
            <a:r>
              <a:rPr lang="en-US" altLang="en-US" sz="2200" smtClean="0"/>
              <a:t>Provides a measure of security</a:t>
            </a:r>
          </a:p>
          <a:p>
            <a:pPr lvl="1" eaLnBrk="1" hangingPunct="1">
              <a:buFontTx/>
              <a:buNone/>
            </a:pPr>
            <a:endParaRPr lang="en-US" altLang="en-US" smtClean="0"/>
          </a:p>
        </p:txBody>
      </p:sp>
      <p:sp>
        <p:nvSpPr>
          <p:cNvPr id="24578" name="Rectangle 2"/>
          <p:cNvSpPr>
            <a:spLocks noGrp="1" noChangeArrowheads="1"/>
          </p:cNvSpPr>
          <p:nvPr>
            <p:ph type="title"/>
          </p:nvPr>
        </p:nvSpPr>
        <p:spPr>
          <a:xfrm>
            <a:off x="457200" y="152400"/>
            <a:ext cx="8229600" cy="1143000"/>
          </a:xfrm>
        </p:spPr>
        <p:txBody>
          <a:bodyPr>
            <a:normAutofit/>
          </a:bodyPr>
          <a:lstStyle/>
          <a:p>
            <a:pPr eaLnBrk="1" hangingPunct="1"/>
            <a:r>
              <a:rPr lang="en-US" altLang="en-US" sz="4000" dirty="0" smtClean="0"/>
              <a:t>Creating and Using Views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lstStyle/>
          <a:p>
            <a:pPr eaLnBrk="1" hangingPunct="1">
              <a:spcBef>
                <a:spcPct val="100000"/>
              </a:spcBef>
            </a:pPr>
            <a:r>
              <a:rPr lang="en-US" altLang="en-US" sz="2800" smtClean="0"/>
              <a:t>Benefits of views are for retrieval purposes only</a:t>
            </a:r>
          </a:p>
          <a:p>
            <a:pPr eaLnBrk="1" hangingPunct="1">
              <a:spcBef>
                <a:spcPct val="100000"/>
              </a:spcBef>
            </a:pPr>
            <a:r>
              <a:rPr lang="en-US" altLang="en-US" sz="2800" smtClean="0"/>
              <a:t>Updating data through a view is dependent on type of view</a:t>
            </a:r>
          </a:p>
          <a:p>
            <a:pPr eaLnBrk="1" hangingPunct="1">
              <a:spcBef>
                <a:spcPct val="100000"/>
              </a:spcBef>
              <a:buFontTx/>
              <a:buNone/>
            </a:pPr>
            <a:endParaRPr lang="en-US" altLang="en-US" sz="2800" smtClean="0"/>
          </a:p>
        </p:txBody>
      </p:sp>
      <p:sp>
        <p:nvSpPr>
          <p:cNvPr id="25602" name="Rectangle 2"/>
          <p:cNvSpPr>
            <a:spLocks noGrp="1" noChangeArrowheads="1"/>
          </p:cNvSpPr>
          <p:nvPr>
            <p:ph type="title"/>
          </p:nvPr>
        </p:nvSpPr>
        <p:spPr/>
        <p:txBody>
          <a:bodyPr/>
          <a:lstStyle/>
          <a:p>
            <a:pPr eaLnBrk="1" hangingPunct="1"/>
            <a:r>
              <a:rPr lang="en-US" altLang="en-US" smtClean="0"/>
              <a:t>Using a View to Update Data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1" name="Content Placeholder 2"/>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2514600" y="2404666"/>
            <a:ext cx="5392190" cy="3691334"/>
          </a:xfrm>
        </p:spPr>
      </p:pic>
      <p:sp>
        <p:nvSpPr>
          <p:cNvPr id="26626" name="Rectangle 2"/>
          <p:cNvSpPr>
            <a:spLocks noGrp="1" noChangeArrowheads="1"/>
          </p:cNvSpPr>
          <p:nvPr>
            <p:ph type="title"/>
          </p:nvPr>
        </p:nvSpPr>
        <p:spPr/>
        <p:txBody>
          <a:bodyPr>
            <a:normAutofit fontScale="90000"/>
          </a:bodyPr>
          <a:lstStyle/>
          <a:p>
            <a:pPr eaLnBrk="1" hangingPunct="1"/>
            <a:r>
              <a:rPr lang="en-US" altLang="en-US" sz="4000" smtClean="0"/>
              <a:t>Updating Row-and-Column Subset Views</a:t>
            </a:r>
          </a:p>
        </p:txBody>
      </p:sp>
      <p:sp>
        <p:nvSpPr>
          <p:cNvPr id="26628" name="Rectangle 3"/>
          <p:cNvSpPr>
            <a:spLocks noGrp="1" noChangeArrowheads="1"/>
          </p:cNvSpPr>
          <p:nvPr>
            <p:ph type="body" sz="half" idx="4294967295"/>
          </p:nvPr>
        </p:nvSpPr>
        <p:spPr>
          <a:xfrm>
            <a:off x="304800" y="1524000"/>
            <a:ext cx="8458200" cy="1066800"/>
          </a:xfrm>
        </p:spPr>
        <p:txBody>
          <a:bodyPr>
            <a:normAutofit fontScale="85000" lnSpcReduction="10000"/>
          </a:bodyPr>
          <a:lstStyle/>
          <a:p>
            <a:pPr eaLnBrk="1" hangingPunct="1"/>
            <a:r>
              <a:rPr lang="en-US" altLang="en-US" sz="2800" dirty="0" smtClean="0"/>
              <a:t>You can update (usually) if view contains primary key</a:t>
            </a:r>
          </a:p>
          <a:p>
            <a:pPr eaLnBrk="1" hangingPunct="1"/>
            <a:r>
              <a:rPr lang="en-US" altLang="en-US" sz="2800" dirty="0" smtClean="0"/>
              <a:t>You cannot update when primary key is not included </a:t>
            </a:r>
          </a:p>
          <a:p>
            <a:pPr eaLnBrk="1" hangingPunct="1"/>
            <a:endParaRPr lang="en-US" altLang="en-US" sz="2800" dirty="0" smtClean="0"/>
          </a:p>
        </p:txBody>
      </p:sp>
      <p:sp>
        <p:nvSpPr>
          <p:cNvPr id="26629" name="Oval 8"/>
          <p:cNvSpPr>
            <a:spLocks noChangeArrowheads="1"/>
          </p:cNvSpPr>
          <p:nvPr/>
        </p:nvSpPr>
        <p:spPr bwMode="auto">
          <a:xfrm>
            <a:off x="4953000" y="4191000"/>
            <a:ext cx="1676400" cy="838200"/>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US" altLang="en-US" sz="1800" dirty="0"/>
              <a:t>No primary key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spcBef>
                <a:spcPct val="100000"/>
              </a:spcBef>
            </a:pPr>
            <a:r>
              <a:rPr lang="en-US" altLang="en-US" sz="2800" smtClean="0"/>
              <a:t>Can update when a view is derived by joining two tables on primary key of each table</a:t>
            </a:r>
          </a:p>
          <a:p>
            <a:pPr eaLnBrk="1" hangingPunct="1">
              <a:spcBef>
                <a:spcPct val="100000"/>
              </a:spcBef>
            </a:pPr>
            <a:r>
              <a:rPr lang="en-US" altLang="en-US" sz="2800" smtClean="0"/>
              <a:t>Cannot update when view involves joining by matching the primary key of one table with a column that is not the primary key</a:t>
            </a:r>
          </a:p>
          <a:p>
            <a:pPr eaLnBrk="1" hangingPunct="1">
              <a:spcBef>
                <a:spcPct val="100000"/>
              </a:spcBef>
            </a:pPr>
            <a:r>
              <a:rPr lang="en-US" altLang="en-US" sz="2800" smtClean="0"/>
              <a:t>Encounter more severe problems if neither of the join columns is a primary key</a:t>
            </a:r>
          </a:p>
        </p:txBody>
      </p:sp>
      <p:sp>
        <p:nvSpPr>
          <p:cNvPr id="27650" name="Rectangle 2"/>
          <p:cNvSpPr>
            <a:spLocks noGrp="1" noChangeArrowheads="1"/>
          </p:cNvSpPr>
          <p:nvPr>
            <p:ph type="title"/>
          </p:nvPr>
        </p:nvSpPr>
        <p:spPr/>
        <p:txBody>
          <a:bodyPr/>
          <a:lstStyle/>
          <a:p>
            <a:pPr eaLnBrk="1" hangingPunct="1"/>
            <a:r>
              <a:rPr lang="en-US" altLang="en-US" sz="4000" smtClean="0"/>
              <a:t>Updating Views Involving Joins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r>
              <a:rPr lang="en-US" altLang="en-US" smtClean="0"/>
              <a:t>Database administration</a:t>
            </a:r>
          </a:p>
          <a:p>
            <a:pPr lvl="1" eaLnBrk="1" hangingPunct="1"/>
            <a:r>
              <a:rPr lang="en-US" altLang="en-US" smtClean="0"/>
              <a:t>Process of managing a database</a:t>
            </a:r>
          </a:p>
          <a:p>
            <a:pPr eaLnBrk="1" hangingPunct="1"/>
            <a:r>
              <a:rPr lang="en-US" altLang="en-US" smtClean="0"/>
              <a:t>Database administrator</a:t>
            </a:r>
          </a:p>
          <a:p>
            <a:pPr lvl="1" eaLnBrk="1" hangingPunct="1"/>
            <a:r>
              <a:rPr lang="en-US" altLang="en-US" smtClean="0"/>
              <a:t>Person or entire group in a business organization charged with managing the database</a:t>
            </a:r>
          </a:p>
        </p:txBody>
      </p:sp>
      <p:sp>
        <p:nvSpPr>
          <p:cNvPr id="10242" name="Rectangle 2"/>
          <p:cNvSpPr>
            <a:spLocks noGrp="1" noChangeArrowheads="1"/>
          </p:cNvSpPr>
          <p:nvPr>
            <p:ph type="title"/>
          </p:nvPr>
        </p:nvSpPr>
        <p:spPr/>
        <p:txBody>
          <a:bodyPr/>
          <a:lstStyle/>
          <a:p>
            <a:pPr eaLnBrk="1" hangingPunct="1"/>
            <a:r>
              <a:rPr lang="en-US" altLang="en-US" smtClean="0"/>
              <a:t>Introduction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lstStyle/>
          <a:p>
            <a:pPr eaLnBrk="1" hangingPunct="1">
              <a:spcBef>
                <a:spcPct val="100000"/>
              </a:spcBef>
            </a:pPr>
            <a:r>
              <a:rPr lang="en-US" altLang="en-US" sz="2800" smtClean="0"/>
              <a:t>Most difficult to update </a:t>
            </a:r>
          </a:p>
          <a:p>
            <a:pPr eaLnBrk="1" hangingPunct="1">
              <a:spcBef>
                <a:spcPct val="100000"/>
              </a:spcBef>
            </a:pPr>
            <a:r>
              <a:rPr lang="en-US" altLang="en-US" sz="2800" smtClean="0"/>
              <a:t>Cannot add rows to a view that includes calculations</a:t>
            </a:r>
          </a:p>
        </p:txBody>
      </p:sp>
      <p:sp>
        <p:nvSpPr>
          <p:cNvPr id="28674" name="Rectangle 2"/>
          <p:cNvSpPr>
            <a:spLocks noGrp="1" noChangeArrowheads="1"/>
          </p:cNvSpPr>
          <p:nvPr>
            <p:ph type="title"/>
          </p:nvPr>
        </p:nvSpPr>
        <p:spPr/>
        <p:txBody>
          <a:bodyPr>
            <a:normAutofit fontScale="90000"/>
          </a:bodyPr>
          <a:lstStyle/>
          <a:p>
            <a:pPr eaLnBrk="1" hangingPunct="1"/>
            <a:r>
              <a:rPr lang="en-US" altLang="en-US" sz="4000" smtClean="0"/>
              <a:t>Updating Views Involving Statistics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lstStyle/>
          <a:p>
            <a:pPr eaLnBrk="1" hangingPunct="1">
              <a:spcBef>
                <a:spcPct val="100000"/>
              </a:spcBef>
            </a:pPr>
            <a:r>
              <a:rPr lang="en-US" altLang="en-US" sz="2800" smtClean="0"/>
              <a:t>Remove a view that is no longer needed with DROP VIEW command</a:t>
            </a:r>
          </a:p>
          <a:p>
            <a:pPr eaLnBrk="1" hangingPunct="1">
              <a:spcBef>
                <a:spcPct val="100000"/>
              </a:spcBef>
            </a:pPr>
            <a:r>
              <a:rPr lang="en-US" altLang="en-US" sz="2800" smtClean="0"/>
              <a:t>The DROP VIEW command removes only the view definition</a:t>
            </a:r>
          </a:p>
          <a:p>
            <a:pPr lvl="1" eaLnBrk="1" hangingPunct="1">
              <a:spcBef>
                <a:spcPct val="100000"/>
              </a:spcBef>
            </a:pPr>
            <a:r>
              <a:rPr lang="en-US" altLang="en-US" sz="2500" smtClean="0"/>
              <a:t>Base table and data remain unchanged</a:t>
            </a:r>
          </a:p>
          <a:p>
            <a:pPr eaLnBrk="1" hangingPunct="1"/>
            <a:endParaRPr lang="en-US" altLang="en-US" smtClean="0"/>
          </a:p>
        </p:txBody>
      </p:sp>
      <p:sp>
        <p:nvSpPr>
          <p:cNvPr id="29698" name="Rectangle 2"/>
          <p:cNvSpPr>
            <a:spLocks noGrp="1" noChangeArrowheads="1"/>
          </p:cNvSpPr>
          <p:nvPr>
            <p:ph type="title"/>
          </p:nvPr>
        </p:nvSpPr>
        <p:spPr/>
        <p:txBody>
          <a:bodyPr/>
          <a:lstStyle/>
          <a:p>
            <a:pPr eaLnBrk="1" hangingPunct="1"/>
            <a:r>
              <a:rPr lang="en-US" altLang="en-US" smtClean="0"/>
              <a:t>Dropping a View</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Use SQL to make the following changes to the TAL Distributors database. After each change, execute an appropriate query to show that the change was made correctly.</a:t>
            </a:r>
          </a:p>
          <a:p>
            <a:pPr marL="736092" lvl="1" indent="-342900">
              <a:buFont typeface="+mj-lt"/>
              <a:buAutoNum type="arabicPeriod"/>
            </a:pPr>
            <a:r>
              <a:rPr lang="en-US" sz="1600" dirty="0" smtClean="0"/>
              <a:t>Create a view named MAJOR_CUSTOMER. It consists of the customer number, name, balance, credit limit and rep number for every customer whose credit limit is $10,000 or less.</a:t>
            </a:r>
          </a:p>
          <a:p>
            <a:pPr marL="736092" lvl="1" indent="-342900">
              <a:buFont typeface="+mj-lt"/>
              <a:buAutoNum type="arabicPeriod"/>
            </a:pPr>
            <a:r>
              <a:rPr lang="en-US" sz="1600" dirty="0" smtClean="0"/>
              <a:t>Create a view named ITEM_ORDER. It consists of the item number, description, price, order number, order date, number ordered and quoted price for all order lines currently on file.</a:t>
            </a:r>
          </a:p>
          <a:p>
            <a:pPr marL="736092" lvl="1" indent="-342900">
              <a:buFont typeface="+mj-lt"/>
              <a:buAutoNum type="arabicPeriod"/>
            </a:pPr>
            <a:r>
              <a:rPr lang="en-US" sz="1600" dirty="0" smtClean="0"/>
              <a:t>Create a view named ORDER_TOTAL. It consists of the order number and order total for each order currently on file. The order total is the sum of the number of units ordered multiplied by the quoted price on each order line for each order. Sort the rows by order number. Use TOTAL_AMOUNT as the name for the order total.</a:t>
            </a:r>
            <a:endParaRPr lang="en-US" sz="1600"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eaLnBrk="1" hangingPunct="1">
              <a:spcBef>
                <a:spcPct val="80000"/>
              </a:spcBef>
            </a:pPr>
            <a:r>
              <a:rPr lang="en-US" altLang="en-US" sz="2800" smtClean="0"/>
              <a:t>Prevention of unauthorized access to a database</a:t>
            </a:r>
          </a:p>
          <a:p>
            <a:pPr lvl="1" eaLnBrk="1" hangingPunct="1">
              <a:spcBef>
                <a:spcPct val="80000"/>
              </a:spcBef>
            </a:pPr>
            <a:r>
              <a:rPr lang="en-US" altLang="en-US" sz="2500" smtClean="0"/>
              <a:t>Some users may be able to retrieve and update anything in database</a:t>
            </a:r>
          </a:p>
          <a:p>
            <a:pPr lvl="1" eaLnBrk="1" hangingPunct="1">
              <a:spcBef>
                <a:spcPct val="80000"/>
              </a:spcBef>
            </a:pPr>
            <a:r>
              <a:rPr lang="en-US" altLang="en-US" sz="2500" smtClean="0"/>
              <a:t>Other users may be able to retrieve data but not change data</a:t>
            </a:r>
          </a:p>
          <a:p>
            <a:pPr lvl="1" eaLnBrk="1" hangingPunct="1">
              <a:spcBef>
                <a:spcPct val="80000"/>
              </a:spcBef>
            </a:pPr>
            <a:r>
              <a:rPr lang="en-US" altLang="en-US" sz="2500" smtClean="0"/>
              <a:t>Other users may be able to access only a portion of data</a:t>
            </a:r>
          </a:p>
        </p:txBody>
      </p:sp>
      <p:sp>
        <p:nvSpPr>
          <p:cNvPr id="30722" name="Rectangle 2"/>
          <p:cNvSpPr>
            <a:spLocks noGrp="1" noChangeArrowheads="1"/>
          </p:cNvSpPr>
          <p:nvPr>
            <p:ph type="title"/>
          </p:nvPr>
        </p:nvSpPr>
        <p:spPr/>
        <p:txBody>
          <a:bodyPr/>
          <a:lstStyle/>
          <a:p>
            <a:pPr eaLnBrk="1" hangingPunct="1"/>
            <a:r>
              <a:rPr lang="en-US" altLang="en-US" smtClean="0"/>
              <a:t>Security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eaLnBrk="1" hangingPunct="1">
              <a:spcBef>
                <a:spcPct val="150000"/>
              </a:spcBef>
            </a:pPr>
            <a:r>
              <a:rPr lang="en-US" altLang="en-US" smtClean="0"/>
              <a:t>GRANT command</a:t>
            </a:r>
          </a:p>
          <a:p>
            <a:pPr lvl="1" eaLnBrk="1" hangingPunct="1">
              <a:spcBef>
                <a:spcPct val="45000"/>
              </a:spcBef>
            </a:pPr>
            <a:r>
              <a:rPr lang="en-US" altLang="en-US" smtClean="0"/>
              <a:t>Main mechanism for providing access to database</a:t>
            </a:r>
          </a:p>
          <a:p>
            <a:pPr eaLnBrk="1" hangingPunct="1">
              <a:spcBef>
                <a:spcPct val="45000"/>
              </a:spcBef>
            </a:pPr>
            <a:r>
              <a:rPr lang="en-US" altLang="en-US" smtClean="0"/>
              <a:t>Database administrator can grant different types of privileges to users and revoke them later</a:t>
            </a:r>
          </a:p>
          <a:p>
            <a:pPr eaLnBrk="1" hangingPunct="1">
              <a:spcBef>
                <a:spcPct val="45000"/>
              </a:spcBef>
            </a:pPr>
            <a:r>
              <a:rPr lang="en-US" altLang="en-US" smtClean="0"/>
              <a:t>Privileges include rights to select, insert, update, index, and delete table data</a:t>
            </a:r>
          </a:p>
        </p:txBody>
      </p:sp>
      <p:sp>
        <p:nvSpPr>
          <p:cNvPr id="31746" name="Rectangle 2"/>
          <p:cNvSpPr>
            <a:spLocks noGrp="1" noChangeArrowheads="1"/>
          </p:cNvSpPr>
          <p:nvPr>
            <p:ph type="title"/>
          </p:nvPr>
        </p:nvSpPr>
        <p:spPr/>
        <p:txBody>
          <a:bodyPr/>
          <a:lstStyle/>
          <a:p>
            <a:pPr eaLnBrk="1" hangingPunct="1"/>
            <a:r>
              <a:rPr lang="en-US" altLang="en-US" dirty="0" smtClean="0"/>
              <a:t>Security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spcBef>
                <a:spcPct val="150000"/>
              </a:spcBef>
            </a:pPr>
            <a:r>
              <a:rPr lang="en-US" altLang="en-US" sz="2800" smtClean="0"/>
              <a:t>Database administrator uses REVOKE command to remove privileges from users</a:t>
            </a:r>
          </a:p>
          <a:p>
            <a:pPr eaLnBrk="1" hangingPunct="1">
              <a:spcBef>
                <a:spcPct val="150000"/>
              </a:spcBef>
            </a:pPr>
            <a:r>
              <a:rPr lang="en-US" altLang="en-US" sz="2800" smtClean="0"/>
              <a:t>Format is similar to GRANT command</a:t>
            </a:r>
          </a:p>
          <a:p>
            <a:pPr eaLnBrk="1" hangingPunct="1"/>
            <a:endParaRPr lang="en-US" altLang="en-US" sz="2800" smtClean="0"/>
          </a:p>
        </p:txBody>
      </p:sp>
      <p:sp>
        <p:nvSpPr>
          <p:cNvPr id="32770" name="Rectangle 2"/>
          <p:cNvSpPr>
            <a:spLocks noGrp="1" noChangeArrowheads="1"/>
          </p:cNvSpPr>
          <p:nvPr>
            <p:ph type="title"/>
          </p:nvPr>
        </p:nvSpPr>
        <p:spPr/>
        <p:txBody>
          <a:bodyPr/>
          <a:lstStyle/>
          <a:p>
            <a:pPr eaLnBrk="1" hangingPunct="1"/>
            <a:r>
              <a:rPr lang="en-US" altLang="en-US" dirty="0" smtClean="0"/>
              <a:t>Security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501650" y="1524000"/>
            <a:ext cx="5518150" cy="1919287"/>
          </a:xfrm>
        </p:spPr>
        <p:txBody>
          <a:bodyPr/>
          <a:lstStyle/>
          <a:p>
            <a:pPr eaLnBrk="1" hangingPunct="1">
              <a:lnSpc>
                <a:spcPct val="90000"/>
              </a:lnSpc>
              <a:spcBef>
                <a:spcPct val="100000"/>
              </a:spcBef>
            </a:pPr>
            <a:r>
              <a:rPr lang="en-US" altLang="en-US" sz="2800" dirty="0" smtClean="0"/>
              <a:t>Speeds up the searching of tables</a:t>
            </a:r>
          </a:p>
          <a:p>
            <a:pPr eaLnBrk="1" hangingPunct="1">
              <a:lnSpc>
                <a:spcPct val="90000"/>
              </a:lnSpc>
              <a:spcBef>
                <a:spcPct val="45000"/>
              </a:spcBef>
            </a:pPr>
            <a:r>
              <a:rPr lang="en-US" altLang="en-US" sz="2800" dirty="0" smtClean="0"/>
              <a:t>Similar to an index in a book</a:t>
            </a:r>
          </a:p>
          <a:p>
            <a:pPr eaLnBrk="1" hangingPunct="1">
              <a:lnSpc>
                <a:spcPct val="90000"/>
              </a:lnSpc>
              <a:spcBef>
                <a:spcPct val="100000"/>
              </a:spcBef>
              <a:buFontTx/>
              <a:buNone/>
            </a:pPr>
            <a:endParaRPr lang="en-US" altLang="en-US" sz="2800" dirty="0" smtClean="0"/>
          </a:p>
          <a:p>
            <a:pPr eaLnBrk="1" hangingPunct="1">
              <a:lnSpc>
                <a:spcPct val="90000"/>
              </a:lnSpc>
            </a:pPr>
            <a:endParaRPr lang="en-US" altLang="en-US" sz="2800" dirty="0" smtClean="0"/>
          </a:p>
          <a:p>
            <a:pPr eaLnBrk="1" hangingPunct="1">
              <a:lnSpc>
                <a:spcPct val="90000"/>
              </a:lnSpc>
            </a:pPr>
            <a:endParaRPr lang="en-US" altLang="en-US" sz="2800" dirty="0" smtClean="0"/>
          </a:p>
        </p:txBody>
      </p:sp>
      <p:sp>
        <p:nvSpPr>
          <p:cNvPr id="33794" name="Rectangle 2"/>
          <p:cNvSpPr>
            <a:spLocks noGrp="1" noChangeArrowheads="1"/>
          </p:cNvSpPr>
          <p:nvPr>
            <p:ph type="title"/>
          </p:nvPr>
        </p:nvSpPr>
        <p:spPr/>
        <p:txBody>
          <a:bodyPr/>
          <a:lstStyle/>
          <a:p>
            <a:pPr eaLnBrk="1" hangingPunct="1"/>
            <a:r>
              <a:rPr lang="en-US" altLang="en-US" smtClean="0"/>
              <a:t>Indexes</a:t>
            </a:r>
          </a:p>
        </p:txBody>
      </p:sp>
      <p:pic>
        <p:nvPicPr>
          <p:cNvPr id="33798" name="Picture 1"/>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0" y="1524000"/>
            <a:ext cx="2560638" cy="3303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9" name="TextBox 7"/>
          <p:cNvSpPr txBox="1">
            <a:spLocks noChangeArrowheads="1"/>
          </p:cNvSpPr>
          <p:nvPr/>
        </p:nvSpPr>
        <p:spPr bwMode="auto">
          <a:xfrm>
            <a:off x="1981200" y="5105400"/>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7-19: Index for the CUSTOMER table on the CUSTOMER_NUM column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373063" y="1905000"/>
            <a:ext cx="7681912" cy="2378075"/>
          </a:xfrm>
        </p:spPr>
      </p:pic>
      <p:sp>
        <p:nvSpPr>
          <p:cNvPr id="34818" name="Rectangle 9"/>
          <p:cNvSpPr>
            <a:spLocks noGrp="1" noChangeArrowheads="1"/>
          </p:cNvSpPr>
          <p:nvPr>
            <p:ph type="title"/>
          </p:nvPr>
        </p:nvSpPr>
        <p:spPr/>
        <p:txBody>
          <a:bodyPr/>
          <a:lstStyle/>
          <a:p>
            <a:pPr eaLnBrk="1" hangingPunct="1"/>
            <a:r>
              <a:rPr lang="en-US" altLang="en-US" dirty="0" smtClean="0"/>
              <a:t>Indexes</a:t>
            </a:r>
          </a:p>
        </p:txBody>
      </p:sp>
      <p:sp>
        <p:nvSpPr>
          <p:cNvPr id="34822" name="TextBox 7"/>
          <p:cNvSpPr txBox="1">
            <a:spLocks noChangeArrowheads="1"/>
          </p:cNvSpPr>
          <p:nvPr/>
        </p:nvSpPr>
        <p:spPr bwMode="auto">
          <a:xfrm>
            <a:off x="381000" y="5029200"/>
            <a:ext cx="8077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7-20: Indexes for the CUSTOMER table on the CREDIT_LIMIT and REP_NUM columns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eaLnBrk="1" hangingPunct="1">
              <a:spcBef>
                <a:spcPct val="100000"/>
              </a:spcBef>
            </a:pPr>
            <a:r>
              <a:rPr lang="en-US" altLang="en-US" smtClean="0"/>
              <a:t>SQL manages indexes</a:t>
            </a:r>
          </a:p>
          <a:p>
            <a:pPr eaLnBrk="1" hangingPunct="1">
              <a:spcBef>
                <a:spcPct val="45000"/>
              </a:spcBef>
            </a:pPr>
            <a:r>
              <a:rPr lang="en-US" altLang="en-US" smtClean="0"/>
              <a:t>User determines columns on which to build indexes</a:t>
            </a:r>
          </a:p>
          <a:p>
            <a:pPr eaLnBrk="1" hangingPunct="1">
              <a:spcBef>
                <a:spcPct val="45000"/>
              </a:spcBef>
            </a:pPr>
            <a:r>
              <a:rPr lang="en-US" altLang="en-US" smtClean="0"/>
              <a:t>Disadvantages</a:t>
            </a:r>
          </a:p>
          <a:p>
            <a:pPr lvl="1" eaLnBrk="1" hangingPunct="1">
              <a:spcBef>
                <a:spcPct val="45000"/>
              </a:spcBef>
            </a:pPr>
            <a:r>
              <a:rPr lang="en-US" altLang="en-US" sz="2900" smtClean="0"/>
              <a:t>Index occupies disk space</a:t>
            </a:r>
          </a:p>
          <a:p>
            <a:pPr lvl="1" eaLnBrk="1" hangingPunct="1">
              <a:spcBef>
                <a:spcPct val="45000"/>
              </a:spcBef>
            </a:pPr>
            <a:r>
              <a:rPr lang="en-US" altLang="en-US" sz="2900" smtClean="0"/>
              <a:t>DBMS must update index as data is entered</a:t>
            </a:r>
          </a:p>
        </p:txBody>
      </p:sp>
      <p:sp>
        <p:nvSpPr>
          <p:cNvPr id="35842" name="Rectangle 2"/>
          <p:cNvSpPr>
            <a:spLocks noGrp="1" noChangeArrowheads="1"/>
          </p:cNvSpPr>
          <p:nvPr>
            <p:ph type="title"/>
          </p:nvPr>
        </p:nvSpPr>
        <p:spPr/>
        <p:txBody>
          <a:bodyPr/>
          <a:lstStyle/>
          <a:p>
            <a:pPr eaLnBrk="1" hangingPunct="1"/>
            <a:r>
              <a:rPr lang="en-US" altLang="en-US" dirty="0" smtClean="0"/>
              <a:t>Indexes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altLang="en-US" smtClean="0"/>
              <a:t>Use CREATE INDEX command</a:t>
            </a:r>
          </a:p>
          <a:p>
            <a:pPr lvl="1" eaLnBrk="1" hangingPunct="1"/>
            <a:r>
              <a:rPr lang="en-US" altLang="en-US" smtClean="0"/>
              <a:t>Name the index</a:t>
            </a:r>
          </a:p>
          <a:p>
            <a:pPr lvl="1" eaLnBrk="1" hangingPunct="1"/>
            <a:r>
              <a:rPr lang="en-US" altLang="en-US" smtClean="0"/>
              <a:t>Identify the table</a:t>
            </a:r>
          </a:p>
          <a:p>
            <a:pPr lvl="1" eaLnBrk="1" hangingPunct="1"/>
            <a:r>
              <a:rPr lang="en-US" altLang="en-US" smtClean="0"/>
              <a:t>Identify the column or columns</a:t>
            </a:r>
          </a:p>
        </p:txBody>
      </p:sp>
      <p:sp>
        <p:nvSpPr>
          <p:cNvPr id="36866" name="Rectangle 2"/>
          <p:cNvSpPr>
            <a:spLocks noGrp="1" noChangeArrowheads="1"/>
          </p:cNvSpPr>
          <p:nvPr>
            <p:ph type="title"/>
          </p:nvPr>
        </p:nvSpPr>
        <p:spPr/>
        <p:txBody>
          <a:bodyPr/>
          <a:lstStyle/>
          <a:p>
            <a:pPr eaLnBrk="1" hangingPunct="1"/>
            <a:r>
              <a:rPr lang="en-US" altLang="en-US" smtClean="0"/>
              <a:t>Creating an Index</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eaLnBrk="1" hangingPunct="1">
              <a:spcBef>
                <a:spcPct val="100000"/>
              </a:spcBef>
            </a:pPr>
            <a:r>
              <a:rPr lang="en-US" altLang="en-US" sz="2800" dirty="0" smtClean="0"/>
              <a:t>View</a:t>
            </a:r>
          </a:p>
          <a:p>
            <a:pPr lvl="1" eaLnBrk="1" hangingPunct="1">
              <a:spcBef>
                <a:spcPct val="45000"/>
              </a:spcBef>
            </a:pPr>
            <a:r>
              <a:rPr lang="en-US" altLang="en-US" sz="2400" dirty="0" smtClean="0"/>
              <a:t>A program’s or individual user’s picture of the database</a:t>
            </a:r>
          </a:p>
          <a:p>
            <a:pPr eaLnBrk="1" hangingPunct="1">
              <a:spcBef>
                <a:spcPct val="45000"/>
              </a:spcBef>
            </a:pPr>
            <a:r>
              <a:rPr lang="en-US" altLang="en-US" sz="2800" dirty="0" smtClean="0"/>
              <a:t>Base tables </a:t>
            </a:r>
          </a:p>
          <a:p>
            <a:pPr lvl="1" eaLnBrk="1" hangingPunct="1">
              <a:spcBef>
                <a:spcPct val="45000"/>
              </a:spcBef>
            </a:pPr>
            <a:r>
              <a:rPr lang="en-US" altLang="en-US" sz="2400" dirty="0" smtClean="0"/>
              <a:t>Existing, permanent tables in a relational database</a:t>
            </a:r>
          </a:p>
          <a:p>
            <a:pPr eaLnBrk="1" hangingPunct="1">
              <a:spcBef>
                <a:spcPct val="45000"/>
              </a:spcBef>
            </a:pPr>
            <a:r>
              <a:rPr lang="en-US" altLang="en-US" dirty="0" smtClean="0"/>
              <a:t>View is a derived table because data in it is retrieved from the base table(s)</a:t>
            </a:r>
            <a:endParaRPr lang="en-US" altLang="en-US" sz="2800" dirty="0" smtClean="0"/>
          </a:p>
        </p:txBody>
      </p:sp>
      <p:sp>
        <p:nvSpPr>
          <p:cNvPr id="11266" name="Rectangle 2"/>
          <p:cNvSpPr>
            <a:spLocks noGrp="1" noChangeArrowheads="1"/>
          </p:cNvSpPr>
          <p:nvPr>
            <p:ph type="title"/>
          </p:nvPr>
        </p:nvSpPr>
        <p:spPr/>
        <p:txBody>
          <a:bodyPr/>
          <a:lstStyle/>
          <a:p>
            <a:pPr eaLnBrk="1" hangingPunct="1"/>
            <a:r>
              <a:rPr lang="en-US" altLang="en-US" smtClean="0"/>
              <a:t>Creating and Using Views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1573212"/>
            <a:ext cx="8229600" cy="3303588"/>
          </a:xfrm>
        </p:spPr>
      </p:pic>
      <p:sp>
        <p:nvSpPr>
          <p:cNvPr id="37890" name="Rectangle 9"/>
          <p:cNvSpPr>
            <a:spLocks noGrp="1" noChangeArrowheads="1"/>
          </p:cNvSpPr>
          <p:nvPr>
            <p:ph type="title"/>
          </p:nvPr>
        </p:nvSpPr>
        <p:spPr/>
        <p:txBody>
          <a:bodyPr/>
          <a:lstStyle/>
          <a:p>
            <a:pPr eaLnBrk="1" hangingPunct="1"/>
            <a:r>
              <a:rPr lang="en-US" altLang="en-US" dirty="0" smtClean="0"/>
              <a:t>Creating an Index</a:t>
            </a:r>
          </a:p>
        </p:txBody>
      </p:sp>
      <p:sp>
        <p:nvSpPr>
          <p:cNvPr id="37893" name="Text Box 12"/>
          <p:cNvSpPr txBox="1">
            <a:spLocks noChangeArrowheads="1"/>
          </p:cNvSpPr>
          <p:nvPr/>
        </p:nvSpPr>
        <p:spPr bwMode="auto">
          <a:xfrm>
            <a:off x="2819400" y="4967287"/>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dirty="0"/>
              <a:t>Index on a single column</a:t>
            </a:r>
          </a:p>
        </p:txBody>
      </p:sp>
      <p:sp>
        <p:nvSpPr>
          <p:cNvPr id="37895" name="TextBox 8"/>
          <p:cNvSpPr txBox="1">
            <a:spLocks noChangeArrowheads="1"/>
          </p:cNvSpPr>
          <p:nvPr/>
        </p:nvSpPr>
        <p:spPr bwMode="auto">
          <a:xfrm>
            <a:off x="514350" y="5497513"/>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7-21: Creating the BALIND index on the BALANCE column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609600" y="1524000"/>
            <a:ext cx="8229600" cy="3270250"/>
          </a:xfrm>
        </p:spPr>
      </p:pic>
      <p:sp>
        <p:nvSpPr>
          <p:cNvPr id="38914" name="Rectangle 2"/>
          <p:cNvSpPr>
            <a:spLocks noGrp="1" noChangeArrowheads="1"/>
          </p:cNvSpPr>
          <p:nvPr>
            <p:ph type="title"/>
          </p:nvPr>
        </p:nvSpPr>
        <p:spPr/>
        <p:txBody>
          <a:bodyPr/>
          <a:lstStyle/>
          <a:p>
            <a:pPr eaLnBrk="1" hangingPunct="1"/>
            <a:r>
              <a:rPr lang="en-US" altLang="en-US" dirty="0" smtClean="0"/>
              <a:t>Creating an Index</a:t>
            </a:r>
          </a:p>
        </p:txBody>
      </p:sp>
      <p:sp>
        <p:nvSpPr>
          <p:cNvPr id="38917" name="Text Box 5"/>
          <p:cNvSpPr txBox="1">
            <a:spLocks noChangeArrowheads="1"/>
          </p:cNvSpPr>
          <p:nvPr/>
        </p:nvSpPr>
        <p:spPr bwMode="auto">
          <a:xfrm>
            <a:off x="2590800" y="4876800"/>
            <a:ext cx="2743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1800"/>
              <a:t>Index on two columns</a:t>
            </a:r>
          </a:p>
        </p:txBody>
      </p:sp>
      <p:sp>
        <p:nvSpPr>
          <p:cNvPr id="38919" name="TextBox 8"/>
          <p:cNvSpPr txBox="1">
            <a:spLocks noChangeArrowheads="1"/>
          </p:cNvSpPr>
          <p:nvPr/>
        </p:nvSpPr>
        <p:spPr bwMode="auto">
          <a:xfrm>
            <a:off x="609600" y="5510213"/>
            <a:ext cx="8077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7-22: Creating the REP_NAME index on the LAST_NAME and FIRST_NAME columns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spcBef>
                <a:spcPct val="100000"/>
              </a:spcBef>
            </a:pPr>
            <a:r>
              <a:rPr lang="en-US" altLang="en-US" sz="2800" smtClean="0"/>
              <a:t>Use DROP INDEX to delete an index</a:t>
            </a:r>
          </a:p>
          <a:p>
            <a:pPr lvl="1" eaLnBrk="1" hangingPunct="1">
              <a:spcBef>
                <a:spcPct val="100000"/>
              </a:spcBef>
            </a:pPr>
            <a:r>
              <a:rPr lang="en-US" altLang="en-US" sz="2500" smtClean="0"/>
              <a:t>DROP INDEX followed by name of index to drop</a:t>
            </a:r>
          </a:p>
          <a:p>
            <a:pPr eaLnBrk="1" hangingPunct="1">
              <a:spcBef>
                <a:spcPct val="100000"/>
              </a:spcBef>
            </a:pPr>
            <a:r>
              <a:rPr lang="en-US" altLang="en-US" sz="2800" smtClean="0"/>
              <a:t>Permanently deletes index</a:t>
            </a:r>
          </a:p>
          <a:p>
            <a:pPr eaLnBrk="1" hangingPunct="1"/>
            <a:endParaRPr lang="en-US" altLang="en-US" sz="2800" smtClean="0"/>
          </a:p>
        </p:txBody>
      </p:sp>
      <p:sp>
        <p:nvSpPr>
          <p:cNvPr id="39938" name="Rectangle 2"/>
          <p:cNvSpPr>
            <a:spLocks noGrp="1" noChangeArrowheads="1"/>
          </p:cNvSpPr>
          <p:nvPr>
            <p:ph type="title"/>
          </p:nvPr>
        </p:nvSpPr>
        <p:spPr/>
        <p:txBody>
          <a:bodyPr/>
          <a:lstStyle/>
          <a:p>
            <a:pPr eaLnBrk="1" hangingPunct="1"/>
            <a:r>
              <a:rPr lang="en-US" altLang="en-US" smtClean="0"/>
              <a:t>Dropping an Index</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pPr eaLnBrk="1" hangingPunct="1">
              <a:spcBef>
                <a:spcPct val="120000"/>
              </a:spcBef>
            </a:pPr>
            <a:r>
              <a:rPr lang="en-US" altLang="en-US" sz="2800" smtClean="0"/>
              <a:t>To ensure uniqueness of non-primary key data, you can create a unique index</a:t>
            </a:r>
          </a:p>
          <a:p>
            <a:pPr lvl="1" eaLnBrk="1" hangingPunct="1">
              <a:spcBef>
                <a:spcPct val="120000"/>
              </a:spcBef>
            </a:pPr>
            <a:r>
              <a:rPr lang="en-US" altLang="en-US" sz="2500" smtClean="0"/>
              <a:t>Use CREATE UNIQUE INDEX command</a:t>
            </a:r>
          </a:p>
          <a:p>
            <a:pPr eaLnBrk="1" hangingPunct="1">
              <a:spcBef>
                <a:spcPct val="120000"/>
              </a:spcBef>
            </a:pPr>
            <a:r>
              <a:rPr lang="en-US" altLang="en-US" sz="2800" smtClean="0"/>
              <a:t>A unique index will reject any update that would cause a duplicate value in the specified column</a:t>
            </a:r>
          </a:p>
        </p:txBody>
      </p:sp>
      <p:sp>
        <p:nvSpPr>
          <p:cNvPr id="40962" name="Rectangle 2"/>
          <p:cNvSpPr>
            <a:spLocks noGrp="1" noChangeArrowheads="1"/>
          </p:cNvSpPr>
          <p:nvPr>
            <p:ph type="title"/>
          </p:nvPr>
        </p:nvSpPr>
        <p:spPr/>
        <p:txBody>
          <a:bodyPr/>
          <a:lstStyle/>
          <a:p>
            <a:pPr eaLnBrk="1" hangingPunct="1"/>
            <a:r>
              <a:rPr lang="en-US" altLang="en-US" smtClean="0"/>
              <a:t>Creating Unique Indexes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Use SQL to make the following changes to the TAL Distributors database. </a:t>
            </a:r>
          </a:p>
          <a:p>
            <a:pPr marL="736092" lvl="1" indent="-342900">
              <a:buFont typeface="+mj-lt"/>
              <a:buAutoNum type="arabicPeriod"/>
            </a:pPr>
            <a:r>
              <a:rPr lang="en-US" sz="1600" dirty="0" smtClean="0"/>
              <a:t>Create an index named ITEM_INDEX1 on the ITEM_NUM column in the ORDER_LINE tale.</a:t>
            </a:r>
          </a:p>
          <a:p>
            <a:pPr marL="736092" lvl="1" indent="-342900">
              <a:buFont typeface="+mj-lt"/>
              <a:buAutoNum type="arabicPeriod"/>
            </a:pPr>
            <a:r>
              <a:rPr lang="en-US" sz="1600" dirty="0" smtClean="0"/>
              <a:t>Create an index named ITEM_INDEX2 on the CATEGORY column in the ITEM table.</a:t>
            </a:r>
          </a:p>
          <a:p>
            <a:pPr marL="736092" lvl="1" indent="-342900">
              <a:buFont typeface="+mj-lt"/>
              <a:buAutoNum type="arabicPeriod"/>
            </a:pPr>
            <a:r>
              <a:rPr lang="en-US" sz="1600" dirty="0" smtClean="0"/>
              <a:t>Create an index named ITEM_INDEX3 on the CATEGORY and STOREHOUSE columns in the ITEM table.</a:t>
            </a:r>
          </a:p>
          <a:p>
            <a:pPr marL="736092" lvl="1" indent="-342900">
              <a:buFont typeface="+mj-lt"/>
              <a:buAutoNum type="arabicPeriod"/>
            </a:pPr>
            <a:r>
              <a:rPr lang="en-US" sz="1600" dirty="0" smtClean="0"/>
              <a:t>Delete the index named ITEM_INDEX3. </a:t>
            </a:r>
            <a:endParaRPr lang="en-US" sz="1600"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pPr eaLnBrk="1" hangingPunct="1">
              <a:lnSpc>
                <a:spcPct val="90000"/>
              </a:lnSpc>
              <a:spcBef>
                <a:spcPct val="150000"/>
              </a:spcBef>
            </a:pPr>
            <a:r>
              <a:rPr lang="en-US" altLang="en-US" sz="2800" smtClean="0"/>
              <a:t>Contains information about tables in database; also called data dictionary</a:t>
            </a:r>
          </a:p>
          <a:p>
            <a:pPr eaLnBrk="1" hangingPunct="1">
              <a:lnSpc>
                <a:spcPct val="90000"/>
              </a:lnSpc>
              <a:spcBef>
                <a:spcPct val="45000"/>
              </a:spcBef>
            </a:pPr>
            <a:r>
              <a:rPr lang="en-US" altLang="en-US" sz="2800" smtClean="0"/>
              <a:t>Use SYSTABLES to list all tables in database</a:t>
            </a:r>
          </a:p>
          <a:p>
            <a:pPr eaLnBrk="1" hangingPunct="1">
              <a:lnSpc>
                <a:spcPct val="90000"/>
              </a:lnSpc>
              <a:spcBef>
                <a:spcPct val="45000"/>
              </a:spcBef>
            </a:pPr>
            <a:r>
              <a:rPr lang="en-US" altLang="en-US" sz="2800" smtClean="0"/>
              <a:t>Use SYSCOLUMNS to list all columns in a table</a:t>
            </a:r>
          </a:p>
          <a:p>
            <a:pPr eaLnBrk="1" hangingPunct="1">
              <a:lnSpc>
                <a:spcPct val="90000"/>
              </a:lnSpc>
              <a:spcBef>
                <a:spcPct val="45000"/>
              </a:spcBef>
            </a:pPr>
            <a:r>
              <a:rPr lang="en-US" altLang="en-US" sz="2800" smtClean="0"/>
              <a:t>Use SYSVIEWS to list information about views</a:t>
            </a:r>
          </a:p>
        </p:txBody>
      </p:sp>
      <p:sp>
        <p:nvSpPr>
          <p:cNvPr id="41986" name="Rectangle 2"/>
          <p:cNvSpPr>
            <a:spLocks noGrp="1" noChangeArrowheads="1"/>
          </p:cNvSpPr>
          <p:nvPr>
            <p:ph type="title"/>
          </p:nvPr>
        </p:nvSpPr>
        <p:spPr/>
        <p:txBody>
          <a:bodyPr/>
          <a:lstStyle/>
          <a:p>
            <a:pPr eaLnBrk="1" hangingPunct="1"/>
            <a:r>
              <a:rPr lang="en-US" altLang="en-US" smtClean="0"/>
              <a:t>System Catalog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
          <p:cNvSpPr>
            <a:spLocks noGrp="1" noChangeArrowheads="1"/>
          </p:cNvSpPr>
          <p:nvPr>
            <p:ph idx="1"/>
          </p:nvPr>
        </p:nvSpPr>
        <p:spPr/>
        <p:txBody>
          <a:bodyPr/>
          <a:lstStyle/>
          <a:p>
            <a:pPr eaLnBrk="1" hangingPunct="1"/>
            <a:r>
              <a:rPr lang="en-US" altLang="en-US" smtClean="0"/>
              <a:t>In Oracle, use:</a:t>
            </a:r>
          </a:p>
          <a:p>
            <a:pPr lvl="1" eaLnBrk="1" hangingPunct="1"/>
            <a:r>
              <a:rPr lang="en-US" altLang="en-US" smtClean="0"/>
              <a:t>DBA_TABLES to list information about tables</a:t>
            </a:r>
          </a:p>
          <a:p>
            <a:pPr lvl="1" eaLnBrk="1" hangingPunct="1"/>
            <a:r>
              <a:rPr lang="en-US" altLang="en-US" smtClean="0"/>
              <a:t>DBA_TAB_COLUMNS to list information about columns</a:t>
            </a:r>
          </a:p>
          <a:p>
            <a:pPr lvl="1" eaLnBrk="1" hangingPunct="1"/>
            <a:r>
              <a:rPr lang="en-US" altLang="en-US" smtClean="0"/>
              <a:t>DBA_VIEWS to list information about views</a:t>
            </a:r>
          </a:p>
        </p:txBody>
      </p:sp>
      <p:sp>
        <p:nvSpPr>
          <p:cNvPr id="43010" name="Rectangle 9"/>
          <p:cNvSpPr>
            <a:spLocks noGrp="1" noChangeArrowheads="1"/>
          </p:cNvSpPr>
          <p:nvPr>
            <p:ph type="title"/>
          </p:nvPr>
        </p:nvSpPr>
        <p:spPr/>
        <p:txBody>
          <a:bodyPr/>
          <a:lstStyle/>
          <a:p>
            <a:pPr eaLnBrk="1" hangingPunct="1"/>
            <a:r>
              <a:rPr lang="en-US" altLang="en-US" sz="4000" dirty="0" smtClean="0"/>
              <a:t>System Catalog</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altLang="en-US" smtClean="0"/>
              <a:t>DBMS updates automatically when</a:t>
            </a:r>
          </a:p>
          <a:p>
            <a:pPr lvl="1"/>
            <a:r>
              <a:rPr lang="en-US" altLang="en-US" smtClean="0"/>
              <a:t>Create, alter, drop tables</a:t>
            </a:r>
          </a:p>
          <a:p>
            <a:pPr lvl="1"/>
            <a:r>
              <a:rPr lang="en-US" altLang="en-US" smtClean="0"/>
              <a:t>Create or drop indexes</a:t>
            </a:r>
          </a:p>
          <a:p>
            <a:r>
              <a:rPr lang="en-US" altLang="en-US" smtClean="0"/>
              <a:t>Users should not update catalog directly</a:t>
            </a:r>
          </a:p>
        </p:txBody>
      </p:sp>
      <p:sp>
        <p:nvSpPr>
          <p:cNvPr id="44034" name="Title 1"/>
          <p:cNvSpPr>
            <a:spLocks noGrp="1"/>
          </p:cNvSpPr>
          <p:nvPr>
            <p:ph type="title"/>
          </p:nvPr>
        </p:nvSpPr>
        <p:spPr/>
        <p:txBody>
          <a:bodyPr/>
          <a:lstStyle/>
          <a:p>
            <a:r>
              <a:rPr lang="en-US" altLang="en-US" smtClean="0"/>
              <a:t>Update of the System Catalog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spcBef>
                <a:spcPct val="90000"/>
              </a:spcBef>
            </a:pPr>
            <a:r>
              <a:rPr lang="en-US" altLang="en-US" sz="2800" smtClean="0"/>
              <a:t>Rule for the data in the database</a:t>
            </a:r>
          </a:p>
          <a:p>
            <a:pPr lvl="1" eaLnBrk="1" hangingPunct="1">
              <a:spcBef>
                <a:spcPct val="90000"/>
              </a:spcBef>
            </a:pPr>
            <a:r>
              <a:rPr lang="en-US" altLang="en-US" sz="2500" smtClean="0"/>
              <a:t>Examples in TAL Distributors</a:t>
            </a:r>
          </a:p>
          <a:p>
            <a:pPr lvl="2" eaLnBrk="1" hangingPunct="1">
              <a:spcBef>
                <a:spcPct val="90000"/>
              </a:spcBef>
            </a:pPr>
            <a:r>
              <a:rPr lang="en-US" altLang="en-US" smtClean="0"/>
              <a:t>A sales rep’s number must be unique</a:t>
            </a:r>
          </a:p>
          <a:p>
            <a:pPr lvl="2" eaLnBrk="1" hangingPunct="1">
              <a:spcBef>
                <a:spcPct val="90000"/>
              </a:spcBef>
            </a:pPr>
            <a:r>
              <a:rPr lang="en-US" altLang="en-US" smtClean="0"/>
              <a:t>The sales rep number for a customer must match an exiting sales rep number </a:t>
            </a:r>
          </a:p>
          <a:p>
            <a:pPr lvl="2" eaLnBrk="1" hangingPunct="1">
              <a:spcBef>
                <a:spcPct val="90000"/>
              </a:spcBef>
            </a:pPr>
            <a:r>
              <a:rPr lang="en-US" altLang="en-US" smtClean="0"/>
              <a:t>Categories for items must be GME, TOY, or PZL</a:t>
            </a:r>
          </a:p>
          <a:p>
            <a:pPr lvl="2" eaLnBrk="1" hangingPunct="1"/>
            <a:endParaRPr lang="en-US" altLang="en-US" smtClean="0"/>
          </a:p>
        </p:txBody>
      </p:sp>
      <p:sp>
        <p:nvSpPr>
          <p:cNvPr id="45058" name="Rectangle 2"/>
          <p:cNvSpPr>
            <a:spLocks noGrp="1" noChangeArrowheads="1"/>
          </p:cNvSpPr>
          <p:nvPr>
            <p:ph type="title"/>
          </p:nvPr>
        </p:nvSpPr>
        <p:spPr/>
        <p:txBody>
          <a:bodyPr/>
          <a:lstStyle/>
          <a:p>
            <a:pPr eaLnBrk="1" hangingPunct="1"/>
            <a:r>
              <a:rPr lang="en-US" altLang="en-US" smtClean="0"/>
              <a:t>Integrity Constraints in SQL</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eaLnBrk="1" hangingPunct="1">
              <a:spcBef>
                <a:spcPct val="150000"/>
              </a:spcBef>
            </a:pPr>
            <a:r>
              <a:rPr lang="en-US" altLang="en-US" sz="2800" smtClean="0"/>
              <a:t>Integrity support is process of specifying integrity constraints for the database</a:t>
            </a:r>
          </a:p>
          <a:p>
            <a:pPr eaLnBrk="1" hangingPunct="1">
              <a:spcBef>
                <a:spcPct val="45000"/>
              </a:spcBef>
            </a:pPr>
            <a:r>
              <a:rPr lang="en-US" altLang="en-US" sz="2800" smtClean="0"/>
              <a:t>Clauses to support integrity constraints can be specified within a CREATE TABLE or </a:t>
            </a:r>
            <a:br>
              <a:rPr lang="en-US" altLang="en-US" sz="2800" smtClean="0"/>
            </a:br>
            <a:r>
              <a:rPr lang="en-US" altLang="en-US" sz="2800" smtClean="0"/>
              <a:t>ALTER TABLE command</a:t>
            </a:r>
          </a:p>
          <a:p>
            <a:pPr lvl="1" eaLnBrk="1" hangingPunct="1">
              <a:spcBef>
                <a:spcPct val="45000"/>
              </a:spcBef>
            </a:pPr>
            <a:r>
              <a:rPr lang="en-US" altLang="en-US" sz="2400" smtClean="0"/>
              <a:t>ADD PRIMARY KEY</a:t>
            </a:r>
          </a:p>
          <a:p>
            <a:pPr lvl="1" eaLnBrk="1" hangingPunct="1">
              <a:spcBef>
                <a:spcPct val="45000"/>
              </a:spcBef>
            </a:pPr>
            <a:r>
              <a:rPr lang="en-US" altLang="en-US" sz="2400" smtClean="0"/>
              <a:t>ADD FOREIGN KEY</a:t>
            </a:r>
          </a:p>
        </p:txBody>
      </p:sp>
      <p:sp>
        <p:nvSpPr>
          <p:cNvPr id="46082" name="Rectangle 2"/>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eaLnBrk="1" hangingPunct="1">
              <a:spcBef>
                <a:spcPct val="45000"/>
              </a:spcBef>
            </a:pPr>
            <a:r>
              <a:rPr lang="en-US" altLang="en-US" sz="2800" dirty="0" smtClean="0"/>
              <a:t>Usually includes less information than full database</a:t>
            </a:r>
          </a:p>
          <a:p>
            <a:pPr lvl="1" eaLnBrk="1" hangingPunct="1">
              <a:spcBef>
                <a:spcPct val="45000"/>
              </a:spcBef>
            </a:pPr>
            <a:r>
              <a:rPr lang="en-US" altLang="en-US" sz="2500" dirty="0" smtClean="0"/>
              <a:t>Simplifies data processing for the user</a:t>
            </a:r>
          </a:p>
          <a:p>
            <a:pPr lvl="1" eaLnBrk="1" hangingPunct="1">
              <a:spcBef>
                <a:spcPct val="45000"/>
              </a:spcBef>
            </a:pPr>
            <a:r>
              <a:rPr lang="en-US" altLang="en-US" sz="2500" dirty="0" smtClean="0"/>
              <a:t>Provides a measure of security by omitting sensitive information</a:t>
            </a:r>
          </a:p>
        </p:txBody>
      </p:sp>
      <p:sp>
        <p:nvSpPr>
          <p:cNvPr id="12290"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pPr eaLnBrk="1" hangingPunct="1"/>
            <a:r>
              <a:rPr lang="en-US" altLang="en-US" sz="2800" smtClean="0"/>
              <a:t>Primary keys</a:t>
            </a:r>
          </a:p>
          <a:p>
            <a:pPr lvl="1" eaLnBrk="1" hangingPunct="1"/>
            <a:r>
              <a:rPr lang="en-US" altLang="en-US" sz="2400" smtClean="0"/>
              <a:t>Use </a:t>
            </a:r>
            <a:r>
              <a:rPr lang="en-US" altLang="en-US" sz="2000" smtClean="0"/>
              <a:t>ADD PRIMARY KEY</a:t>
            </a:r>
            <a:r>
              <a:rPr lang="en-US" altLang="en-US" sz="2400" smtClean="0"/>
              <a:t> clause on </a:t>
            </a:r>
            <a:r>
              <a:rPr lang="en-US" altLang="en-US" sz="2000" smtClean="0"/>
              <a:t>ALTER TABLE</a:t>
            </a:r>
            <a:r>
              <a:rPr lang="en-US" altLang="en-US" sz="2400" smtClean="0"/>
              <a:t> command to add after creating a table</a:t>
            </a:r>
          </a:p>
          <a:p>
            <a:pPr eaLnBrk="1" hangingPunct="1"/>
            <a:r>
              <a:rPr lang="en-US" altLang="en-US" sz="2800" smtClean="0"/>
              <a:t>Foreign keys</a:t>
            </a:r>
          </a:p>
          <a:p>
            <a:pPr lvl="1" eaLnBrk="1" hangingPunct="1"/>
            <a:r>
              <a:rPr lang="en-US" altLang="en-US" sz="2400" smtClean="0"/>
              <a:t>A column in one table whose value matches the primary key in another</a:t>
            </a:r>
          </a:p>
          <a:p>
            <a:pPr eaLnBrk="1" hangingPunct="1"/>
            <a:r>
              <a:rPr lang="en-US" altLang="en-US" sz="2800" smtClean="0"/>
              <a:t>Legal values</a:t>
            </a:r>
          </a:p>
          <a:p>
            <a:pPr lvl="1" eaLnBrk="1" hangingPunct="1"/>
            <a:r>
              <a:rPr lang="en-US" altLang="en-US" sz="2400" smtClean="0"/>
              <a:t>The </a:t>
            </a:r>
            <a:r>
              <a:rPr lang="en-US" altLang="en-US" sz="2000" smtClean="0"/>
              <a:t>CHECK</a:t>
            </a:r>
            <a:r>
              <a:rPr lang="en-US" altLang="en-US" sz="2400" smtClean="0"/>
              <a:t> clause ensures only legal values are allowed in a given column</a:t>
            </a:r>
          </a:p>
        </p:txBody>
      </p:sp>
      <p:sp>
        <p:nvSpPr>
          <p:cNvPr id="47106" name="Rectangle 2"/>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00050" y="1905000"/>
            <a:ext cx="8229600" cy="2595563"/>
          </a:xfrm>
        </p:spPr>
      </p:pic>
      <p:sp>
        <p:nvSpPr>
          <p:cNvPr id="48130" name="Rectangle 2"/>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
        <p:nvSpPr>
          <p:cNvPr id="48133" name="TextBox 7"/>
          <p:cNvSpPr txBox="1">
            <a:spLocks noChangeArrowheads="1"/>
          </p:cNvSpPr>
          <p:nvPr/>
        </p:nvSpPr>
        <p:spPr bwMode="auto">
          <a:xfrm>
            <a:off x="381000" y="4648200"/>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7-24: Adding a foreign key to an existing table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pPr eaLnBrk="1" hangingPunct="1">
              <a:spcBef>
                <a:spcPct val="100000"/>
              </a:spcBef>
            </a:pPr>
            <a:r>
              <a:rPr lang="en-US" altLang="en-US" sz="2800" smtClean="0"/>
              <a:t>After creating a foreign key, DBMS rejects any update that violates the foreign key constraint</a:t>
            </a:r>
          </a:p>
          <a:p>
            <a:pPr lvl="1" eaLnBrk="1" hangingPunct="1">
              <a:spcBef>
                <a:spcPct val="100000"/>
              </a:spcBef>
            </a:pPr>
            <a:r>
              <a:rPr lang="en-US" altLang="en-US" sz="2400" smtClean="0"/>
              <a:t>Error messages refer to parent and child</a:t>
            </a:r>
          </a:p>
          <a:p>
            <a:pPr lvl="1" eaLnBrk="1" hangingPunct="1">
              <a:spcBef>
                <a:spcPct val="100000"/>
              </a:spcBef>
            </a:pPr>
            <a:r>
              <a:rPr lang="en-US" altLang="en-US" sz="2400" smtClean="0"/>
              <a:t>When specifying a foreign key, table containing foreign key is the child</a:t>
            </a:r>
          </a:p>
          <a:p>
            <a:pPr lvl="1" eaLnBrk="1" hangingPunct="1">
              <a:spcBef>
                <a:spcPct val="100000"/>
              </a:spcBef>
            </a:pPr>
            <a:r>
              <a:rPr lang="en-US" altLang="en-US" sz="2400" smtClean="0"/>
              <a:t>Table referenced by foreign key is parent</a:t>
            </a:r>
          </a:p>
          <a:p>
            <a:pPr eaLnBrk="1" hangingPunct="1">
              <a:buFontTx/>
              <a:buNone/>
            </a:pPr>
            <a:endParaRPr lang="en-US" altLang="en-US" sz="2800" smtClean="0"/>
          </a:p>
        </p:txBody>
      </p:sp>
      <p:sp>
        <p:nvSpPr>
          <p:cNvPr id="49154" name="Rectangle 2"/>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2044700"/>
            <a:ext cx="8229600" cy="2755900"/>
          </a:xfrm>
        </p:spPr>
      </p:pic>
      <p:sp>
        <p:nvSpPr>
          <p:cNvPr id="50178" name="Rectangle 2"/>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
        <p:nvSpPr>
          <p:cNvPr id="50182" name="TextBox 7"/>
          <p:cNvSpPr txBox="1">
            <a:spLocks noChangeArrowheads="1"/>
          </p:cNvSpPr>
          <p:nvPr/>
        </p:nvSpPr>
        <p:spPr bwMode="auto">
          <a:xfrm>
            <a:off x="381000" y="5181600"/>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7-27: Adding an integrity constraint to an existing table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3"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381000" y="1752600"/>
            <a:ext cx="8229600" cy="3046413"/>
          </a:xfrm>
        </p:spPr>
      </p:pic>
      <p:sp>
        <p:nvSpPr>
          <p:cNvPr id="51202" name="Rectangle 10"/>
          <p:cNvSpPr>
            <a:spLocks noGrp="1" noChangeArrowheads="1"/>
          </p:cNvSpPr>
          <p:nvPr>
            <p:ph type="title"/>
          </p:nvPr>
        </p:nvSpPr>
        <p:spPr/>
        <p:txBody>
          <a:bodyPr>
            <a:normAutofit/>
          </a:bodyPr>
          <a:lstStyle/>
          <a:p>
            <a:pPr eaLnBrk="1" hangingPunct="1"/>
            <a:r>
              <a:rPr lang="en-US" altLang="en-US" sz="4000" dirty="0" smtClean="0"/>
              <a:t>Integrity Constraints in SQL</a:t>
            </a:r>
          </a:p>
        </p:txBody>
      </p:sp>
      <p:sp>
        <p:nvSpPr>
          <p:cNvPr id="51206" name="TextBox 7"/>
          <p:cNvSpPr txBox="1">
            <a:spLocks noChangeArrowheads="1"/>
          </p:cNvSpPr>
          <p:nvPr/>
        </p:nvSpPr>
        <p:spPr bwMode="auto">
          <a:xfrm>
            <a:off x="381000" y="5181600"/>
            <a:ext cx="67056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a:t>Figure 7-28: Update that violates the integrity constraint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57200" y="1481328"/>
            <a:ext cx="4038600" cy="4525963"/>
          </a:xfrm>
        </p:spPr>
        <p:txBody>
          <a:bodyPr>
            <a:normAutofit/>
          </a:bodyPr>
          <a:lstStyle/>
          <a:p>
            <a:pPr eaLnBrk="1" hangingPunct="1">
              <a:lnSpc>
                <a:spcPct val="90000"/>
              </a:lnSpc>
              <a:spcBef>
                <a:spcPct val="40000"/>
              </a:spcBef>
            </a:pPr>
            <a:r>
              <a:rPr lang="en-US" altLang="en-US" sz="2000" dirty="0" smtClean="0"/>
              <a:t>Views</a:t>
            </a:r>
          </a:p>
          <a:p>
            <a:pPr lvl="1" eaLnBrk="1" hangingPunct="1">
              <a:lnSpc>
                <a:spcPct val="90000"/>
              </a:lnSpc>
              <a:spcBef>
                <a:spcPct val="40000"/>
              </a:spcBef>
            </a:pPr>
            <a:r>
              <a:rPr lang="en-US" altLang="en-US" sz="1800" dirty="0" smtClean="0"/>
              <a:t>CREATE VIEW command</a:t>
            </a:r>
          </a:p>
          <a:p>
            <a:pPr lvl="1" eaLnBrk="1" hangingPunct="1">
              <a:lnSpc>
                <a:spcPct val="90000"/>
              </a:lnSpc>
              <a:spcBef>
                <a:spcPct val="40000"/>
              </a:spcBef>
            </a:pPr>
            <a:r>
              <a:rPr lang="en-US" altLang="en-US" sz="1800" dirty="0" smtClean="0"/>
              <a:t>Benefits</a:t>
            </a:r>
          </a:p>
          <a:p>
            <a:pPr lvl="1" eaLnBrk="1" hangingPunct="1">
              <a:lnSpc>
                <a:spcPct val="90000"/>
              </a:lnSpc>
              <a:spcBef>
                <a:spcPct val="40000"/>
              </a:spcBef>
            </a:pPr>
            <a:r>
              <a:rPr lang="en-US" altLang="en-US" sz="1800" dirty="0" smtClean="0"/>
              <a:t>Update issues</a:t>
            </a:r>
          </a:p>
          <a:p>
            <a:pPr lvl="1" eaLnBrk="1" hangingPunct="1">
              <a:lnSpc>
                <a:spcPct val="90000"/>
              </a:lnSpc>
              <a:spcBef>
                <a:spcPct val="40000"/>
              </a:spcBef>
            </a:pPr>
            <a:r>
              <a:rPr lang="en-US" altLang="en-US" sz="1800" dirty="0" smtClean="0"/>
              <a:t>DROP VIEW command</a:t>
            </a:r>
          </a:p>
          <a:p>
            <a:pPr eaLnBrk="1" hangingPunct="1">
              <a:lnSpc>
                <a:spcPct val="90000"/>
              </a:lnSpc>
              <a:spcBef>
                <a:spcPct val="40000"/>
              </a:spcBef>
            </a:pPr>
            <a:r>
              <a:rPr lang="en-US" altLang="en-US" sz="2000" dirty="0" smtClean="0"/>
              <a:t>Security features </a:t>
            </a:r>
          </a:p>
          <a:p>
            <a:pPr lvl="1" eaLnBrk="1" hangingPunct="1">
              <a:lnSpc>
                <a:spcPct val="90000"/>
              </a:lnSpc>
              <a:spcBef>
                <a:spcPct val="40000"/>
              </a:spcBef>
            </a:pPr>
            <a:r>
              <a:rPr lang="en-US" altLang="en-US" sz="1800" dirty="0" smtClean="0"/>
              <a:t>GRANT</a:t>
            </a:r>
          </a:p>
          <a:p>
            <a:pPr lvl="1" eaLnBrk="1" hangingPunct="1">
              <a:lnSpc>
                <a:spcPct val="90000"/>
              </a:lnSpc>
              <a:spcBef>
                <a:spcPct val="40000"/>
              </a:spcBef>
            </a:pPr>
            <a:r>
              <a:rPr lang="en-US" altLang="en-US" sz="1800" dirty="0" smtClean="0"/>
              <a:t>REVOKE</a:t>
            </a:r>
          </a:p>
          <a:p>
            <a:pPr eaLnBrk="1" hangingPunct="1">
              <a:lnSpc>
                <a:spcPct val="90000"/>
              </a:lnSpc>
              <a:spcBef>
                <a:spcPct val="40000"/>
              </a:spcBef>
            </a:pPr>
            <a:endParaRPr lang="en-US" altLang="en-US" sz="2000" dirty="0" smtClean="0"/>
          </a:p>
          <a:p>
            <a:pPr eaLnBrk="1" hangingPunct="1">
              <a:lnSpc>
                <a:spcPct val="90000"/>
              </a:lnSpc>
              <a:spcBef>
                <a:spcPct val="40000"/>
              </a:spcBef>
            </a:pPr>
            <a:endParaRPr lang="en-US" altLang="en-US" sz="2800" dirty="0" smtClean="0"/>
          </a:p>
        </p:txBody>
      </p:sp>
      <p:sp>
        <p:nvSpPr>
          <p:cNvPr id="52226" name="Rectangle 2"/>
          <p:cNvSpPr>
            <a:spLocks noGrp="1" noChangeArrowheads="1"/>
          </p:cNvSpPr>
          <p:nvPr>
            <p:ph type="title"/>
          </p:nvPr>
        </p:nvSpPr>
        <p:spPr/>
        <p:txBody>
          <a:bodyPr/>
          <a:lstStyle/>
          <a:p>
            <a:pPr eaLnBrk="1" hangingPunct="1"/>
            <a:r>
              <a:rPr lang="en-US" altLang="en-US" smtClean="0"/>
              <a:t>Summary</a:t>
            </a:r>
          </a:p>
        </p:txBody>
      </p:sp>
      <p:sp>
        <p:nvSpPr>
          <p:cNvPr id="4" name="Rectangle 3"/>
          <p:cNvSpPr txBox="1">
            <a:spLocks noChangeArrowheads="1"/>
          </p:cNvSpPr>
          <p:nvPr/>
        </p:nvSpPr>
        <p:spPr>
          <a:xfrm>
            <a:off x="4572000" y="1481328"/>
            <a:ext cx="4114800" cy="4525963"/>
          </a:xfrm>
          <a:prstGeom prst="rect">
            <a:avLst/>
          </a:prstGeom>
        </p:spPr>
        <p:txBody>
          <a:bodyPr vert="horz">
            <a:normAutofit/>
          </a:bodyPr>
          <a:lstStyle/>
          <a:p>
            <a:pPr marL="365760" marR="0" lvl="0" indent="-256032" algn="l" defTabSz="914400" rtl="0" eaLnBrk="1" fontAlgn="auto" latinLnBrk="0" hangingPunct="1">
              <a:lnSpc>
                <a:spcPct val="90000"/>
              </a:lnSpc>
              <a:spcBef>
                <a:spcPct val="40000"/>
              </a:spcBef>
              <a:spcAft>
                <a:spcPts val="0"/>
              </a:spcAft>
              <a:buClr>
                <a:schemeClr val="accent1"/>
              </a:buClr>
              <a:buSzPct val="68000"/>
              <a:buFont typeface="Wingdings 3"/>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Indexes </a:t>
            </a:r>
          </a:p>
          <a:p>
            <a:pPr marL="621792" marR="0" lvl="1" indent="-228600" algn="l" defTabSz="914400" rtl="0" eaLnBrk="1" fontAlgn="auto" latinLnBrk="0" hangingPunct="1">
              <a:lnSpc>
                <a:spcPct val="90000"/>
              </a:lnSpc>
              <a:spcBef>
                <a:spcPct val="40000"/>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Make data retrieval more efficient</a:t>
            </a:r>
          </a:p>
          <a:p>
            <a:pPr marL="621792" marR="0" lvl="1" indent="-228600" algn="l" defTabSz="914400" rtl="0" eaLnBrk="1" fontAlgn="auto" latinLnBrk="0" hangingPunct="1">
              <a:lnSpc>
                <a:spcPct val="90000"/>
              </a:lnSpc>
              <a:spcBef>
                <a:spcPct val="40000"/>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CREATE INDEX</a:t>
            </a:r>
          </a:p>
          <a:p>
            <a:pPr marL="621792" marR="0" lvl="1" indent="-228600" algn="l" defTabSz="914400" rtl="0" eaLnBrk="1" fontAlgn="auto" latinLnBrk="0" hangingPunct="1">
              <a:lnSpc>
                <a:spcPct val="90000"/>
              </a:lnSpc>
              <a:spcBef>
                <a:spcPct val="40000"/>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DROP INDEX </a:t>
            </a:r>
          </a:p>
          <a:p>
            <a:pPr marL="365760" marR="0" lvl="0" indent="-256032" algn="l" defTabSz="914400" rtl="0" eaLnBrk="1" fontAlgn="auto" latinLnBrk="0" hangingPunct="1">
              <a:lnSpc>
                <a:spcPct val="90000"/>
              </a:lnSpc>
              <a:spcBef>
                <a:spcPct val="40000"/>
              </a:spcBef>
              <a:spcAft>
                <a:spcPts val="0"/>
              </a:spcAft>
              <a:buClr>
                <a:schemeClr val="accent1"/>
              </a:buClr>
              <a:buSzPct val="68000"/>
              <a:buFont typeface="Wingdings 3"/>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System catalog information</a:t>
            </a:r>
          </a:p>
          <a:p>
            <a:pPr marL="621792" marR="0" lvl="1" indent="-228600" algn="l" defTabSz="914400" rtl="0" eaLnBrk="1" fontAlgn="auto" latinLnBrk="0" hangingPunct="1">
              <a:lnSpc>
                <a:spcPct val="90000"/>
              </a:lnSpc>
              <a:spcBef>
                <a:spcPct val="40000"/>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SYSTABLES, SYSCOLUMNS, SYSVIEWS</a:t>
            </a:r>
          </a:p>
          <a:p>
            <a:pPr marL="621792" marR="0" lvl="1" indent="-228600" algn="l" defTabSz="914400" rtl="0" eaLnBrk="1" fontAlgn="auto" latinLnBrk="0" hangingPunct="1">
              <a:lnSpc>
                <a:spcPct val="90000"/>
              </a:lnSpc>
              <a:spcBef>
                <a:spcPct val="40000"/>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DBA_TABLES, DBA_TAB_COLUMNS, DBA_VIEWS</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Integrity constraints</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ADD PRIMARY KEY</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ADD FOREIGN KEY</a:t>
            </a:r>
          </a:p>
          <a:p>
            <a:pPr marL="621792" marR="0" lvl="1" indent="-228600" algn="l" defTabSz="914400" rtl="0" eaLnBrk="1" fontAlgn="auto" latinLnBrk="0" hangingPunct="1">
              <a:lnSpc>
                <a:spcPct val="100000"/>
              </a:lnSpc>
              <a:spcBef>
                <a:spcPts val="324"/>
              </a:spcBef>
              <a:spcAft>
                <a:spcPts val="0"/>
              </a:spcAft>
              <a:buClr>
                <a:schemeClr val="accent1"/>
              </a:buClr>
              <a:buSzTx/>
              <a:buFont typeface="Verdana"/>
              <a:buChar char="◦"/>
              <a:tabLst/>
              <a:defRPr/>
            </a:pPr>
            <a:r>
              <a:rPr kumimoji="0" lang="en-US" altLang="en-US" sz="1600" b="0" i="0" u="none" strike="noStrike" kern="1200" cap="none" spc="0" normalizeH="0" baseline="0" noProof="0" dirty="0" smtClean="0">
                <a:ln>
                  <a:noFill/>
                </a:ln>
                <a:solidFill>
                  <a:schemeClr val="tx1"/>
                </a:solidFill>
                <a:effectLst/>
                <a:uLnTx/>
                <a:uFillTx/>
                <a:latin typeface="+mn-lt"/>
                <a:ea typeface="+mn-ea"/>
                <a:cs typeface="+mn-cs"/>
              </a:rPr>
              <a:t>CHECK</a:t>
            </a:r>
          </a:p>
          <a:p>
            <a:pPr marL="365760" marR="0" lvl="0" indent="-256032" algn="l" defTabSz="914400" rtl="0" eaLnBrk="1" fontAlgn="auto" latinLnBrk="0" hangingPunct="1">
              <a:lnSpc>
                <a:spcPct val="90000"/>
              </a:lnSpc>
              <a:spcBef>
                <a:spcPct val="40000"/>
              </a:spcBef>
              <a:spcAft>
                <a:spcPts val="0"/>
              </a:spcAft>
              <a:buClr>
                <a:schemeClr val="accent1"/>
              </a:buClr>
              <a:buSzPct val="68000"/>
              <a:buFont typeface="Wingdings 3"/>
              <a:buChar char=""/>
              <a:tabLst/>
              <a:defRPr/>
            </a:pP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Use SQL to make the following changes to the TAL Distributors database. </a:t>
            </a:r>
          </a:p>
          <a:p>
            <a:pPr marL="736092" lvl="1" indent="-342900">
              <a:buFont typeface="+mj-lt"/>
              <a:buAutoNum type="arabicPeriod"/>
            </a:pPr>
            <a:r>
              <a:rPr lang="en-US" sz="1600" dirty="0" smtClean="0"/>
              <a:t>Add the ORDER_NUM column as a foreign key in the ORDER_LINE table.</a:t>
            </a:r>
          </a:p>
          <a:p>
            <a:pPr marL="736092" lvl="1" indent="-342900">
              <a:buFont typeface="+mj-lt"/>
              <a:buAutoNum type="arabicPeriod"/>
            </a:pPr>
            <a:r>
              <a:rPr lang="en-US" sz="1600" dirty="0" smtClean="0"/>
              <a:t>Ensure that the only allowed values for the CREDIT_LIMIT</a:t>
            </a:r>
            <a:r>
              <a:rPr lang="en-US" sz="1600" dirty="0" smtClean="0"/>
              <a:t> are 5000, 7500, 10000 and 15000.</a:t>
            </a:r>
          </a:p>
          <a:p>
            <a:r>
              <a:rPr lang="en-US" sz="2000" dirty="0" smtClean="0"/>
              <a:t>Toys Galore currently has a credit limit of $7,500. Since Toys Galore has an excellent credit rating, TAL Distributors is increasing the company’s credit limit to $10,000. If you run the SQL query from the exercise 1 on slide 22 after the credit limit has been increased, would Toys Galore still be included in the view? Why?</a:t>
            </a:r>
          </a:p>
          <a:p>
            <a:pPr marL="736092" lvl="1" indent="-342900">
              <a:buFont typeface="+mj-lt"/>
              <a:buAutoNum type="alphaUcPeriod"/>
            </a:pPr>
            <a:r>
              <a:rPr lang="en-US" sz="1600" dirty="0" smtClean="0"/>
              <a:t>Run the query to increase the credit limit;</a:t>
            </a:r>
          </a:p>
          <a:p>
            <a:pPr marL="736092" lvl="1" indent="-342900">
              <a:buFont typeface="+mj-lt"/>
              <a:buAutoNum type="alphaUcPeriod"/>
            </a:pPr>
            <a:r>
              <a:rPr lang="en-US" sz="1600" dirty="0" smtClean="0"/>
              <a:t>Run the query to select all rows from the MAJOR_CUSTOMER view.</a:t>
            </a:r>
            <a:endParaRPr lang="en-US" sz="1600" dirty="0"/>
          </a:p>
        </p:txBody>
      </p:sp>
      <p:sp>
        <p:nvSpPr>
          <p:cNvPr id="3" name="Title 2"/>
          <p:cNvSpPr>
            <a:spLocks noGrp="1"/>
          </p:cNvSpPr>
          <p:nvPr>
            <p:ph type="title"/>
          </p:nvPr>
        </p:nvSpPr>
        <p:spPr/>
        <p:txBody>
          <a:bodyPr/>
          <a:lstStyle/>
          <a:p>
            <a:r>
              <a:rPr lang="en-US" dirty="0" smtClean="0"/>
              <a:t>Exercise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pPr eaLnBrk="1" hangingPunct="1">
              <a:spcBef>
                <a:spcPct val="100000"/>
              </a:spcBef>
            </a:pPr>
            <a:r>
              <a:rPr lang="en-US" altLang="en-US" sz="2800" smtClean="0"/>
              <a:t>Created by a defining query</a:t>
            </a:r>
          </a:p>
          <a:p>
            <a:pPr lvl="1" eaLnBrk="1" hangingPunct="1">
              <a:spcBef>
                <a:spcPct val="100000"/>
              </a:spcBef>
            </a:pPr>
            <a:r>
              <a:rPr lang="en-US" altLang="en-US" sz="2500" smtClean="0"/>
              <a:t>Indicates rows and columns to include</a:t>
            </a:r>
          </a:p>
          <a:p>
            <a:pPr eaLnBrk="1" hangingPunct="1">
              <a:spcBef>
                <a:spcPct val="100000"/>
              </a:spcBef>
            </a:pPr>
            <a:r>
              <a:rPr lang="en-US" altLang="en-US" sz="2800" smtClean="0"/>
              <a:t>Use CREATE VIEW command</a:t>
            </a:r>
          </a:p>
          <a:p>
            <a:pPr lvl="1" eaLnBrk="1" hangingPunct="1">
              <a:spcBef>
                <a:spcPct val="100000"/>
              </a:spcBef>
            </a:pPr>
            <a:r>
              <a:rPr lang="en-US" altLang="en-US" sz="2500" smtClean="0"/>
              <a:t>CREATE VIEW, followed by name of view, AS, and then defining query</a:t>
            </a:r>
          </a:p>
        </p:txBody>
      </p:sp>
      <p:sp>
        <p:nvSpPr>
          <p:cNvPr id="13314"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728663" y="1600200"/>
            <a:ext cx="6583362" cy="3876675"/>
          </a:xfrm>
        </p:spPr>
      </p:pic>
      <p:sp>
        <p:nvSpPr>
          <p:cNvPr id="14338" name="Rectangle 13"/>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14342" name="TextBox 3"/>
          <p:cNvSpPr txBox="1">
            <a:spLocks noChangeArrowheads="1"/>
          </p:cNvSpPr>
          <p:nvPr/>
        </p:nvSpPr>
        <p:spPr bwMode="auto">
          <a:xfrm>
            <a:off x="760413" y="5638800"/>
            <a:ext cx="6553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7-1: Creating the TOYS view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1"/>
          <p:cNvPicPr>
            <a:picLocks noGrp="1" noChangeAspect="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a:xfrm>
            <a:off x="457200" y="1752600"/>
            <a:ext cx="8229600" cy="3413125"/>
          </a:xfrm>
        </p:spPr>
      </p:pic>
      <p:sp>
        <p:nvSpPr>
          <p:cNvPr id="15362"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
        <p:nvSpPr>
          <p:cNvPr id="15366" name="TextBox 7"/>
          <p:cNvSpPr txBox="1">
            <a:spLocks noChangeArrowheads="1"/>
          </p:cNvSpPr>
          <p:nvPr/>
        </p:nvSpPr>
        <p:spPr bwMode="auto">
          <a:xfrm>
            <a:off x="457200" y="5334000"/>
            <a:ext cx="6553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7-2: TOYS view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pPr eaLnBrk="1" hangingPunct="1">
              <a:spcBef>
                <a:spcPct val="100000"/>
              </a:spcBef>
            </a:pPr>
            <a:r>
              <a:rPr lang="en-US" altLang="en-US" sz="2800" smtClean="0"/>
              <a:t>Data shown in Figure 7-2 does not exist in this form</a:t>
            </a:r>
          </a:p>
          <a:p>
            <a:pPr eaLnBrk="1" hangingPunct="1">
              <a:spcBef>
                <a:spcPct val="100000"/>
              </a:spcBef>
            </a:pPr>
            <a:r>
              <a:rPr lang="en-US" altLang="en-US" sz="2800" smtClean="0"/>
              <a:t>Not a temporary table</a:t>
            </a:r>
          </a:p>
          <a:p>
            <a:pPr eaLnBrk="1" hangingPunct="1">
              <a:spcBef>
                <a:spcPct val="100000"/>
              </a:spcBef>
            </a:pPr>
            <a:r>
              <a:rPr lang="en-US" altLang="en-US" sz="2800" smtClean="0"/>
              <a:t>To query a view, merge query that created view with query to select specific data</a:t>
            </a:r>
          </a:p>
        </p:txBody>
      </p:sp>
      <p:sp>
        <p:nvSpPr>
          <p:cNvPr id="16386" name="Rectangle 2"/>
          <p:cNvSpPr>
            <a:spLocks noGrp="1" noChangeArrowheads="1"/>
          </p:cNvSpPr>
          <p:nvPr>
            <p:ph type="title"/>
          </p:nvPr>
        </p:nvSpPr>
        <p:spPr/>
        <p:txBody>
          <a:bodyPr>
            <a:normAutofit/>
          </a:bodyPr>
          <a:lstStyle/>
          <a:p>
            <a:pPr eaLnBrk="1" hangingPunct="1"/>
            <a:r>
              <a:rPr lang="en-US" altLang="en-US" sz="4000" dirty="0" smtClean="0"/>
              <a:t>Creating and Using Views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1" name="Object 5"/>
          <p:cNvGraphicFramePr>
            <a:graphicFrameLocks noGrp="1" noChangeAspect="1"/>
          </p:cNvGraphicFramePr>
          <p:nvPr>
            <p:ph idx="1"/>
          </p:nvPr>
        </p:nvGraphicFramePr>
        <p:xfrm>
          <a:off x="2556235" y="1481138"/>
          <a:ext cx="4031529" cy="4525962"/>
        </p:xfrm>
        <a:graphic>
          <a:graphicData uri="http://schemas.openxmlformats.org/presentationml/2006/ole">
            <p:oleObj spid="_x0000_s17417" name="Chart" r:id="rId3" imgW="4038487" imgH="4533840" progId="MSGraph.Chart.8">
              <p:embed followColorScheme="full"/>
            </p:oleObj>
          </a:graphicData>
        </a:graphic>
      </p:graphicFrame>
      <p:sp>
        <p:nvSpPr>
          <p:cNvPr id="17410" name="Rectangle 9"/>
          <p:cNvSpPr>
            <a:spLocks noGrp="1" noChangeArrowheads="1"/>
          </p:cNvSpPr>
          <p:nvPr>
            <p:ph type="title"/>
          </p:nvPr>
        </p:nvSpPr>
        <p:spPr/>
        <p:txBody>
          <a:bodyPr>
            <a:normAutofit/>
          </a:bodyPr>
          <a:lstStyle/>
          <a:p>
            <a:pPr eaLnBrk="1" hangingPunct="1"/>
            <a:r>
              <a:rPr lang="en-US" altLang="en-US" sz="4000" dirty="0" smtClean="0"/>
              <a:t>Creating and Using Views</a:t>
            </a:r>
          </a:p>
        </p:txBody>
      </p:sp>
      <p:pic>
        <p:nvPicPr>
          <p:cNvPr id="17414" name="Picture 1"/>
          <p:cNvPicPr>
            <a:picLocks noChangeAspect="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14400" y="1676137"/>
            <a:ext cx="6294438" cy="365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5" name="TextBox 7"/>
          <p:cNvSpPr txBox="1">
            <a:spLocks noChangeArrowheads="1"/>
          </p:cNvSpPr>
          <p:nvPr/>
        </p:nvSpPr>
        <p:spPr bwMode="auto">
          <a:xfrm>
            <a:off x="803275" y="5483225"/>
            <a:ext cx="655320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400" b="1" dirty="0"/>
              <a:t>Figure 7-3: </a:t>
            </a:r>
            <a:r>
              <a:rPr lang="en-US" altLang="en-US" sz="1400" b="1" dirty="0" smtClean="0"/>
              <a:t>User’s </a:t>
            </a:r>
            <a:r>
              <a:rPr lang="en-US" altLang="en-US" sz="1400" b="1" dirty="0"/>
              <a:t>view of the ITEM table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8/23/2016"/>
</p:tagLst>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WA_150">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3322</TotalTime>
  <Words>1542</Words>
  <Application>Microsoft Office PowerPoint</Application>
  <PresentationFormat>On-screen Show (4:3)</PresentationFormat>
  <Paragraphs>209</Paragraphs>
  <Slides>46</Slides>
  <Notes>1</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46</vt:i4>
      </vt:variant>
    </vt:vector>
  </HeadingPairs>
  <TitlesOfParts>
    <vt:vector size="52" baseType="lpstr">
      <vt:lpstr>Theme1</vt:lpstr>
      <vt:lpstr>2_Default Design</vt:lpstr>
      <vt:lpstr>1_Default Design</vt:lpstr>
      <vt:lpstr>3_Default Design</vt:lpstr>
      <vt:lpstr>WA_150</vt:lpstr>
      <vt:lpstr>Chart</vt:lpstr>
      <vt:lpstr>Data Development Utilizing Database Design and SQL</vt:lpstr>
      <vt:lpstr>Introduction</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Creating and Using Views</vt:lpstr>
      <vt:lpstr>Using a View to Update Data</vt:lpstr>
      <vt:lpstr>Updating Row-and-Column Subset Views</vt:lpstr>
      <vt:lpstr>Updating Views Involving Joins</vt:lpstr>
      <vt:lpstr>Updating Views Involving Statistics</vt:lpstr>
      <vt:lpstr>Dropping a View</vt:lpstr>
      <vt:lpstr>Exercise</vt:lpstr>
      <vt:lpstr>Security</vt:lpstr>
      <vt:lpstr>Security</vt:lpstr>
      <vt:lpstr>Security</vt:lpstr>
      <vt:lpstr>Indexes</vt:lpstr>
      <vt:lpstr>Indexes</vt:lpstr>
      <vt:lpstr>Indexes</vt:lpstr>
      <vt:lpstr>Creating an Index</vt:lpstr>
      <vt:lpstr>Creating an Index</vt:lpstr>
      <vt:lpstr>Creating an Index</vt:lpstr>
      <vt:lpstr>Dropping an Index</vt:lpstr>
      <vt:lpstr>Creating Unique Indexes</vt:lpstr>
      <vt:lpstr>Exercise</vt:lpstr>
      <vt:lpstr>System Catalog</vt:lpstr>
      <vt:lpstr>System Catalog</vt:lpstr>
      <vt:lpstr>Update of the System Catalog</vt:lpstr>
      <vt:lpstr>Integrity Constraints in SQL</vt:lpstr>
      <vt:lpstr>Integrity Constraints in SQL</vt:lpstr>
      <vt:lpstr>Integrity Constraints in SQL</vt:lpstr>
      <vt:lpstr>Integrity Constraints in SQL</vt:lpstr>
      <vt:lpstr>Integrity Constraints in SQL</vt:lpstr>
      <vt:lpstr>Integrity Constraints in SQL</vt:lpstr>
      <vt:lpstr>Integrity Constraints in SQL</vt:lpstr>
      <vt:lpstr>Summary</vt:lpstr>
      <vt:lpstr>Exercise</vt:lpstr>
    </vt:vector>
  </TitlesOfParts>
  <Company>University of Mary Hardin-Baylor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Course Technology</dc:creator>
  <cp:lastModifiedBy>ADMINIBM</cp:lastModifiedBy>
  <cp:revision>85</cp:revision>
  <dcterms:created xsi:type="dcterms:W3CDTF">2005-10-20T18:32:21Z</dcterms:created>
  <dcterms:modified xsi:type="dcterms:W3CDTF">2016-10-06T00:30:50Z</dcterms:modified>
</cp:coreProperties>
</file>