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  <p:sldMasterId id="2147483685" r:id="rId3"/>
    <p:sldMasterId id="2147483697" r:id="rId4"/>
    <p:sldMasterId id="2147483981" r:id="rId5"/>
  </p:sldMasterIdLst>
  <p:notesMasterIdLst>
    <p:notesMasterId r:id="rId50"/>
  </p:notesMasterIdLst>
  <p:sldIdLst>
    <p:sldId id="257" r:id="rId6"/>
    <p:sldId id="260" r:id="rId7"/>
    <p:sldId id="265" r:id="rId8"/>
    <p:sldId id="266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36" r:id="rId19"/>
    <p:sldId id="344" r:id="rId20"/>
    <p:sldId id="267" r:id="rId21"/>
    <p:sldId id="272" r:id="rId22"/>
    <p:sldId id="335" r:id="rId23"/>
    <p:sldId id="269" r:id="rId24"/>
    <p:sldId id="270" r:id="rId25"/>
    <p:sldId id="337" r:id="rId26"/>
    <p:sldId id="320" r:id="rId27"/>
    <p:sldId id="338" r:id="rId28"/>
    <p:sldId id="339" r:id="rId29"/>
    <p:sldId id="281" r:id="rId30"/>
    <p:sldId id="324" r:id="rId31"/>
    <p:sldId id="282" r:id="rId32"/>
    <p:sldId id="283" r:id="rId33"/>
    <p:sldId id="340" r:id="rId34"/>
    <p:sldId id="285" r:id="rId35"/>
    <p:sldId id="341" r:id="rId36"/>
    <p:sldId id="343" r:id="rId37"/>
    <p:sldId id="342" r:id="rId38"/>
    <p:sldId id="288" r:id="rId39"/>
    <p:sldId id="289" r:id="rId40"/>
    <p:sldId id="290" r:id="rId41"/>
    <p:sldId id="291" r:id="rId42"/>
    <p:sldId id="292" r:id="rId43"/>
    <p:sldId id="294" r:id="rId44"/>
    <p:sldId id="308" r:id="rId45"/>
    <p:sldId id="331" r:id="rId46"/>
    <p:sldId id="309" r:id="rId47"/>
    <p:sldId id="333" r:id="rId48"/>
    <p:sldId id="346" r:id="rId49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6" d="100"/>
          <a:sy n="76" d="100"/>
        </p:scale>
        <p:origin x="-13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108457-05A9-4D60-BEAE-25F95C331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5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D793FB-6AAB-41B2-980D-3ED0BF22CE3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fld id="{F0D2239A-150F-45F8-BB13-3A6315EDDDBC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5CF06-B7B4-4C1F-8BBF-806E7625B4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725CD-292F-4413-82EE-993324B7BC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68181-A50E-4210-A30D-3F3E8F3D9D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7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299C6-C328-440B-AA8D-837C5C6C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8BD6-C0C0-4D32-8F35-9D8D68AFE9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2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E58D0-D705-4421-8717-6CEEC52715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6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8389-0B89-4141-AC87-49DDBBCBED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8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A4B03-EC92-448A-9C58-5D2FD0A00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4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A11F-9438-4DC8-AB57-1D70187B7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69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6FC2E-A9C5-404A-BC22-1C67051FB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83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6A49-3E9F-42A2-BEAB-8F3A1E342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6E0C7-6740-4814-831E-424DEDE61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87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39FB3-5A94-4EEF-924D-1D55A7B384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80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FFAA-635B-4AEB-A1BC-7676680B6B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42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760F3-B9A3-47CF-8BE1-A146CA7C69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96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DBC54-F2F0-4D30-8392-0E526448B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84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AEE20-A425-4911-9D30-B27FC0C4AA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33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F7674-6FB3-4CA5-90FC-CD5A17C889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67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7A805-3C38-4137-BD93-12B79869BB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5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3C007-FFD4-466A-AACC-9518E2C05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42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C3996-3AD1-462B-9B82-E91A8E2C69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7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478E2-FE7F-4CE1-93B6-37CD84B127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E1E81-33AE-4248-95D9-EF3DA2C07B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42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58737-644E-47C8-8275-875F70C32A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9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25518-3E5D-4337-B937-55387697C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39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A534A-9FA9-4ACE-A6D1-26D6FC0E38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11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F2907-FFD5-459A-ABC9-8CDAFCFB19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8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BCF1C-4781-45F2-9A9A-F7D01C9AD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07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84349-ACED-4413-9176-D4B592F4C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58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41747-AB59-41CC-A1B0-A8297B5964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804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26DCD-D98C-492D-929D-3BA501BCB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45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BEB8C-A4D8-4AF8-9D94-2882AB83AF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44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ABEF-19E1-486B-A34A-9E23E3A8E8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1803C-FDE1-4137-8F21-7B6DE3BA1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45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72319-6530-4C9E-A837-7332D4E7C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9AE0-EB75-4D94-973A-6442791E0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8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D1278-8B13-47F3-B195-3698C4658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862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A2FA1-EEE1-4ECA-9AA5-A67EC97A92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4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1EFE-BCD8-44C2-B85F-422179FEE8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706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D85CF06-B7B4-4C1F-8BBF-806E7625B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91E6E0C7-6740-4814-831E-424DEDE610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A5BE1E81-33AE-4248-95D9-EF3DA2C07B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5636215" y="62484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AF81803C-FDE1-4137-8F21-7B6DE3BA19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DBCB6EA3-E4A6-42DA-B48B-696F148802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B6EA3-E4A6-42DA-B48B-696F1488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74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E4C65E9B-9B62-4BBD-8E85-64970C43B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F4B979E5-3E72-4F2C-A030-9F5B5C4D66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000FC4E9-DB9A-41FA-8C92-33556A6F03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07DC832-B483-4C97-8E50-BAD5A5EADC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F43725CD-292F-4413-82EE-993324B7B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74E68181-A50E-4210-A30D-3F3E8F3D9D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ED008-5A83-4B3C-AB6F-D73789B012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5E9B-9B62-4BBD-8E85-64970C43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979E5-3E72-4F2C-A030-9F5B5C4D66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FC4E9-DB9A-41FA-8C92-33556A6F03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DC832-B483-4C97-8E50-BAD5A5EADC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92ED008-5A83-4B3C-AB6F-D73789B01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C46CF3-2BF9-4774-822A-5567CBE924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A9F370D-A0E2-48FD-A416-9BA42F63B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433C0EC-C415-402C-A226-932B690F5A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45" y="6053704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Data Development Utilizing</a:t>
            </a:r>
            <a:r>
              <a:rPr lang="en-US" sz="1100" baseline="0" dirty="0" smtClean="0"/>
              <a:t> Database Design and SQL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Development Utilizing Database Design and SQL</a:t>
            </a:r>
            <a:endParaRPr lang="en-US" altLang="en-US" b="1" dirty="0" smtClean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900" i="1" dirty="0" smtClean="0"/>
              <a:t>Day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68412"/>
            <a:ext cx="6583363" cy="4294188"/>
          </a:xfrm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Dates</a:t>
            </a: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1039813" y="577056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8-3: Using the ADD_MONTHS function to add months to a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22412"/>
            <a:ext cx="6308725" cy="4116388"/>
          </a:xfrm>
        </p:spPr>
      </p:pic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Dates</a:t>
            </a: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1039813" y="577056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8-4: Adding days to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562100"/>
            <a:ext cx="6492875" cy="4076700"/>
          </a:xfrm>
        </p:spPr>
      </p:pic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Dates</a:t>
            </a:r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1039813" y="577056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8-5: Calculating the number of days between two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Concatenate</a:t>
            </a:r>
          </a:p>
          <a:p>
            <a:pPr lvl="1" eaLnBrk="1" hangingPunct="1"/>
            <a:r>
              <a:rPr lang="en-US" altLang="en-US" dirty="0" smtClean="0"/>
              <a:t>Combine two or more columns into a single expression</a:t>
            </a:r>
          </a:p>
          <a:p>
            <a:pPr lvl="1" eaLnBrk="1" hangingPunct="1"/>
            <a:r>
              <a:rPr lang="en-US" altLang="en-US" dirty="0" smtClean="0"/>
              <a:t>Type two vertical lines (||) (Oracle)</a:t>
            </a:r>
          </a:p>
          <a:p>
            <a:pPr lvl="2" eaLnBrk="1" hangingPunct="1"/>
            <a:r>
              <a:rPr lang="en-US" altLang="en-US" dirty="0" smtClean="0"/>
              <a:t>&amp; symbol (MS Access)</a:t>
            </a:r>
          </a:p>
          <a:p>
            <a:pPr lvl="2" eaLnBrk="1" hangingPunct="1"/>
            <a:r>
              <a:rPr lang="en-US" altLang="en-US" dirty="0" smtClean="0"/>
              <a:t>+ symbol (MS SQL Server)</a:t>
            </a:r>
          </a:p>
          <a:p>
            <a:pPr lvl="1" eaLnBrk="1" hangingPunct="1"/>
            <a:r>
              <a:rPr lang="en-US" altLang="en-US" dirty="0" smtClean="0"/>
              <a:t>RTRIM function</a:t>
            </a:r>
          </a:p>
          <a:p>
            <a:pPr lvl="2" eaLnBrk="1" hangingPunct="1"/>
            <a:r>
              <a:rPr lang="en-US" altLang="en-US" dirty="0" smtClean="0"/>
              <a:t>Removes extra spaces to the right of a value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Concatenating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813" y="1725612"/>
            <a:ext cx="6492875" cy="3455988"/>
          </a:xfrm>
        </p:spPr>
      </p:pic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Concatenating Columns</a:t>
            </a:r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1039813" y="5462588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8-6: Concatenating two columns and using the RTRIM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the CAT database to complete the following exercises.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List the guide number, first name and last name for all guides. The first name should appear in lower case and the last name in upper case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SELECT GUIDE_NUM, LOWER(FIRST_NAME), UPPER(LAST_NAME) FROM GUIDE</a:t>
            </a:r>
            <a:endParaRPr lang="en-US" dirty="0" smtClean="0">
              <a:solidFill>
                <a:schemeClr val="accent2"/>
              </a:solidFill>
            </a:endParaRPr>
          </a:p>
          <a:p>
            <a:pPr marL="850392" lvl="1" indent="-457200">
              <a:buFont typeface="+mj-lt"/>
              <a:buAutoNum type="arabicPeriod" startAt="2"/>
            </a:pPr>
            <a:r>
              <a:rPr lang="en-US" dirty="0" smtClean="0"/>
              <a:t>List the trip ID and trip name for all trips that start in Bar Harbor. Your query should ignore case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SELECT TRIP_ID, TRIP_NAME LOWER(START_LOCATION) FROM TRIP WHERE START_LOCATION = ‘bar </a:t>
            </a:r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dirty="0" smtClean="0">
                <a:solidFill>
                  <a:schemeClr val="accent2"/>
                </a:solidFill>
              </a:rPr>
              <a:t>arbor’; </a:t>
            </a:r>
            <a:endParaRPr lang="en-US" dirty="0" smtClean="0">
              <a:solidFill>
                <a:schemeClr val="accent2"/>
              </a:solidFill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List the reservation ID, trip date and price for all trips. The price should be rounded to the nearest dollar. 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SELECT RESERVATION_ID, TRIP_DATE, ROUND(TRIP_PRICE, 0) FROM RESERVATION;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 smtClean="0"/>
              <a:t>Useful in client/server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 smtClean="0"/>
              <a:t>Advantages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 dirty="0" smtClean="0"/>
              <a:t>Procedure is stored on server;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 dirty="0" smtClean="0"/>
              <a:t>DBMS compiles stored procedure; creates compiled, optimized code to run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 dirty="0" smtClean="0"/>
              <a:t>Convenience (reduces typing) for client applications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 dirty="0" smtClean="0"/>
              <a:t>Increases control over data by limiting the client applications.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 smtClean="0"/>
              <a:t>MS Access does not support stored procedures</a:t>
            </a:r>
          </a:p>
          <a:p>
            <a:pPr lvl="1" eaLnBrk="1" hangingPunct="1">
              <a:spcBef>
                <a:spcPct val="100000"/>
              </a:spcBef>
            </a:pPr>
            <a:endParaRPr lang="en-US" altLang="en-US" sz="2400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Stored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smtClean="0"/>
              <a:t>Use CREATE PROCEDURE command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smtClean="0"/>
              <a:t>%TYPE attribute ensures that variable has same data type as a particular column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smtClean="0"/>
              <a:t>Procedural code located between BEGIN and END commands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smtClean="0"/>
              <a:t>Each variable declaration and command as well as the word END are followed by semicolons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smtClean="0"/>
              <a:t>The slash (/) at the end of the program appears on its own line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endParaRPr lang="en-US" altLang="en-US" sz="2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991600" cy="13335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Retrieving a Single Row and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06575"/>
            <a:ext cx="8229600" cy="3527425"/>
          </a:xfrm>
        </p:spPr>
      </p:pic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Retrieving a Single Row and Column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1371600" y="5462588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8-7: Procedure to find a rep’s name given the rep’s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When executed, user will be prompted for a value for </a:t>
            </a:r>
            <a:r>
              <a:rPr lang="en-US" altLang="en-US" sz="2400" smtClean="0">
                <a:latin typeface="Courier New" pitchFamily="49" charset="0"/>
              </a:rPr>
              <a:t>I_REP_NUM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That value will be used to retrieve the last name and first name of the sales rep whose number equals this value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The results will be placed in the variables </a:t>
            </a:r>
            <a:r>
              <a:rPr lang="en-US" altLang="en-US" sz="2400" smtClean="0">
                <a:latin typeface="Courier New" pitchFamily="49" charset="0"/>
              </a:rPr>
              <a:t>I_LAST_NAME, I_FIRST_NAME</a:t>
            </a:r>
            <a:endParaRPr lang="en-US" altLang="en-US" sz="2400" smtClean="0"/>
          </a:p>
          <a:p>
            <a:pPr eaLnBrk="1" hangingPunct="1">
              <a:spcBef>
                <a:spcPct val="100000"/>
              </a:spcBef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DBMS_OUTPUT.PUT_LINE </a:t>
            </a:r>
            <a:r>
              <a:rPr lang="en-US" altLang="en-US" sz="2400" smtClean="0">
                <a:cs typeface="Courier New" pitchFamily="49" charset="0"/>
              </a:rPr>
              <a:t>displays concatenated and trimmed rep’s name</a:t>
            </a: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1336675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Retrieving a Single Row and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SQL is a nonprocedural language</a:t>
            </a:r>
          </a:p>
          <a:p>
            <a:pPr lvl="1" eaLnBrk="1" hangingPunct="1"/>
            <a:r>
              <a:rPr lang="en-US" altLang="en-US" sz="2000" dirty="0" smtClean="0"/>
              <a:t>Use simple commands to communicate tasks to computer (database)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PL/SQL is a procedural language</a:t>
            </a:r>
          </a:p>
          <a:p>
            <a:pPr lvl="1" eaLnBrk="1" hangingPunct="1"/>
            <a:r>
              <a:rPr lang="en-US" altLang="en-US" sz="2000" dirty="0" smtClean="0"/>
              <a:t>Must provide step-by-step process for accomplishing tasks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You can embed SQL in another language, such as PL/SQL or T-SQL (SQL Server)</a:t>
            </a:r>
          </a:p>
          <a:p>
            <a:pPr lvl="1"/>
            <a:r>
              <a:rPr lang="en-US" altLang="en-US" sz="1800" dirty="0" smtClean="0"/>
              <a:t>Useful when needed tasks are beyond the capabilities of SQL</a:t>
            </a:r>
          </a:p>
          <a:p>
            <a:pPr lvl="1"/>
            <a:r>
              <a:rPr lang="en-US" altLang="en-US" sz="2000" dirty="0" smtClean="0"/>
              <a:t>You cannot embed SQL commands in MS Access programs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Using SQL in a Programming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DBMS_OUTPUT is a package that contains multiple procedures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To call procedure: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smtClean="0">
                <a:latin typeface="Courier New" pitchFamily="49" charset="0"/>
              </a:rPr>
              <a:t>Type BEGIN, the name of the procedure, argument in parentheses, END, semicolon, slash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839200" cy="1527175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Retrieving a Single Row and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00213"/>
            <a:ext cx="6492875" cy="3557587"/>
          </a:xfrm>
        </p:spPr>
      </p:pic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Retrieving a Single Row and Column</a:t>
            </a:r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457200" y="5462588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8-8: Using the DISP_REP_NAME procedure within an SQL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Use EXCEPTION clause</a:t>
            </a:r>
          </a:p>
          <a:p>
            <a:pPr lvl="1" eaLnBrk="1" hangingPunct="1"/>
            <a:r>
              <a:rPr lang="en-US" altLang="en-US" smtClean="0"/>
              <a:t>Print an error message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Handling</a:t>
            </a:r>
          </a:p>
        </p:txBody>
      </p:sp>
      <p:pic>
        <p:nvPicPr>
          <p:cNvPr id="4301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28800"/>
            <a:ext cx="5578475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Box 8"/>
          <p:cNvSpPr txBox="1">
            <a:spLocks noChangeArrowheads="1"/>
          </p:cNvSpPr>
          <p:nvPr/>
        </p:nvSpPr>
        <p:spPr bwMode="auto">
          <a:xfrm>
            <a:off x="461963" y="580866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8-10: PL/SQL procedure with error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8"/>
          <a:stretch>
            <a:fillRect/>
          </a:stretch>
        </p:blipFill>
        <p:spPr>
          <a:xfrm>
            <a:off x="685800" y="914400"/>
            <a:ext cx="7132638" cy="2317750"/>
          </a:xfrm>
        </p:spPr>
      </p:pic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731838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Changing Data with a Procedure</a:t>
            </a:r>
          </a:p>
        </p:txBody>
      </p:sp>
      <p:pic>
        <p:nvPicPr>
          <p:cNvPr id="45062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1"/>
          <a:stretch>
            <a:fillRect/>
          </a:stretch>
        </p:blipFill>
        <p:spPr bwMode="auto">
          <a:xfrm>
            <a:off x="685800" y="3657600"/>
            <a:ext cx="70405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Box 9"/>
          <p:cNvSpPr txBox="1">
            <a:spLocks noChangeArrowheads="1"/>
          </p:cNvSpPr>
          <p:nvPr/>
        </p:nvSpPr>
        <p:spPr bwMode="auto">
          <a:xfrm>
            <a:off x="685800" y="3276600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8-12: Using a procedure to update a row</a:t>
            </a:r>
          </a:p>
        </p:txBody>
      </p:sp>
      <p:sp>
        <p:nvSpPr>
          <p:cNvPr id="45064" name="TextBox 10"/>
          <p:cNvSpPr txBox="1">
            <a:spLocks noChangeArrowheads="1"/>
          </p:cNvSpPr>
          <p:nvPr/>
        </p:nvSpPr>
        <p:spPr bwMode="auto">
          <a:xfrm>
            <a:off x="720725" y="590391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8-13: Using a procedure to update the name of customer 260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57337"/>
            <a:ext cx="6858000" cy="3776663"/>
          </a:xfr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Data with a Procedure</a:t>
            </a:r>
          </a:p>
        </p:txBody>
      </p:sp>
      <p:sp>
        <p:nvSpPr>
          <p:cNvPr id="46086" name="TextBox 6"/>
          <p:cNvSpPr txBox="1">
            <a:spLocks noChangeArrowheads="1"/>
          </p:cNvSpPr>
          <p:nvPr/>
        </p:nvSpPr>
        <p:spPr bwMode="auto">
          <a:xfrm>
            <a:off x="609600" y="551021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8-14: Procedure to delete a row and related rows from multiple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mtClean="0"/>
              <a:t>PL/SQL can process only one record at a time</a:t>
            </a:r>
          </a:p>
          <a:p>
            <a:pPr eaLnBrk="1" hangingPunct="1">
              <a:spcBef>
                <a:spcPct val="150000"/>
              </a:spcBef>
            </a:pPr>
            <a:endParaRPr lang="en-US" alt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Selecting Multiple Rows with a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mtClean="0"/>
              <a:t>A cursor is a pointer to a row in the collection of rows retrieved by a SQL command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mtClean="0"/>
              <a:t>A cursor advances one row at a time to provide sequential one-record-at-a-time access to retrieved rows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Using a 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 smtClean="0"/>
              <a:t>The first step is to declare the cursor and describe the associated query in the declaration section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400" smtClean="0">
                <a:latin typeface="Courier New" pitchFamily="49" charset="0"/>
              </a:rPr>
              <a:t>CURSOR CUSTGROUP IS</a:t>
            </a:r>
            <a:br>
              <a:rPr lang="en-US" altLang="en-US" sz="2400" smtClean="0">
                <a:latin typeface="Courier New" pitchFamily="49" charset="0"/>
              </a:rPr>
            </a:br>
            <a:r>
              <a:rPr lang="en-US" altLang="en-US" sz="2400" smtClean="0">
                <a:latin typeface="Courier New" pitchFamily="49" charset="0"/>
              </a:rPr>
              <a:t>SELECT CUSTOMER_NUM, CUSTOMER_NAME</a:t>
            </a:r>
            <a:br>
              <a:rPr lang="en-US" altLang="en-US" sz="2400" smtClean="0">
                <a:latin typeface="Courier New" pitchFamily="49" charset="0"/>
              </a:rPr>
            </a:br>
            <a:r>
              <a:rPr lang="en-US" altLang="en-US" sz="2400" smtClean="0">
                <a:latin typeface="Courier New" pitchFamily="49" charset="0"/>
              </a:rPr>
              <a:t>FROM CUSTOMER</a:t>
            </a:r>
            <a:br>
              <a:rPr lang="en-US" altLang="en-US" sz="2400" smtClean="0">
                <a:latin typeface="Courier New" pitchFamily="49" charset="0"/>
              </a:rPr>
            </a:br>
            <a:r>
              <a:rPr lang="en-US" altLang="en-US" sz="2400" smtClean="0">
                <a:latin typeface="Courier New" pitchFamily="49" charset="0"/>
              </a:rPr>
              <a:t>WHERE REP_NUM = I_REP_NUM;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 smtClean="0"/>
              <a:t>Three commands are needed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500" smtClean="0"/>
              <a:t>OPEN, FETCH, CLOSE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Using a 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OPEN command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 smtClean="0"/>
              <a:t>Opens cursor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 smtClean="0"/>
              <a:t>Causes query to be executed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 smtClean="0"/>
              <a:t>Makes results available to the program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Prior to opening, there are no rows available to be fetched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 smtClean="0">
                <a:latin typeface="Courier New" pitchFamily="49" charset="0"/>
              </a:rPr>
              <a:t>OPEN CUSTGROUP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Opening a 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680325" cy="1785938"/>
          </a:xfrm>
        </p:spPr>
      </p:pic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Opening a Cursor</a:t>
            </a:r>
          </a:p>
        </p:txBody>
      </p:sp>
      <p:pic>
        <p:nvPicPr>
          <p:cNvPr id="5120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810000"/>
            <a:ext cx="7223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TextBox 7"/>
          <p:cNvSpPr txBox="1">
            <a:spLocks noChangeArrowheads="1"/>
          </p:cNvSpPr>
          <p:nvPr/>
        </p:nvSpPr>
        <p:spPr bwMode="auto">
          <a:xfrm>
            <a:off x="461963" y="580866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8-17: After OPEN, but before first FETCH</a:t>
            </a:r>
          </a:p>
        </p:txBody>
      </p:sp>
      <p:sp>
        <p:nvSpPr>
          <p:cNvPr id="51208" name="TextBox 8"/>
          <p:cNvSpPr txBox="1">
            <a:spLocks noChangeArrowheads="1"/>
          </p:cNvSpPr>
          <p:nvPr/>
        </p:nvSpPr>
        <p:spPr bwMode="auto">
          <a:xfrm>
            <a:off x="503238" y="3195638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8-16: Before  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Aggregate functions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900" smtClean="0"/>
              <a:t>Perform calculations based on groups of records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900" smtClean="0"/>
              <a:t>SUM is an example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Other SQL functions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Affect single records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Vary from one SQL implementation to another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sz="2800" smtClean="0"/>
              <a:t>FETCH command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500" smtClean="0"/>
              <a:t>Advances cursor to next row in set of retrieved rows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500" smtClean="0"/>
              <a:t>Places contents of row in indicated variables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smtClean="0">
                <a:latin typeface="Courier New" pitchFamily="49" charset="0"/>
              </a:rPr>
              <a:t>FETCH CUSTGROUP INTO I_CUSTOMER_NUM,</a:t>
            </a:r>
            <a:br>
              <a:rPr lang="en-US" altLang="en-US" sz="2800" smtClean="0">
                <a:latin typeface="Courier New" pitchFamily="49" charset="0"/>
              </a:rPr>
            </a:br>
            <a:r>
              <a:rPr lang="en-US" altLang="en-US" sz="2800" smtClean="0">
                <a:latin typeface="Courier New" pitchFamily="49" charset="0"/>
              </a:rPr>
              <a:t>I_CUSTOMER_NAME;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smtClean="0"/>
              <a:t>Execution of fetch command produces only a single row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Fetching Rows from a 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1013" y="1219200"/>
            <a:ext cx="8229600" cy="1912938"/>
          </a:xfrm>
        </p:spPr>
      </p:pic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81013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Fetching Rows from a Cursor</a:t>
            </a:r>
          </a:p>
        </p:txBody>
      </p:sp>
      <p:pic>
        <p:nvPicPr>
          <p:cNvPr id="5325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3733800"/>
            <a:ext cx="7772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7"/>
          <p:cNvSpPr txBox="1">
            <a:spLocks noChangeArrowheads="1"/>
          </p:cNvSpPr>
          <p:nvPr/>
        </p:nvSpPr>
        <p:spPr bwMode="auto">
          <a:xfrm>
            <a:off x="1676400" y="5867400"/>
            <a:ext cx="3429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8-19: After second FETCH</a:t>
            </a:r>
          </a:p>
        </p:txBody>
      </p:sp>
      <p:sp>
        <p:nvSpPr>
          <p:cNvPr id="53256" name="TextBox 8"/>
          <p:cNvSpPr txBox="1">
            <a:spLocks noChangeArrowheads="1"/>
          </p:cNvSpPr>
          <p:nvPr/>
        </p:nvSpPr>
        <p:spPr bwMode="auto">
          <a:xfrm>
            <a:off x="1654175" y="3271838"/>
            <a:ext cx="345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8-18: After first FETCH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95400"/>
            <a:ext cx="7315200" cy="1700213"/>
          </a:xfrm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Fetching Rows from a Cursor (continued)</a:t>
            </a:r>
          </a:p>
        </p:txBody>
      </p:sp>
      <p:pic>
        <p:nvPicPr>
          <p:cNvPr id="5427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7315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Box 7"/>
          <p:cNvSpPr txBox="1">
            <a:spLocks noChangeArrowheads="1"/>
          </p:cNvSpPr>
          <p:nvPr/>
        </p:nvSpPr>
        <p:spPr bwMode="auto">
          <a:xfrm>
            <a:off x="282575" y="324961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8-20: After third FETCH</a:t>
            </a:r>
          </a:p>
        </p:txBody>
      </p:sp>
      <p:sp>
        <p:nvSpPr>
          <p:cNvPr id="54280" name="TextBox 8"/>
          <p:cNvSpPr txBox="1">
            <a:spLocks noChangeArrowheads="1"/>
          </p:cNvSpPr>
          <p:nvPr/>
        </p:nvSpPr>
        <p:spPr bwMode="auto">
          <a:xfrm>
            <a:off x="304800" y="5791200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8-21: After fourth FETCH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81200"/>
            <a:ext cx="8229600" cy="2603500"/>
          </a:xfrm>
        </p:spPr>
      </p:pic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Fetching Rows from a Cursor (continued)</a:t>
            </a: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468313" y="5410200"/>
            <a:ext cx="7304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8-22: After attempting a fifth FETCH (CUSTGROUP%NOTFOUND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CLOSE command</a:t>
            </a:r>
          </a:p>
          <a:p>
            <a:pPr lvl="1" eaLnBrk="1" hangingPunct="1"/>
            <a:r>
              <a:rPr lang="en-US" altLang="en-US" sz="2400" smtClean="0"/>
              <a:t>Closes a cursor and deactivates it</a:t>
            </a:r>
          </a:p>
          <a:p>
            <a:pPr lvl="1" eaLnBrk="1" hangingPunct="1"/>
            <a:r>
              <a:rPr lang="en-US" altLang="en-US" sz="2400" smtClean="0"/>
              <a:t>Data retrieved by execution of the query is no longer available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Closing a Cursor</a:t>
            </a:r>
          </a:p>
        </p:txBody>
      </p:sp>
      <p:pic>
        <p:nvPicPr>
          <p:cNvPr id="5632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6218238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685800" y="5562600"/>
            <a:ext cx="3646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8-23: After 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6950075" cy="3786188"/>
          </a:xfrm>
        </p:spPr>
      </p:pic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Writing a Complete Procedure Using a Cursor</a:t>
            </a:r>
          </a:p>
        </p:txBody>
      </p:sp>
      <p:sp>
        <p:nvSpPr>
          <p:cNvPr id="57350" name="TextBox 8"/>
          <p:cNvSpPr txBox="1">
            <a:spLocks noChangeArrowheads="1"/>
          </p:cNvSpPr>
          <p:nvPr/>
        </p:nvSpPr>
        <p:spPr bwMode="auto">
          <a:xfrm>
            <a:off x="914400" y="5486400"/>
            <a:ext cx="365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8-24: Procedure with a 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6858000" cy="3836988"/>
          </a:xfrm>
        </p:spPr>
      </p:pic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Writing a Complete Procedure Using a Cursor</a:t>
            </a:r>
          </a:p>
        </p:txBody>
      </p:sp>
      <p:sp>
        <p:nvSpPr>
          <p:cNvPr id="58374" name="TextBox 8"/>
          <p:cNvSpPr txBox="1">
            <a:spLocks noChangeArrowheads="1"/>
          </p:cNvSpPr>
          <p:nvPr/>
        </p:nvSpPr>
        <p:spPr bwMode="auto">
          <a:xfrm>
            <a:off x="838200" y="5638800"/>
            <a:ext cx="730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8-25: Results of using the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 smtClean="0"/>
              <a:t>Any SQL query is legitimate in a cursor definition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 smtClean="0"/>
              <a:t>More complicated retrieval requirements result in greater benefits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Using More Complex Cursors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524000"/>
            <a:ext cx="6218238" cy="3971925"/>
          </a:xfrm>
        </p:spPr>
      </p:pic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Using More Complex Cursors</a:t>
            </a:r>
          </a:p>
        </p:txBody>
      </p:sp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1219200" y="5638800"/>
            <a:ext cx="6324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8-26: Procedure with a cursor that involves joining multiple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Simplifies coding in the program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Programs with embedded SQL utilize the optimizer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500" smtClean="0"/>
              <a:t>Programmer doesn’t worry about the best way to retrieve data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500" smtClean="0"/>
              <a:t>Program doesn’t have to change even if the underlying structure does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Cursor definition only changes; not procedural code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Cursors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UPPER function</a:t>
            </a:r>
          </a:p>
          <a:p>
            <a:pPr lvl="1" eaLnBrk="1" hangingPunct="1"/>
            <a:r>
              <a:rPr lang="en-US" altLang="en-US" dirty="0" smtClean="0"/>
              <a:t>Displays a value in uppercase letters</a:t>
            </a:r>
          </a:p>
          <a:p>
            <a:pPr lvl="1" eaLnBrk="1" hangingPunct="1"/>
            <a:r>
              <a:rPr lang="en-US" altLang="en-US" dirty="0" smtClean="0"/>
              <a:t>Function operates on an argument</a:t>
            </a:r>
          </a:p>
          <a:p>
            <a:pPr eaLnBrk="1" hangingPunct="1"/>
            <a:r>
              <a:rPr lang="en-US" altLang="en-US" dirty="0" smtClean="0"/>
              <a:t>LOWER function</a:t>
            </a:r>
          </a:p>
          <a:p>
            <a:pPr lvl="1" eaLnBrk="1" hangingPunct="1"/>
            <a:r>
              <a:rPr lang="en-US" altLang="en-US" dirty="0" smtClean="0"/>
              <a:t>Displays a value in lowercase letters</a:t>
            </a:r>
          </a:p>
          <a:p>
            <a:pPr eaLnBrk="1" hangingPunct="1"/>
            <a:r>
              <a:rPr lang="en-US" altLang="en-US" dirty="0" smtClean="0"/>
              <a:t>Can use functions in WHERE clauses</a:t>
            </a:r>
          </a:p>
          <a:p>
            <a:pPr eaLnBrk="1" hangingPunct="1"/>
            <a:r>
              <a:rPr lang="en-US" altLang="en-US" dirty="0" smtClean="0"/>
              <a:t>MS Access uses UCASE and LCASE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Procedure that is executed automatically in response to an associated database operation</a:t>
            </a:r>
          </a:p>
          <a:p>
            <a:pPr eaLnBrk="1" hangingPunct="1"/>
            <a:r>
              <a:rPr lang="en-US" altLang="en-US" sz="2800" smtClean="0"/>
              <a:t>CREATE TRIGGER</a:t>
            </a:r>
          </a:p>
          <a:p>
            <a:pPr eaLnBrk="1" hangingPunct="1"/>
            <a:r>
              <a:rPr lang="en-US" altLang="en-US" sz="2800" smtClean="0"/>
              <a:t>SQL commands between BEGIN and END</a:t>
            </a:r>
          </a:p>
          <a:p>
            <a:pPr eaLnBrk="1" hangingPunct="1"/>
            <a:r>
              <a:rPr lang="en-US" altLang="en-US" sz="2800" smtClean="0"/>
              <a:t>NEW qualifier refers to row that is added</a:t>
            </a:r>
          </a:p>
          <a:p>
            <a:pPr eaLnBrk="1" hangingPunct="1"/>
            <a:r>
              <a:rPr lang="en-US" altLang="en-US" sz="2800" smtClean="0"/>
              <a:t>OLD qualifier refers to row that was deleted or updated 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Trigger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a Trigger</a:t>
            </a:r>
          </a:p>
        </p:txBody>
      </p:sp>
      <p:pic>
        <p:nvPicPr>
          <p:cNvPr id="7885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914400" y="1035049"/>
            <a:ext cx="7315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915988" y="2763837"/>
            <a:ext cx="71326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TextBox 11"/>
          <p:cNvSpPr txBox="1">
            <a:spLocks noChangeArrowheads="1"/>
          </p:cNvSpPr>
          <p:nvPr/>
        </p:nvSpPr>
        <p:spPr bwMode="auto">
          <a:xfrm>
            <a:off x="949325" y="2390775"/>
            <a:ext cx="716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8-34: ADD_ORDER_LINE trigger</a:t>
            </a:r>
          </a:p>
        </p:txBody>
      </p:sp>
      <p:pic>
        <p:nvPicPr>
          <p:cNvPr id="78856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949325" y="4440237"/>
            <a:ext cx="65833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TextBox 13"/>
          <p:cNvSpPr txBox="1">
            <a:spLocks noChangeArrowheads="1"/>
          </p:cNvSpPr>
          <p:nvPr/>
        </p:nvSpPr>
        <p:spPr bwMode="auto">
          <a:xfrm>
            <a:off x="946150" y="4225925"/>
            <a:ext cx="716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8-35: UPDATE_ORDER_LINE trigger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0772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en-US" sz="2800" dirty="0" smtClean="0"/>
              <a:t>Functions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 dirty="0" smtClean="0"/>
              <a:t>Character (UPPER, LOWER)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 dirty="0" smtClean="0"/>
              <a:t>Numeric (ROUND, FLOOR)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 dirty="0" smtClean="0"/>
              <a:t>Date (ADD_MONTHS, SYSDATE)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dirty="0" smtClean="0"/>
              <a:t>Concatenation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 dirty="0" smtClean="0"/>
              <a:t>RTRIM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 dirty="0" smtClean="0"/>
              <a:t>(||) lines 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dirty="0" smtClean="0"/>
              <a:t>Stored procedure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 dirty="0" smtClean="0"/>
              <a:t>Query saved in a file that users can execute later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 dirty="0" smtClean="0"/>
              <a:t>CREATE PROCEDURE</a:t>
            </a:r>
          </a:p>
          <a:p>
            <a:pPr eaLnBrk="1" hangingPunct="1">
              <a:spcBef>
                <a:spcPct val="35000"/>
              </a:spcBef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 dirty="0" smtClean="0"/>
              <a:t>Variables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000" dirty="0" smtClean="0"/>
              <a:t>Declare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000" dirty="0" smtClean="0"/>
              <a:t>%TYPE attribute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000" dirty="0" smtClean="0"/>
              <a:t>INTO clause in SELECT places results in variables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 dirty="0" smtClean="0"/>
              <a:t>INSERT, UPDATE, and DELETE in PL/SQL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 dirty="0" smtClean="0"/>
              <a:t>Cursors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000" dirty="0" smtClean="0"/>
              <a:t>OPEN, FETCH, CLOSE</a:t>
            </a:r>
          </a:p>
          <a:p>
            <a:r>
              <a:rPr lang="en-US" altLang="en-US" sz="2400" dirty="0" smtClean="0"/>
              <a:t>Trigger</a:t>
            </a:r>
          </a:p>
          <a:p>
            <a:pPr lvl="1"/>
            <a:r>
              <a:rPr lang="en-US" altLang="en-US" sz="2000" dirty="0" smtClean="0"/>
              <a:t>Action that occurs automatically</a:t>
            </a:r>
          </a:p>
          <a:p>
            <a:pPr lvl="1"/>
            <a:r>
              <a:rPr lang="en-US" altLang="en-US" sz="2000" dirty="0" smtClean="0"/>
              <a:t>Stored and compiled on server</a:t>
            </a:r>
          </a:p>
          <a:p>
            <a:pPr lvl="1"/>
            <a:r>
              <a:rPr lang="en-US" altLang="en-US" sz="2000" dirty="0" smtClean="0"/>
              <a:t>Executed in response to a database operation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CAT database to complete the following exercises. Execute each procedure to validate </a:t>
            </a:r>
            <a:r>
              <a:rPr lang="en-US" smtClean="0"/>
              <a:t>the results.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Write a PL/SQL stored procedure to add a row to the GUIDE table.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Write a PL/SQL stored procedure to delete a row from the GUIDE table.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Write a PL/SQL stored procedure that changes the maximum group size of a trip for a given trip ID.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87462"/>
            <a:ext cx="6765925" cy="4275138"/>
          </a:xfrm>
        </p:spPr>
      </p:pic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Character Functions</a:t>
            </a:r>
          </a:p>
        </p:txBody>
      </p:sp>
      <p:sp>
        <p:nvSpPr>
          <p:cNvPr id="26630" name="TextBox 3"/>
          <p:cNvSpPr txBox="1">
            <a:spLocks noChangeArrowheads="1"/>
          </p:cNvSpPr>
          <p:nvPr/>
        </p:nvSpPr>
        <p:spPr bwMode="auto">
          <a:xfrm>
            <a:off x="914400" y="5770563"/>
            <a:ext cx="7418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8-1: Using the UPPER function to display character data in uppercase letters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ROUND</a:t>
            </a:r>
          </a:p>
          <a:p>
            <a:pPr lvl="1" eaLnBrk="1" hangingPunct="1"/>
            <a:r>
              <a:rPr lang="en-US" altLang="en-US" smtClean="0"/>
              <a:t>Rounds values to a specified number of decimal places</a:t>
            </a:r>
          </a:p>
          <a:p>
            <a:pPr lvl="1" eaLnBrk="1" hangingPunct="1"/>
            <a:r>
              <a:rPr lang="en-US" altLang="en-US" smtClean="0"/>
              <a:t>Requires two arguments</a:t>
            </a:r>
          </a:p>
          <a:p>
            <a:pPr eaLnBrk="1" hangingPunct="1"/>
            <a:r>
              <a:rPr lang="en-US" altLang="en-US" smtClean="0"/>
              <a:t>FLOOR </a:t>
            </a:r>
          </a:p>
          <a:p>
            <a:pPr lvl="1" eaLnBrk="1" hangingPunct="1"/>
            <a:r>
              <a:rPr lang="en-US" altLang="en-US" smtClean="0"/>
              <a:t>Truncates everything to the right of the decimal place</a:t>
            </a:r>
          </a:p>
          <a:p>
            <a:pPr lvl="1" eaLnBrk="1" hangingPunct="1"/>
            <a:r>
              <a:rPr lang="en-US" altLang="en-US" smtClean="0"/>
              <a:t>Not supported by Access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95400"/>
            <a:ext cx="4754563" cy="4362450"/>
          </a:xfrm>
        </p:spPr>
      </p:pic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Number Functions</a:t>
            </a:r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1039813" y="577056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8-2: Using the ROUND function to round numeric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ADD_MONTHS</a:t>
            </a:r>
          </a:p>
          <a:p>
            <a:pPr lvl="1" eaLnBrk="1" hangingPunct="1"/>
            <a:r>
              <a:rPr lang="en-US" altLang="en-US" dirty="0" smtClean="0"/>
              <a:t>Adds a specific number of months to a date</a:t>
            </a:r>
          </a:p>
          <a:p>
            <a:pPr lvl="1" eaLnBrk="1" hangingPunct="1"/>
            <a:r>
              <a:rPr lang="en-US" altLang="en-US" dirty="0" smtClean="0"/>
              <a:t>Has two arguments</a:t>
            </a:r>
          </a:p>
          <a:p>
            <a:pPr lvl="1" eaLnBrk="1" hangingPunct="1"/>
            <a:r>
              <a:rPr lang="en-US" altLang="en-US" dirty="0" smtClean="0"/>
              <a:t>MS Access and SQL Server use DATEADD function to add months</a:t>
            </a:r>
          </a:p>
          <a:p>
            <a:pPr eaLnBrk="1" hangingPunct="1"/>
            <a:r>
              <a:rPr lang="en-US" altLang="en-US" dirty="0" smtClean="0"/>
              <a:t>Add a specific number of days</a:t>
            </a:r>
          </a:p>
          <a:p>
            <a:pPr lvl="1" eaLnBrk="1" hangingPunct="1"/>
            <a:r>
              <a:rPr lang="en-US" altLang="en-US" dirty="0" smtClean="0"/>
              <a:t>Use a simple calculation</a:t>
            </a:r>
          </a:p>
          <a:p>
            <a:pPr lvl="1" eaLnBrk="1" hangingPunct="1"/>
            <a:r>
              <a:rPr lang="en-US" altLang="en-US" dirty="0" smtClean="0"/>
              <a:t>Can also subtract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SYSDATE</a:t>
            </a:r>
          </a:p>
          <a:p>
            <a:pPr lvl="1" eaLnBrk="1" hangingPunct="1"/>
            <a:r>
              <a:rPr lang="en-US" altLang="en-US" dirty="0" smtClean="0"/>
              <a:t>Obtains today’s date (Oracle)</a:t>
            </a:r>
          </a:p>
          <a:p>
            <a:pPr eaLnBrk="1" hangingPunct="1"/>
            <a:r>
              <a:rPr lang="en-US" altLang="en-US" dirty="0" smtClean="0"/>
              <a:t>DATE()</a:t>
            </a:r>
          </a:p>
          <a:p>
            <a:pPr lvl="1" eaLnBrk="1" hangingPunct="1"/>
            <a:r>
              <a:rPr lang="en-US" altLang="en-US" dirty="0" smtClean="0"/>
              <a:t>Obtains today’s date (MS Access)</a:t>
            </a:r>
          </a:p>
          <a:p>
            <a:pPr eaLnBrk="1" hangingPunct="1"/>
            <a:r>
              <a:rPr lang="en-US" altLang="en-US" dirty="0" smtClean="0"/>
              <a:t>GETDATE()</a:t>
            </a:r>
          </a:p>
          <a:p>
            <a:pPr lvl="1" eaLnBrk="1" hangingPunct="1"/>
            <a:r>
              <a:rPr lang="en-US" altLang="en-US" dirty="0" smtClean="0"/>
              <a:t>Obtains today’s date (MS SQL Server)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8/23/2016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A_15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1347</Words>
  <Application>Microsoft Office PowerPoint</Application>
  <PresentationFormat>On-screen Show (4:3)</PresentationFormat>
  <Paragraphs>206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Theme1</vt:lpstr>
      <vt:lpstr>2_Default Design</vt:lpstr>
      <vt:lpstr>1_Default Design</vt:lpstr>
      <vt:lpstr>3_Default Design</vt:lpstr>
      <vt:lpstr>WA_150</vt:lpstr>
      <vt:lpstr>Data Development Utilizing Database Design and SQL</vt:lpstr>
      <vt:lpstr>Using SQL in a Programming Environment</vt:lpstr>
      <vt:lpstr>Using Functions</vt:lpstr>
      <vt:lpstr>Character Functions</vt:lpstr>
      <vt:lpstr>Character Functions</vt:lpstr>
      <vt:lpstr>Number Functions</vt:lpstr>
      <vt:lpstr>Number Functions</vt:lpstr>
      <vt:lpstr>Working with Dates</vt:lpstr>
      <vt:lpstr>Working with Dates</vt:lpstr>
      <vt:lpstr>Working with Dates</vt:lpstr>
      <vt:lpstr>Working with Dates</vt:lpstr>
      <vt:lpstr>Working with Dates</vt:lpstr>
      <vt:lpstr>Concatenating Columns</vt:lpstr>
      <vt:lpstr>Concatenating Columns</vt:lpstr>
      <vt:lpstr>Exercise</vt:lpstr>
      <vt:lpstr>Stored Procedures</vt:lpstr>
      <vt:lpstr>Retrieving a Single Row and Column</vt:lpstr>
      <vt:lpstr>Retrieving a Single Row and Column</vt:lpstr>
      <vt:lpstr>Retrieving a Single Row and Column</vt:lpstr>
      <vt:lpstr>Retrieving a Single Row and Column</vt:lpstr>
      <vt:lpstr>Retrieving a Single Row and Column</vt:lpstr>
      <vt:lpstr>Error Handling</vt:lpstr>
      <vt:lpstr>Changing Data with a Procedure</vt:lpstr>
      <vt:lpstr>Deleting Data with a Procedure</vt:lpstr>
      <vt:lpstr>Selecting Multiple Rows with a Procedure</vt:lpstr>
      <vt:lpstr>Using a Cursor</vt:lpstr>
      <vt:lpstr>Using a Cursor</vt:lpstr>
      <vt:lpstr>Opening a Cursor</vt:lpstr>
      <vt:lpstr>Opening a Cursor</vt:lpstr>
      <vt:lpstr>Fetching Rows from a Cursor</vt:lpstr>
      <vt:lpstr>Fetching Rows from a Cursor</vt:lpstr>
      <vt:lpstr>Fetching Rows from a Cursor (continued)</vt:lpstr>
      <vt:lpstr>Fetching Rows from a Cursor (continued)</vt:lpstr>
      <vt:lpstr>Closing a Cursor</vt:lpstr>
      <vt:lpstr>Writing a Complete Procedure Using a Cursor</vt:lpstr>
      <vt:lpstr>Writing a Complete Procedure Using a Cursor</vt:lpstr>
      <vt:lpstr>Using More Complex Cursors</vt:lpstr>
      <vt:lpstr>Using More Complex Cursors</vt:lpstr>
      <vt:lpstr>Advantages of Cursors</vt:lpstr>
      <vt:lpstr>Using a Trigger</vt:lpstr>
      <vt:lpstr>Using a Trigger</vt:lpstr>
      <vt:lpstr>Summary</vt:lpstr>
      <vt:lpstr>Summary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Course Technology</dc:creator>
  <cp:lastModifiedBy>George McRedmond</cp:lastModifiedBy>
  <cp:revision>118</cp:revision>
  <dcterms:created xsi:type="dcterms:W3CDTF">2008-09-29T12:22:37Z</dcterms:created>
  <dcterms:modified xsi:type="dcterms:W3CDTF">2017-08-14T18:42:38Z</dcterms:modified>
</cp:coreProperties>
</file>