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75" r:id="rId3"/>
    <p:sldId id="325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9" r:id="rId16"/>
    <p:sldId id="290" r:id="rId17"/>
    <p:sldId id="291" r:id="rId18"/>
    <p:sldId id="292" r:id="rId19"/>
    <p:sldId id="293" r:id="rId20"/>
    <p:sldId id="294" r:id="rId21"/>
    <p:sldId id="326" r:id="rId22"/>
    <p:sldId id="295" r:id="rId23"/>
    <p:sldId id="296" r:id="rId24"/>
    <p:sldId id="297" r:id="rId25"/>
    <p:sldId id="298" r:id="rId26"/>
    <p:sldId id="299" r:id="rId27"/>
    <p:sldId id="301" r:id="rId28"/>
    <p:sldId id="302" r:id="rId29"/>
    <p:sldId id="304" r:id="rId30"/>
    <p:sldId id="306" r:id="rId31"/>
    <p:sldId id="307" r:id="rId32"/>
    <p:sldId id="310" r:id="rId33"/>
    <p:sldId id="313" r:id="rId34"/>
    <p:sldId id="315" r:id="rId35"/>
    <p:sldId id="319" r:id="rId36"/>
    <p:sldId id="327" r:id="rId37"/>
    <p:sldId id="328" r:id="rId38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6" autoAdjust="0"/>
    <p:restoredTop sz="94660"/>
  </p:normalViewPr>
  <p:slideViewPr>
    <p:cSldViewPr snapToGrid="0">
      <p:cViewPr varScale="1">
        <p:scale>
          <a:sx n="92" d="100"/>
          <a:sy n="92" d="100"/>
        </p:scale>
        <p:origin x="-13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2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C4A60-6C7D-4470-B60B-78C34AF2A18E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FF29-CDA4-4C45-893A-368F1816AD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271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7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3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35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3797B33-1BB7-4A98-9A6F-FE1155EEA22B}" type="datetime1">
              <a:rPr lang="en-US" smtClean="0"/>
              <a:pPr/>
              <a:t>10/12/2016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739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3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CC73-1595-4BB5-87A6-94EA1AFCB1C6}" type="datetime1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1866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6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5715-E31D-4D5D-AD80-9387A25DBC47}" type="datetime1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223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6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53770A1-62EC-4A98-BC5C-A054626AD05E}" type="datetime1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9102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D7A7-3D52-472C-A55E-D39D21CC342F}" type="datetime1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61272" y="6332561"/>
            <a:ext cx="1877417" cy="525439"/>
          </a:xfr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r>
              <a:rPr lang="en-US" dirty="0" smtClean="0"/>
              <a:t>PHP Programming with MySQL, second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532731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3600" b="1" cap="none" baseline="0">
                <a:solidFill>
                  <a:schemeClr val="bg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1725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B0E0-5F2D-4F22-9D62-26E247AD2689}" type="datetime1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xmlns="" val="1931905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4ABC-601C-45CF-A1CD-6A0717DEC948}" type="datetime1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2651947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9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30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44430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C5BD-17B5-4482-98CF-097AB9115BB1}" type="datetime1">
              <a:rPr lang="en-US" smtClean="0"/>
              <a:pPr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2576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8214-1C5D-43C7-A9FE-75A7F0ECDFBC}" type="datetime1">
              <a:rPr lang="en-US" smtClean="0"/>
              <a:pPr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2197941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639D9-0D53-42C0-9B6B-AD30D1554552}" type="datetime1">
              <a:rPr lang="en-US" smtClean="0"/>
              <a:pPr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29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1875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5E5C9D3-20DD-4925-966A-9C9A1E098764}" type="datetime1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1564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3716" indent="0" algn="r">
              <a:buNone/>
              <a:defRPr sz="105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24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DF6AB7E-2EAF-4F1D-9EE6-A467116AD02C}" type="datetime1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5" y="6407950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225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 compatLnSpc="1"/>
          <a:lstStyle/>
          <a:p>
            <a:pPr algn="ctr" eaLnBrk="1" latinLnBrk="0" hangingPunct="1"/>
            <a:endParaRPr kumimoji="0" lang="en-US" sz="135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44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xmlns="" val="3531513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 compatLnSpc="1"/>
          <a:lstStyle/>
          <a:p>
            <a:pPr algn="ctr" eaLnBrk="1" latinLnBrk="0" hangingPunct="1"/>
            <a:endParaRPr kumimoji="0" lang="en-US" sz="135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44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4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750">
                <a:solidFill>
                  <a:schemeClr val="tx1"/>
                </a:solidFill>
              </a:defRPr>
            </a:lvl1pPr>
            <a:extLst/>
          </a:lstStyle>
          <a:p>
            <a:fld id="{267750A4-9C71-46E3-8F0E-AA8EAF06A658}" type="datetime1">
              <a:rPr lang="en-US" smtClean="0"/>
              <a:pPr/>
              <a:t>10/12/2016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88008" y="6407950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75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50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750" b="0">
                <a:solidFill>
                  <a:schemeClr val="tx1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6483" y="6198163"/>
            <a:ext cx="766549" cy="57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051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3075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74320" indent="-192024" algn="l" rtl="0" eaLnBrk="1" latinLnBrk="0" hangingPunct="1">
        <a:spcBef>
          <a:spcPts val="3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466344" indent="-171450" algn="l" rtl="0" eaLnBrk="1" latinLnBrk="0" hangingPunct="1">
        <a:spcBef>
          <a:spcPts val="243"/>
        </a:spcBef>
        <a:buClr>
          <a:schemeClr val="accent1"/>
        </a:buClr>
        <a:buFont typeface="Verdana"/>
        <a:buChar char="◦"/>
        <a:defRPr kumimoji="0" sz="1725" kern="1200">
          <a:solidFill>
            <a:schemeClr val="tx1"/>
          </a:solidFill>
          <a:latin typeface="+mn-lt"/>
          <a:ea typeface="+mn-ea"/>
          <a:cs typeface="+mn-cs"/>
        </a:defRPr>
      </a:lvl2pPr>
      <a:lvl3pPr marL="644652" indent="-171450" algn="l" rtl="0" eaLnBrk="1" latinLnBrk="0" hangingPunct="1">
        <a:spcBef>
          <a:spcPts val="263"/>
        </a:spcBef>
        <a:buClr>
          <a:schemeClr val="accent2"/>
        </a:buClr>
        <a:buSzPct val="100000"/>
        <a:buFont typeface="Wingdings 2"/>
        <a:buChar char="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rtl="0" eaLnBrk="1" latinLnBrk="0" hangingPunct="1">
        <a:spcBef>
          <a:spcPts val="263"/>
        </a:spcBef>
        <a:buClr>
          <a:schemeClr val="accent2"/>
        </a:buClr>
        <a:buFont typeface="Wingdings 2"/>
        <a:buChar char=""/>
        <a:defRPr kumimoji="0"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latinLnBrk="0" hangingPunct="1">
        <a:spcBef>
          <a:spcPts val="263"/>
        </a:spcBef>
        <a:buClr>
          <a:schemeClr val="accent2"/>
        </a:buClr>
        <a:buFont typeface="Wingdings 2"/>
        <a:buChar char="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c/refman/5.7/en/create-table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c/refman/5.7/en/alter-tabl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workbench/" TargetMode="External"/><Relationship Id="rId2" Type="http://schemas.openxmlformats.org/officeDocument/2006/relationships/hyperlink" Target="http://dev.mysql.com/download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 txBox="1">
            <a:spLocks noChangeArrowheads="1"/>
          </p:cNvSpPr>
          <p:nvPr/>
        </p:nvSpPr>
        <p:spPr>
          <a:xfrm>
            <a:off x="685800" y="2130425"/>
            <a:ext cx="8305800" cy="1470025"/>
          </a:xfrm>
          <a:prstGeom prst="rect">
            <a:avLst/>
          </a:prstGeom>
        </p:spPr>
        <p:txBody>
          <a:bodyPr vert="horz" anchor="b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Data Development Utilizing Database Design and SQL</a:t>
            </a:r>
            <a:endParaRPr kumimoji="0" lang="en-US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3900" i="1" dirty="0" smtClean="0"/>
              <a:t>Day </a:t>
            </a:r>
            <a:r>
              <a:rPr lang="en-US" altLang="en-US" sz="3900" i="1" dirty="0" smtClean="0"/>
              <a:t>9</a:t>
            </a:r>
            <a:endParaRPr lang="en-US" altLang="en-US" sz="3900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190513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Databases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Use the </a:t>
            </a:r>
            <a:r>
              <a:rPr lang="en-US" altLang="en-US" dirty="0" smtClean="0">
                <a:latin typeface="Courier New" panose="02070309020205020404" pitchFamily="49" charset="0"/>
              </a:rPr>
              <a:t>CREATE DATABASE</a:t>
            </a:r>
            <a:r>
              <a:rPr lang="en-US" altLang="en-US" dirty="0" smtClean="0"/>
              <a:t> statement to create a new database:</a:t>
            </a:r>
          </a:p>
          <a:p>
            <a:pPr marL="341313" lvl="1" indent="0" eaLnBrk="1" hangingPunct="1">
              <a:lnSpc>
                <a:spcPct val="200000"/>
              </a:lnSpc>
              <a:spcBef>
                <a:spcPts val="600"/>
              </a:spcBef>
              <a:buFontTx/>
              <a:buNone/>
            </a:pPr>
            <a:r>
              <a:rPr lang="en-US" altLang="en-US" sz="20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mysql</a:t>
            </a:r>
            <a:r>
              <a:rPr lang="en-US" altLang="en-US" sz="20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&gt; CREATE DATABASE </a:t>
            </a:r>
            <a:r>
              <a:rPr lang="en-US" altLang="en-US" sz="20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tal_distributors</a:t>
            </a:r>
            <a:r>
              <a:rPr lang="en-US" altLang="en-US" sz="20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en-US" altLang="en-US" sz="20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altLang="en-US" sz="20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ENTER</a:t>
            </a:r>
            <a:r>
              <a:rPr lang="en-US" altLang="en-US" sz="20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Wingdings 3" panose="05040102010807070707" pitchFamily="18" charset="2"/>
              </a:rPr>
              <a:t></a:t>
            </a:r>
            <a:r>
              <a:rPr lang="en-US" altLang="en-US" sz="20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altLang="en-US" sz="2000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/>
              <a:t>To use a new database, select it by executing the </a:t>
            </a:r>
            <a:r>
              <a:rPr lang="en-US" altLang="en-US" dirty="0" smtClean="0">
                <a:latin typeface="Courier New" panose="02070309020205020404" pitchFamily="49" charset="0"/>
              </a:rPr>
              <a:t>USE </a:t>
            </a:r>
            <a:r>
              <a:rPr lang="en-US" altLang="en-US" dirty="0" smtClean="0">
                <a:latin typeface="Courier New" panose="02070309020205020404" pitchFamily="49" charset="0"/>
              </a:rPr>
              <a:t>DATABASE </a:t>
            </a:r>
            <a:r>
              <a:rPr lang="en-US" altLang="en-US" dirty="0" smtClean="0"/>
              <a:t>statement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2639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Selecting a Database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DATABASE()</a:t>
            </a:r>
            <a:r>
              <a:rPr lang="en-US" altLang="en-US" smtClean="0"/>
              <a:t> function to return the name of the currently active database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altLang="en-US" sz="220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mysql&gt; SELECT DATABASE();[ENTER</a:t>
            </a:r>
            <a:r>
              <a:rPr lang="en-US" altLang="en-US" sz="220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Wingdings 3" panose="05040102010807070707" pitchFamily="18" charset="2"/>
              </a:rPr>
              <a:t></a:t>
            </a:r>
            <a:r>
              <a:rPr lang="en-US" altLang="en-US" sz="220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altLang="en-US" sz="22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mtClean="0"/>
              <a:t>View the available databases using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SHOW DATABASES</a:t>
            </a:r>
            <a:r>
              <a:rPr lang="en-US" altLang="en-US" smtClean="0"/>
              <a:t> statement</a:t>
            </a:r>
          </a:p>
          <a:p>
            <a:pPr eaLnBrk="1" hangingPunct="1"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  <a:cs typeface="Times New Roman" panose="02020603050405020304" pitchFamily="18" charset="0"/>
              </a:rPr>
              <a:t>  mysql&gt; SHOW databases;[ENTER</a:t>
            </a:r>
            <a:r>
              <a:rPr lang="en-US" altLang="en-US" sz="2200" smtClean="0">
                <a:latin typeface="Courier New" panose="02070309020205020404" pitchFamily="49" charset="0"/>
                <a:cs typeface="Times New Roman" panose="02020603050405020304" pitchFamily="18" charset="0"/>
                <a:sym typeface="Wingdings 3" panose="05040102010807070707" pitchFamily="18" charset="2"/>
              </a:rPr>
              <a:t></a:t>
            </a:r>
            <a:r>
              <a:rPr lang="en-US" altLang="en-US" sz="2200" smtClean="0"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</a:p>
          <a:p>
            <a:pPr eaLnBrk="1" hangingPunct="1"/>
            <a:r>
              <a:rPr lang="en-US" altLang="en-US" smtClean="0"/>
              <a:t>Use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DROP DATABASE </a:t>
            </a:r>
            <a:r>
              <a:rPr lang="en-US" altLang="en-US" smtClean="0"/>
              <a:t>statement to remove all tables and delete a database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sz="2200" smtClean="0">
                <a:latin typeface="Courier New" panose="02070309020205020404" pitchFamily="49" charset="0"/>
                <a:cs typeface="Times New Roman" panose="02020603050405020304" pitchFamily="18" charset="0"/>
              </a:rPr>
              <a:t>mysql&gt; DROP DATABASE </a:t>
            </a:r>
            <a:r>
              <a:rPr lang="en-US" altLang="en-US" sz="2200" i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database</a:t>
            </a:r>
            <a:r>
              <a:rPr lang="en-US" altLang="en-US" sz="2200" smtClean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9990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Defining Database Tables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>
              <a:tabLst>
                <a:tab pos="517525" algn="l"/>
              </a:tabLst>
            </a:pPr>
            <a:r>
              <a:rPr lang="en-US" altLang="en-US" smtClean="0"/>
              <a:t>Data types that are assigned to fields determine how much storage space the computer allocates for the data in the database</a:t>
            </a:r>
          </a:p>
          <a:p>
            <a:pPr eaLnBrk="1" hangingPunct="1">
              <a:tabLst>
                <a:tab pos="517525" algn="l"/>
              </a:tabLst>
            </a:pPr>
            <a:r>
              <a:rPr lang="en-US" altLang="en-US" smtClean="0"/>
              <a:t>Choose the smallest data type possible for each field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4248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Defining Database </a:t>
            </a:r>
            <a:r>
              <a:rPr lang="en-US" altLang="en-US" dirty="0" smtClean="0"/>
              <a:t>Tables</a:t>
            </a:r>
            <a:endParaRPr lang="en-US" altLang="en-US" dirty="0" smtClean="0"/>
          </a:p>
        </p:txBody>
      </p:sp>
      <p:pic>
        <p:nvPicPr>
          <p:cNvPr id="30726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8818" y="1243445"/>
            <a:ext cx="443865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81154" y="1169604"/>
            <a:ext cx="3605645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192024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en-US" sz="20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Compare the </a:t>
            </a:r>
            <a:r>
              <a:rPr kumimoji="0" lang="en-US" altLang="en-US" sz="2025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MySQL</a:t>
            </a:r>
            <a:r>
              <a:rPr kumimoji="0" lang="en-US" altLang="en-US" sz="20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 types with Oracle data types.</a:t>
            </a:r>
            <a:r>
              <a:rPr kumimoji="0" lang="en-US" altLang="en-US" sz="2025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en-US" sz="2200" dirty="0" smtClean="0">
                <a:latin typeface="+mn-lt"/>
                <a:cs typeface="+mn-cs"/>
              </a:rPr>
              <a:t>What are the differences?</a:t>
            </a:r>
            <a:endParaRPr kumimoji="0" lang="en-US" alt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74320" marR="0" lvl="0" indent="-192024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endParaRPr kumimoji="0" lang="en-US" altLang="en-US" sz="2025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9622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Tables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Use </a:t>
            </a:r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altLang="en-US" dirty="0" smtClean="0"/>
              <a:t>statement to create a new table and define the column names and data types for each column</a:t>
            </a:r>
          </a:p>
          <a:p>
            <a:pPr lvl="1" eaLnBrk="1" hangingPunct="1">
              <a:buFontTx/>
              <a:buNone/>
            </a:pPr>
            <a:r>
              <a:rPr lang="en-US" alt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CREATE TABLE 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endParaRPr lang="en-US" alt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(REP_NUM CHAR(2), LAST_NAME VARCHAR(15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pPr lvl="1" eaLnBrk="1" hangingPunct="1"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VARCHAR(15));[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 3" panose="05040102010807070707" pitchFamily="18" charset="2"/>
              </a:rPr>
              <a:t>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Use </a:t>
            </a:r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DESCRIBE </a:t>
            </a:r>
            <a:r>
              <a:rPr lang="en-US" alt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/>
              <a:t>statement to view the structure of the </a:t>
            </a:r>
            <a:r>
              <a:rPr lang="en-US" altLang="en-US" dirty="0" smtClean="0"/>
              <a:t>table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Reference the </a:t>
            </a:r>
            <a:r>
              <a:rPr lang="en-US" altLang="en-US" dirty="0" err="1" smtClean="0"/>
              <a:t>MySQL</a:t>
            </a:r>
            <a:r>
              <a:rPr lang="en-US" altLang="en-US" dirty="0" smtClean="0"/>
              <a:t> CREATE TABLE documentation </a:t>
            </a:r>
            <a:r>
              <a:rPr lang="en-US" altLang="en-US" dirty="0" smtClean="0"/>
              <a:t>at </a:t>
            </a:r>
            <a:r>
              <a:rPr lang="en-US" altLang="en-US" dirty="0" smtClean="0">
                <a:hlinkClick r:id="rId2"/>
              </a:rPr>
              <a:t>http://</a:t>
            </a:r>
            <a:r>
              <a:rPr lang="en-US" altLang="en-US" dirty="0" smtClean="0">
                <a:hlinkClick r:id="rId2"/>
              </a:rPr>
              <a:t>dev.mysql.com/doc/refman/5.7/en/create-table.html</a:t>
            </a:r>
            <a:r>
              <a:rPr lang="en-US" altLang="en-US" dirty="0" smtClean="0"/>
              <a:t> </a:t>
            </a: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7800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Changing Table Field Names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Use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altLang="en-US" dirty="0" smtClean="0"/>
              <a:t>to change the name of an existing field in a table using the following syntax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altLang="en-US" sz="2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 [COLUMN] (</a:t>
            </a:r>
            <a:r>
              <a:rPr lang="en-US" altLang="en-US" sz="2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column_type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[, </a:t>
            </a:r>
            <a:r>
              <a:rPr lang="en-US" altLang="en-US" sz="2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column_type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...]);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Reference </a:t>
            </a:r>
            <a:r>
              <a:rPr lang="en-US" altLang="en-US" dirty="0" smtClean="0"/>
              <a:t>the </a:t>
            </a:r>
            <a:r>
              <a:rPr lang="en-US" altLang="en-US" dirty="0" err="1" smtClean="0"/>
              <a:t>MySQL</a:t>
            </a:r>
            <a:r>
              <a:rPr lang="en-US" altLang="en-US" dirty="0" smtClean="0"/>
              <a:t> </a:t>
            </a:r>
            <a:r>
              <a:rPr lang="en-US" altLang="en-US" dirty="0" smtClean="0"/>
              <a:t>ALTER TABLE </a:t>
            </a:r>
            <a:r>
              <a:rPr lang="en-US" altLang="en-US" dirty="0" smtClean="0"/>
              <a:t>documentation </a:t>
            </a:r>
            <a:r>
              <a:rPr lang="en-US" altLang="en-US" dirty="0" smtClean="0"/>
              <a:t>at </a:t>
            </a:r>
            <a:r>
              <a:rPr lang="en-US" altLang="en-US" dirty="0" smtClean="0">
                <a:hlinkClick r:id="rId2"/>
              </a:rPr>
              <a:t>http</a:t>
            </a:r>
            <a:r>
              <a:rPr lang="en-US" altLang="en-US" dirty="0" smtClean="0">
                <a:hlinkClick r:id="rId2"/>
              </a:rPr>
              <a:t>://</a:t>
            </a:r>
            <a:r>
              <a:rPr lang="en-US" altLang="en-US" dirty="0" smtClean="0">
                <a:hlinkClick r:id="rId2"/>
              </a:rPr>
              <a:t>dev.mysql.com/doc/refman/5.7/en/alter-table.html</a:t>
            </a:r>
            <a:r>
              <a:rPr lang="en-US" altLang="en-US" dirty="0" smtClean="0"/>
              <a:t> </a:t>
            </a:r>
            <a:endParaRPr lang="en-US" altLang="en-US" dirty="0" smtClean="0"/>
          </a:p>
          <a:p>
            <a:pPr eaLnBrk="1" hangingPunct="1">
              <a:buFontTx/>
              <a:buNone/>
            </a:pP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>
              <a:buFontTx/>
              <a:buNone/>
            </a:pPr>
            <a:r>
              <a:rPr lang="en-US" altLang="en-US" dirty="0" smtClean="0"/>
              <a:t>	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111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Modifying Column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Use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ALTER TABLE </a:t>
            </a:r>
            <a:r>
              <a:rPr lang="en-US" dirty="0" smtClean="0"/>
              <a:t>to rename columns of an existing field in a table using the following syntax</a:t>
            </a:r>
          </a:p>
          <a:p>
            <a:pPr eaLnBrk="1" hangingPunct="1">
              <a:buFontTx/>
              <a:buNone/>
              <a:defRPr/>
            </a:pPr>
            <a:endParaRPr lang="en-US" sz="1200" dirty="0" smtClean="0"/>
          </a:p>
          <a:p>
            <a:pPr eaLnBrk="1" hangingPunct="1">
              <a:buFontTx/>
              <a:buNone/>
              <a:defRPr/>
            </a:pPr>
            <a:r>
              <a:rPr lang="en-US" dirty="0" smtClean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ALTER TABLE 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CHANGE [COLUMN] 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column_name new_name column_type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 smtClean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dirty="0" smtClean="0"/>
              <a:t>In MySQL Monitor, enter the following:</a:t>
            </a:r>
          </a:p>
          <a:p>
            <a:pPr eaLnBrk="1" hangingPunct="1">
              <a:buFontTx/>
              <a:buNone/>
              <a:defRPr/>
            </a:pPr>
            <a:endParaRPr lang="en-US" sz="1200" dirty="0" smtClean="0"/>
          </a:p>
          <a:p>
            <a:pPr lvl="1" eaLnBrk="1" hangingPunct="1">
              <a:buFontTx/>
              <a:buNone/>
              <a:defRPr/>
            </a:pPr>
            <a:r>
              <a:rPr lang="en-US" sz="2200" dirty="0" smtClean="0">
                <a:latin typeface="Courier New" pitchFamily="49" charset="0"/>
                <a:ea typeface="+mn-ea"/>
                <a:cs typeface="Courier New" pitchFamily="49" charset="0"/>
              </a:rPr>
              <a:t>mysql&gt; ALTER TABLE vehicles</a:t>
            </a:r>
            <a:r>
              <a:rPr lang="en-US" sz="2200" i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ea typeface="+mn-ea"/>
                <a:cs typeface="Courier New" pitchFamily="49" charset="0"/>
              </a:rPr>
              <a:t>CHANGE COLUMN miles mileage FLOAT;[ENTER</a:t>
            </a:r>
            <a:r>
              <a:rPr lang="en-US" sz="2200" dirty="0" smtClean="0">
                <a:latin typeface="Courier New" pitchFamily="49" charset="0"/>
                <a:ea typeface="+mn-ea"/>
                <a:cs typeface="Courier New" pitchFamily="49" charset="0"/>
                <a:sym typeface="Wingdings 3"/>
              </a:rPr>
              <a:t></a:t>
            </a:r>
            <a:r>
              <a:rPr lang="en-US" sz="2200" dirty="0" smtClean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eaLnBrk="1" hangingPunct="1">
              <a:buFontTx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buFontTx/>
              <a:buNone/>
              <a:defRPr/>
            </a:pPr>
            <a:r>
              <a:rPr lang="en-US" dirty="0" smtClean="0"/>
              <a:t>	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5902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Renaming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Use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ALTER TABLE </a:t>
            </a:r>
            <a:r>
              <a:rPr lang="en-US" dirty="0" smtClean="0"/>
              <a:t>to rename columns using the following syntax</a:t>
            </a:r>
          </a:p>
          <a:p>
            <a:pPr eaLnBrk="1" hangingPunct="1">
              <a:buFontTx/>
              <a:buNone/>
              <a:defRPr/>
            </a:pPr>
            <a:endParaRPr lang="en-US" sz="1200" dirty="0" smtClean="0"/>
          </a:p>
          <a:p>
            <a:pPr eaLnBrk="1" hangingPunct="1">
              <a:buFontTx/>
              <a:buNone/>
              <a:defRPr/>
            </a:pPr>
            <a:r>
              <a:rPr lang="en-US" dirty="0" smtClean="0"/>
              <a:t>	</a:t>
            </a:r>
            <a:r>
              <a:rPr lang="en-US" sz="2200" dirty="0" smtClean="0">
                <a:latin typeface="Courier New"/>
                <a:ea typeface="Times New Roman"/>
                <a:cs typeface="Times New Roman"/>
              </a:rPr>
              <a:t>ALTER TABLE </a:t>
            </a:r>
            <a:r>
              <a:rPr lang="en-US" sz="2200" i="1" dirty="0" smtClean="0">
                <a:latin typeface="Courier New"/>
                <a:ea typeface="Times New Roman"/>
                <a:cs typeface="Times New Roman"/>
              </a:rPr>
              <a:t>table_name</a:t>
            </a:r>
            <a:r>
              <a:rPr lang="en-US" sz="2200" dirty="0" smtClean="0">
                <a:latin typeface="Courier New"/>
                <a:ea typeface="Times New Roman"/>
                <a:cs typeface="Times New Roman"/>
              </a:rPr>
              <a:t> MODIFY [COLUMN] </a:t>
            </a:r>
            <a:r>
              <a:rPr lang="en-US" sz="2200" i="1" dirty="0" smtClean="0">
                <a:latin typeface="Courier New"/>
                <a:ea typeface="Times New Roman"/>
                <a:cs typeface="Times New Roman"/>
              </a:rPr>
              <a:t>column_name column_type</a:t>
            </a:r>
            <a:r>
              <a:rPr lang="en-US" sz="2200" dirty="0" smtClean="0">
                <a:latin typeface="Courier New"/>
                <a:ea typeface="Times New Roman"/>
                <a:cs typeface="Times New Roman"/>
              </a:rPr>
              <a:t>;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/>
              <a:t>	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6409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Renaming Tables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Use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altLang="en-US" dirty="0" smtClean="0"/>
              <a:t>to change the name of an existing table using the following syntax</a:t>
            </a:r>
            <a:br>
              <a:rPr lang="en-US" altLang="en-US" dirty="0" smtClean="0"/>
            </a:br>
            <a:endParaRPr lang="en-US" altLang="en-US" dirty="0" smtClean="0"/>
          </a:p>
          <a:p>
            <a:pPr eaLnBrk="1" hangingPunct="1"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altLang="en-US" sz="2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RENAME [TO] </a:t>
            </a:r>
            <a:r>
              <a:rPr lang="en-US" altLang="en-US" sz="2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new_name</a:t>
            </a:r>
            <a:r>
              <a:rPr lang="en-US" altLang="en-US" sz="2400" dirty="0" smtClean="0"/>
              <a:t>;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>
              <a:buFontTx/>
              <a:buNone/>
            </a:pPr>
            <a:r>
              <a:rPr lang="en-US" altLang="en-US" dirty="0" smtClean="0"/>
              <a:t>	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1877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Removing Columns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Use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altLang="en-US" dirty="0" smtClean="0"/>
              <a:t>to remove an existing field from a table using the following syntax</a:t>
            </a:r>
            <a:br>
              <a:rPr lang="en-US" altLang="en-US" dirty="0" smtClean="0"/>
            </a:br>
            <a:endParaRPr lang="en-US" altLang="en-US" dirty="0" smtClean="0"/>
          </a:p>
          <a:p>
            <a:pPr eaLnBrk="1" hangingPunct="1"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altLang="en-US" sz="2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DROP [COLUMN]  </a:t>
            </a:r>
            <a:b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  <a:p>
            <a:pPr eaLnBrk="1" hangingPunct="1">
              <a:buFontTx/>
              <a:buNone/>
            </a:pP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>
              <a:buFontTx/>
              <a:buNone/>
            </a:pPr>
            <a:r>
              <a:rPr lang="en-US" altLang="en-US" dirty="0" smtClean="0"/>
              <a:t>	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94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Getting Started </a:t>
            </a:r>
            <a:r>
              <a:rPr lang="en-US" altLang="en-US" dirty="0" smtClean="0"/>
              <a:t>with </a:t>
            </a:r>
            <a:r>
              <a:rPr lang="en-US" altLang="en-US" dirty="0" err="1" smtClean="0"/>
              <a:t>MySQL</a:t>
            </a:r>
            <a:endParaRPr lang="en-US" altLang="en-US" dirty="0" smtClean="0"/>
          </a:p>
        </p:txBody>
      </p:sp>
      <p:sp>
        <p:nvSpPr>
          <p:cNvPr id="19461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If you do not have </a:t>
            </a:r>
            <a:r>
              <a:rPr lang="en-US" altLang="en-US" dirty="0" err="1" smtClean="0"/>
              <a:t>MySQL</a:t>
            </a:r>
            <a:r>
              <a:rPr lang="en-US" altLang="en-US" dirty="0" smtClean="0"/>
              <a:t> installed on your workstation, download and install </a:t>
            </a:r>
            <a:r>
              <a:rPr lang="en-US" altLang="en-US" dirty="0" smtClean="0"/>
              <a:t>it from </a:t>
            </a:r>
            <a:r>
              <a:rPr lang="en-US" altLang="en-US" dirty="0" smtClean="0">
                <a:hlinkClick r:id="rId2"/>
              </a:rPr>
              <a:t>http://dev.mysql.com/downloads</a:t>
            </a:r>
            <a:r>
              <a:rPr lang="en-US" altLang="en-US" dirty="0" smtClean="0">
                <a:hlinkClick r:id="rId2"/>
              </a:rPr>
              <a:t>/</a:t>
            </a:r>
            <a:endParaRPr lang="en-US" altLang="en-US" dirty="0" smtClean="0"/>
          </a:p>
          <a:p>
            <a:r>
              <a:rPr lang="en-US" altLang="en-US" dirty="0" smtClean="0"/>
              <a:t>You may also consider downloading and installing </a:t>
            </a:r>
            <a:r>
              <a:rPr lang="en-US" altLang="en-US" dirty="0" err="1" smtClean="0"/>
              <a:t>MySQL</a:t>
            </a:r>
            <a:r>
              <a:rPr lang="en-US" altLang="en-US" dirty="0" smtClean="0"/>
              <a:t> </a:t>
            </a:r>
            <a:r>
              <a:rPr lang="en-US" altLang="en-US" dirty="0" smtClean="0"/>
              <a:t>Workbench from </a:t>
            </a:r>
            <a:r>
              <a:rPr lang="en-US" altLang="en-US" dirty="0" smtClean="0">
                <a:hlinkClick r:id="rId3"/>
              </a:rPr>
              <a:t>https://dev.mysql.com/downloads/workbench</a:t>
            </a:r>
            <a:r>
              <a:rPr lang="en-US" altLang="en-US" dirty="0" smtClean="0">
                <a:hlinkClick r:id="rId3"/>
              </a:rPr>
              <a:t>/</a:t>
            </a:r>
            <a:r>
              <a:rPr lang="en-US" altLang="en-US" dirty="0" smtClean="0"/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2635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Deleting Tables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Execute the DROP TABLE statement to remove all data and the table definition from a database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DROP TABLE </a:t>
            </a:r>
            <a:r>
              <a:rPr lang="en-US" altLang="en-US" sz="2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dirty="0" smtClean="0">
                <a:cs typeface="Courier New" panose="02070309020205020404" pitchFamily="49" charset="0"/>
              </a:rPr>
              <a:t>In </a:t>
            </a:r>
            <a:r>
              <a:rPr lang="en-US" altLang="en-US" dirty="0" err="1" smtClean="0">
                <a:cs typeface="Courier New" panose="02070309020205020404" pitchFamily="49" charset="0"/>
              </a:rPr>
              <a:t>MySQL</a:t>
            </a:r>
            <a:r>
              <a:rPr lang="en-US" altLang="en-US" dirty="0" smtClean="0">
                <a:cs typeface="Courier New" panose="02070309020205020404" pitchFamily="49" charset="0"/>
              </a:rPr>
              <a:t> Monitor, enter the following at the </a:t>
            </a:r>
            <a:r>
              <a:rPr lang="en-US" altLang="en-US" dirty="0" err="1" smtClean="0">
                <a:cs typeface="Courier New" panose="02070309020205020404" pitchFamily="49" charset="0"/>
              </a:rPr>
              <a:t>mysql</a:t>
            </a:r>
            <a:r>
              <a:rPr lang="en-US" altLang="en-US" dirty="0" smtClean="0">
                <a:cs typeface="Courier New" panose="02070309020205020404" pitchFamily="49" charset="0"/>
              </a:rPr>
              <a:t>&gt; prompt:</a:t>
            </a:r>
          </a:p>
          <a:p>
            <a:pPr eaLnBrk="1" hangingPunct="1">
              <a:buFontTx/>
              <a:buNone/>
            </a:pPr>
            <a:endParaRPr lang="en-US" altLang="en-US" sz="1200" dirty="0" smtClean="0"/>
          </a:p>
          <a:p>
            <a:pPr eaLnBrk="1" hangingPunct="1"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DROP TABLE 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REP;[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 3" panose="05040102010807070707" pitchFamily="18" charset="2"/>
              </a:rPr>
              <a:t>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eaLnBrk="1" hangingPunct="1">
              <a:buFontTx/>
              <a:buNone/>
            </a:pPr>
            <a:endParaRPr lang="en-US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 smtClean="0">
                <a:latin typeface="New York"/>
                <a:cs typeface="Times New Roman" panose="02020603050405020304" pitchFamily="18" charset="0"/>
              </a:rPr>
              <a:t>You must be logged in as the </a:t>
            </a:r>
            <a:r>
              <a:rPr lang="en-US" altLang="en-US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root</a:t>
            </a:r>
            <a:r>
              <a:rPr lang="en-US" altLang="en-US" dirty="0" smtClean="0">
                <a:latin typeface="New York"/>
                <a:cs typeface="Times New Roman" panose="02020603050405020304" pitchFamily="18" charset="0"/>
              </a:rPr>
              <a:t> user or have </a:t>
            </a:r>
            <a:r>
              <a:rPr lang="en-US" altLang="en-US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DROP</a:t>
            </a:r>
            <a:r>
              <a:rPr lang="en-US" altLang="en-US" dirty="0" smtClean="0">
                <a:latin typeface="New York"/>
                <a:cs typeface="Times New Roman" panose="02020603050405020304" pitchFamily="18" charset="0"/>
              </a:rPr>
              <a:t> privileges to delete a table.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>
              <a:buFontTx/>
              <a:buNone/>
            </a:pPr>
            <a:r>
              <a:rPr lang="en-US" altLang="en-US" dirty="0" smtClean="0"/>
              <a:t>	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4575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TAL Distributors database tables in </a:t>
            </a:r>
            <a:r>
              <a:rPr lang="en-US" dirty="0" err="1" smtClean="0"/>
              <a:t>MySQL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What did you have to change in </a:t>
            </a:r>
            <a:r>
              <a:rPr lang="en-US" dirty="0" err="1" smtClean="0"/>
              <a:t>MySQL</a:t>
            </a:r>
            <a:r>
              <a:rPr lang="en-US" dirty="0" smtClean="0"/>
              <a:t> SQL statements, compared to Oracle?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Modifying User Privileges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Privileges</a:t>
            </a:r>
            <a:r>
              <a:rPr lang="en-US" altLang="en-US" smtClean="0"/>
              <a:t> are actions and operations a user can perform with a table or a database</a:t>
            </a:r>
          </a:p>
          <a:p>
            <a:pPr eaLnBrk="1" hangingPunct="1"/>
            <a:r>
              <a:rPr lang="en-US" altLang="en-US" smtClean="0"/>
              <a:t>For security purposes, user accounts should only be assigned the minimum necessary privileges to perform given tasks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9613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Modifying User </a:t>
            </a:r>
            <a:r>
              <a:rPr lang="en-US" altLang="en-US" dirty="0" smtClean="0"/>
              <a:t>Privileges</a:t>
            </a:r>
            <a:endParaRPr lang="en-US" altLang="en-US" dirty="0" smtClean="0"/>
          </a:p>
        </p:txBody>
      </p:sp>
      <p:pic>
        <p:nvPicPr>
          <p:cNvPr id="4096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381125" y="1905000"/>
            <a:ext cx="6315075" cy="3875088"/>
          </a:xfr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3655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Granting Privileges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>
              <a:tabLst>
                <a:tab pos="1033463" algn="l"/>
              </a:tabLst>
            </a:pPr>
            <a:r>
              <a:rPr lang="en-US" altLang="en-US" smtClean="0"/>
              <a:t>The syntax for the </a:t>
            </a:r>
            <a:r>
              <a:rPr lang="en-US" altLang="en-US" smtClean="0">
                <a:latin typeface="Courier New" panose="02070309020205020404" pitchFamily="49" charset="0"/>
              </a:rPr>
              <a:t>GRANT</a:t>
            </a:r>
            <a:r>
              <a:rPr lang="en-US" altLang="en-US" smtClean="0"/>
              <a:t> statement is:</a:t>
            </a:r>
          </a:p>
          <a:p>
            <a:pPr lvl="1" eaLnBrk="1" hangingPunct="1">
              <a:buFontTx/>
              <a:buNone/>
              <a:tabLst>
                <a:tab pos="1033463" algn="l"/>
              </a:tabLst>
            </a:pPr>
            <a:r>
              <a:rPr lang="en-US" altLang="en-US" sz="1800" smtClean="0">
                <a:latin typeface="Courier New" panose="02070309020205020404" pitchFamily="49" charset="0"/>
              </a:rPr>
              <a:t>GRANT </a:t>
            </a:r>
            <a:r>
              <a:rPr lang="en-US" altLang="en-US" sz="1800" i="1" smtClean="0">
                <a:latin typeface="Courier New" panose="02070309020205020404" pitchFamily="49" charset="0"/>
              </a:rPr>
              <a:t>privilege </a:t>
            </a:r>
            <a:r>
              <a:rPr lang="en-US" altLang="en-US" sz="1800" smtClean="0">
                <a:latin typeface="Courier New" panose="02070309020205020404" pitchFamily="49" charset="0"/>
              </a:rPr>
              <a:t>[(</a:t>
            </a:r>
            <a:r>
              <a:rPr lang="en-US" altLang="en-US" sz="1800" i="1" smtClean="0">
                <a:latin typeface="Courier New" panose="02070309020205020404" pitchFamily="49" charset="0"/>
              </a:rPr>
              <a:t>column</a:t>
            </a:r>
            <a:r>
              <a:rPr lang="en-US" altLang="en-US" sz="1800" smtClean="0">
                <a:latin typeface="Courier New" panose="02070309020205020404" pitchFamily="49" charset="0"/>
              </a:rPr>
              <a:t>)] [, </a:t>
            </a:r>
            <a:r>
              <a:rPr lang="en-US" altLang="en-US" sz="1800" i="1" smtClean="0">
                <a:latin typeface="Courier New" panose="02070309020205020404" pitchFamily="49" charset="0"/>
              </a:rPr>
              <a:t>privilege </a:t>
            </a:r>
            <a:r>
              <a:rPr lang="en-US" altLang="en-US" sz="1800" smtClean="0">
                <a:latin typeface="Courier New" panose="02070309020205020404" pitchFamily="49" charset="0"/>
              </a:rPr>
              <a:t>[(</a:t>
            </a:r>
            <a:r>
              <a:rPr lang="en-US" altLang="en-US" sz="1800" i="1" smtClean="0">
                <a:latin typeface="Courier New" panose="02070309020205020404" pitchFamily="49" charset="0"/>
              </a:rPr>
              <a:t>columns</a:t>
            </a:r>
            <a:r>
              <a:rPr lang="en-US" altLang="en-US" sz="1800" smtClean="0">
                <a:latin typeface="Courier New" panose="02070309020205020404" pitchFamily="49" charset="0"/>
              </a:rPr>
              <a:t>)]] ...</a:t>
            </a:r>
          </a:p>
          <a:p>
            <a:pPr lvl="1" eaLnBrk="1" hangingPunct="1">
              <a:buFontTx/>
              <a:buNone/>
              <a:tabLst>
                <a:tab pos="1033463" algn="l"/>
              </a:tabLst>
            </a:pPr>
            <a:r>
              <a:rPr lang="en-US" altLang="en-US" sz="1800" smtClean="0">
                <a:latin typeface="Courier New" panose="02070309020205020404" pitchFamily="49" charset="0"/>
              </a:rPr>
              <a:t>		ON {</a:t>
            </a:r>
            <a:r>
              <a:rPr lang="en-US" altLang="en-US" sz="1800" i="1" smtClean="0">
                <a:latin typeface="Courier New" panose="02070309020205020404" pitchFamily="49" charset="0"/>
              </a:rPr>
              <a:t>table </a:t>
            </a:r>
            <a:r>
              <a:rPr lang="en-US" altLang="en-US" sz="1800" smtClean="0">
                <a:latin typeface="Courier New" panose="02070309020205020404" pitchFamily="49" charset="0"/>
              </a:rPr>
              <a:t>| * | *.* | </a:t>
            </a:r>
            <a:r>
              <a:rPr lang="en-US" altLang="en-US" sz="1800" i="1" smtClean="0">
                <a:latin typeface="Courier New" panose="02070309020205020404" pitchFamily="49" charset="0"/>
              </a:rPr>
              <a:t>database</a:t>
            </a:r>
            <a:r>
              <a:rPr lang="en-US" altLang="en-US" sz="1800" smtClean="0">
                <a:latin typeface="Courier New" panose="02070309020205020404" pitchFamily="49" charset="0"/>
              </a:rPr>
              <a:t>.*}</a:t>
            </a:r>
          </a:p>
          <a:p>
            <a:pPr lvl="1" eaLnBrk="1" hangingPunct="1">
              <a:buFontTx/>
              <a:buNone/>
              <a:tabLst>
                <a:tab pos="1033463" algn="l"/>
              </a:tabLst>
            </a:pPr>
            <a:r>
              <a:rPr lang="en-US" altLang="en-US" sz="1800" smtClean="0">
                <a:latin typeface="Courier New" panose="02070309020205020404" pitchFamily="49" charset="0"/>
              </a:rPr>
              <a:t>		TO </a:t>
            </a:r>
            <a:r>
              <a:rPr lang="en-US" altLang="en-US" sz="1800" i="1" smtClean="0">
                <a:latin typeface="Courier New" panose="02070309020205020404" pitchFamily="49" charset="0"/>
              </a:rPr>
              <a:t>user </a:t>
            </a:r>
            <a:r>
              <a:rPr lang="en-US" altLang="en-US" sz="1800" smtClean="0">
                <a:latin typeface="Courier New" panose="02070309020205020404" pitchFamily="49" charset="0"/>
              </a:rPr>
              <a:t>[IDENTIFIED BY '</a:t>
            </a:r>
            <a:r>
              <a:rPr lang="en-US" altLang="en-US" sz="1800" i="1" smtClean="0">
                <a:latin typeface="Courier New" panose="02070309020205020404" pitchFamily="49" charset="0"/>
              </a:rPr>
              <a:t>password</a:t>
            </a:r>
            <a:r>
              <a:rPr lang="en-US" altLang="en-US" sz="1800" smtClean="0">
                <a:latin typeface="Courier New" panose="02070309020205020404" pitchFamily="49" charset="0"/>
              </a:rPr>
              <a:t>'];</a:t>
            </a:r>
          </a:p>
          <a:p>
            <a:pPr eaLnBrk="1" hangingPunct="1">
              <a:tabLst>
                <a:tab pos="1033463" algn="l"/>
              </a:tabLst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GRANT</a:t>
            </a:r>
            <a:r>
              <a:rPr lang="en-US" altLang="en-US" smtClean="0"/>
              <a:t> statement creates the user account </a:t>
            </a:r>
            <a:br>
              <a:rPr lang="en-US" altLang="en-US" smtClean="0"/>
            </a:br>
            <a:r>
              <a:rPr lang="en-US" altLang="en-US" smtClean="0"/>
              <a:t>if it does not exist and assigns the specified privileges</a:t>
            </a:r>
          </a:p>
          <a:p>
            <a:pPr eaLnBrk="1" hangingPunct="1">
              <a:tabLst>
                <a:tab pos="1033463" algn="l"/>
              </a:tabLst>
            </a:pPr>
            <a:r>
              <a:rPr lang="en-US" altLang="en-US" smtClean="0"/>
              <a:t>If the user account already exists, the </a:t>
            </a:r>
            <a:r>
              <a:rPr lang="en-US" altLang="en-US" smtClean="0">
                <a:latin typeface="Courier New" panose="02070309020205020404" pitchFamily="49" charset="0"/>
              </a:rPr>
              <a:t>GRANT</a:t>
            </a:r>
            <a:r>
              <a:rPr lang="en-US" altLang="en-US" smtClean="0"/>
              <a:t> statement just updates the privileges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8685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Revoking Privileges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>
              <a:tabLst>
                <a:tab pos="1033463" algn="l"/>
              </a:tabLst>
            </a:pPr>
            <a:r>
              <a:rPr lang="en-US" altLang="en-US" smtClean="0"/>
              <a:t>The syntax for the </a:t>
            </a:r>
            <a:r>
              <a:rPr lang="en-US" altLang="en-US" smtClean="0">
                <a:latin typeface="Courier New" panose="02070309020205020404" pitchFamily="49" charset="0"/>
              </a:rPr>
              <a:t>REVOKE</a:t>
            </a:r>
            <a:r>
              <a:rPr lang="en-US" altLang="en-US" smtClean="0"/>
              <a:t> statement is:</a:t>
            </a:r>
          </a:p>
          <a:p>
            <a:pPr lvl="1" eaLnBrk="1" hangingPunct="1">
              <a:buFontTx/>
              <a:buNone/>
              <a:tabLst>
                <a:tab pos="1033463" algn="l"/>
              </a:tabLst>
            </a:pPr>
            <a:r>
              <a:rPr lang="en-US" altLang="en-US" sz="1800" smtClean="0">
                <a:latin typeface="Courier New" panose="02070309020205020404" pitchFamily="49" charset="0"/>
              </a:rPr>
              <a:t>REVOKE </a:t>
            </a:r>
            <a:r>
              <a:rPr lang="en-US" altLang="en-US" sz="1800" i="1" smtClean="0">
                <a:latin typeface="Courier New" panose="02070309020205020404" pitchFamily="49" charset="0"/>
              </a:rPr>
              <a:t>privilege </a:t>
            </a:r>
            <a:r>
              <a:rPr lang="en-US" altLang="en-US" sz="1800" smtClean="0">
                <a:latin typeface="Courier New" panose="02070309020205020404" pitchFamily="49" charset="0"/>
              </a:rPr>
              <a:t>[(</a:t>
            </a:r>
            <a:r>
              <a:rPr lang="en-US" altLang="en-US" sz="1800" i="1" smtClean="0">
                <a:latin typeface="Courier New" panose="02070309020205020404" pitchFamily="49" charset="0"/>
              </a:rPr>
              <a:t>column</a:t>
            </a:r>
            <a:r>
              <a:rPr lang="en-US" altLang="en-US" sz="1800" smtClean="0">
                <a:latin typeface="Courier New" panose="02070309020205020404" pitchFamily="49" charset="0"/>
              </a:rPr>
              <a:t>)] [, </a:t>
            </a:r>
            <a:r>
              <a:rPr lang="en-US" altLang="en-US" sz="1800" i="1" smtClean="0">
                <a:latin typeface="Courier New" panose="02070309020205020404" pitchFamily="49" charset="0"/>
              </a:rPr>
              <a:t>privilege </a:t>
            </a:r>
            <a:r>
              <a:rPr lang="en-US" altLang="en-US" sz="1800" smtClean="0">
                <a:latin typeface="Courier New" panose="02070309020205020404" pitchFamily="49" charset="0"/>
              </a:rPr>
              <a:t>[(</a:t>
            </a:r>
            <a:r>
              <a:rPr lang="en-US" altLang="en-US" sz="1800" i="1" smtClean="0">
                <a:latin typeface="Courier New" panose="02070309020205020404" pitchFamily="49" charset="0"/>
              </a:rPr>
              <a:t>columns</a:t>
            </a:r>
            <a:r>
              <a:rPr lang="en-US" altLang="en-US" sz="1800" smtClean="0">
                <a:latin typeface="Courier New" panose="02070309020205020404" pitchFamily="49" charset="0"/>
              </a:rPr>
              <a:t>)]] ...</a:t>
            </a:r>
          </a:p>
          <a:p>
            <a:pPr lvl="1" eaLnBrk="1" hangingPunct="1">
              <a:buFontTx/>
              <a:buNone/>
              <a:tabLst>
                <a:tab pos="1033463" algn="l"/>
              </a:tabLst>
            </a:pPr>
            <a:r>
              <a:rPr lang="en-US" altLang="en-US" sz="1800" smtClean="0">
                <a:latin typeface="Courier New" panose="02070309020205020404" pitchFamily="49" charset="0"/>
              </a:rPr>
              <a:t>		ON {</a:t>
            </a:r>
            <a:r>
              <a:rPr lang="en-US" altLang="en-US" sz="1800" i="1" smtClean="0">
                <a:latin typeface="Courier New" panose="02070309020205020404" pitchFamily="49" charset="0"/>
              </a:rPr>
              <a:t>table </a:t>
            </a:r>
            <a:r>
              <a:rPr lang="en-US" altLang="en-US" sz="1800" smtClean="0">
                <a:latin typeface="Courier New" panose="02070309020205020404" pitchFamily="49" charset="0"/>
              </a:rPr>
              <a:t>| * | *.* | </a:t>
            </a:r>
            <a:r>
              <a:rPr lang="en-US" altLang="en-US" sz="1800" i="1" smtClean="0">
                <a:latin typeface="Courier New" panose="02070309020205020404" pitchFamily="49" charset="0"/>
              </a:rPr>
              <a:t>database</a:t>
            </a:r>
            <a:r>
              <a:rPr lang="en-US" altLang="en-US" sz="1800" smtClean="0">
                <a:latin typeface="Courier New" panose="02070309020205020404" pitchFamily="49" charset="0"/>
              </a:rPr>
              <a:t>.*}</a:t>
            </a:r>
          </a:p>
          <a:p>
            <a:pPr lvl="1" eaLnBrk="1" hangingPunct="1">
              <a:buFontTx/>
              <a:buNone/>
              <a:tabLst>
                <a:tab pos="1033463" algn="l"/>
              </a:tabLst>
            </a:pPr>
            <a:r>
              <a:rPr lang="en-US" altLang="en-US" sz="1800" smtClean="0">
                <a:latin typeface="Courier New" panose="02070309020205020404" pitchFamily="49" charset="0"/>
              </a:rPr>
              <a:t>		FROM </a:t>
            </a:r>
            <a:r>
              <a:rPr lang="en-US" altLang="en-US" sz="1800" i="1" smtClean="0">
                <a:latin typeface="Courier New" panose="02070309020205020404" pitchFamily="49" charset="0"/>
              </a:rPr>
              <a:t>user</a:t>
            </a:r>
            <a:r>
              <a:rPr lang="en-US" altLang="en-US" sz="180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tabLst>
                <a:tab pos="1033463" algn="l"/>
              </a:tabLst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REVOKE ALL PRIVILEGES</a:t>
            </a:r>
            <a:r>
              <a:rPr lang="en-US" altLang="en-US" smtClean="0"/>
              <a:t> statement removes all privileges from a user account for a specified table or database</a:t>
            </a:r>
          </a:p>
          <a:p>
            <a:pPr eaLnBrk="1" hangingPunct="1">
              <a:tabLst>
                <a:tab pos="1033463" algn="l"/>
              </a:tabLst>
            </a:pPr>
            <a:r>
              <a:rPr lang="en-US" altLang="en-US" smtClean="0"/>
              <a:t>You must be logged in with the </a:t>
            </a:r>
            <a:r>
              <a:rPr lang="en-US" altLang="en-US" smtClean="0">
                <a:latin typeface="Courier New" panose="02070309020205020404" pitchFamily="49" charset="0"/>
              </a:rPr>
              <a:t>root</a:t>
            </a:r>
            <a:r>
              <a:rPr lang="en-US" altLang="en-US" smtClean="0"/>
              <a:t> account or have sufficient privileges to revoke privileges </a:t>
            </a:r>
            <a:br>
              <a:rPr lang="en-US" altLang="en-US" smtClean="0"/>
            </a:br>
            <a:r>
              <a:rPr lang="en-US" altLang="en-US" smtClean="0"/>
              <a:t>from another user account</a:t>
            </a:r>
            <a:endParaRPr lang="en-US" altLang="en-US" sz="2000" smtClean="0">
              <a:latin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2332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Records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 the </a:t>
            </a:r>
            <a:r>
              <a:rPr lang="en-US" altLang="en-US" smtClean="0">
                <a:latin typeface="Courier New" panose="02070309020205020404" pitchFamily="49" charset="0"/>
              </a:rPr>
              <a:t>INSERT</a:t>
            </a:r>
            <a:r>
              <a:rPr lang="en-US" altLang="en-US" smtClean="0"/>
              <a:t> statement  to add individual records to a table</a:t>
            </a:r>
          </a:p>
          <a:p>
            <a:pPr eaLnBrk="1" hangingPunct="1"/>
            <a:r>
              <a:rPr lang="en-US" altLang="en-US" smtClean="0"/>
              <a:t>The syntax for the </a:t>
            </a:r>
            <a:r>
              <a:rPr lang="en-US" altLang="en-US" smtClean="0">
                <a:latin typeface="Courier New" panose="02070309020205020404" pitchFamily="49" charset="0"/>
              </a:rPr>
              <a:t>INSERT</a:t>
            </a:r>
            <a:r>
              <a:rPr lang="en-US" altLang="en-US" smtClean="0"/>
              <a:t> statement is: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	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INTO table_name (column1, column2, …) </a:t>
            </a:r>
            <a:b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VALUES(value1, value2, ...);</a:t>
            </a:r>
            <a:endParaRPr lang="en-US" altLang="en-US" sz="2000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mtClean="0"/>
              <a:t>The values entered in the </a:t>
            </a:r>
            <a:r>
              <a:rPr lang="en-US" altLang="en-US" smtClean="0">
                <a:latin typeface="Courier New" panose="02070309020205020404" pitchFamily="49" charset="0"/>
              </a:rPr>
              <a:t>VALUES</a:t>
            </a:r>
            <a:r>
              <a:rPr lang="en-US" altLang="en-US" smtClean="0"/>
              <a:t> list must </a:t>
            </a:r>
            <a:br>
              <a:rPr lang="en-US" altLang="en-US" smtClean="0"/>
            </a:br>
            <a:r>
              <a:rPr lang="en-US" altLang="en-US" smtClean="0"/>
              <a:t>be in the same order in which you defined the table fields</a:t>
            </a:r>
          </a:p>
          <a:p>
            <a:pPr eaLnBrk="1" hangingPunct="1"/>
            <a:r>
              <a:rPr lang="en-US" altLang="en-US" smtClean="0"/>
              <a:t>Specify </a:t>
            </a:r>
            <a:r>
              <a:rPr lang="en-US" altLang="en-US" smtClean="0">
                <a:latin typeface="Courier New" panose="02070309020205020404" pitchFamily="49" charset="0"/>
              </a:rPr>
              <a:t>NULL</a:t>
            </a:r>
            <a:r>
              <a:rPr lang="en-US" altLang="en-US" smtClean="0"/>
              <a:t> in any fields for which you do not have a value</a:t>
            </a:r>
            <a:endParaRPr lang="en-US" altLang="en-US" sz="2000" smtClean="0">
              <a:latin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0936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Adding </a:t>
            </a:r>
            <a:r>
              <a:rPr lang="en-US" altLang="en-US" dirty="0" smtClean="0"/>
              <a:t>Records</a:t>
            </a:r>
            <a:endParaRPr lang="en-US" altLang="en-US" dirty="0" smtClean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LOAD DATA </a:t>
            </a:r>
            <a:r>
              <a:rPr lang="en-US" altLang="en-US" smtClean="0"/>
              <a:t>statement, with the full path and name of a local text file, is used to add multiple records to a table</a:t>
            </a:r>
          </a:p>
          <a:p>
            <a:pPr eaLnBrk="1" hangingPunct="1">
              <a:buFontTx/>
              <a:buNone/>
            </a:pPr>
            <a:endParaRPr lang="en-US" altLang="en-US" sz="1200" smtClean="0"/>
          </a:p>
          <a:p>
            <a:pPr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LOAD DATA INFILE </a:t>
            </a:r>
            <a:r>
              <a:rPr lang="en-US" altLang="en-US" sz="22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'file_path</a:t>
            </a: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' INTO TABLE </a:t>
            </a:r>
            <a:b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2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22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column1</a:t>
            </a: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2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column2</a:t>
            </a: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2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2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endParaRPr lang="en-US" altLang="en-US" sz="1200" i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mtClean="0">
                <a:cs typeface="Courier New" panose="02070309020205020404" pitchFamily="49" charset="0"/>
              </a:rPr>
              <a:t>Each record in the text file must be placed on a separate line with a tab delimiter between each field</a:t>
            </a:r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0781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Adding </a:t>
            </a:r>
            <a:r>
              <a:rPr lang="en-US" altLang="en-US" dirty="0" smtClean="0"/>
              <a:t>Records</a:t>
            </a:r>
            <a:endParaRPr lang="en-US" altLang="en-US" dirty="0" smtClean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If </a:t>
            </a:r>
            <a:r>
              <a:rPr lang="en-US" altLang="en-US" dirty="0" smtClean="0"/>
              <a:t>the column list is omitted, the values on each line must be in the same order you defined the table fields</a:t>
            </a:r>
          </a:p>
          <a:p>
            <a:pPr eaLnBrk="1" hangingPunct="1"/>
            <a:r>
              <a:rPr lang="en-US" altLang="en-US" dirty="0" smtClean="0"/>
              <a:t>Use consecutive tabs with nothing between them to designate a column with no value</a:t>
            </a:r>
          </a:p>
          <a:p>
            <a:pPr eaLnBrk="1" hangingPunct="1"/>
            <a:r>
              <a:rPr lang="en-US" altLang="en-US" dirty="0" smtClean="0"/>
              <a:t>In </a:t>
            </a:r>
            <a:r>
              <a:rPr lang="en-US" altLang="en-US" dirty="0" err="1" smtClean="0"/>
              <a:t>MySQL</a:t>
            </a:r>
            <a:r>
              <a:rPr lang="en-US" altLang="en-US" dirty="0" smtClean="0"/>
              <a:t> Monitor, enter the following code at the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dirty="0" smtClean="0"/>
              <a:t> prompt:</a:t>
            </a:r>
          </a:p>
          <a:p>
            <a:pPr eaLnBrk="1" hangingPunct="1">
              <a:buFontTx/>
              <a:buNone/>
            </a:pPr>
            <a:endParaRPr lang="en-US" altLang="en-US" sz="1200" dirty="0" smtClean="0"/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sz="22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mysql</a:t>
            </a:r>
            <a:r>
              <a:rPr lang="en-US" altLang="en-US" sz="22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&gt; LOAD DATA INFILE </a:t>
            </a:r>
            <a:r>
              <a:rPr lang="en-US" altLang="en-US" sz="22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‘reps.txt</a:t>
            </a:r>
            <a:r>
              <a:rPr lang="en-US" altLang="en-US" sz="22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' </a:t>
            </a:r>
            <a:br>
              <a:rPr lang="en-US" altLang="en-US" sz="22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22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 INTO TABLE </a:t>
            </a:r>
            <a:r>
              <a:rPr lang="en-US" altLang="en-US" sz="22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REP;</a:t>
            </a:r>
            <a:r>
              <a:rPr lang="en-US" altLang="en-US" sz="22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altLang="en-US" sz="22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ENTER</a:t>
            </a:r>
            <a:r>
              <a:rPr lang="en-US" altLang="en-US" sz="22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Wingdings 3" panose="05040102010807070707" pitchFamily="18" charset="2"/>
              </a:rPr>
              <a:t></a:t>
            </a:r>
            <a:r>
              <a:rPr lang="en-US" altLang="en-US" sz="22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altLang="en-US" sz="2200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en-US" sz="2200" dirty="0" smtClean="0"/>
          </a:p>
          <a:p>
            <a:r>
              <a:rPr lang="en-US" altLang="en-US" dirty="0" smtClean="0"/>
              <a:t>The optional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FIELDS TERMINATED BY </a:t>
            </a:r>
            <a:r>
              <a:rPr lang="en-US" altLang="en-US" dirty="0" smtClean="0"/>
              <a:t>clause of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DATA </a:t>
            </a:r>
            <a:r>
              <a:rPr lang="en-US" altLang="en-US" dirty="0" smtClean="0"/>
              <a:t>statement allows you to change the field separator to a character such as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(~ or ,) </a:t>
            </a:r>
            <a:r>
              <a:rPr lang="en-US" altLang="en-US" dirty="0" smtClean="0"/>
              <a:t>instead of the default tab </a:t>
            </a:r>
            <a:r>
              <a:rPr lang="en-US" altLang="en-US" dirty="0" smtClean="0"/>
              <a:t>character</a:t>
            </a: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5124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Retrieving Records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 the </a:t>
            </a:r>
            <a:r>
              <a:rPr lang="en-US" altLang="en-US" smtClean="0">
                <a:latin typeface="Courier New" panose="02070309020205020404" pitchFamily="49" charset="0"/>
              </a:rPr>
              <a:t>SELECT</a:t>
            </a:r>
            <a:r>
              <a:rPr lang="en-US" altLang="en-US" smtClean="0"/>
              <a:t> statement to retrieve records from a table: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en-US" altLang="en-US" sz="2200" smtClean="0">
                <a:latin typeface="Courier New" panose="02070309020205020404" pitchFamily="49" charset="0"/>
              </a:rPr>
              <a:t>SELECT </a:t>
            </a:r>
            <a:r>
              <a:rPr lang="en-US" altLang="en-US" sz="2200" i="1" smtClean="0">
                <a:latin typeface="Courier New" panose="02070309020205020404" pitchFamily="49" charset="0"/>
              </a:rPr>
              <a:t>criteria</a:t>
            </a:r>
            <a:r>
              <a:rPr lang="en-US" altLang="en-US" sz="2200" smtClean="0">
                <a:latin typeface="Courier New" panose="02070309020205020404" pitchFamily="49" charset="0"/>
              </a:rPr>
              <a:t> FROM </a:t>
            </a:r>
            <a:r>
              <a:rPr lang="en-US" altLang="en-US" sz="2200" i="1" smtClean="0">
                <a:latin typeface="Courier New" panose="02070309020205020404" pitchFamily="49" charset="0"/>
              </a:rPr>
              <a:t>table_name</a:t>
            </a:r>
            <a:r>
              <a:rPr lang="en-US" altLang="en-US" sz="2200" smtClean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smtClean="0"/>
              <a:t>Use the asterisk (*) wildcard with the </a:t>
            </a:r>
            <a:r>
              <a:rPr lang="en-US" altLang="en-US" smtClean="0">
                <a:latin typeface="Courier New" panose="02070309020205020404" pitchFamily="49" charset="0"/>
              </a:rPr>
              <a:t>SELECT</a:t>
            </a:r>
            <a:r>
              <a:rPr lang="en-US" altLang="en-US" smtClean="0"/>
              <a:t> statement to retrieve all fields from a table</a:t>
            </a:r>
          </a:p>
          <a:p>
            <a:pPr eaLnBrk="1" hangingPunct="1"/>
            <a:r>
              <a:rPr lang="en-US" altLang="en-US" smtClean="0"/>
              <a:t>To return multiple fields, separate field names with a comma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</a:t>
            </a:r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6875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Getting Started </a:t>
            </a:r>
            <a:r>
              <a:rPr lang="en-US" altLang="en-US" dirty="0" smtClean="0"/>
              <a:t>with </a:t>
            </a:r>
            <a:r>
              <a:rPr lang="en-US" altLang="en-US" dirty="0" err="1" smtClean="0"/>
              <a:t>MySQL</a:t>
            </a:r>
            <a:endParaRPr lang="en-US" altLang="en-US" dirty="0" smtClean="0"/>
          </a:p>
        </p:txBody>
      </p:sp>
      <p:sp>
        <p:nvSpPr>
          <p:cNvPr id="19461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b="1" dirty="0" err="1" smtClean="0"/>
              <a:t>MySQL</a:t>
            </a:r>
            <a:r>
              <a:rPr lang="en-US" altLang="en-US" b="1" dirty="0" smtClean="0"/>
              <a:t> Monitor </a:t>
            </a:r>
            <a:r>
              <a:rPr lang="en-US" altLang="en-US" dirty="0" smtClean="0"/>
              <a:t>is a command-line program for manipulating </a:t>
            </a:r>
            <a:r>
              <a:rPr lang="en-US" altLang="en-US" dirty="0" err="1" smtClean="0"/>
              <a:t>MySQL</a:t>
            </a:r>
            <a:r>
              <a:rPr lang="en-US" altLang="en-US" dirty="0" smtClean="0"/>
              <a:t> databases</a:t>
            </a:r>
          </a:p>
          <a:p>
            <a:pPr eaLnBrk="1" hangingPunct="1"/>
            <a:r>
              <a:rPr lang="en-US" altLang="en-US" dirty="0" smtClean="0"/>
              <a:t>Connect to the </a:t>
            </a:r>
            <a:r>
              <a:rPr lang="en-US" altLang="en-US" dirty="0" err="1" smtClean="0"/>
              <a:t>MySQL</a:t>
            </a:r>
            <a:r>
              <a:rPr lang="en-US" altLang="en-US" dirty="0" smtClean="0"/>
              <a:t> server using a command-line connect</a:t>
            </a:r>
          </a:p>
          <a:p>
            <a:pPr eaLnBrk="1" hangingPunct="1"/>
            <a:r>
              <a:rPr lang="en-US" altLang="en-US" dirty="0" smtClean="0"/>
              <a:t>Commands are entered at the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en-US" dirty="0" smtClean="0"/>
              <a:t>command prompt in the </a:t>
            </a:r>
            <a:r>
              <a:rPr lang="en-US" altLang="en-US" b="1" dirty="0" smtClean="0">
                <a:cs typeface="Courier New" panose="02070309020205020404" pitchFamily="49" charset="0"/>
              </a:rPr>
              <a:t>console</a:t>
            </a:r>
            <a:r>
              <a:rPr lang="en-US" altLang="en-US" b="1" dirty="0" smtClean="0"/>
              <a:t> </a:t>
            </a:r>
            <a:r>
              <a:rPr lang="en-US" altLang="en-US" b="1" dirty="0" smtClean="0"/>
              <a:t>window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Enter the following command: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2200" dirty="0" err="1" smtClean="0">
                <a:latin typeface="Courier New" panose="02070309020205020404" pitchFamily="49" charset="0"/>
              </a:rPr>
              <a:t>mysql</a:t>
            </a:r>
            <a:r>
              <a:rPr lang="en-US" altLang="en-US" sz="2200" dirty="0" smtClean="0">
                <a:latin typeface="Courier New" panose="02070309020205020404" pitchFamily="49" charset="0"/>
              </a:rPr>
              <a:t> –h </a:t>
            </a:r>
            <a:r>
              <a:rPr lang="en-US" altLang="en-US" sz="2200" i="1" dirty="0" smtClean="0">
                <a:latin typeface="Courier New" panose="02070309020205020404" pitchFamily="49" charset="0"/>
              </a:rPr>
              <a:t>host </a:t>
            </a:r>
            <a:r>
              <a:rPr lang="en-US" altLang="en-US" sz="2200" dirty="0" smtClean="0">
                <a:latin typeface="Courier New" panose="02070309020205020404" pitchFamily="49" charset="0"/>
              </a:rPr>
              <a:t>–u u</a:t>
            </a:r>
            <a:r>
              <a:rPr lang="en-US" altLang="en-US" sz="2200" i="1" dirty="0" smtClean="0">
                <a:latin typeface="Courier New" panose="02070309020205020404" pitchFamily="49" charset="0"/>
              </a:rPr>
              <a:t>ser </a:t>
            </a:r>
            <a:r>
              <a:rPr lang="en-US" altLang="en-US" sz="2200" dirty="0" smtClean="0">
                <a:latin typeface="Courier New" panose="02070309020205020404" pitchFamily="49" charset="0"/>
              </a:rPr>
              <a:t>–p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Two accounts are created: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Anonymous user account allows login without specifying a username or password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Courier New" panose="02070309020205020404" pitchFamily="49" charset="0"/>
              </a:rPr>
              <a:t>root</a:t>
            </a:r>
            <a:r>
              <a:rPr lang="en-US" altLang="en-US" dirty="0" smtClean="0"/>
              <a:t> account (the primary administrative account for </a:t>
            </a:r>
            <a:r>
              <a:rPr lang="en-US" altLang="en-US" dirty="0" err="1" smtClean="0"/>
              <a:t>MySQL</a:t>
            </a:r>
            <a:r>
              <a:rPr lang="en-US" altLang="en-US" dirty="0" smtClean="0"/>
              <a:t>) is created without a password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dirty="0" smtClean="0"/>
              <a:t>		</a:t>
            </a:r>
            <a:r>
              <a:rPr lang="en-US" altLang="en-US" sz="2200" dirty="0" err="1" smtClean="0">
                <a:latin typeface="Courier New" panose="02070309020205020404" pitchFamily="49" charset="0"/>
              </a:rPr>
              <a:t>mysql</a:t>
            </a:r>
            <a:r>
              <a:rPr lang="en-US" altLang="en-US" sz="2200" dirty="0" smtClean="0">
                <a:latin typeface="Courier New" panose="02070309020205020404" pitchFamily="49" charset="0"/>
              </a:rPr>
              <a:t> –u root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Log out with the </a:t>
            </a:r>
            <a:r>
              <a:rPr lang="en-US" alt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altLang="en-US" dirty="0" smtClean="0"/>
              <a:t> or </a:t>
            </a:r>
            <a:r>
              <a:rPr lang="en-US" alt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quit</a:t>
            </a:r>
            <a:r>
              <a:rPr lang="en-US" altLang="en-US" dirty="0" smtClean="0"/>
              <a:t> </a:t>
            </a:r>
            <a:r>
              <a:rPr lang="en-US" altLang="en-US" dirty="0" smtClean="0"/>
              <a:t>commands</a:t>
            </a: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2635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Aggregate Functions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Aggregate functions </a:t>
            </a:r>
            <a:r>
              <a:rPr lang="en-US" altLang="en-US" smtClean="0"/>
              <a:t>summarize data in record sets rather than display the individual records</a:t>
            </a:r>
          </a:p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COUNT() </a:t>
            </a:r>
            <a:r>
              <a:rPr lang="en-US" altLang="en-US" smtClean="0"/>
              <a:t>function is unique in that</a:t>
            </a:r>
          </a:p>
          <a:p>
            <a:pPr lvl="1" eaLnBrk="1" hangingPunct="1"/>
            <a:r>
              <a:rPr lang="en-US" altLang="en-US" smtClean="0"/>
              <a:t>The wildcard (*) can be used as a function argument instead of a field name</a:t>
            </a:r>
          </a:p>
          <a:p>
            <a:pPr lvl="1" eaLnBrk="1" hangingPunct="1"/>
            <a:r>
              <a:rPr lang="en-US" altLang="en-US" smtClean="0"/>
              <a:t>The keyword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US" altLang="en-US" smtClean="0"/>
              <a:t> can be used after the opening parentheses</a:t>
            </a:r>
          </a:p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US" altLang="en-US" smtClean="0"/>
              <a:t> keyword can also be used with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mtClean="0"/>
              <a:t> statement to retrieve records with a unique value in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mtClean="0"/>
              <a:t> clause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8652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Using Aggregate </a:t>
            </a:r>
            <a:r>
              <a:rPr lang="en-US" altLang="en-US" dirty="0" smtClean="0"/>
              <a:t>Functions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To retrieve aggregate values for groups of records, use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US" dirty="0" smtClean="0"/>
              <a:t>clause and include the fields that you use to group the records as part of the query</a:t>
            </a:r>
          </a:p>
          <a:p>
            <a:pPr eaLnBrk="1" hangingPunct="1">
              <a:defRPr/>
            </a:pPr>
            <a:r>
              <a:rPr lang="en-US" dirty="0" smtClean="0"/>
              <a:t>In MySQL Monitor, enter the following code at  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mysql&gt;</a:t>
            </a:r>
            <a:r>
              <a:rPr lang="en-US" dirty="0" smtClean="0"/>
              <a:t> prompt:</a:t>
            </a:r>
          </a:p>
          <a:p>
            <a:pPr eaLnBrk="1" hangingPunct="1">
              <a:buFontTx/>
              <a:buNone/>
              <a:defRPr/>
            </a:pPr>
            <a:endParaRPr lang="en-US" sz="1200" dirty="0" smtClean="0"/>
          </a:p>
          <a:p>
            <a:pPr lvl="1" eaLnBrk="1" hangingPunct="1">
              <a:buFontTx/>
              <a:buNone/>
              <a:defRPr/>
            </a:pPr>
            <a:r>
              <a:rPr lang="en-US" sz="2200" dirty="0" smtClean="0">
                <a:latin typeface="Courier New" pitchFamily="49" charset="0"/>
                <a:ea typeface="+mn-ea"/>
                <a:cs typeface="Courier New" pitchFamily="49" charset="0"/>
              </a:rPr>
              <a:t>mysql&gt; SELECT </a:t>
            </a:r>
            <a:r>
              <a:rPr lang="en-US" sz="2200" dirty="0" smtClean="0">
                <a:latin typeface="Courier New" pitchFamily="49" charset="0"/>
                <a:ea typeface="+mn-ea"/>
                <a:cs typeface="Courier New" pitchFamily="49" charset="0"/>
              </a:rPr>
              <a:t>COUNT(*) as REP_COUNT, STATE</a:t>
            </a:r>
            <a:endParaRPr lang="en-US" sz="22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sz="2200" dirty="0" smtClean="0">
                <a:latin typeface="Courier New" pitchFamily="49" charset="0"/>
                <a:ea typeface="+mn-ea"/>
                <a:cs typeface="Courier New" pitchFamily="49" charset="0"/>
              </a:rPr>
              <a:t>  FROM </a:t>
            </a:r>
            <a:r>
              <a:rPr lang="en-US" sz="2200" dirty="0" smtClean="0">
                <a:latin typeface="Courier New" pitchFamily="49" charset="0"/>
                <a:ea typeface="+mn-ea"/>
                <a:cs typeface="Courier New" pitchFamily="49" charset="0"/>
              </a:rPr>
              <a:t>REP </a:t>
            </a:r>
            <a:r>
              <a:rPr lang="en-US" sz="2200" dirty="0" smtClean="0">
                <a:latin typeface="Courier New" pitchFamily="49" charset="0"/>
                <a:ea typeface="+mn-ea"/>
                <a:cs typeface="Courier New" pitchFamily="49" charset="0"/>
              </a:rPr>
              <a:t>GROUP BY </a:t>
            </a:r>
            <a:r>
              <a:rPr lang="en-US" sz="2200" dirty="0" smtClean="0">
                <a:latin typeface="Courier New" pitchFamily="49" charset="0"/>
                <a:ea typeface="+mn-ea"/>
                <a:cs typeface="Courier New" pitchFamily="49" charset="0"/>
              </a:rPr>
              <a:t>STATE;[</a:t>
            </a:r>
            <a:r>
              <a:rPr lang="en-US" sz="2200" dirty="0" smtClean="0">
                <a:latin typeface="Courier New" pitchFamily="49" charset="0"/>
                <a:ea typeface="+mn-ea"/>
                <a:cs typeface="Courier New" pitchFamily="49" charset="0"/>
              </a:rPr>
              <a:t>ENTER</a:t>
            </a:r>
            <a:r>
              <a:rPr lang="en-US" sz="2200" dirty="0" smtClean="0">
                <a:latin typeface="Courier New" pitchFamily="49" charset="0"/>
                <a:ea typeface="+mn-ea"/>
                <a:cs typeface="Courier New" pitchFamily="49" charset="0"/>
                <a:sym typeface="Wingdings 3"/>
              </a:rPr>
              <a:t></a:t>
            </a:r>
            <a:r>
              <a:rPr lang="en-US" sz="2200" dirty="0" smtClean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eaLnBrk="1" hangingPunct="1">
              <a:buFontTx/>
              <a:buNone/>
              <a:defRPr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1195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Filtering Query Results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</a:t>
            </a:r>
            <a:r>
              <a:rPr lang="en-US" b="1" dirty="0" smtClean="0"/>
              <a:t>criteria</a:t>
            </a:r>
            <a:r>
              <a:rPr lang="en-US" i="1" dirty="0" smtClean="0"/>
              <a:t> </a:t>
            </a:r>
            <a:r>
              <a:rPr lang="en-US" dirty="0" smtClean="0"/>
              <a:t>portion of the </a:t>
            </a:r>
            <a:r>
              <a:rPr lang="en-US" dirty="0" smtClean="0">
                <a:latin typeface="Courier New" pitchFamily="49" charset="0"/>
              </a:rPr>
              <a:t>SELECT</a:t>
            </a:r>
            <a:r>
              <a:rPr lang="en-US" dirty="0" smtClean="0"/>
              <a:t> statement determines which fields to retrieve from a table</a:t>
            </a:r>
          </a:p>
          <a:p>
            <a:pPr eaLnBrk="1" hangingPunct="1">
              <a:defRPr/>
            </a:pPr>
            <a:r>
              <a:rPr lang="en-US" dirty="0" smtClean="0"/>
              <a:t>You can also specify which records to return by using the </a:t>
            </a:r>
            <a:r>
              <a:rPr lang="en-US" dirty="0" smtClean="0">
                <a:latin typeface="Courier New" pitchFamily="49" charset="0"/>
              </a:rPr>
              <a:t>WHERE</a:t>
            </a:r>
            <a:r>
              <a:rPr lang="en-US" dirty="0" smtClean="0"/>
              <a:t> keyword</a:t>
            </a:r>
          </a:p>
          <a:p>
            <a:pPr eaLnBrk="1" hangingPunct="1">
              <a:defRPr/>
            </a:pPr>
            <a:r>
              <a:rPr lang="en-US" dirty="0" smtClean="0"/>
              <a:t>In MySQL Monitor, enter the following code at  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mysql&gt;</a:t>
            </a:r>
            <a:r>
              <a:rPr lang="en-US" dirty="0" smtClean="0"/>
              <a:t> prompt:</a:t>
            </a:r>
          </a:p>
          <a:p>
            <a:pPr marL="627063" indent="-285750">
              <a:spcBef>
                <a:spcPct val="55000"/>
              </a:spcBef>
              <a:buNone/>
              <a:defRPr/>
            </a:pPr>
            <a:r>
              <a:rPr lang="en-US" sz="2200" dirty="0" smtClean="0">
                <a:latin typeface="Courier New" pitchFamily="49" charset="0"/>
              </a:rPr>
              <a:t>mysql&gt; SELECT * FROM </a:t>
            </a:r>
            <a:r>
              <a:rPr lang="en-US" sz="2200" dirty="0" smtClean="0">
                <a:latin typeface="Courier New" pitchFamily="49" charset="0"/>
              </a:rPr>
              <a:t>REP WHERE </a:t>
            </a:r>
            <a:r>
              <a:rPr lang="en-US" sz="2200" dirty="0" smtClean="0">
                <a:latin typeface="Courier New" pitchFamily="49" charset="0"/>
              </a:rPr>
              <a:t>STATE</a:t>
            </a:r>
            <a:r>
              <a:rPr lang="en-US" sz="2200" dirty="0" smtClean="0">
                <a:latin typeface="Courier New" pitchFamily="49" charset="0"/>
              </a:rPr>
              <a:t>=</a:t>
            </a:r>
            <a:r>
              <a:rPr lang="en-US" sz="2200" dirty="0" smtClean="0">
                <a:latin typeface="Courier New" pitchFamily="49" charset="0"/>
              </a:rPr>
              <a:t>‘NY';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ENTER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  <a:sym typeface="Wingdings 3"/>
              </a:rPr>
              <a:t>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sz="2200" dirty="0" smtClean="0">
              <a:latin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5578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Updating Records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To update records in a table, use the </a:t>
            </a:r>
            <a:r>
              <a:rPr lang="en-US" altLang="en-US" smtClean="0">
                <a:latin typeface="Courier New" panose="02070309020205020404" pitchFamily="49" charset="0"/>
              </a:rPr>
              <a:t>UPDATE</a:t>
            </a:r>
            <a:r>
              <a:rPr lang="en-US" altLang="en-US" smtClean="0"/>
              <a:t> statement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syntax for the </a:t>
            </a:r>
            <a:r>
              <a:rPr lang="en-US" altLang="en-US" smtClean="0">
                <a:latin typeface="Courier New" panose="02070309020205020404" pitchFamily="49" charset="0"/>
              </a:rPr>
              <a:t>UPDATE</a:t>
            </a:r>
            <a:r>
              <a:rPr lang="en-US" altLang="en-US" smtClean="0"/>
              <a:t> statement is: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UPDATE </a:t>
            </a:r>
            <a:r>
              <a:rPr lang="en-US" altLang="en-US" sz="2000" i="1" smtClean="0">
                <a:latin typeface="Courier New" panose="02070309020205020404" pitchFamily="49" charset="0"/>
              </a:rPr>
              <a:t>table_name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SET </a:t>
            </a:r>
            <a:r>
              <a:rPr lang="en-US" altLang="en-US" sz="2000" i="1" smtClean="0">
                <a:latin typeface="Courier New" panose="02070309020205020404" pitchFamily="49" charset="0"/>
              </a:rPr>
              <a:t>column_name</a:t>
            </a:r>
            <a:r>
              <a:rPr lang="en-US" altLang="en-US" sz="2000" smtClean="0">
                <a:latin typeface="Courier New" panose="02070309020205020404" pitchFamily="49" charset="0"/>
              </a:rPr>
              <a:t>=</a:t>
            </a:r>
            <a:r>
              <a:rPr lang="en-US" altLang="en-US" sz="2000" i="1" smtClean="0">
                <a:latin typeface="Courier New" panose="02070309020205020404" pitchFamily="49" charset="0"/>
              </a:rPr>
              <a:t>value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WHERE </a:t>
            </a:r>
            <a:r>
              <a:rPr lang="en-US" altLang="en-US" sz="2000" i="1" smtClean="0">
                <a:latin typeface="Courier New" panose="02070309020205020404" pitchFamily="49" charset="0"/>
              </a:rPr>
              <a:t>condition</a:t>
            </a:r>
            <a:r>
              <a:rPr lang="en-US" altLang="en-US" sz="200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UPDATE</a:t>
            </a:r>
            <a:r>
              <a:rPr lang="en-US" altLang="en-US" smtClean="0"/>
              <a:t> keyword specifies the name of the table to update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SET</a:t>
            </a:r>
            <a:r>
              <a:rPr lang="en-US" altLang="en-US" smtClean="0"/>
              <a:t> keyword specifies the value to assign to the fields in the records that match the condition in the </a:t>
            </a:r>
            <a:r>
              <a:rPr lang="en-US" altLang="en-US" smtClean="0">
                <a:latin typeface="Courier New" panose="02070309020205020404" pitchFamily="49" charset="0"/>
              </a:rPr>
              <a:t>WHERE</a:t>
            </a:r>
            <a:r>
              <a:rPr lang="en-US" altLang="en-US" smtClean="0"/>
              <a:t> keyword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060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Deleting Records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 the </a:t>
            </a:r>
            <a:r>
              <a:rPr lang="en-US" altLang="en-US" smtClean="0">
                <a:latin typeface="Courier New" panose="02070309020205020404" pitchFamily="49" charset="0"/>
              </a:rPr>
              <a:t>DELETE</a:t>
            </a:r>
            <a:r>
              <a:rPr lang="en-US" altLang="en-US" smtClean="0"/>
              <a:t> statement to delete records in a table</a:t>
            </a:r>
          </a:p>
          <a:p>
            <a:pPr eaLnBrk="1" hangingPunct="1"/>
            <a:r>
              <a:rPr lang="en-US" altLang="en-US" smtClean="0"/>
              <a:t>The syntax for the </a:t>
            </a:r>
            <a:r>
              <a:rPr lang="en-US" altLang="en-US" smtClean="0">
                <a:latin typeface="Courier New" panose="02070309020205020404" pitchFamily="49" charset="0"/>
              </a:rPr>
              <a:t>DELETE</a:t>
            </a:r>
            <a:r>
              <a:rPr lang="en-US" altLang="en-US" smtClean="0"/>
              <a:t> statement is:</a:t>
            </a:r>
          </a:p>
          <a:p>
            <a:pPr eaLnBrk="1" hangingPunct="1"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	DELETE FROM </a:t>
            </a:r>
            <a:r>
              <a:rPr lang="en-US" altLang="en-US" sz="2200" i="1" smtClean="0">
                <a:latin typeface="Courier New" panose="02070309020205020404" pitchFamily="49" charset="0"/>
              </a:rPr>
              <a:t>table_name</a:t>
            </a:r>
          </a:p>
          <a:p>
            <a:pPr eaLnBrk="1" hangingPunct="1">
              <a:buFontTx/>
              <a:buNone/>
            </a:pPr>
            <a:r>
              <a:rPr lang="en-US" altLang="en-US" sz="2200" i="1" smtClean="0">
                <a:latin typeface="Courier New" panose="02070309020205020404" pitchFamily="49" charset="0"/>
              </a:rPr>
              <a:t>    </a:t>
            </a:r>
            <a:r>
              <a:rPr lang="en-US" altLang="en-US" sz="2200" smtClean="0">
                <a:latin typeface="Courier New" panose="02070309020205020404" pitchFamily="49" charset="0"/>
              </a:rPr>
              <a:t>WHERE </a:t>
            </a:r>
            <a:r>
              <a:rPr lang="en-US" altLang="en-US" sz="2200" i="1" smtClean="0">
                <a:latin typeface="Courier New" panose="02070309020205020404" pitchFamily="49" charset="0"/>
              </a:rPr>
              <a:t>condition</a:t>
            </a:r>
            <a:r>
              <a:rPr lang="en-US" altLang="en-US" sz="2200" smtClean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DELETE</a:t>
            </a:r>
            <a:r>
              <a:rPr lang="en-US" altLang="en-US" smtClean="0"/>
              <a:t> statement deletes all records that match the condition</a:t>
            </a:r>
          </a:p>
          <a:p>
            <a:pPr eaLnBrk="1" hangingPunct="1"/>
            <a:r>
              <a:rPr lang="en-US" altLang="en-US" smtClean="0"/>
              <a:t>To delete all the records in a table, leave off the </a:t>
            </a:r>
            <a:r>
              <a:rPr lang="en-US" altLang="en-US" smtClean="0">
                <a:latin typeface="Courier New" panose="02070309020205020404" pitchFamily="49" charset="0"/>
              </a:rPr>
              <a:t>WHERE</a:t>
            </a:r>
            <a:r>
              <a:rPr lang="en-US" altLang="en-US" smtClean="0"/>
              <a:t> keyword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6148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  <a:endParaRPr lang="en-US" altLang="en-US" dirty="0" smtClean="0"/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en-US" sz="1200" b="1" dirty="0" err="1" smtClean="0"/>
              <a:t>MySQL</a:t>
            </a:r>
            <a:r>
              <a:rPr lang="en-US" altLang="en-US" sz="1200" b="1" dirty="0" smtClean="0"/>
              <a:t> Monitor </a:t>
            </a:r>
            <a:r>
              <a:rPr lang="en-US" altLang="en-US" sz="1200" dirty="0" smtClean="0"/>
              <a:t>is a command-line program that you use to manipulate </a:t>
            </a:r>
            <a:r>
              <a:rPr lang="en-US" altLang="en-US" sz="1200" dirty="0" err="1" smtClean="0"/>
              <a:t>MySQL</a:t>
            </a:r>
            <a:r>
              <a:rPr lang="en-US" altLang="en-US" sz="1200" dirty="0" smtClean="0"/>
              <a:t> databases</a:t>
            </a:r>
          </a:p>
          <a:p>
            <a:r>
              <a:rPr lang="en-US" altLang="en-US" sz="1200" dirty="0" smtClean="0"/>
              <a:t>To work with a database, you must first select it by executing the 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DATEBASE </a:t>
            </a:r>
            <a:r>
              <a:rPr lang="en-US" altLang="en-US" sz="1200" dirty="0" smtClean="0"/>
              <a:t>statement</a:t>
            </a:r>
          </a:p>
          <a:p>
            <a:r>
              <a:rPr lang="en-US" altLang="en-US" sz="1200" dirty="0" smtClean="0"/>
              <a:t>You use the 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DATABASE </a:t>
            </a:r>
            <a:r>
              <a:rPr lang="en-US" altLang="en-US" sz="1200" dirty="0" smtClean="0"/>
              <a:t>statement to create a new database</a:t>
            </a:r>
          </a:p>
          <a:p>
            <a:r>
              <a:rPr lang="en-US" altLang="en-US" sz="1200" dirty="0" smtClean="0"/>
              <a:t>To delete a database, you execute the 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DROP DATABASE </a:t>
            </a:r>
            <a:r>
              <a:rPr lang="en-US" altLang="en-US" sz="1200" dirty="0" smtClean="0"/>
              <a:t>statement, which removes all tables from the database and deletes the database </a:t>
            </a:r>
            <a:r>
              <a:rPr lang="en-US" altLang="en-US" sz="1200" dirty="0" smtClean="0"/>
              <a:t>itself</a:t>
            </a:r>
          </a:p>
          <a:p>
            <a:r>
              <a:rPr lang="en-US" altLang="en-US" sz="1200" dirty="0" smtClean="0"/>
              <a:t>To </a:t>
            </a:r>
            <a:r>
              <a:rPr lang="en-US" altLang="en-US" sz="1200" dirty="0" smtClean="0"/>
              <a:t>keep your database from growing too large, you should choose the smallest data type possible for each field</a:t>
            </a:r>
          </a:p>
          <a:p>
            <a:r>
              <a:rPr lang="en-US" altLang="en-US" sz="1200" dirty="0" smtClean="0"/>
              <a:t>To create a table, you use the 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altLang="en-US" sz="1200" dirty="0" smtClean="0"/>
              <a:t>statement, which specifies the table and column names and the data type for each </a:t>
            </a:r>
            <a:r>
              <a:rPr lang="en-US" altLang="en-US" sz="1200" dirty="0" smtClean="0"/>
              <a:t>column</a:t>
            </a:r>
          </a:p>
          <a:p>
            <a:r>
              <a:rPr lang="en-US" altLang="en-US" sz="1200" dirty="0" smtClean="0"/>
              <a:t>To modify a table, you use the 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altLang="en-US" sz="1200" dirty="0" smtClean="0"/>
              <a:t>statement, which specifies the table being changed and the change to make</a:t>
            </a:r>
          </a:p>
          <a:p>
            <a:r>
              <a:rPr lang="en-US" altLang="en-US" sz="1200" dirty="0" smtClean="0"/>
              <a:t>To delete a table, you execute the 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DROP TABLE</a:t>
            </a:r>
            <a:r>
              <a:rPr lang="en-US" altLang="en-US" sz="1200" dirty="0" smtClean="0"/>
              <a:t> statement, which removes all data and the table definition</a:t>
            </a:r>
          </a:p>
          <a:p>
            <a:r>
              <a:rPr lang="en-US" altLang="en-US" sz="1200" dirty="0" smtClean="0"/>
              <a:t>You use a 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GRANT</a:t>
            </a:r>
            <a:r>
              <a:rPr lang="en-US" altLang="en-US" sz="1200" dirty="0" smtClean="0"/>
              <a:t> statement to create user accounts and assign privileges, which refer to the operations that a user can perform with a </a:t>
            </a:r>
            <a:r>
              <a:rPr lang="en-US" altLang="en-US" sz="1200" dirty="0" smtClean="0"/>
              <a:t>database</a:t>
            </a:r>
          </a:p>
          <a:p>
            <a:r>
              <a:rPr lang="en-US" altLang="en-US" sz="1200" dirty="0" smtClean="0"/>
              <a:t>You use the 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REVOKE</a:t>
            </a:r>
            <a:r>
              <a:rPr lang="en-US" altLang="en-US" sz="1200" dirty="0" smtClean="0"/>
              <a:t> statement to take away privileges from an existing user account for a specified table or database</a:t>
            </a:r>
          </a:p>
          <a:p>
            <a:r>
              <a:rPr lang="en-US" altLang="en-US" sz="1200" dirty="0" smtClean="0"/>
              <a:t>To </a:t>
            </a:r>
            <a:r>
              <a:rPr lang="en-US" altLang="en-US" sz="1200" dirty="0" smtClean="0"/>
              <a:t>add multiple records to a database, you use the 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DATA </a:t>
            </a:r>
            <a:r>
              <a:rPr lang="en-US" altLang="en-US" sz="1200" dirty="0" smtClean="0"/>
              <a:t>statement with a local text file that contains the records you want to </a:t>
            </a:r>
            <a:r>
              <a:rPr lang="en-US" altLang="en-US" sz="1200" dirty="0" smtClean="0"/>
              <a:t>add</a:t>
            </a:r>
            <a:endParaRPr lang="en-US" altLang="en-US" sz="12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7638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the </a:t>
            </a:r>
            <a:r>
              <a:rPr lang="en-US" dirty="0" smtClean="0"/>
              <a:t>TAL Distributors database tables in </a:t>
            </a:r>
            <a:r>
              <a:rPr lang="en-US" dirty="0" err="1" smtClean="0"/>
              <a:t>MySQL</a:t>
            </a:r>
            <a:r>
              <a:rPr lang="en-US" dirty="0" smtClean="0"/>
              <a:t> with sample data.</a:t>
            </a:r>
            <a:endParaRPr lang="en-US" dirty="0" smtClean="0"/>
          </a:p>
          <a:p>
            <a:r>
              <a:rPr lang="en-US" dirty="0" smtClean="0"/>
              <a:t>What did you have to change in </a:t>
            </a:r>
            <a:r>
              <a:rPr lang="en-US" dirty="0" err="1" smtClean="0"/>
              <a:t>MySQL</a:t>
            </a:r>
            <a:r>
              <a:rPr lang="en-US" dirty="0" smtClean="0"/>
              <a:t> SQL statements, compared to Oracle?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the </a:t>
            </a:r>
            <a:r>
              <a:rPr lang="en-US" dirty="0" err="1" smtClean="0"/>
              <a:t>MySQL</a:t>
            </a:r>
            <a:r>
              <a:rPr lang="en-US" dirty="0" smtClean="0"/>
              <a:t> Workbench to connect to your local </a:t>
            </a:r>
            <a:r>
              <a:rPr lang="en-US" dirty="0" err="1" smtClean="0"/>
              <a:t>MySQL</a:t>
            </a:r>
            <a:r>
              <a:rPr lang="en-US" dirty="0" smtClean="0"/>
              <a:t> database.</a:t>
            </a:r>
          </a:p>
          <a:p>
            <a:r>
              <a:rPr lang="en-US" dirty="0" smtClean="0"/>
              <a:t>Create the Colonial Adventure Tours database, tables and sample data using </a:t>
            </a:r>
            <a:r>
              <a:rPr lang="en-US" dirty="0" err="1" smtClean="0"/>
              <a:t>MySQL</a:t>
            </a:r>
            <a:r>
              <a:rPr lang="en-US" dirty="0" smtClean="0"/>
              <a:t> Workbench.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Logging in to </a:t>
            </a:r>
            <a:r>
              <a:rPr lang="en-US" altLang="en-US" dirty="0" err="1" smtClean="0"/>
              <a:t>MySQL</a:t>
            </a:r>
            <a:endParaRPr lang="en-US" altLang="en-US" dirty="0" smtClean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–h </a:t>
            </a:r>
            <a:r>
              <a:rPr lang="en-US" alt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php_db</a:t>
            </a: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-u </a:t>
            </a: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 -p[ENTER</a:t>
            </a: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 3" panose="05040102010807070707" pitchFamily="18" charset="2"/>
              </a:rPr>
              <a:t></a:t>
            </a: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alt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password: </a:t>
            </a: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**********[ENTER</a:t>
            </a: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 3" panose="05040102010807070707" pitchFamily="18" charset="2"/>
              </a:rPr>
              <a:t></a:t>
            </a: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alt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Welcome to the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monitor.  Commands end with ; or \g.</a:t>
            </a:r>
          </a:p>
          <a:p>
            <a:pPr eaLnBrk="1" hangingPunct="1"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Your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connection id is 6611 to server version: 4.1.9-nt</a:t>
            </a:r>
          </a:p>
          <a:p>
            <a:pPr eaLnBrk="1" hangingPunct="1"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eaLnBrk="1" hangingPunct="1"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'help;' or '\h' for help. Type '\c' to clear the buffer.</a:t>
            </a:r>
          </a:p>
          <a:p>
            <a:pPr eaLnBrk="1" hangingPunct="1">
              <a:buFontTx/>
              <a:buNone/>
            </a:pP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buFontTx/>
              <a:buNone/>
            </a:pPr>
            <a:endParaRPr lang="en-US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 smtClean="0"/>
              <a:t>Use the up and down arrow keys on the keyboard to scroll through previously entered commands</a:t>
            </a:r>
          </a:p>
          <a:p>
            <a:pPr eaLnBrk="1" hangingPunct="1">
              <a:buFontTx/>
              <a:buNone/>
            </a:pPr>
            <a:endParaRPr lang="en-US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00" dirty="0" smtClean="0">
              <a:latin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3393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Logging in to </a:t>
            </a:r>
            <a:r>
              <a:rPr lang="en-US" altLang="en-US" dirty="0" err="1" smtClean="0"/>
              <a:t>MySQL</a:t>
            </a:r>
            <a:endParaRPr lang="en-US" altLang="en-US" dirty="0" smtClean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453736" y="5382490"/>
            <a:ext cx="800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/>
              <a:t>Figure 7-6 </a:t>
            </a:r>
            <a:r>
              <a:rPr lang="en-US" altLang="en-US" sz="2000" b="1" dirty="0" err="1"/>
              <a:t>MySQL</a:t>
            </a:r>
            <a:r>
              <a:rPr lang="en-US" altLang="en-US" sz="2000" b="1" dirty="0"/>
              <a:t> Monitor on a Windows platform</a:t>
            </a:r>
          </a:p>
        </p:txBody>
      </p:sp>
      <p:pic>
        <p:nvPicPr>
          <p:cNvPr id="22535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161213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205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Working with the MySQL Monitor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At the </a:t>
            </a:r>
            <a:r>
              <a:rPr lang="en-US" dirty="0" smtClean="0">
                <a:latin typeface="Courier New" pitchFamily="49" charset="0"/>
              </a:rPr>
              <a:t>mysql&gt;</a:t>
            </a:r>
            <a:r>
              <a:rPr lang="en-US" dirty="0" smtClean="0"/>
              <a:t> command prompt terminate the command with a semicolon</a:t>
            </a:r>
          </a:p>
          <a:p>
            <a:pPr marL="463550" lvl="1" indent="-6350" eaLnBrk="1" hangingPunct="1">
              <a:buFontTx/>
              <a:buNone/>
              <a:defRPr/>
            </a:pPr>
            <a:r>
              <a:rPr lang="en-US" dirty="0" smtClean="0"/>
              <a:t>	</a:t>
            </a:r>
            <a:r>
              <a:rPr lang="en-US" sz="2200" dirty="0" smtClean="0">
                <a:latin typeface="Courier New" pitchFamily="49" charset="0"/>
              </a:rPr>
              <a:t>mysql&gt; SELECT * FROM inventory;</a:t>
            </a:r>
          </a:p>
          <a:p>
            <a:pPr eaLnBrk="1" hangingPunct="1">
              <a:defRPr/>
            </a:pPr>
            <a:r>
              <a:rPr lang="en-US" dirty="0" smtClean="0"/>
              <a:t>Without a semicolon, the MySQL Monitor enters a multiple-line command and changes the prompt to -&gt;</a:t>
            </a:r>
          </a:p>
          <a:p>
            <a:pPr marL="463550" lvl="1" indent="-6350" eaLnBrk="1" hangingPunct="1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</a:rPr>
              <a:t>	mysql&gt; SELECT * FROM inventory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</a:rPr>
              <a:t>  -&gt;</a:t>
            </a:r>
          </a:p>
          <a:p>
            <a:pPr eaLnBrk="1" hangingPunct="1">
              <a:defRPr/>
            </a:pPr>
            <a:r>
              <a:rPr lang="en-US" dirty="0" smtClean="0"/>
              <a:t>The SQL keywords entered in the MySQL Monitor are not case sensitive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285039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Understanding MySQL Identifiers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altLang="en-US" smtClean="0"/>
              <a:t>An </a:t>
            </a:r>
            <a:r>
              <a:rPr lang="en-US" altLang="en-US" b="1" smtClean="0"/>
              <a:t>alias</a:t>
            </a:r>
            <a:r>
              <a:rPr lang="en-US" altLang="en-US" smtClean="0"/>
              <a:t> is an alternate name used to refer to a table or field in SQL statements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smtClean="0"/>
              <a:t>The case sensitivity of database and table identifiers depends on the operating system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en-US" smtClean="0"/>
              <a:t>Not case sensitive on Windows platforms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en-US" smtClean="0"/>
              <a:t>Case sensitive on UNIX/Linux systems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smtClean="0"/>
              <a:t>MySQL stores each database in a directory of the same name as the database identifier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smtClean="0"/>
              <a:t>Field and index identifiers are case insensitive on all platforms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010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Understanding </a:t>
            </a:r>
            <a:r>
              <a:rPr lang="en-US" altLang="en-US" dirty="0" err="1" smtClean="0"/>
              <a:t>MySQL</a:t>
            </a:r>
            <a:r>
              <a:rPr lang="en-US" altLang="en-US" dirty="0" smtClean="0"/>
              <a:t> </a:t>
            </a:r>
            <a:r>
              <a:rPr lang="en-US" altLang="en-US" dirty="0" smtClean="0"/>
              <a:t>Identifiers</a:t>
            </a:r>
            <a:endParaRPr lang="en-US" altLang="en-US" dirty="0" smtClean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altLang="en-US" dirty="0" smtClean="0"/>
              <a:t>Identifiers that must be quoted using the </a:t>
            </a:r>
            <a:r>
              <a:rPr lang="en-US" altLang="en-US" b="1" dirty="0" err="1" smtClean="0">
                <a:cs typeface="Courier New" panose="02070309020205020404" pitchFamily="49" charset="0"/>
              </a:rPr>
              <a:t>backtick</a:t>
            </a:r>
            <a:r>
              <a:rPr lang="en-US" altLang="en-US" dirty="0" smtClean="0"/>
              <a:t>, or single quote, character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(`)</a:t>
            </a:r>
            <a:r>
              <a:rPr lang="en-US" altLang="en-US" dirty="0" smtClean="0"/>
              <a:t>are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en-US" dirty="0" smtClean="0"/>
              <a:t>An identifier that includes any character except standard alphanumeric characters, underscores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(_)</a:t>
            </a:r>
            <a:r>
              <a:rPr lang="en-US" altLang="en-US" dirty="0" smtClean="0"/>
              <a:t> or dollar signs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($)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en-US" dirty="0" smtClean="0"/>
              <a:t>Any identifier that contains one or more space characters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en-US" dirty="0" smtClean="0"/>
              <a:t>An identifier that is a reserved word in </a:t>
            </a:r>
            <a:r>
              <a:rPr lang="en-US" altLang="en-US" dirty="0" err="1" smtClean="0"/>
              <a:t>MySQL</a:t>
            </a:r>
            <a:endParaRPr lang="en-US" altLang="en-US" dirty="0" smtClean="0"/>
          </a:p>
          <a:p>
            <a:pPr lvl="1" eaLnBrk="1" hangingPunct="1">
              <a:lnSpc>
                <a:spcPct val="95000"/>
              </a:lnSpc>
            </a:pPr>
            <a:r>
              <a:rPr lang="en-US" altLang="en-US" dirty="0" smtClean="0"/>
              <a:t>An identifier made entirely of numeric digits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en-US" dirty="0" smtClean="0"/>
              <a:t>An identifier that contains a </a:t>
            </a:r>
            <a:r>
              <a:rPr lang="en-US" altLang="en-US" dirty="0" err="1" smtClean="0"/>
              <a:t>backtick</a:t>
            </a:r>
            <a:r>
              <a:rPr lang="en-US" altLang="en-US" dirty="0" smtClean="0"/>
              <a:t> </a:t>
            </a:r>
            <a:r>
              <a:rPr lang="en-US" altLang="en-US" dirty="0" smtClean="0"/>
              <a:t>character</a:t>
            </a:r>
          </a:p>
          <a:p>
            <a:pPr>
              <a:lnSpc>
                <a:spcPct val="95000"/>
              </a:lnSpc>
            </a:pPr>
            <a:endParaRPr lang="en-US" altLang="en-US" dirty="0" smtClean="0"/>
          </a:p>
          <a:p>
            <a:pPr>
              <a:lnSpc>
                <a:spcPct val="95000"/>
              </a:lnSpc>
            </a:pPr>
            <a:r>
              <a:rPr lang="en-US" altLang="en-US" dirty="0" smtClean="0"/>
              <a:t>Ideally, identifiers should not contain any special characters.</a:t>
            </a: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1694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Getting Help with MySQL Commands</a:t>
            </a:r>
          </a:p>
        </p:txBody>
      </p:sp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68580"/>
            <a:ext cx="4557713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2539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unter_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Hunter_170_Template.potx" id="{D540E2B1-6832-440B-B78E-E6989C477B3F}" vid="{DA608222-8E34-4D03-B81E-DE9099E943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Hunter_180_Template</Template>
  <TotalTime>51</TotalTime>
  <Words>1714</Words>
  <Application>Microsoft Office PowerPoint</Application>
  <PresentationFormat>On-screen Show (4:3)</PresentationFormat>
  <Paragraphs>259</Paragraphs>
  <Slides>37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Hunter_Theme</vt:lpstr>
      <vt:lpstr>Slide 1</vt:lpstr>
      <vt:lpstr>Getting Started with MySQL</vt:lpstr>
      <vt:lpstr>Getting Started with MySQL</vt:lpstr>
      <vt:lpstr>Logging in to MySQL</vt:lpstr>
      <vt:lpstr>Logging in to MySQL</vt:lpstr>
      <vt:lpstr>Working with the MySQL Monitor</vt:lpstr>
      <vt:lpstr>Understanding MySQL Identifiers</vt:lpstr>
      <vt:lpstr>Understanding MySQL Identifiers</vt:lpstr>
      <vt:lpstr>Getting Help with MySQL Commands</vt:lpstr>
      <vt:lpstr>Creating Databases</vt:lpstr>
      <vt:lpstr>Selecting a Database</vt:lpstr>
      <vt:lpstr>Defining Database Tables</vt:lpstr>
      <vt:lpstr>Defining Database Tables</vt:lpstr>
      <vt:lpstr>Creating Tables</vt:lpstr>
      <vt:lpstr>Changing Table Field Names</vt:lpstr>
      <vt:lpstr>Modifying Column Types</vt:lpstr>
      <vt:lpstr>Renaming Columns</vt:lpstr>
      <vt:lpstr>Renaming Tables</vt:lpstr>
      <vt:lpstr>Removing Columns</vt:lpstr>
      <vt:lpstr>Deleting Tables</vt:lpstr>
      <vt:lpstr>Exercise</vt:lpstr>
      <vt:lpstr>Modifying User Privileges</vt:lpstr>
      <vt:lpstr>Modifying User Privileges</vt:lpstr>
      <vt:lpstr>Granting Privileges</vt:lpstr>
      <vt:lpstr>Revoking Privileges</vt:lpstr>
      <vt:lpstr>Adding Records</vt:lpstr>
      <vt:lpstr>Adding Records</vt:lpstr>
      <vt:lpstr>Adding Records</vt:lpstr>
      <vt:lpstr>Retrieving Records</vt:lpstr>
      <vt:lpstr>Using Aggregate Functions</vt:lpstr>
      <vt:lpstr>Using Aggregate Functions</vt:lpstr>
      <vt:lpstr>Filtering Query Results</vt:lpstr>
      <vt:lpstr>Updating Records</vt:lpstr>
      <vt:lpstr>Deleting Records</vt:lpstr>
      <vt:lpstr>Summary</vt:lpstr>
      <vt:lpstr>Exercise</vt:lpstr>
      <vt:lpstr>Homework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Programming with MySQL</dc:title>
  <dc:creator>Windows User</dc:creator>
  <cp:lastModifiedBy>ADMINIBM</cp:lastModifiedBy>
  <cp:revision>67</cp:revision>
  <dcterms:created xsi:type="dcterms:W3CDTF">2016-10-11T15:10:01Z</dcterms:created>
  <dcterms:modified xsi:type="dcterms:W3CDTF">2016-10-12T14:27:33Z</dcterms:modified>
</cp:coreProperties>
</file>