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3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94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5" r:id="rId3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FAFD39-3FD5-4851-97C3-C6E9B829E811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EA4E-0F95-4ADF-B244-332BCD724D9F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9B6C-95EF-4991-BDBC-09BD196AB9C0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D107F1-6913-4637-8CD1-8FE364679500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234-F2A4-4436-8652-E05D06ADD2AF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A5B9-9054-4D33-B644-46FCDDE94E70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=""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1D67-619E-4081-9CB9-399CF6E7E7F6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9BDB-41BC-4AB9-B28A-A5B1DA462AEC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C8B-B4C1-45D3-B5F1-1D099D33EEE4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38ED-164D-45D5-B483-FF03C25ED17B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161F668-7B48-47B5-8492-995577B684B9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7CE6E7-148A-41BB-A8FA-1299C689DAA6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=""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4A49D10F-6C29-4E99-9E0E-942420BE9720}" type="datetime1">
              <a:rPr lang="en-US" smtClean="0"/>
              <a:pPr/>
              <a:t>10/17/2016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0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Not-So-Brief History of Computing Systems</a:t>
            </a:r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868363" y="1474255"/>
            <a:ext cx="7496175" cy="4435475"/>
            <a:chOff x="547" y="985"/>
            <a:chExt cx="4722" cy="2794"/>
          </a:xfrm>
        </p:grpSpPr>
        <p:pic>
          <p:nvPicPr>
            <p:cNvPr id="16391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" y="985"/>
              <a:ext cx="4693" cy="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" y="3371"/>
              <a:ext cx="472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48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0311"/>
            <a:ext cx="72580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Not-So-Brief History of Computing Systems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Before Electronic Digital Computers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“Algorithm” comes from Muhammad ibn Musa Al-Khawarizmi, a Persian mathematician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Euclid developed an algorithm for computing the greatest common divisor of two numbers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The </a:t>
            </a:r>
            <a:r>
              <a:rPr lang="en-US" altLang="en-US" sz="2400" b="1" smtClean="0"/>
              <a:t>abacus </a:t>
            </a:r>
            <a:r>
              <a:rPr lang="en-US" altLang="en-US" sz="2400" smtClean="0"/>
              <a:t>also appeared in ancient times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Blaise Pascal (1623–1662): built one of the first mechanical devices to automate addition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Joseph Jacquard (1752–1834): designed and constructed a machine that automated weaving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Charles Babbage (1792–1871): conceived Analytical Engine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18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Before Electronic Digital Computers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altLang="en-US" smtClean="0"/>
              <a:t>Herman Hollerith (1860–1929): developed a machine that automated data processing for the U.S. Census</a:t>
            </a:r>
          </a:p>
          <a:p>
            <a:pPr lvl="1"/>
            <a:r>
              <a:rPr lang="en-US" altLang="en-US" smtClean="0"/>
              <a:t>One of the founders of company that became IBM</a:t>
            </a:r>
          </a:p>
          <a:p>
            <a:r>
              <a:rPr lang="en-US" altLang="en-US" smtClean="0"/>
              <a:t>George Boole (1815–1864): developed Boolean logic</a:t>
            </a:r>
          </a:p>
          <a:p>
            <a:r>
              <a:rPr lang="en-US" altLang="en-US" smtClean="0"/>
              <a:t>Alan Turing (1912–1954): explored the theoretical foundations and limits of algorithms and computation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67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First Electronic Digital Computers (1940–1950)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7114"/>
            <a:ext cx="8229600" cy="31019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Late 1930s: Claude Shannon wrote paper titled “A Symbolic Analysis of Relay and Switching Circuits”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1940s: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Mark I (electromechanical)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ENIAC (Electronic Numerical Integrator and Calculator)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ABC (</a:t>
            </a:r>
            <a:r>
              <a:rPr lang="en-US" altLang="en-US" dirty="0" err="1" smtClean="0"/>
              <a:t>Atanasoff</a:t>
            </a:r>
            <a:r>
              <a:rPr lang="en-US" altLang="en-US" dirty="0" smtClean="0"/>
              <a:t>-Berry Computer)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Colossus by a group working under Alan Turing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John von Neumann: first memory-stored programs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Mainframe computers</a:t>
            </a:r>
            <a:r>
              <a:rPr lang="en-US" altLang="en-US" dirty="0" smtClean="0"/>
              <a:t> consisted of vacuum tubes, wires, and plugs, and filled entire rooms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72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First Programming Languages (1950–1965)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648200"/>
          </a:xfrm>
        </p:spPr>
        <p:txBody>
          <a:bodyPr/>
          <a:lstStyle/>
          <a:p>
            <a:r>
              <a:rPr lang="en-US" altLang="en-US" sz="2400" dirty="0" smtClean="0"/>
              <a:t>The first </a:t>
            </a:r>
            <a:r>
              <a:rPr lang="en-US" altLang="en-US" sz="2400" b="1" dirty="0" smtClean="0"/>
              <a:t>assembly languages </a:t>
            </a:r>
            <a:r>
              <a:rPr lang="en-US" altLang="en-US" sz="2400" dirty="0" smtClean="0"/>
              <a:t>had operations like </a:t>
            </a:r>
          </a:p>
          <a:p>
            <a:pPr lvl="1">
              <a:buFontTx/>
              <a:buNone/>
            </a:pPr>
            <a:r>
              <a:rPr lang="en-US" altLang="en-US" dirty="0" smtClean="0"/>
              <a:t>ADD and OUTPUT</a:t>
            </a:r>
          </a:p>
          <a:p>
            <a:r>
              <a:rPr lang="en-US" altLang="en-US" sz="2400" dirty="0" smtClean="0"/>
              <a:t>Programmers entered mnemonic codes for operations at </a:t>
            </a:r>
            <a:r>
              <a:rPr lang="en-US" altLang="en-US" sz="2400" b="1" dirty="0" smtClean="0"/>
              <a:t>keypunch machine</a:t>
            </a:r>
            <a:endParaRPr lang="en-US" altLang="en-US" sz="2400" dirty="0" smtClean="0"/>
          </a:p>
          <a:p>
            <a:r>
              <a:rPr lang="en-US" altLang="en-US" sz="2400" b="1" dirty="0" smtClean="0"/>
              <a:t>Card reader</a:t>
            </a:r>
            <a:r>
              <a:rPr lang="en-US" altLang="en-US" sz="2400" dirty="0" smtClean="0"/>
              <a:t>—translated holes in cards to patterns in computer’s memory</a:t>
            </a:r>
          </a:p>
          <a:p>
            <a:r>
              <a:rPr lang="en-US" altLang="en-US" sz="2400" b="1" dirty="0" smtClean="0"/>
              <a:t>Assembler—</a:t>
            </a:r>
            <a:r>
              <a:rPr lang="en-US" altLang="en-US" sz="2400" dirty="0" smtClean="0"/>
              <a:t>translated application programs in memory to machine code</a:t>
            </a:r>
          </a:p>
          <a:p>
            <a:r>
              <a:rPr lang="en-US" altLang="en-US" sz="2400" dirty="0" smtClean="0"/>
              <a:t>High-level programming languages: FORTRAN, LISP, COBOL </a:t>
            </a:r>
            <a:endParaRPr lang="en-US" alt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common feature: </a:t>
            </a:r>
            <a:r>
              <a:rPr lang="en-US" altLang="en-US" b="1" dirty="0" smtClean="0">
                <a:sym typeface="Wingdings" panose="05000000000000000000" pitchFamily="2" charset="2"/>
              </a:rPr>
              <a:t>abstraction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31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Integrated Circuits, Interaction, and Timesharing (1965–1975)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smtClean="0"/>
              <a:t>Late 1950s: vacuum tube gave way to </a:t>
            </a:r>
            <a:r>
              <a:rPr lang="en-US" altLang="en-US" b="1" smtClean="0"/>
              <a:t>transistor</a:t>
            </a:r>
            <a:endParaRPr lang="en-US" altLang="en-US" smtClean="0"/>
          </a:p>
          <a:p>
            <a:pPr lvl="1"/>
            <a:r>
              <a:rPr lang="en-US" altLang="en-US" smtClean="0"/>
              <a:t>Transistor is </a:t>
            </a:r>
            <a:r>
              <a:rPr lang="en-US" altLang="en-US" b="1" smtClean="0"/>
              <a:t>solid-state</a:t>
            </a:r>
            <a:r>
              <a:rPr lang="en-US" altLang="en-US" smtClean="0"/>
              <a:t> device</a:t>
            </a:r>
          </a:p>
          <a:p>
            <a:r>
              <a:rPr lang="en-US" altLang="en-US" smtClean="0"/>
              <a:t>Early 1960s: </a:t>
            </a:r>
            <a:r>
              <a:rPr lang="en-US" altLang="en-US" b="1" smtClean="0"/>
              <a:t>integrated circuit </a:t>
            </a:r>
            <a:r>
              <a:rPr lang="en-US" altLang="en-US" smtClean="0"/>
              <a:t>enabled smaller, faster, less expensive hardware components</a:t>
            </a:r>
          </a:p>
          <a:p>
            <a:pPr lvl="1"/>
            <a:r>
              <a:rPr lang="en-US" altLang="en-US" smtClean="0"/>
              <a:t>Moore’s Law: processing speed and storage capacity of HW will increase and cost will decrease by approximately a factor of 2 every 18 months</a:t>
            </a:r>
          </a:p>
          <a:p>
            <a:r>
              <a:rPr lang="en-US" altLang="en-US" smtClean="0"/>
              <a:t>Minicomputers appeared</a:t>
            </a:r>
          </a:p>
          <a:p>
            <a:r>
              <a:rPr lang="en-US" altLang="en-US" smtClean="0"/>
              <a:t>Processing evolved from </a:t>
            </a:r>
            <a:r>
              <a:rPr lang="en-US" altLang="en-US" b="1" smtClean="0"/>
              <a:t>batch processing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b="1" smtClean="0"/>
              <a:t>time-sharing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b="1" smtClean="0"/>
              <a:t>concurrent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93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Personal Computing and Networks (1975–1990)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smtClean="0"/>
              <a:t>Late 1960s: Douglas Engelbart</a:t>
            </a:r>
          </a:p>
          <a:p>
            <a:pPr lvl="1"/>
            <a:r>
              <a:rPr lang="en-US" altLang="en-US" smtClean="0"/>
              <a:t>First pointing device (mouse) and software to represent windows, icons, and pull-down menus on a </a:t>
            </a:r>
            <a:r>
              <a:rPr lang="en-US" altLang="en-US" b="1" smtClean="0"/>
              <a:t>bit-mapped display screen</a:t>
            </a:r>
            <a:endParaRPr lang="en-US" altLang="en-US" smtClean="0"/>
          </a:p>
          <a:p>
            <a:pPr lvl="1"/>
            <a:r>
              <a:rPr lang="en-US" altLang="en-US" smtClean="0"/>
              <a:t>Member of team that developed Alto (Xerox PARC)</a:t>
            </a:r>
          </a:p>
          <a:p>
            <a:r>
              <a:rPr lang="en-US" altLang="en-US" smtClean="0"/>
              <a:t>1975: Altair, first mass-produced personal computer</a:t>
            </a:r>
          </a:p>
          <a:p>
            <a:pPr lvl="1"/>
            <a:r>
              <a:rPr lang="en-US" altLang="en-US" smtClean="0"/>
              <a:t>With Intel’s 8080 processor, first </a:t>
            </a:r>
            <a:r>
              <a:rPr lang="en-US" altLang="en-US" b="1" smtClean="0"/>
              <a:t>microcomputer </a:t>
            </a:r>
            <a:r>
              <a:rPr lang="en-US" altLang="en-US" smtClean="0"/>
              <a:t>chip</a:t>
            </a:r>
          </a:p>
          <a:p>
            <a:r>
              <a:rPr lang="en-US" altLang="en-US" smtClean="0"/>
              <a:t>Early 1980s: Gates and Allen build MS-DOS</a:t>
            </a:r>
          </a:p>
          <a:p>
            <a:r>
              <a:rPr lang="en-US" altLang="en-US" smtClean="0"/>
              <a:t>Bob Metcalfe created Ethernet, used in LANs</a:t>
            </a:r>
          </a:p>
          <a:p>
            <a:r>
              <a:rPr lang="en-US" altLang="en-US" smtClean="0"/>
              <a:t>ARPANET grew into what we call Internet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42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Consultation, Communication, and Ubiquitous Computing (1990–Present)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Optical storage media</a:t>
            </a:r>
            <a:r>
              <a:rPr lang="en-US" altLang="en-US" smtClean="0"/>
              <a:t> developed for mass storage</a:t>
            </a:r>
          </a:p>
          <a:p>
            <a:r>
              <a:rPr lang="en-US" altLang="en-US" b="1" smtClean="0"/>
              <a:t>Virtual reality:</a:t>
            </a:r>
            <a:r>
              <a:rPr lang="en-US" altLang="en-US" smtClean="0"/>
              <a:t> capacity to create lifelike 3-D animations of whole-environments</a:t>
            </a:r>
          </a:p>
          <a:p>
            <a:r>
              <a:rPr lang="en-US" altLang="en-US" smtClean="0"/>
              <a:t>Computing is becoming ubiquitous, yet less visible</a:t>
            </a:r>
          </a:p>
          <a:p>
            <a:r>
              <a:rPr lang="en-US" altLang="en-US" smtClean="0"/>
              <a:t>Berners-Lee at CERN created WWW</a:t>
            </a:r>
          </a:p>
          <a:p>
            <a:pPr lvl="1"/>
            <a:r>
              <a:rPr lang="en-US" altLang="en-US" smtClean="0"/>
              <a:t>Based on concepts of </a:t>
            </a:r>
            <a:r>
              <a:rPr lang="en-US" altLang="en-US" b="1" smtClean="0"/>
              <a:t>hypermedia</a:t>
            </a:r>
          </a:p>
          <a:p>
            <a:pPr lvl="1"/>
            <a:r>
              <a:rPr lang="en-US" altLang="en-US" b="1" smtClean="0"/>
              <a:t>HTTP</a:t>
            </a:r>
            <a:r>
              <a:rPr lang="en-US" altLang="en-US" smtClean="0"/>
              <a:t>: Hypertext Transfer Protocol</a:t>
            </a:r>
          </a:p>
          <a:p>
            <a:pPr lvl="1"/>
            <a:r>
              <a:rPr lang="en-US" altLang="en-US" b="1" smtClean="0"/>
              <a:t>HTML</a:t>
            </a:r>
            <a:r>
              <a:rPr lang="en-US" altLang="en-US" smtClean="0"/>
              <a:t>: Hypertext Markup Language</a:t>
            </a:r>
          </a:p>
          <a:p>
            <a:pPr lvl="1"/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14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Getting Started with Python Programming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altLang="en-US" dirty="0" smtClean="0"/>
              <a:t>Early 1990s: Guido van </a:t>
            </a:r>
            <a:r>
              <a:rPr lang="en-US" altLang="en-US" dirty="0" err="1" smtClean="0"/>
              <a:t>Rossum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invented the Python programming language</a:t>
            </a:r>
          </a:p>
          <a:p>
            <a:r>
              <a:rPr lang="en-US" altLang="en-US" b="1" dirty="0" smtClean="0"/>
              <a:t>Python</a:t>
            </a:r>
            <a:r>
              <a:rPr lang="en-US" altLang="en-US" dirty="0" smtClean="0"/>
              <a:t> is a high-level, general-purpose programming language for solving problems on modern computer systems</a:t>
            </a:r>
          </a:p>
          <a:p>
            <a:r>
              <a:rPr lang="en-US" altLang="en-US" dirty="0" smtClean="0"/>
              <a:t>Useful resources at </a:t>
            </a:r>
            <a:r>
              <a:rPr lang="en-US" altLang="en-US" i="1" dirty="0" smtClean="0">
                <a:hlinkClick r:id="rId2"/>
              </a:rPr>
              <a:t>www.python.org</a:t>
            </a:r>
            <a:r>
              <a:rPr lang="en-US" altLang="en-US" i="1" dirty="0" smtClean="0"/>
              <a:t> 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467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1143000"/>
          </a:xfrm>
        </p:spPr>
        <p:txBody>
          <a:bodyPr/>
          <a:lstStyle/>
          <a:p>
            <a:r>
              <a:rPr lang="en-US" altLang="en-US" smtClean="0"/>
              <a:t>Fundamentals of Computer Science: Algorithms and Information Processing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077200" cy="4191000"/>
          </a:xfrm>
        </p:spPr>
        <p:txBody>
          <a:bodyPr/>
          <a:lstStyle/>
          <a:p>
            <a:r>
              <a:rPr lang="en-US" altLang="en-US" smtClean="0"/>
              <a:t>Computer science focuses on a broad set of interrelated ideas</a:t>
            </a:r>
          </a:p>
          <a:p>
            <a:pPr lvl="1"/>
            <a:r>
              <a:rPr lang="en-US" altLang="en-US" smtClean="0"/>
              <a:t>Two of the most basic ones are:</a:t>
            </a:r>
          </a:p>
          <a:p>
            <a:pPr lvl="2"/>
            <a:r>
              <a:rPr lang="en-US" altLang="en-US" b="1" smtClean="0"/>
              <a:t>Algorithms</a:t>
            </a:r>
          </a:p>
          <a:p>
            <a:pPr lvl="2"/>
            <a:r>
              <a:rPr lang="en-US" altLang="en-US" b="1" smtClean="0"/>
              <a:t>Information processing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66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Code in the Interactive Shell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Python is an </a:t>
            </a:r>
            <a:r>
              <a:rPr lang="en-US" altLang="en-US" b="1" smtClean="0"/>
              <a:t>interpreted</a:t>
            </a:r>
            <a:r>
              <a:rPr lang="en-US" altLang="en-US" smtClean="0"/>
              <a:t> language</a:t>
            </a:r>
          </a:p>
          <a:p>
            <a:r>
              <a:rPr lang="en-US" altLang="en-US" smtClean="0"/>
              <a:t>Simple Python expressions and statements can be run in the </a:t>
            </a:r>
            <a:r>
              <a:rPr lang="en-US" altLang="en-US" b="1" smtClean="0"/>
              <a:t>shell</a:t>
            </a:r>
          </a:p>
          <a:p>
            <a:pPr lvl="1"/>
            <a:r>
              <a:rPr lang="en-US" altLang="en-US" smtClean="0"/>
              <a:t>Easiest way to open a Python shell is to launch the IDLE</a:t>
            </a:r>
          </a:p>
          <a:p>
            <a:pPr lvl="1"/>
            <a:r>
              <a:rPr lang="en-US" altLang="en-US" smtClean="0"/>
              <a:t>To quit, select the window’s close box or press Control+D</a:t>
            </a:r>
          </a:p>
          <a:p>
            <a:pPr lvl="1"/>
            <a:r>
              <a:rPr lang="en-US" altLang="en-US" smtClean="0"/>
              <a:t>Shell is useful for:</a:t>
            </a:r>
          </a:p>
          <a:p>
            <a:pPr lvl="2"/>
            <a:r>
              <a:rPr lang="en-US" altLang="en-US" smtClean="0"/>
              <a:t>Experimenting with short expressions or statements</a:t>
            </a:r>
          </a:p>
          <a:p>
            <a:pPr lvl="2"/>
            <a:r>
              <a:rPr lang="en-US" altLang="en-US" smtClean="0"/>
              <a:t>Consulting the documentation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455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9343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Running Code in the Interactive </a:t>
            </a:r>
            <a:r>
              <a:rPr lang="en-US" altLang="en-US" dirty="0" smtClean="0"/>
              <a:t>Shell</a:t>
            </a:r>
            <a:endParaRPr lang="en-US" altLang="en-US" dirty="0" smtClean="0"/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76800"/>
            <a:ext cx="31242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277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Download and install Python and IDLE from </a:t>
            </a:r>
            <a:r>
              <a:rPr lang="en-US" sz="1400" dirty="0" smtClean="0">
                <a:solidFill>
                  <a:schemeClr val="bg1"/>
                </a:solidFill>
                <a:hlinkClick r:id="rId2"/>
              </a:rPr>
              <a:t>www.python.org/downloads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Optionally, download and install </a:t>
            </a:r>
            <a:r>
              <a:rPr lang="en-US" sz="1400" dirty="0" err="1" smtClean="0">
                <a:solidFill>
                  <a:schemeClr val="bg1"/>
                </a:solidFill>
              </a:rPr>
              <a:t>PythonWin</a:t>
            </a:r>
            <a:r>
              <a:rPr lang="en-US" sz="1400" dirty="0" smtClean="0">
                <a:solidFill>
                  <a:schemeClr val="bg1"/>
                </a:solidFill>
              </a:rPr>
              <a:t> (another Python IDE </a:t>
            </a:r>
            <a:r>
              <a:rPr lang="en-US" sz="1400" smtClean="0">
                <a:solidFill>
                  <a:schemeClr val="bg1"/>
                </a:solidFill>
              </a:rPr>
              <a:t>for Windows)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Read the Rock-Paper-Scissors program code. What does every line of code do?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Why are there no curly braces? What is used in Python instead of the curly braces?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Write and run your first Python program in IDLE.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import time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from time import sleep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import random</a:t>
            </a:r>
          </a:p>
          <a:p>
            <a:pPr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sus</a:t>
            </a:r>
            <a:r>
              <a:rPr lang="en-US" sz="900" dirty="0" smtClean="0">
                <a:solidFill>
                  <a:schemeClr val="bg1"/>
                </a:solidFill>
              </a:rPr>
              <a:t>="-"*35</a:t>
            </a:r>
          </a:p>
          <a:p>
            <a:pPr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depo</a:t>
            </a:r>
            <a:r>
              <a:rPr lang="en-US" sz="900" dirty="0" smtClean="0">
                <a:solidFill>
                  <a:schemeClr val="bg1"/>
                </a:solidFill>
              </a:rPr>
              <a:t>=["</a:t>
            </a:r>
            <a:r>
              <a:rPr lang="en-US" sz="900" dirty="0" err="1" smtClean="0">
                <a:solidFill>
                  <a:schemeClr val="bg1"/>
                </a:solidFill>
              </a:rPr>
              <a:t>rock","paper","scissors</a:t>
            </a:r>
            <a:r>
              <a:rPr lang="en-US" sz="900" dirty="0" smtClean="0">
                <a:solidFill>
                  <a:schemeClr val="bg1"/>
                </a:solidFill>
              </a:rPr>
              <a:t>"]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while True: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x=input("rock , paper, scissors: ")   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if x not in </a:t>
            </a:r>
            <a:r>
              <a:rPr lang="en-US" sz="900" dirty="0" err="1" smtClean="0">
                <a:solidFill>
                  <a:schemeClr val="bg1"/>
                </a:solidFill>
              </a:rPr>
              <a:t>depo</a:t>
            </a:r>
            <a:r>
              <a:rPr lang="en-US" sz="900" dirty="0" smtClean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</a:t>
            </a:r>
            <a:r>
              <a:rPr lang="fr-FR" sz="900" dirty="0" err="1" smtClean="0">
                <a:solidFill>
                  <a:schemeClr val="bg1"/>
                </a:solidFill>
              </a:rPr>
              <a:t>print</a:t>
            </a:r>
            <a:r>
              <a:rPr lang="fr-FR" sz="900" dirty="0" smtClean="0">
                <a:solidFill>
                  <a:schemeClr val="bg1"/>
                </a:solidFill>
              </a:rPr>
              <a:t> ("Dont </a:t>
            </a:r>
            <a:r>
              <a:rPr lang="fr-FR" sz="900" dirty="0" err="1" smtClean="0">
                <a:solidFill>
                  <a:schemeClr val="bg1"/>
                </a:solidFill>
              </a:rPr>
              <a:t>cheat</a:t>
            </a:r>
            <a:r>
              <a:rPr lang="fr-FR" sz="900" dirty="0" smtClean="0">
                <a:solidFill>
                  <a:schemeClr val="bg1"/>
                </a:solidFill>
              </a:rPr>
              <a:t>!")</a:t>
            </a:r>
            <a:endParaRPr lang="en-US" sz="9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900" dirty="0" smtClean="0">
                <a:solidFill>
                  <a:schemeClr val="bg1"/>
                </a:solidFill>
              </a:rPr>
              <a:t>        continue</a:t>
            </a:r>
            <a:endParaRPr lang="en-US" sz="9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900" dirty="0" smtClean="0">
                <a:solidFill>
                  <a:schemeClr val="bg1"/>
                </a:solidFill>
              </a:rPr>
              <a:t>    pc=</a:t>
            </a:r>
            <a:r>
              <a:rPr lang="fr-FR" sz="900" dirty="0" err="1" smtClean="0">
                <a:solidFill>
                  <a:schemeClr val="bg1"/>
                </a:solidFill>
              </a:rPr>
              <a:t>random.choice</a:t>
            </a:r>
            <a:r>
              <a:rPr lang="fr-FR" sz="900" dirty="0" smtClean="0">
                <a:solidFill>
                  <a:schemeClr val="bg1"/>
                </a:solidFill>
              </a:rPr>
              <a:t>(</a:t>
            </a:r>
            <a:r>
              <a:rPr lang="fr-FR" sz="900" dirty="0" err="1" smtClean="0">
                <a:solidFill>
                  <a:schemeClr val="bg1"/>
                </a:solidFill>
              </a:rPr>
              <a:t>depo</a:t>
            </a:r>
            <a:r>
              <a:rPr lang="fr-FR" sz="900" dirty="0" smtClean="0">
                <a:solidFill>
                  <a:schemeClr val="bg1"/>
                </a:solidFill>
              </a:rPr>
              <a:t>)</a:t>
            </a:r>
            <a:endParaRPr lang="en-US" sz="9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900" dirty="0" smtClean="0">
                <a:solidFill>
                  <a:schemeClr val="bg1"/>
                </a:solidFill>
              </a:rPr>
              <a:t>    </a:t>
            </a:r>
            <a:r>
              <a:rPr lang="en-US" sz="900" dirty="0" smtClean="0">
                <a:solidFill>
                  <a:schemeClr val="bg1"/>
                </a:solidFill>
              </a:rPr>
              <a:t>sleep(0.5)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print (("Computer picked {}.").format(pc))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if x==pc: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sleep(0.5)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print (("\</a:t>
            </a:r>
            <a:r>
              <a:rPr lang="en-US" sz="900" dirty="0" err="1" smtClean="0">
                <a:solidFill>
                  <a:schemeClr val="bg1"/>
                </a:solidFill>
              </a:rPr>
              <a:t>nIt's</a:t>
            </a:r>
            <a:r>
              <a:rPr lang="en-US" sz="900" dirty="0" smtClean="0">
                <a:solidFill>
                  <a:schemeClr val="bg1"/>
                </a:solidFill>
              </a:rPr>
              <a:t> a draw.\n{}").format(</a:t>
            </a:r>
            <a:r>
              <a:rPr lang="en-US" sz="900" dirty="0" err="1" smtClean="0">
                <a:solidFill>
                  <a:schemeClr val="bg1"/>
                </a:solidFill>
              </a:rPr>
              <a:t>sus</a:t>
            </a:r>
            <a:r>
              <a:rPr lang="en-US" sz="900" dirty="0" smtClean="0">
                <a:solidFill>
                  <a:schemeClr val="bg1"/>
                </a:solidFill>
              </a:rPr>
              <a:t>))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</a:t>
            </a:r>
            <a:r>
              <a:rPr lang="en-US" sz="900" dirty="0" err="1" smtClean="0">
                <a:solidFill>
                  <a:schemeClr val="bg1"/>
                </a:solidFill>
              </a:rPr>
              <a:t>elif</a:t>
            </a:r>
            <a:r>
              <a:rPr lang="en-US" sz="900" dirty="0" smtClean="0">
                <a:solidFill>
                  <a:schemeClr val="bg1"/>
                </a:solidFill>
              </a:rPr>
              <a:t> x=="rock" and pc=="scissors":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sleep(0.5)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print (("\</a:t>
            </a:r>
            <a:r>
              <a:rPr lang="en-US" sz="900" dirty="0" err="1" smtClean="0">
                <a:solidFill>
                  <a:schemeClr val="bg1"/>
                </a:solidFill>
              </a:rPr>
              <a:t>nYou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win.rock</a:t>
            </a:r>
            <a:r>
              <a:rPr lang="en-US" sz="900" dirty="0" smtClean="0">
                <a:solidFill>
                  <a:schemeClr val="bg1"/>
                </a:solidFill>
              </a:rPr>
              <a:t> beats scissors\n{}").format(</a:t>
            </a:r>
            <a:r>
              <a:rPr lang="en-US" sz="900" dirty="0" err="1" smtClean="0">
                <a:solidFill>
                  <a:schemeClr val="bg1"/>
                </a:solidFill>
              </a:rPr>
              <a:t>sus</a:t>
            </a:r>
            <a:r>
              <a:rPr lang="en-US" sz="900" dirty="0" smtClean="0">
                <a:solidFill>
                  <a:schemeClr val="bg1"/>
                </a:solidFill>
              </a:rPr>
              <a:t>))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</a:t>
            </a:r>
            <a:r>
              <a:rPr lang="en-US" sz="900" dirty="0" err="1" smtClean="0">
                <a:solidFill>
                  <a:schemeClr val="bg1"/>
                </a:solidFill>
              </a:rPr>
              <a:t>elif</a:t>
            </a:r>
            <a:r>
              <a:rPr lang="en-US" sz="900" dirty="0" smtClean="0">
                <a:solidFill>
                  <a:schemeClr val="bg1"/>
                </a:solidFill>
              </a:rPr>
              <a:t> x=="paper" and pc=="rock":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sleep(0.5)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print (("\</a:t>
            </a:r>
            <a:r>
              <a:rPr lang="en-US" sz="900" dirty="0" err="1" smtClean="0">
                <a:solidFill>
                  <a:schemeClr val="bg1"/>
                </a:solidFill>
              </a:rPr>
              <a:t>nYou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win.paper</a:t>
            </a:r>
            <a:r>
              <a:rPr lang="en-US" sz="900" dirty="0" smtClean="0">
                <a:solidFill>
                  <a:schemeClr val="bg1"/>
                </a:solidFill>
              </a:rPr>
              <a:t> beats rock\n{}").format(</a:t>
            </a:r>
            <a:r>
              <a:rPr lang="en-US" sz="900" dirty="0" err="1" smtClean="0">
                <a:solidFill>
                  <a:schemeClr val="bg1"/>
                </a:solidFill>
              </a:rPr>
              <a:t>sus</a:t>
            </a:r>
            <a:r>
              <a:rPr lang="en-US" sz="900" dirty="0" smtClean="0">
                <a:solidFill>
                  <a:schemeClr val="bg1"/>
                </a:solidFill>
              </a:rPr>
              <a:t>))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</a:t>
            </a:r>
            <a:r>
              <a:rPr lang="en-US" sz="900" dirty="0" err="1" smtClean="0">
                <a:solidFill>
                  <a:schemeClr val="bg1"/>
                </a:solidFill>
              </a:rPr>
              <a:t>elif</a:t>
            </a:r>
            <a:r>
              <a:rPr lang="en-US" sz="900" dirty="0" smtClean="0">
                <a:solidFill>
                  <a:schemeClr val="bg1"/>
                </a:solidFill>
              </a:rPr>
              <a:t> x=="scissors" and pc=="paper":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sleep(0.5)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print (("\</a:t>
            </a:r>
            <a:r>
              <a:rPr lang="en-US" sz="900" dirty="0" err="1" smtClean="0">
                <a:solidFill>
                  <a:schemeClr val="bg1"/>
                </a:solidFill>
              </a:rPr>
              <a:t>nYou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win.scissors</a:t>
            </a:r>
            <a:r>
              <a:rPr lang="en-US" sz="900" dirty="0" smtClean="0">
                <a:solidFill>
                  <a:schemeClr val="bg1"/>
                </a:solidFill>
              </a:rPr>
              <a:t> beats paper\n{}").format(</a:t>
            </a:r>
            <a:r>
              <a:rPr lang="en-US" sz="900" dirty="0" err="1" smtClean="0">
                <a:solidFill>
                  <a:schemeClr val="bg1"/>
                </a:solidFill>
              </a:rPr>
              <a:t>sus</a:t>
            </a:r>
            <a:r>
              <a:rPr lang="en-US" sz="900" dirty="0" smtClean="0">
                <a:solidFill>
                  <a:schemeClr val="bg1"/>
                </a:solidFill>
              </a:rPr>
              <a:t>))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else: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sleep(0.5)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    print (("\</a:t>
            </a:r>
            <a:r>
              <a:rPr lang="en-US" sz="900" dirty="0" err="1" smtClean="0">
                <a:solidFill>
                  <a:schemeClr val="bg1"/>
                </a:solidFill>
              </a:rPr>
              <a:t>nYou</a:t>
            </a:r>
            <a:r>
              <a:rPr lang="en-US" sz="900" dirty="0" smtClean="0">
                <a:solidFill>
                  <a:schemeClr val="bg1"/>
                </a:solidFill>
              </a:rPr>
              <a:t> lose. {} beats {}\n{}").format(</a:t>
            </a:r>
            <a:r>
              <a:rPr lang="en-US" sz="900" dirty="0" err="1" smtClean="0">
                <a:solidFill>
                  <a:schemeClr val="bg1"/>
                </a:solidFill>
              </a:rPr>
              <a:t>pc,x,sus</a:t>
            </a:r>
            <a:r>
              <a:rPr lang="en-US" sz="900" dirty="0" smtClean="0">
                <a:solidFill>
                  <a:schemeClr val="bg1"/>
                </a:solidFill>
              </a:rPr>
              <a:t>))</a:t>
            </a:r>
          </a:p>
          <a:p>
            <a:pPr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input()</a:t>
            </a:r>
          </a:p>
          <a:p>
            <a:pPr>
              <a:buNone/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Input, Processing, and Output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1752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Programs usually accept inputs from a source, process them, and output results to a destination</a:t>
            </a:r>
          </a:p>
          <a:p>
            <a:pPr lvl="1">
              <a:defRPr/>
            </a:pPr>
            <a:r>
              <a:rPr lang="en-US" dirty="0" smtClean="0"/>
              <a:t>In terminal-based interactive programs, these are the keyboard and terminal display</a:t>
            </a:r>
          </a:p>
        </p:txBody>
      </p:sp>
      <p:sp>
        <p:nvSpPr>
          <p:cNvPr id="28679" name="Rectangle 15"/>
          <p:cNvSpPr>
            <a:spLocks noChangeArrowheads="1"/>
          </p:cNvSpPr>
          <p:nvPr/>
        </p:nvSpPr>
        <p:spPr bwMode="auto">
          <a:xfrm>
            <a:off x="1371600" y="41910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/>
              <a:t/>
            </a:r>
            <a:br>
              <a:rPr lang="en-US" altLang="en-US" i="1"/>
            </a:br>
            <a:endParaRPr lang="en-US" altLang="en-US"/>
          </a:p>
        </p:txBody>
      </p:sp>
      <p:pic>
        <p:nvPicPr>
          <p:cNvPr id="28680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4305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r>
              <a:rPr lang="en-US" altLang="en-US" dirty="0" smtClean="0"/>
              <a:t>Input, Processing, and </a:t>
            </a:r>
            <a:r>
              <a:rPr lang="en-US" altLang="en-US" dirty="0" smtClean="0"/>
              <a:t>Output</a:t>
            </a:r>
            <a:endParaRPr lang="en-US" altLang="en-US" dirty="0" smtClean="0"/>
          </a:p>
        </p:txBody>
      </p:sp>
      <p:pic>
        <p:nvPicPr>
          <p:cNvPr id="2970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95776"/>
            <a:ext cx="638651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60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Editing, Saving, and Running a Script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smtClean="0"/>
              <a:t>We can then run Python program files or </a:t>
            </a:r>
            <a:r>
              <a:rPr lang="en-US" altLang="en-US" b="1" smtClean="0"/>
              <a:t>scripts </a:t>
            </a:r>
            <a:r>
              <a:rPr lang="en-US" altLang="en-US" smtClean="0"/>
              <a:t>within IDLE or from the OS’s command prompt</a:t>
            </a:r>
          </a:p>
          <a:p>
            <a:pPr lvl="1"/>
            <a:r>
              <a:rPr lang="en-US" altLang="en-US" smtClean="0"/>
              <a:t>Run within IDLE using menu option, F5 (Windows), or Control+F5 (Mac or Linux)</a:t>
            </a:r>
          </a:p>
          <a:p>
            <a:r>
              <a:rPr lang="en-US" altLang="en-US" smtClean="0"/>
              <a:t>Python program files use </a:t>
            </a:r>
            <a:r>
              <a:rPr lang="en-US" altLang="en-US" smtClean="0">
                <a:latin typeface="Courier New" panose="02070309020205020404" pitchFamily="49" charset="0"/>
              </a:rPr>
              <a:t>.py</a:t>
            </a:r>
            <a:r>
              <a:rPr lang="en-US" altLang="en-US" smtClean="0"/>
              <a:t> extension</a:t>
            </a:r>
          </a:p>
          <a:p>
            <a:r>
              <a:rPr lang="en-US" altLang="en-US" smtClean="0"/>
              <a:t>Running a script from IDLE allows you to construct some complex programs, test them, and save them in </a:t>
            </a:r>
            <a:r>
              <a:rPr lang="en-US" altLang="en-US" b="1" smtClean="0"/>
              <a:t>program libraries </a:t>
            </a:r>
            <a:r>
              <a:rPr lang="en-US" altLang="en-US" smtClean="0"/>
              <a:t>to reuse or share with others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497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Editing, Saving, and Running a </a:t>
            </a:r>
            <a:r>
              <a:rPr lang="en-US" altLang="en-US" dirty="0" smtClean="0"/>
              <a:t>Script</a:t>
            </a:r>
            <a:endParaRPr lang="en-US" altLang="en-US" dirty="0" smtClean="0"/>
          </a:p>
        </p:txBody>
      </p:sp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25713"/>
            <a:ext cx="7615238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AutoShape 7" descr="ftp://AlyssaPratt:2ly$A@ftp.cengage.com/Lambert%20Python%20CS1%20Edition/Ch01/A_Au_First/Figures/1.7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175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3657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860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Editing, Saving, and Running a </a:t>
            </a:r>
            <a:r>
              <a:rPr lang="en-US" altLang="en-US" dirty="0" smtClean="0"/>
              <a:t>Script</a:t>
            </a:r>
            <a:endParaRPr lang="en-US" altLang="en-US" dirty="0" smtClean="0"/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24125"/>
            <a:ext cx="7299325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4314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884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Behind the </a:t>
            </a:r>
            <a:r>
              <a:rPr lang="en-US" altLang="en-US" dirty="0" smtClean="0"/>
              <a:t>Scenes: How </a:t>
            </a:r>
            <a:r>
              <a:rPr lang="en-US" altLang="en-US" dirty="0" smtClean="0"/>
              <a:t>Python Works</a:t>
            </a: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95" y="1922284"/>
            <a:ext cx="6362700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0830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Detecting and Correcting Syntax Errors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4343400"/>
          </a:xfrm>
        </p:spPr>
        <p:txBody>
          <a:bodyPr/>
          <a:lstStyle/>
          <a:p>
            <a:r>
              <a:rPr lang="en-US" altLang="en-US" smtClean="0"/>
              <a:t>Programmers inevitably make typographical errors when editing programs, called </a:t>
            </a:r>
            <a:r>
              <a:rPr lang="en-US" altLang="en-US" b="1" smtClean="0"/>
              <a:t>syntax errors</a:t>
            </a:r>
            <a:endParaRPr lang="en-US" altLang="en-US" smtClean="0"/>
          </a:p>
          <a:p>
            <a:pPr lvl="1"/>
            <a:r>
              <a:rPr lang="en-US" altLang="en-US" smtClean="0"/>
              <a:t>The Python interpreter will usually detect these</a:t>
            </a:r>
          </a:p>
          <a:p>
            <a:r>
              <a:rPr lang="en-US" altLang="en-US" b="1" smtClean="0"/>
              <a:t>Syntax: </a:t>
            </a:r>
            <a:r>
              <a:rPr lang="en-US" altLang="en-US" smtClean="0"/>
              <a:t>rules for forming sentences in a language</a:t>
            </a:r>
          </a:p>
          <a:p>
            <a:r>
              <a:rPr lang="en-US" altLang="en-US" smtClean="0"/>
              <a:t>When Python encounters a syntax error in a program, it halts execution with an error message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848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797"/>
            <a:ext cx="8429978" cy="4495800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Steps for subtracting two numbers:</a:t>
            </a:r>
          </a:p>
          <a:p>
            <a:pPr lvl="1"/>
            <a:r>
              <a:rPr lang="en-US" altLang="en-US" sz="1600" b="1" dirty="0" smtClean="0"/>
              <a:t>Step 1: </a:t>
            </a:r>
            <a:r>
              <a:rPr lang="en-US" altLang="en-US" sz="1600" dirty="0" smtClean="0"/>
              <a:t>Write down the numbers, with larger number above smaller one, digits column-aligned from right</a:t>
            </a:r>
          </a:p>
          <a:p>
            <a:pPr lvl="1"/>
            <a:r>
              <a:rPr lang="en-US" altLang="en-US" sz="1600" b="1" dirty="0" smtClean="0"/>
              <a:t>Step 2: </a:t>
            </a:r>
            <a:r>
              <a:rPr lang="en-US" altLang="en-US" sz="1600" dirty="0" smtClean="0"/>
              <a:t>Start with rightmost column of digits and work your way left through the various columns</a:t>
            </a:r>
          </a:p>
          <a:p>
            <a:pPr lvl="1"/>
            <a:r>
              <a:rPr lang="en-US" altLang="en-US" sz="1600" b="1" dirty="0" smtClean="0"/>
              <a:t>Step 3: </a:t>
            </a:r>
            <a:r>
              <a:rPr lang="en-US" altLang="en-US" sz="1600" dirty="0" smtClean="0"/>
              <a:t>Write down difference between the digits in the current column of digits, borrowing a 1 from the top number’s next column to the left if necessary</a:t>
            </a:r>
          </a:p>
          <a:p>
            <a:pPr lvl="1"/>
            <a:r>
              <a:rPr lang="en-US" altLang="en-US" sz="1600" b="1" dirty="0" smtClean="0"/>
              <a:t>Step 4: </a:t>
            </a:r>
            <a:r>
              <a:rPr lang="en-US" altLang="en-US" sz="1600" dirty="0" smtClean="0"/>
              <a:t>If there is no next column to the left, stop</a:t>
            </a:r>
          </a:p>
          <a:p>
            <a:pPr lvl="2"/>
            <a:r>
              <a:rPr lang="en-US" altLang="en-US" sz="1600" dirty="0" smtClean="0"/>
              <a:t>Otherwise, move to column to the left; go to Step 3</a:t>
            </a:r>
          </a:p>
          <a:p>
            <a:r>
              <a:rPr lang="en-US" altLang="en-US" sz="1600" dirty="0" smtClean="0"/>
              <a:t>The </a:t>
            </a:r>
            <a:r>
              <a:rPr lang="en-US" altLang="en-US" sz="1600" b="1" dirty="0" smtClean="0"/>
              <a:t>computing agent</a:t>
            </a:r>
            <a:r>
              <a:rPr lang="en-US" altLang="en-US" sz="1600" dirty="0" smtClean="0"/>
              <a:t> is a human being</a:t>
            </a:r>
          </a:p>
          <a:p>
            <a:r>
              <a:rPr lang="en-US" altLang="en-US" sz="1600" dirty="0" smtClean="0"/>
              <a:t>Sequence of steps that describes each of these computational processes is called an </a:t>
            </a:r>
            <a:r>
              <a:rPr lang="en-US" altLang="en-US" sz="1600" b="1" dirty="0" smtClean="0"/>
              <a:t>algorithm</a:t>
            </a:r>
            <a:endParaRPr lang="en-US" altLang="en-US" sz="1600" dirty="0" smtClean="0"/>
          </a:p>
          <a:p>
            <a:r>
              <a:rPr lang="en-US" altLang="en-US" sz="1600" dirty="0" smtClean="0"/>
              <a:t>Features of an algorithm:</a:t>
            </a:r>
          </a:p>
          <a:p>
            <a:pPr lvl="1"/>
            <a:r>
              <a:rPr lang="en-US" altLang="en-US" sz="1400" dirty="0" smtClean="0"/>
              <a:t>Consists of a finite number of instructions</a:t>
            </a:r>
          </a:p>
          <a:p>
            <a:pPr lvl="1"/>
            <a:r>
              <a:rPr lang="en-US" altLang="en-US" sz="1400" dirty="0" smtClean="0"/>
              <a:t>Each individual instruction is well defined</a:t>
            </a:r>
          </a:p>
          <a:p>
            <a:pPr lvl="1"/>
            <a:r>
              <a:rPr lang="en-US" altLang="en-US" sz="1400" dirty="0" smtClean="0"/>
              <a:t>Describes a process that eventually halts after arriving at a solution to a problem</a:t>
            </a:r>
          </a:p>
          <a:p>
            <a:pPr lvl="1"/>
            <a:r>
              <a:rPr lang="en-US" altLang="en-US" sz="1400" dirty="0" smtClean="0"/>
              <a:t>Solves a general class of 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67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Detecting and Correcting Syntax </a:t>
            </a:r>
            <a:r>
              <a:rPr lang="en-US" altLang="en-US" dirty="0" smtClean="0"/>
              <a:t>Errors</a:t>
            </a:r>
            <a:endParaRPr lang="en-US" altLang="en-US" dirty="0" smtClean="0"/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46954"/>
            <a:ext cx="70961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7678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1800" dirty="0" smtClean="0"/>
              <a:t>Fundamental ideas of computer science</a:t>
            </a:r>
          </a:p>
          <a:p>
            <a:pPr lvl="1"/>
            <a:r>
              <a:rPr lang="en-US" altLang="en-US" sz="1400" dirty="0" smtClean="0"/>
              <a:t>The algorithm</a:t>
            </a:r>
          </a:p>
          <a:p>
            <a:pPr lvl="1"/>
            <a:r>
              <a:rPr lang="en-US" altLang="en-US" sz="1400" dirty="0" smtClean="0"/>
              <a:t>Information processing</a:t>
            </a:r>
          </a:p>
          <a:p>
            <a:r>
              <a:rPr lang="en-US" altLang="en-US" sz="1800" dirty="0" smtClean="0"/>
              <a:t>Real computing agents can be constructed out of hardware devices</a:t>
            </a:r>
          </a:p>
          <a:p>
            <a:pPr lvl="1"/>
            <a:r>
              <a:rPr lang="en-US" altLang="en-US" sz="1400" dirty="0" smtClean="0"/>
              <a:t>CPU, memory, and input and output devices</a:t>
            </a:r>
          </a:p>
          <a:p>
            <a:r>
              <a:rPr lang="en-US" altLang="en-US" sz="1800" dirty="0" smtClean="0"/>
              <a:t>Some real computers are specialized for a small set of tasks, whereas a desktop or laptop computer is a general-purpose problem-solving </a:t>
            </a:r>
            <a:r>
              <a:rPr lang="en-US" altLang="en-US" sz="1800" dirty="0" smtClean="0"/>
              <a:t>machine</a:t>
            </a:r>
          </a:p>
          <a:p>
            <a:r>
              <a:rPr lang="en-US" altLang="en-US" sz="1800" dirty="0" smtClean="0"/>
              <a:t>Software provides the means whereby different algorithms can be run on a general-purpose hardware device</a:t>
            </a:r>
          </a:p>
          <a:p>
            <a:pPr lvl="1"/>
            <a:r>
              <a:rPr lang="en-US" altLang="en-US" sz="1400" dirty="0" smtClean="0"/>
              <a:t>Written in programming languages</a:t>
            </a:r>
          </a:p>
          <a:p>
            <a:r>
              <a:rPr lang="en-US" altLang="en-US" sz="1800" dirty="0" smtClean="0"/>
              <a:t>Languages such as Python are high-level</a:t>
            </a:r>
          </a:p>
          <a:p>
            <a:r>
              <a:rPr lang="en-US" altLang="en-US" sz="1800" dirty="0" smtClean="0"/>
              <a:t>Interpreter translates a Python program to a lower-level form that can be executed on a real computer</a:t>
            </a:r>
          </a:p>
          <a:p>
            <a:r>
              <a:rPr lang="en-US" altLang="en-US" sz="1800" dirty="0" smtClean="0"/>
              <a:t>Python shell provides a command prompt for evaluating and viewing the results of Python expressions and </a:t>
            </a:r>
            <a:r>
              <a:rPr lang="en-US" altLang="en-US" sz="1800" dirty="0" smtClean="0"/>
              <a:t>statements</a:t>
            </a:r>
            <a:endParaRPr lang="en-US" altLang="en-US" sz="1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89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  <a:endParaRPr lang="en-US" altLang="en-US" dirty="0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/>
              <a:t>IDLE is an integrated development environment that allows the programmer to save programs in files and load them into a shell for testing</a:t>
            </a:r>
          </a:p>
          <a:p>
            <a:r>
              <a:rPr lang="en-US" altLang="en-US" sz="1800" dirty="0" smtClean="0"/>
              <a:t>Python scripts are programs that are saved in files and run from a terminal command prompt</a:t>
            </a:r>
          </a:p>
          <a:p>
            <a:r>
              <a:rPr lang="en-US" altLang="en-US" sz="1800" dirty="0" smtClean="0"/>
              <a:t>When a Python program is executed, it is translated into byte code</a:t>
            </a:r>
          </a:p>
          <a:p>
            <a:pPr lvl="1"/>
            <a:r>
              <a:rPr lang="en-US" altLang="en-US" sz="1400" dirty="0" smtClean="0"/>
              <a:t>Sent to PVM for further interpretation and execution</a:t>
            </a:r>
          </a:p>
          <a:p>
            <a:r>
              <a:rPr lang="en-US" altLang="en-US" sz="1800" dirty="0" smtClean="0"/>
              <a:t>Syntax: set of rules for forming correct expressions and statements in a programming language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2358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496" indent="-457200">
              <a:buFont typeface="+mj-lt"/>
              <a:buAutoNum type="arabicPeriod"/>
            </a:pPr>
            <a:r>
              <a:rPr lang="en-US" dirty="0" smtClean="0"/>
              <a:t>Write a Python program that computes the area of a triangle. Issue the appropriate prompts for the triangle’s base and height, using the appropriate variable names. Then use the formula 0.5 * base * height to compute the area. Save and test the program through the IDLE window.</a:t>
            </a:r>
          </a:p>
          <a:p>
            <a:pPr marL="539496" indent="-457200">
              <a:buFont typeface="+mj-lt"/>
              <a:buAutoNum type="arabicPeriod"/>
            </a:pPr>
            <a:r>
              <a:rPr lang="en-US" dirty="0" smtClean="0"/>
              <a:t>Write a program that accepts the user’s name (as text) and age (as a number) as input. The program should output a sentence containing the user’s name and age.</a:t>
            </a:r>
          </a:p>
          <a:p>
            <a:pPr marL="539496" indent="-457200">
              <a:buFont typeface="+mj-lt"/>
              <a:buAutoNum type="arabicPeriod"/>
            </a:pPr>
            <a:r>
              <a:rPr lang="en-US" dirty="0" smtClean="0"/>
              <a:t>Enter the expression help() at the shell prompt. Follow the instructions to browse the help topics and modules.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Information Processing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Information is also commonly referred to as </a:t>
            </a:r>
            <a:r>
              <a:rPr lang="en-US" altLang="en-US" b="1" smtClean="0"/>
              <a:t>data</a:t>
            </a:r>
            <a:endParaRPr lang="en-US" altLang="en-US" smtClean="0"/>
          </a:p>
          <a:p>
            <a:r>
              <a:rPr lang="en-US" altLang="en-US" smtClean="0"/>
              <a:t>In carrying out the instructions of an algorithm,  computing agent manipulates information</a:t>
            </a:r>
          </a:p>
          <a:p>
            <a:pPr lvl="1"/>
            <a:r>
              <a:rPr lang="en-US" altLang="en-US" smtClean="0"/>
              <a:t>Starts with </a:t>
            </a:r>
            <a:r>
              <a:rPr lang="en-US" altLang="en-US" b="1" smtClean="0"/>
              <a:t>input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/>
              <a:t>produces </a:t>
            </a:r>
            <a:r>
              <a:rPr lang="en-US" altLang="en-US" b="1" smtClean="0"/>
              <a:t>output</a:t>
            </a:r>
            <a:endParaRPr lang="en-US" altLang="en-US" smtClean="0"/>
          </a:p>
          <a:p>
            <a:r>
              <a:rPr lang="en-US" altLang="en-US" smtClean="0"/>
              <a:t>The algorithms that describe information processing can also be represented as information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63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Structure of a Modern Computer System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modern computer system consists of </a:t>
            </a:r>
            <a:r>
              <a:rPr lang="en-US" altLang="en-US" b="1" smtClean="0"/>
              <a:t>hardware </a:t>
            </a:r>
            <a:r>
              <a:rPr lang="en-US" altLang="en-US" smtClean="0"/>
              <a:t>and </a:t>
            </a:r>
            <a:r>
              <a:rPr lang="en-US" altLang="en-US" b="1" smtClean="0"/>
              <a:t>software</a:t>
            </a:r>
          </a:p>
          <a:p>
            <a:pPr lvl="1"/>
            <a:r>
              <a:rPr lang="en-US" altLang="en-US" smtClean="0"/>
              <a:t>Hardware: physical devices required to execute algorithms </a:t>
            </a:r>
          </a:p>
          <a:p>
            <a:pPr lvl="1"/>
            <a:r>
              <a:rPr lang="en-US" altLang="en-US" smtClean="0"/>
              <a:t>Software: set of these algorithms, represented as </a:t>
            </a:r>
            <a:r>
              <a:rPr lang="en-US" altLang="en-US" b="1" smtClean="0"/>
              <a:t>programs </a:t>
            </a:r>
            <a:r>
              <a:rPr lang="en-US" altLang="en-US" smtClean="0"/>
              <a:t>in particular </a:t>
            </a:r>
            <a:r>
              <a:rPr lang="en-US" altLang="en-US" b="1" smtClean="0"/>
              <a:t>programming languages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Computer Hardware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842932"/>
            <a:ext cx="8077200" cy="14054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 smtClean="0"/>
              <a:t>	</a:t>
            </a:r>
            <a:r>
              <a:rPr lang="en-US" altLang="en-US" sz="2400" dirty="0" smtClean="0"/>
              <a:t>Computers can also communicate with the external world through various </a:t>
            </a:r>
            <a:r>
              <a:rPr lang="en-US" altLang="en-US" sz="2400" b="1" dirty="0" smtClean="0"/>
              <a:t>ports </a:t>
            </a:r>
            <a:r>
              <a:rPr lang="en-US" altLang="en-US" sz="2400" dirty="0" smtClean="0"/>
              <a:t>that connect them to </a:t>
            </a:r>
            <a:r>
              <a:rPr lang="en-US" altLang="en-US" sz="2400" b="1" dirty="0" smtClean="0"/>
              <a:t>networks </a:t>
            </a:r>
            <a:r>
              <a:rPr lang="en-US" altLang="en-US" sz="2400" dirty="0" smtClean="0"/>
              <a:t>and to other devices</a:t>
            </a:r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93332"/>
            <a:ext cx="603885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8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Hardware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447820"/>
            <a:ext cx="8077200" cy="16876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None/>
            </a:pPr>
            <a:endParaRPr lang="en-US" altLang="en-US" b="1" dirty="0" smtClean="0"/>
          </a:p>
          <a:p>
            <a:r>
              <a:rPr lang="en-US" altLang="en-US" sz="2400" b="1" dirty="0" smtClean="0"/>
              <a:t>Random access memory (RAM)</a:t>
            </a:r>
            <a:r>
              <a:rPr lang="en-US" altLang="en-US" sz="2400" dirty="0" smtClean="0"/>
              <a:t> is also called </a:t>
            </a:r>
            <a:r>
              <a:rPr lang="en-US" altLang="en-US" sz="2400" b="1" dirty="0" smtClean="0"/>
              <a:t>internal</a:t>
            </a:r>
            <a:r>
              <a:rPr lang="en-US" altLang="en-US" sz="2400" dirty="0" smtClean="0"/>
              <a:t> or primary</a:t>
            </a:r>
          </a:p>
          <a:p>
            <a:r>
              <a:rPr lang="en-US" altLang="en-US" sz="2400" b="1" dirty="0" smtClean="0"/>
              <a:t>External </a:t>
            </a:r>
            <a:r>
              <a:rPr lang="en-US" altLang="en-US" sz="2400" dirty="0" smtClean="0"/>
              <a:t>or secondary memory can be </a:t>
            </a:r>
            <a:r>
              <a:rPr lang="en-US" altLang="en-US" sz="2400" b="1" dirty="0" smtClean="0"/>
              <a:t>magnetic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/>
              <a:t>semiconductor</a:t>
            </a:r>
            <a:r>
              <a:rPr lang="en-US" altLang="en-US" sz="2400" dirty="0" smtClean="0"/>
              <a:t>, or </a:t>
            </a:r>
            <a:r>
              <a:rPr lang="en-US" altLang="en-US" sz="2400" b="1" dirty="0" smtClean="0"/>
              <a:t>optical</a:t>
            </a:r>
            <a:endParaRPr lang="en-US" altLang="en-US" sz="2400" dirty="0" smtClean="0"/>
          </a:p>
        </p:txBody>
      </p:sp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532291"/>
            <a:ext cx="647065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2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Computer Software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program stored in computer memory must be represented in binary digits, or </a:t>
            </a:r>
            <a:r>
              <a:rPr lang="en-US" altLang="en-US" b="1" smtClean="0"/>
              <a:t>machine code</a:t>
            </a:r>
            <a:endParaRPr lang="en-US" altLang="en-US" smtClean="0"/>
          </a:p>
          <a:p>
            <a:r>
              <a:rPr lang="en-US" altLang="en-US" smtClean="0"/>
              <a:t>A </a:t>
            </a:r>
            <a:r>
              <a:rPr lang="en-US" altLang="en-US" b="1" smtClean="0"/>
              <a:t>loader </a:t>
            </a:r>
            <a:r>
              <a:rPr lang="en-US" altLang="en-US" smtClean="0"/>
              <a:t>takes a set of machine language instructions as input and loads them into the appropriate memory locations</a:t>
            </a:r>
          </a:p>
          <a:p>
            <a:r>
              <a:rPr lang="en-US" altLang="en-US" smtClean="0"/>
              <a:t>The most important example of </a:t>
            </a:r>
            <a:r>
              <a:rPr lang="en-US" altLang="en-US" b="1" smtClean="0"/>
              <a:t>system software</a:t>
            </a:r>
            <a:r>
              <a:rPr lang="en-US" altLang="en-US" smtClean="0"/>
              <a:t> is a computer’s </a:t>
            </a:r>
            <a:r>
              <a:rPr lang="en-US" altLang="en-US" b="1" smtClean="0"/>
              <a:t>operating system</a:t>
            </a:r>
            <a:endParaRPr lang="en-US" altLang="en-US" smtClean="0"/>
          </a:p>
          <a:p>
            <a:pPr lvl="1"/>
            <a:r>
              <a:rPr lang="en-US" altLang="en-US" smtClean="0"/>
              <a:t>Some important parts: </a:t>
            </a:r>
            <a:r>
              <a:rPr lang="en-US" altLang="en-US" b="1" smtClean="0"/>
              <a:t>file system</a:t>
            </a:r>
            <a:r>
              <a:rPr lang="en-US" altLang="en-US" smtClean="0"/>
              <a:t>, </a:t>
            </a:r>
            <a:r>
              <a:rPr lang="en-US" altLang="en-US" b="1" smtClean="0"/>
              <a:t>user interfaces</a:t>
            </a:r>
            <a:r>
              <a:rPr lang="en-US" altLang="en-US" smtClean="0"/>
              <a:t> (</a:t>
            </a:r>
            <a:r>
              <a:rPr lang="en-US" altLang="en-US" b="1" smtClean="0"/>
              <a:t>terminal-based</a:t>
            </a:r>
            <a:r>
              <a:rPr lang="en-US" altLang="en-US" smtClean="0"/>
              <a:t> or </a:t>
            </a:r>
            <a:r>
              <a:rPr lang="en-US" altLang="en-US" b="1" smtClean="0"/>
              <a:t>GUIs</a:t>
            </a:r>
            <a:r>
              <a:rPr lang="en-US" altLang="en-US" smtClean="0"/>
              <a:t>)</a:t>
            </a:r>
          </a:p>
          <a:p>
            <a:r>
              <a:rPr lang="en-US" altLang="en-US" b="1" smtClean="0"/>
              <a:t>Applications </a:t>
            </a:r>
            <a:r>
              <a:rPr lang="en-US" altLang="en-US" smtClean="0"/>
              <a:t>include Web browsers, games,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91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Software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61" y="1495777"/>
            <a:ext cx="63627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40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44</TotalTime>
  <Words>1791</Words>
  <Application>Microsoft Office PowerPoint</Application>
  <PresentationFormat>On-screen Show (4:3)</PresentationFormat>
  <Paragraphs>222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Hunter_Theme</vt:lpstr>
      <vt:lpstr>Programming with Python</vt:lpstr>
      <vt:lpstr>Fundamentals of Computer Science: Algorithms and Information Processing</vt:lpstr>
      <vt:lpstr>Algorithms</vt:lpstr>
      <vt:lpstr>Information Processing</vt:lpstr>
      <vt:lpstr>The Structure of a Modern Computer System</vt:lpstr>
      <vt:lpstr>Computer Hardware</vt:lpstr>
      <vt:lpstr>Computer Hardware</vt:lpstr>
      <vt:lpstr>Computer Software</vt:lpstr>
      <vt:lpstr>Computer Software</vt:lpstr>
      <vt:lpstr>A Not-So-Brief History of Computing Systems</vt:lpstr>
      <vt:lpstr>Slide 11</vt:lpstr>
      <vt:lpstr>Before Electronic Digital Computers</vt:lpstr>
      <vt:lpstr>Before Electronic Digital Computers</vt:lpstr>
      <vt:lpstr>The First Electronic Digital Computers (1940–1950)</vt:lpstr>
      <vt:lpstr>The First Programming Languages (1950–1965)</vt:lpstr>
      <vt:lpstr>Integrated Circuits, Interaction, and Timesharing (1965–1975)</vt:lpstr>
      <vt:lpstr>Personal Computing and Networks (1975–1990)</vt:lpstr>
      <vt:lpstr>Consultation, Communication, and Ubiquitous Computing (1990–Present)</vt:lpstr>
      <vt:lpstr>Getting Started with Python Programming</vt:lpstr>
      <vt:lpstr>Running Code in the Interactive Shell</vt:lpstr>
      <vt:lpstr>Running Code in the Interactive Shell</vt:lpstr>
      <vt:lpstr>Exercise</vt:lpstr>
      <vt:lpstr>Input, Processing, and Output</vt:lpstr>
      <vt:lpstr>Input, Processing, and Output</vt:lpstr>
      <vt:lpstr>Editing, Saving, and Running a Script</vt:lpstr>
      <vt:lpstr>Editing, Saving, and Running a Script</vt:lpstr>
      <vt:lpstr>Editing, Saving, and Running a Script</vt:lpstr>
      <vt:lpstr>Behind the Scenes: How Python Works</vt:lpstr>
      <vt:lpstr>Detecting and Correcting Syntax Errors</vt:lpstr>
      <vt:lpstr>Detecting and Correcting Syntax Errors</vt:lpstr>
      <vt:lpstr>Summary</vt:lpstr>
      <vt:lpstr>Summary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</dc:title>
  <dc:creator>Windows User</dc:creator>
  <cp:lastModifiedBy>ADMINIBM</cp:lastModifiedBy>
  <cp:revision>39</cp:revision>
  <dcterms:created xsi:type="dcterms:W3CDTF">2016-10-04T15:29:12Z</dcterms:created>
  <dcterms:modified xsi:type="dcterms:W3CDTF">2016-10-17T13:52:47Z</dcterms:modified>
</cp:coreProperties>
</file>