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D59FBF-7751-4252-A5E4-1095C97A40FF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14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8710BF-8568-48B2-B07E-A252EDA3FE8D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AE4F-4CAD-48EB-B79C-0072C70419F0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E73E-6402-4649-80FD-F38E0E393535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6B0DB7B-7D2B-4A78-BC8D-45DACCC426C4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87C6-3FFF-48F8-8FB3-EE0FBDF7CDB9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dirty="0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73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5BC7-C6C9-47AD-BBF2-0078CEDA6AB0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3135-4D7E-4589-8957-ECF5743DB18B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8025-294E-49F9-9441-2CD0470384C8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DC9C-19A0-4465-9591-58326D2CF227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B87D-ED02-4F4A-9CBF-B654A3665CB2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AC5B9EF-024E-4171-80E6-A31A198A34FE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7F711B-E56D-4021-9091-E900C178184B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14A42D00-7B3F-4674-A2D0-292396528DFB}" type="datetime1">
              <a:rPr lang="en-US" smtClean="0"/>
              <a:pPr/>
              <a:t>9/11/2017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0" y="278828"/>
            <a:ext cx="2355514" cy="235551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513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Producer, Consumer, and Synchronization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Threads sleep for random intervals</a:t>
            </a:r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953047"/>
            <a:ext cx="729932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Producer, Consumer, and Synchronization</a:t>
            </a: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714982"/>
            <a:ext cx="758666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Producer, Consumer, and Synchronization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34377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Producer, Consumer, and Synchronization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94" y="1676400"/>
            <a:ext cx="7671081" cy="417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9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Producer, Consumer, and Synchronization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3044367"/>
          </a:xfrm>
        </p:spPr>
        <p:txBody>
          <a:bodyPr/>
          <a:lstStyle/>
          <a:p>
            <a:r>
              <a:rPr lang="en-US" altLang="en-US" b="1" dirty="0" smtClean="0"/>
              <a:t>Synchronization problems </a:t>
            </a:r>
            <a:r>
              <a:rPr lang="en-US" altLang="en-US" dirty="0" smtClean="0"/>
              <a:t>may arise:</a:t>
            </a:r>
          </a:p>
          <a:p>
            <a:pPr lvl="1"/>
            <a:r>
              <a:rPr lang="en-US" altLang="en-US" dirty="0" smtClean="0"/>
              <a:t>Consumer accesses the shared cell before the producer has written its first datum</a:t>
            </a:r>
          </a:p>
          <a:p>
            <a:pPr lvl="1"/>
            <a:r>
              <a:rPr lang="en-US" altLang="en-US" dirty="0" smtClean="0"/>
              <a:t>Producer then writes two consecutive data (1 and 2) before the consumer has accessed the cell again</a:t>
            </a:r>
          </a:p>
          <a:p>
            <a:pPr lvl="1"/>
            <a:r>
              <a:rPr lang="en-US" altLang="en-US" dirty="0" smtClean="0"/>
              <a:t>Consumer accesses data 2 twice</a:t>
            </a:r>
          </a:p>
          <a:p>
            <a:pPr lvl="1"/>
            <a:r>
              <a:rPr lang="en-US" altLang="en-US" dirty="0" smtClean="0"/>
              <a:t>Producer writes data 4 after consumer is finished</a:t>
            </a:r>
          </a:p>
          <a:p>
            <a:r>
              <a:rPr lang="en-US" altLang="en-US" dirty="0" smtClean="0"/>
              <a:t>Solution: synchronize producer/consumer threads</a:t>
            </a:r>
          </a:p>
          <a:p>
            <a:pPr lvl="1"/>
            <a:r>
              <a:rPr lang="en-US" altLang="en-US" dirty="0" smtClean="0"/>
              <a:t>States of shared cell: writeable or not writeable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3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Producer, Consumer, and Synchronization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Solution (continued):</a:t>
            </a:r>
          </a:p>
          <a:p>
            <a:pPr lvl="1"/>
            <a:r>
              <a:rPr lang="en-US" altLang="en-US" smtClean="0"/>
              <a:t>Add two instance variables to </a:t>
            </a:r>
            <a:r>
              <a:rPr lang="en-US" altLang="en-US" b="1" smtClean="0">
                <a:latin typeface="Courier New" panose="02070309020205020404" pitchFamily="49" charset="0"/>
              </a:rPr>
              <a:t>SharedCell</a:t>
            </a:r>
            <a:r>
              <a:rPr lang="en-US" altLang="en-US" smtClean="0"/>
              <a:t>: a Boolean flag (</a:t>
            </a:r>
            <a:r>
              <a:rPr lang="en-US" altLang="en-US" b="1" smtClean="0">
                <a:latin typeface="Courier New" panose="02070309020205020404" pitchFamily="49" charset="0"/>
              </a:rPr>
              <a:t>_writeable</a:t>
            </a:r>
            <a:r>
              <a:rPr lang="en-US" altLang="en-US" smtClean="0"/>
              <a:t>) and an instance of </a:t>
            </a:r>
            <a:r>
              <a:rPr lang="en-US" altLang="en-US" b="1" smtClean="0">
                <a:latin typeface="Courier New" panose="02070309020205020404" pitchFamily="49" charset="0"/>
              </a:rPr>
              <a:t>threading.Condition</a:t>
            </a:r>
            <a:endParaRPr lang="en-US" altLang="en-US" smtClean="0"/>
          </a:p>
          <a:p>
            <a:r>
              <a:rPr lang="en-US" altLang="en-US" smtClean="0"/>
              <a:t>A </a:t>
            </a:r>
            <a:r>
              <a:rPr lang="en-US" altLang="en-US" b="1" smtClean="0">
                <a:latin typeface="Courier New" panose="02070309020205020404" pitchFamily="49" charset="0"/>
              </a:rPr>
              <a:t>Condition</a:t>
            </a:r>
            <a:r>
              <a:rPr lang="en-US" altLang="en-US" b="1" smtClean="0"/>
              <a:t> </a:t>
            </a:r>
            <a:r>
              <a:rPr lang="en-US" altLang="en-US" smtClean="0"/>
              <a:t>maintains a </a:t>
            </a:r>
            <a:r>
              <a:rPr lang="en-US" altLang="en-US" b="1" smtClean="0"/>
              <a:t>lock </a:t>
            </a:r>
            <a:r>
              <a:rPr lang="en-US" altLang="en-US" smtClean="0"/>
              <a:t>on a resource</a:t>
            </a:r>
          </a:p>
          <a:p>
            <a:r>
              <a:rPr lang="en-US" altLang="en-US" smtClean="0"/>
              <a:t>Pattern for accessing a resource with a lock: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1066800" y="3510022"/>
            <a:ext cx="6705600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2000" dirty="0">
                <a:solidFill>
                  <a:srgbClr val="222222"/>
                </a:solidFill>
              </a:rPr>
              <a:t>Run </a:t>
            </a:r>
            <a:r>
              <a:rPr lang="en-US" altLang="en-US" sz="2000" b="1" dirty="0">
                <a:solidFill>
                  <a:srgbClr val="222222"/>
                </a:solidFill>
                <a:latin typeface="Courier New" panose="02070309020205020404" pitchFamily="49" charset="0"/>
              </a:rPr>
              <a:t>acquire</a:t>
            </a:r>
            <a:r>
              <a:rPr lang="en-US" altLang="en-US" sz="2000" b="1" dirty="0">
                <a:solidFill>
                  <a:srgbClr val="222222"/>
                </a:solidFill>
              </a:rPr>
              <a:t> </a:t>
            </a:r>
            <a:r>
              <a:rPr lang="en-US" altLang="en-US" sz="2000" dirty="0">
                <a:solidFill>
                  <a:srgbClr val="222222"/>
                </a:solidFill>
              </a:rPr>
              <a:t>on the condition.</a:t>
            </a:r>
          </a:p>
          <a:p>
            <a:pPr lvl="1" eaLnBrk="1" hangingPunct="1"/>
            <a:r>
              <a:rPr lang="en-US" altLang="en-US" sz="2000" dirty="0">
                <a:solidFill>
                  <a:srgbClr val="222222"/>
                </a:solidFill>
              </a:rPr>
              <a:t>While it’s not OK to do the work</a:t>
            </a:r>
          </a:p>
          <a:p>
            <a:pPr lvl="1" eaLnBrk="1" hangingPunct="1"/>
            <a:r>
              <a:rPr lang="en-US" altLang="en-US" sz="2000" dirty="0">
                <a:solidFill>
                  <a:srgbClr val="222222"/>
                </a:solidFill>
              </a:rPr>
              <a:t>     Run </a:t>
            </a:r>
            <a:r>
              <a:rPr lang="en-US" altLang="en-US" sz="2000" b="1" dirty="0">
                <a:solidFill>
                  <a:srgbClr val="222222"/>
                </a:solidFill>
                <a:latin typeface="Courier New" panose="02070309020205020404" pitchFamily="49" charset="0"/>
              </a:rPr>
              <a:t>wait</a:t>
            </a:r>
            <a:r>
              <a:rPr lang="en-US" altLang="en-US" sz="2000" b="1" dirty="0">
                <a:solidFill>
                  <a:srgbClr val="222222"/>
                </a:solidFill>
              </a:rPr>
              <a:t> </a:t>
            </a:r>
            <a:r>
              <a:rPr lang="en-US" altLang="en-US" sz="2000" dirty="0">
                <a:solidFill>
                  <a:srgbClr val="222222"/>
                </a:solidFill>
              </a:rPr>
              <a:t>on the condition.</a:t>
            </a:r>
          </a:p>
          <a:p>
            <a:pPr lvl="1" eaLnBrk="1" hangingPunct="1"/>
            <a:r>
              <a:rPr lang="en-US" altLang="en-US" sz="2000" dirty="0">
                <a:solidFill>
                  <a:srgbClr val="222222"/>
                </a:solidFill>
              </a:rPr>
              <a:t>Do the work with the resource.</a:t>
            </a:r>
          </a:p>
          <a:p>
            <a:pPr lvl="1" eaLnBrk="1" hangingPunct="1"/>
            <a:r>
              <a:rPr lang="en-US" altLang="en-US" sz="2000" dirty="0">
                <a:solidFill>
                  <a:srgbClr val="222222"/>
                </a:solidFill>
              </a:rPr>
              <a:t>Run </a:t>
            </a:r>
            <a:r>
              <a:rPr lang="en-US" altLang="en-US" sz="2000" b="1" dirty="0">
                <a:solidFill>
                  <a:srgbClr val="222222"/>
                </a:solidFill>
                <a:latin typeface="Courier New" panose="02070309020205020404" pitchFamily="49" charset="0"/>
              </a:rPr>
              <a:t>notify</a:t>
            </a:r>
            <a:r>
              <a:rPr lang="en-US" altLang="en-US" sz="2000" b="1" dirty="0">
                <a:solidFill>
                  <a:srgbClr val="222222"/>
                </a:solidFill>
              </a:rPr>
              <a:t> </a:t>
            </a:r>
            <a:r>
              <a:rPr lang="en-US" altLang="en-US" sz="2000" dirty="0">
                <a:solidFill>
                  <a:srgbClr val="222222"/>
                </a:solidFill>
              </a:rPr>
              <a:t>on the condition.</a:t>
            </a:r>
          </a:p>
          <a:p>
            <a:pPr lvl="1" eaLnBrk="1" hangingPunct="1"/>
            <a:r>
              <a:rPr lang="en-US" altLang="en-US" sz="2000" dirty="0">
                <a:solidFill>
                  <a:srgbClr val="222222"/>
                </a:solidFill>
              </a:rPr>
              <a:t>Run </a:t>
            </a:r>
            <a:r>
              <a:rPr lang="en-US" altLang="en-US" sz="2000" b="1" dirty="0">
                <a:solidFill>
                  <a:srgbClr val="222222"/>
                </a:solidFill>
                <a:latin typeface="Courier New" panose="02070309020205020404" pitchFamily="49" charset="0"/>
              </a:rPr>
              <a:t>release</a:t>
            </a:r>
            <a:r>
              <a:rPr lang="en-US" altLang="en-US" sz="2000" b="1" dirty="0">
                <a:solidFill>
                  <a:srgbClr val="222222"/>
                </a:solidFill>
              </a:rPr>
              <a:t> </a:t>
            </a:r>
            <a:r>
              <a:rPr lang="en-US" altLang="en-US" sz="2000" dirty="0">
                <a:solidFill>
                  <a:srgbClr val="222222"/>
                </a:solidFill>
              </a:rPr>
              <a:t>on the condition.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0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Producer, Consumer, and Synchronization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505895"/>
            <a:ext cx="70135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0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Networks, Clients, and Servers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Clients and servers are applications or processes that can run locally on a single computer or remotely across a network of computers</a:t>
            </a:r>
          </a:p>
          <a:p>
            <a:r>
              <a:rPr lang="en-US" altLang="en-US" smtClean="0"/>
              <a:t>The resources required for this type of application are:</a:t>
            </a:r>
          </a:p>
          <a:p>
            <a:pPr lvl="1"/>
            <a:r>
              <a:rPr lang="en-US" altLang="en-US" smtClean="0"/>
              <a:t>IP addresses</a:t>
            </a:r>
          </a:p>
          <a:p>
            <a:pPr lvl="1"/>
            <a:r>
              <a:rPr lang="en-US" altLang="en-US" smtClean="0"/>
              <a:t>Sockets</a:t>
            </a:r>
          </a:p>
          <a:p>
            <a:pPr lvl="1"/>
            <a:r>
              <a:rPr lang="en-US" altLang="en-US" smtClean="0"/>
              <a:t>Threads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 Addresses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computer on a network has a unique identifier called an </a:t>
            </a:r>
            <a:r>
              <a:rPr lang="en-US" altLang="en-US" b="1" dirty="0" smtClean="0"/>
              <a:t>IP address </a:t>
            </a:r>
            <a:r>
              <a:rPr lang="en-US" altLang="en-US" dirty="0" smtClean="0"/>
              <a:t>(IP: Internet Protocol)</a:t>
            </a:r>
          </a:p>
          <a:p>
            <a:pPr lvl="1"/>
            <a:r>
              <a:rPr lang="en-US" altLang="en-US" dirty="0" smtClean="0"/>
              <a:t>Can be specified as an </a:t>
            </a:r>
            <a:r>
              <a:rPr lang="en-US" altLang="en-US" b="1" dirty="0" smtClean="0"/>
              <a:t>IP number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Format: </a:t>
            </a:r>
            <a:r>
              <a:rPr lang="en-US" altLang="en-US" i="1" dirty="0" err="1" smtClean="0"/>
              <a:t>ddd.ddd.ddd.ddd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d</a:t>
            </a:r>
            <a:r>
              <a:rPr lang="en-US" altLang="en-US" dirty="0" smtClean="0"/>
              <a:t> is a digit, IPv4)</a:t>
            </a:r>
          </a:p>
          <a:p>
            <a:pPr lvl="2"/>
            <a:r>
              <a:rPr lang="en-US" altLang="en-US" dirty="0" smtClean="0"/>
              <a:t>Example: 137.112.194.77</a:t>
            </a:r>
          </a:p>
          <a:p>
            <a:pPr lvl="1"/>
            <a:r>
              <a:rPr lang="en-US" altLang="en-US" dirty="0" smtClean="0"/>
              <a:t>Or, as an </a:t>
            </a:r>
            <a:r>
              <a:rPr lang="en-US" altLang="en-US" b="1" dirty="0" smtClean="0"/>
              <a:t>IP name</a:t>
            </a:r>
          </a:p>
          <a:p>
            <a:pPr lvl="2"/>
            <a:r>
              <a:rPr lang="en-US" altLang="en-US" dirty="0" smtClean="0"/>
              <a:t>Example: </a:t>
            </a:r>
            <a:r>
              <a:rPr lang="en-US" altLang="en-US" b="1" dirty="0" err="1" smtClean="0"/>
              <a:t>lambertk</a:t>
            </a:r>
            <a:endParaRPr lang="en-US" altLang="en-US" dirty="0" smtClean="0"/>
          </a:p>
          <a:p>
            <a:r>
              <a:rPr lang="en-US" altLang="en-US" dirty="0" smtClean="0"/>
              <a:t>Python’s </a:t>
            </a:r>
            <a:r>
              <a:rPr lang="en-US" altLang="en-US" b="1" dirty="0" smtClean="0">
                <a:latin typeface="Courier New" panose="02070309020205020404" pitchFamily="49" charset="0"/>
              </a:rPr>
              <a:t>socket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module includes two functions that can look up these items of information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77" y="1428939"/>
            <a:ext cx="5927966" cy="22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Group 9"/>
          <p:cNvGrpSpPr>
            <a:grpSpLocks/>
          </p:cNvGrpSpPr>
          <p:nvPr/>
        </p:nvGrpSpPr>
        <p:grpSpPr bwMode="auto">
          <a:xfrm>
            <a:off x="1667240" y="4027987"/>
            <a:ext cx="6473601" cy="2046790"/>
            <a:chOff x="558" y="2536"/>
            <a:chExt cx="4643" cy="1468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" y="2536"/>
              <a:ext cx="4643" cy="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AutoShape 6"/>
            <p:cNvSpPr>
              <a:spLocks/>
            </p:cNvSpPr>
            <p:nvPr/>
          </p:nvSpPr>
          <p:spPr bwMode="auto">
            <a:xfrm>
              <a:off x="3168" y="2708"/>
              <a:ext cx="48" cy="672"/>
            </a:xfrm>
            <a:prstGeom prst="rightBrace">
              <a:avLst>
                <a:gd name="adj1" fmla="val 11666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1714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May raise exceptions;</a:t>
              </a:r>
            </a:p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to avoid, embed in a</a:t>
              </a:r>
            </a:p>
            <a:p>
              <a:pPr eaLnBrk="1" hangingPunct="1"/>
              <a:r>
                <a:rPr lang="en-US" altLang="en-US" b="1">
                  <a:solidFill>
                    <a:srgbClr val="FF0000"/>
                  </a:solidFill>
                  <a:latin typeface="Courier New" panose="02070309020205020404" pitchFamily="49" charset="0"/>
                </a:rPr>
                <a:t>try-except</a:t>
              </a:r>
              <a:r>
                <a:rPr lang="en-US" altLang="en-US">
                  <a:solidFill>
                    <a:srgbClr val="FF0000"/>
                  </a:solidFill>
                </a:rPr>
                <a:t> statement</a:t>
              </a:r>
            </a:p>
          </p:txBody>
        </p:sp>
        <p:sp>
          <p:nvSpPr>
            <p:cNvPr id="24586" name="Line 7"/>
            <p:cNvSpPr>
              <a:spLocks noChangeShapeType="1"/>
            </p:cNvSpPr>
            <p:nvPr/>
          </p:nvSpPr>
          <p:spPr bwMode="auto">
            <a:xfrm flipH="1" flipV="1">
              <a:off x="2208" y="3140"/>
              <a:ext cx="1152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Text Box 8"/>
            <p:cNvSpPr txBox="1">
              <a:spLocks noChangeArrowheads="1"/>
            </p:cNvSpPr>
            <p:nvPr/>
          </p:nvSpPr>
          <p:spPr bwMode="auto">
            <a:xfrm>
              <a:off x="3335" y="3349"/>
              <a:ext cx="178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>
                  <a:solidFill>
                    <a:srgbClr val="FF0000"/>
                  </a:solidFill>
                </a:rPr>
                <a:t>You may use ' localhost‘ (127.0.0.1) for testing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IP Addresses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92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Threads and Processes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648200"/>
          </a:xfrm>
        </p:spPr>
        <p:txBody>
          <a:bodyPr/>
          <a:lstStyle/>
          <a:p>
            <a:r>
              <a:rPr lang="en-US" altLang="en-US" b="1" smtClean="0"/>
              <a:t>Time-sharing systems </a:t>
            </a:r>
            <a:r>
              <a:rPr lang="en-US" altLang="en-US" smtClean="0"/>
              <a:t>(late 1950s – early 1960s) </a:t>
            </a:r>
          </a:p>
          <a:p>
            <a:pPr lvl="1"/>
            <a:r>
              <a:rPr lang="en-US" altLang="en-US" smtClean="0"/>
              <a:t>Allowed several programs to run concurrently on a single computer</a:t>
            </a:r>
          </a:p>
          <a:p>
            <a:r>
              <a:rPr lang="en-US" altLang="en-US" b="1" smtClean="0"/>
              <a:t>Multiprocessing systems</a:t>
            </a:r>
            <a:r>
              <a:rPr lang="en-US" altLang="en-US" smtClean="0"/>
              <a:t> (1980s)</a:t>
            </a:r>
          </a:p>
          <a:p>
            <a:pPr lvl="1"/>
            <a:r>
              <a:rPr lang="en-US" altLang="en-US" smtClean="0"/>
              <a:t>A single user running several programs at once</a:t>
            </a:r>
          </a:p>
          <a:p>
            <a:r>
              <a:rPr lang="en-US" altLang="en-US" b="1" smtClean="0"/>
              <a:t>Networked/distributed systems </a:t>
            </a:r>
            <a:r>
              <a:rPr lang="en-US" altLang="en-US" smtClean="0"/>
              <a:t>(1980s –1990s)</a:t>
            </a:r>
          </a:p>
          <a:p>
            <a:pPr lvl="1"/>
            <a:r>
              <a:rPr lang="en-US" altLang="en-US" smtClean="0"/>
              <a:t>Processes began to be distributed across several CPUs linked by high-speed communication lines</a:t>
            </a:r>
          </a:p>
          <a:p>
            <a:r>
              <a:rPr lang="en-US" altLang="en-US" b="1" smtClean="0"/>
              <a:t>Parallel systems</a:t>
            </a:r>
          </a:p>
          <a:p>
            <a:pPr lvl="1"/>
            <a:r>
              <a:rPr lang="en-US" altLang="en-US" smtClean="0"/>
              <a:t>Run a single program on several CPUs at once</a:t>
            </a:r>
            <a:endParaRPr lang="en-US" altLang="en-US" sz="28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8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Ports, Servers, and Clients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Clients connect to servers via </a:t>
            </a:r>
            <a:r>
              <a:rPr lang="en-US" altLang="en-US" b="1" smtClean="0"/>
              <a:t>ports</a:t>
            </a:r>
          </a:p>
          <a:p>
            <a:pPr lvl="1"/>
            <a:r>
              <a:rPr lang="en-US" altLang="en-US" smtClean="0"/>
              <a:t>Serve as a channel through which several clients can exchange data with the same server or with different servers</a:t>
            </a:r>
          </a:p>
          <a:p>
            <a:pPr lvl="1"/>
            <a:r>
              <a:rPr lang="en-US" altLang="en-US" smtClean="0"/>
              <a:t>Usually specified by numbers</a:t>
            </a:r>
          </a:p>
          <a:p>
            <a:pPr lvl="1"/>
            <a:r>
              <a:rPr lang="en-US" altLang="en-US" smtClean="0"/>
              <a:t>Some are dedicated to special servers or tasks</a:t>
            </a:r>
          </a:p>
          <a:p>
            <a:pPr lvl="2"/>
            <a:r>
              <a:rPr lang="en-US" altLang="en-US" smtClean="0"/>
              <a:t>Example: 13 for the day/time server or 80 for a Web server</a:t>
            </a:r>
          </a:p>
          <a:p>
            <a:r>
              <a:rPr lang="en-US" altLang="en-US" smtClean="0"/>
              <a:t>Most computers also have hundreds or even thousands of free ports available for use by any network applications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1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Sockets and a Day/Time Client Script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We’ll write a script that is a client to a server</a:t>
            </a:r>
          </a:p>
          <a:p>
            <a:r>
              <a:rPr lang="en-US" altLang="en-US" smtClean="0"/>
              <a:t>Socket: object that serves as a communication link between a server process and a client process</a:t>
            </a:r>
          </a:p>
          <a:p>
            <a:pPr lvl="1"/>
            <a:r>
              <a:rPr lang="en-US" altLang="en-US" smtClean="0"/>
              <a:t>Can create/open several sockets on the same port</a:t>
            </a:r>
          </a:p>
          <a:p>
            <a:endParaRPr lang="en-US" altLang="en-US" smtClean="0"/>
          </a:p>
        </p:txBody>
      </p:sp>
      <p:pic>
        <p:nvPicPr>
          <p:cNvPr id="2663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8"/>
          <a:stretch>
            <a:fillRect/>
          </a:stretch>
        </p:blipFill>
        <p:spPr bwMode="auto">
          <a:xfrm>
            <a:off x="1143000" y="3047437"/>
            <a:ext cx="68580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9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Day/Time Server Script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3484205"/>
          </a:xfrm>
        </p:spPr>
        <p:txBody>
          <a:bodyPr/>
          <a:lstStyle/>
          <a:p>
            <a:r>
              <a:rPr lang="en-US" altLang="en-US" dirty="0" smtClean="0"/>
              <a:t>You can write a day/time server script in Python to handle requests from many clients</a:t>
            </a:r>
          </a:p>
          <a:p>
            <a:r>
              <a:rPr lang="en-US" altLang="en-US" dirty="0" smtClean="0"/>
              <a:t>The basic sequence of operations for a simple day/time server script is:</a:t>
            </a:r>
          </a:p>
          <a:p>
            <a:pPr lvl="1"/>
            <a:r>
              <a:rPr lang="en-US" altLang="en-US" sz="1900" dirty="0" smtClean="0"/>
              <a:t>Create a socket and open it on port 5000 of the local host</a:t>
            </a:r>
          </a:p>
          <a:p>
            <a:pPr lvl="1"/>
            <a:r>
              <a:rPr lang="en-US" altLang="en-US" sz="2200" dirty="0" smtClean="0"/>
              <a:t>While true:</a:t>
            </a:r>
          </a:p>
          <a:p>
            <a:pPr lvl="2"/>
            <a:r>
              <a:rPr lang="en-US" altLang="en-US" sz="2050" dirty="0" smtClean="0"/>
              <a:t>Wait for a connection from a client</a:t>
            </a:r>
          </a:p>
          <a:p>
            <a:pPr lvl="2"/>
            <a:r>
              <a:rPr lang="en-US" altLang="en-US" sz="2200" dirty="0" smtClean="0"/>
              <a:t>When the connection is made, send the date to the client</a:t>
            </a:r>
          </a:p>
          <a:p>
            <a:endParaRPr lang="en-US" altLang="en-US" sz="22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0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Day/Time Server Script 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643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Two-Way Chat Script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Server creates a socket and enters an infinite loop to accept/handle clients; when one connects, it sends a greeting, and enters loop to chat with client</a:t>
            </a:r>
          </a:p>
          <a:p>
            <a:endParaRPr lang="en-US" altLang="en-US" smtClean="0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76959"/>
            <a:ext cx="7723188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51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Two-Way Chat Script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1609107"/>
          </a:xfrm>
        </p:spPr>
        <p:txBody>
          <a:bodyPr/>
          <a:lstStyle/>
          <a:p>
            <a:r>
              <a:rPr lang="en-US" altLang="en-US" dirty="0" smtClean="0"/>
              <a:t>Client:</a:t>
            </a:r>
          </a:p>
          <a:p>
            <a:pPr lvl="1"/>
            <a:r>
              <a:rPr lang="en-US" altLang="en-US" dirty="0" smtClean="0"/>
              <a:t>Sets up a socket </a:t>
            </a:r>
          </a:p>
          <a:p>
            <a:pPr lvl="1"/>
            <a:r>
              <a:rPr lang="en-US" altLang="en-US" dirty="0" smtClean="0"/>
              <a:t>After connection, receives and displays greeting</a:t>
            </a:r>
          </a:p>
          <a:p>
            <a:pPr lvl="1"/>
            <a:r>
              <a:rPr lang="en-US" altLang="en-US" dirty="0" smtClean="0"/>
              <a:t>Then, enters a loop to chat with server</a:t>
            </a:r>
          </a:p>
          <a:p>
            <a:pPr lvl="1"/>
            <a:endParaRPr lang="en-US" altLang="en-US" dirty="0" smtClean="0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9988"/>
            <a:ext cx="8054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5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Handling Multiple Clients Concurrently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To solve the problem of giving many clients timely access to the server, we assign task of handling the client’s request  a client-handler thread</a:t>
            </a:r>
          </a:p>
          <a:p>
            <a:endParaRPr lang="en-US" altLang="en-US" smtClean="0"/>
          </a:p>
        </p:txBody>
      </p:sp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62672"/>
            <a:ext cx="7010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4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Setting Up Conversations for Others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How can we support multiple two-way chats?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256460"/>
            <a:ext cx="72993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8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Setting Up Conversations for Others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903913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2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A Multi-Client Chat Room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Request:</a:t>
            </a:r>
          </a:p>
          <a:p>
            <a:pPr lvl="1"/>
            <a:r>
              <a:rPr lang="en-US" altLang="en-US" smtClean="0"/>
              <a:t>Write a program that supports an online chat room</a:t>
            </a:r>
          </a:p>
          <a:p>
            <a:r>
              <a:rPr lang="en-US" altLang="en-US" smtClean="0"/>
              <a:t>Analysis:</a:t>
            </a:r>
          </a:p>
          <a:p>
            <a:pPr lvl="1"/>
            <a:r>
              <a:rPr lang="en-US" altLang="en-US" smtClean="0"/>
              <a:t>When a client connects, sever sends a record of conversation so far in the following format: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i="1" smtClean="0">
                <a:latin typeface="Courier New" panose="02070309020205020404" pitchFamily="49" charset="0"/>
              </a:rPr>
              <a:t>day/time</a:t>
            </a:r>
            <a:r>
              <a:rPr lang="en-US" altLang="en-US" smtClean="0">
                <a:latin typeface="Courier New" panose="02070309020205020404" pitchFamily="49" charset="0"/>
              </a:rPr>
              <a:t>&gt; &lt;</a:t>
            </a:r>
            <a:r>
              <a:rPr lang="en-US" altLang="en-US" i="1" smtClean="0">
                <a:latin typeface="Courier New" panose="02070309020205020404" pitchFamily="49" charset="0"/>
              </a:rPr>
              <a:t>user name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</a:p>
          <a:p>
            <a:pPr lvl="2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i="1" smtClean="0">
                <a:latin typeface="Courier New" panose="02070309020205020404" pitchFamily="49" charset="0"/>
              </a:rPr>
              <a:t>message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</a:p>
          <a:p>
            <a:pPr lvl="2"/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1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Threads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Python, a thread is an object like any other in that it can hold data, be run with methods, be stored in data structures, and be passed as parameters to methods</a:t>
            </a:r>
          </a:p>
          <a:p>
            <a:r>
              <a:rPr lang="en-US" altLang="en-US" smtClean="0"/>
              <a:t>A thread can also be executed as a process</a:t>
            </a:r>
          </a:p>
          <a:p>
            <a:pPr lvl="1"/>
            <a:r>
              <a:rPr lang="en-US" altLang="en-US" smtClean="0"/>
              <a:t>Before it can execute, a thread’s class must implement a </a:t>
            </a:r>
            <a:r>
              <a:rPr lang="en-US" altLang="en-US" b="1" smtClean="0">
                <a:latin typeface="Courier New" panose="02070309020205020404" pitchFamily="49" charset="0"/>
              </a:rPr>
              <a:t>run</a:t>
            </a:r>
            <a:r>
              <a:rPr lang="en-US" altLang="en-US" b="1" smtClean="0"/>
              <a:t> </a:t>
            </a:r>
            <a:r>
              <a:rPr lang="en-US" altLang="en-US" smtClean="0"/>
              <a:t>method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During its lifetime, a thread can be in various states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9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 Multi-Client Chat Room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5" y="1600201"/>
            <a:ext cx="7769768" cy="430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20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 Multi-Client Chat Room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Design:</a:t>
            </a:r>
          </a:p>
          <a:p>
            <a:pPr lvl="1"/>
            <a:r>
              <a:rPr lang="en-US" altLang="en-US" smtClean="0"/>
              <a:t>Program’s structure and behavior are similar to those of the online therapy server described earlier </a:t>
            </a:r>
          </a:p>
          <a:p>
            <a:pPr lvl="1"/>
            <a:r>
              <a:rPr lang="en-US" altLang="en-US" smtClean="0"/>
              <a:t>However, instead of communicating with a single autonomous software agent, a client communicates with the other clients</a:t>
            </a:r>
          </a:p>
          <a:p>
            <a:pPr lvl="2"/>
            <a:r>
              <a:rPr lang="en-US" altLang="en-US" smtClean="0"/>
              <a:t>Share a common record/transcript of the conversation</a:t>
            </a:r>
          </a:p>
          <a:p>
            <a:pPr lvl="1"/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1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Multi-Client Chat Room Implementation</a:t>
            </a: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71217"/>
            <a:ext cx="480060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24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Threads allow the work of a single program to be distributed among several computational processes</a:t>
            </a:r>
          </a:p>
          <a:p>
            <a:pPr lvl="1"/>
            <a:r>
              <a:rPr lang="en-US" altLang="en-US" smtClean="0"/>
              <a:t>States: born, ready, executing, sleeping, and waiting</a:t>
            </a:r>
          </a:p>
          <a:p>
            <a:r>
              <a:rPr lang="en-US" altLang="en-US" smtClean="0"/>
              <a:t>After a thread is started, it goes to the end of the ready queue to be scheduled for a turn in the CPU</a:t>
            </a:r>
          </a:p>
          <a:p>
            <a:r>
              <a:rPr lang="en-US" altLang="en-US" smtClean="0"/>
              <a:t>A thread may give up CPU when timed out, sleeps, waits on a condition, or finishes its </a:t>
            </a:r>
            <a:r>
              <a:rPr lang="en-US" altLang="en-US" b="1" smtClean="0">
                <a:latin typeface="Courier New" panose="02070309020205020404" pitchFamily="49" charset="0"/>
              </a:rPr>
              <a:t>run</a:t>
            </a:r>
            <a:r>
              <a:rPr lang="en-US" altLang="en-US" b="1" smtClean="0"/>
              <a:t> </a:t>
            </a:r>
            <a:r>
              <a:rPr lang="en-US" altLang="en-US" smtClean="0"/>
              <a:t>method</a:t>
            </a:r>
          </a:p>
          <a:p>
            <a:r>
              <a:rPr lang="en-US" altLang="en-US" smtClean="0"/>
              <a:t>When a thread wakes up, is timed out, or is notified that it can stop waiting, it returns to the rear of the ready queue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86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648200"/>
          </a:xfrm>
        </p:spPr>
        <p:txBody>
          <a:bodyPr/>
          <a:lstStyle/>
          <a:p>
            <a:pPr>
              <a:lnSpc>
                <a:spcPct val="98000"/>
              </a:lnSpc>
              <a:defRPr/>
            </a:pPr>
            <a:r>
              <a:rPr lang="en-US" dirty="0" smtClean="0"/>
              <a:t>Thread synchronization problems can occur when two or more threads share data</a:t>
            </a:r>
          </a:p>
          <a:p>
            <a:pPr>
              <a:lnSpc>
                <a:spcPct val="98000"/>
              </a:lnSpc>
              <a:defRPr/>
            </a:pPr>
            <a:r>
              <a:rPr lang="en-US" dirty="0" smtClean="0"/>
              <a:t>Each computer on a network has a unique IP address that allows other computers to locate it</a:t>
            </a:r>
          </a:p>
          <a:p>
            <a:pPr>
              <a:lnSpc>
                <a:spcPct val="98000"/>
              </a:lnSpc>
              <a:defRPr/>
            </a:pPr>
            <a:r>
              <a:rPr lang="en-US" dirty="0" smtClean="0"/>
              <a:t>Servers and clients communicate on a network by sending bytes through their socket connections</a:t>
            </a:r>
            <a:endParaRPr lang="en-US" dirty="0" smtClean="0">
              <a:latin typeface="+mj-lt"/>
            </a:endParaRPr>
          </a:p>
          <a:p>
            <a:pPr>
              <a:lnSpc>
                <a:spcPct val="98000"/>
              </a:lnSpc>
              <a:defRPr/>
            </a:pPr>
            <a:r>
              <a:rPr lang="en-US" smtClean="0"/>
              <a:t>A </a:t>
            </a:r>
            <a:r>
              <a:rPr lang="en-US" dirty="0" smtClean="0"/>
              <a:t>server can handle several clients concurrently by assigning each client request to a separate handler thread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9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03" y="1200875"/>
            <a:ext cx="6512247" cy="467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75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Threads</a:t>
            </a:r>
            <a:endParaRPr kumimoji="0" lang="en-US" altLang="en-US" sz="3075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798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Threads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3400063"/>
          </a:xfrm>
        </p:spPr>
        <p:txBody>
          <a:bodyPr/>
          <a:lstStyle/>
          <a:p>
            <a:r>
              <a:rPr lang="en-US" altLang="en-US" dirty="0" smtClean="0"/>
              <a:t>A thread remains inactive until </a:t>
            </a:r>
            <a:r>
              <a:rPr lang="en-US" altLang="en-US" b="1" dirty="0" smtClean="0">
                <a:latin typeface="Courier New" panose="02070309020205020404" pitchFamily="49" charset="0"/>
              </a:rPr>
              <a:t>start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method runs</a:t>
            </a:r>
          </a:p>
          <a:p>
            <a:pPr lvl="1"/>
            <a:r>
              <a:rPr lang="en-US" altLang="en-US" dirty="0" smtClean="0"/>
              <a:t>Thread is placed in the </a:t>
            </a:r>
            <a:r>
              <a:rPr lang="en-US" altLang="en-US" b="1" dirty="0" smtClean="0"/>
              <a:t>ready queue</a:t>
            </a:r>
          </a:p>
          <a:p>
            <a:pPr lvl="1"/>
            <a:r>
              <a:rPr lang="en-US" altLang="en-US" dirty="0" smtClean="0"/>
              <a:t>Newly started thread’s </a:t>
            </a:r>
            <a:r>
              <a:rPr lang="en-US" altLang="en-US" b="1" dirty="0" smtClean="0">
                <a:latin typeface="Courier New" panose="02070309020205020404" pitchFamily="49" charset="0"/>
              </a:rPr>
              <a:t>run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method is also activated</a:t>
            </a:r>
          </a:p>
          <a:p>
            <a:r>
              <a:rPr lang="en-US" altLang="en-US" dirty="0" smtClean="0"/>
              <a:t>A thread can lose access to the CPU:</a:t>
            </a:r>
          </a:p>
          <a:p>
            <a:pPr lvl="1"/>
            <a:r>
              <a:rPr lang="en-US" altLang="en-US" dirty="0" smtClean="0"/>
              <a:t>Time-out (process also known as </a:t>
            </a:r>
            <a:r>
              <a:rPr lang="en-US" altLang="en-US" b="1" dirty="0" smtClean="0"/>
              <a:t>time slicing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Sleep</a:t>
            </a:r>
          </a:p>
          <a:p>
            <a:pPr lvl="1"/>
            <a:r>
              <a:rPr lang="en-US" altLang="en-US" dirty="0" smtClean="0"/>
              <a:t>Block</a:t>
            </a:r>
          </a:p>
          <a:p>
            <a:pPr lvl="1"/>
            <a:r>
              <a:rPr lang="en-US" altLang="en-US" dirty="0" smtClean="0"/>
              <a:t>Wait</a:t>
            </a:r>
          </a:p>
          <a:p>
            <a:r>
              <a:rPr lang="en-US" altLang="en-US" dirty="0" smtClean="0"/>
              <a:t>Process of saving/restoring a thread’s state is called a </a:t>
            </a:r>
            <a:r>
              <a:rPr lang="en-US" altLang="en-US" b="1" dirty="0" smtClean="0"/>
              <a:t>context switch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8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Threads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altLang="en-US" smtClean="0"/>
              <a:t>Most common way to create a thread is to define a class that extends the class </a:t>
            </a:r>
            <a:r>
              <a:rPr lang="en-US" altLang="en-US" b="1" smtClean="0">
                <a:latin typeface="Courier New" panose="02070309020205020404" pitchFamily="49" charset="0"/>
              </a:rPr>
              <a:t>threading.Thread</a:t>
            </a:r>
            <a:endParaRPr lang="en-US" altLang="en-US" smtClean="0">
              <a:latin typeface="Courier New" panose="02070309020205020404" pitchFamily="49" charset="0"/>
            </a:endParaRPr>
          </a:p>
          <a:p>
            <a:endParaRPr lang="en-US" altLang="en-US" smtClean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4373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2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Threads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thread’s </a:t>
            </a:r>
            <a:r>
              <a:rPr lang="en-US" altLang="en-US" b="1" smtClean="0">
                <a:latin typeface="Courier New" panose="02070309020205020404" pitchFamily="49" charset="0"/>
              </a:rPr>
              <a:t>run</a:t>
            </a:r>
            <a:r>
              <a:rPr lang="en-US" altLang="en-US" b="1" smtClean="0"/>
              <a:t> </a:t>
            </a:r>
            <a:r>
              <a:rPr lang="en-US" altLang="en-US" smtClean="0"/>
              <a:t>method is invoked automatically by </a:t>
            </a:r>
            <a:r>
              <a:rPr lang="en-US" altLang="en-US" b="1" smtClean="0">
                <a:latin typeface="Courier New" panose="02070309020205020404" pitchFamily="49" charset="0"/>
              </a:rPr>
              <a:t>start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2991"/>
            <a:ext cx="7551738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8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Sleeping Threads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62309"/>
            <a:ext cx="8229600" cy="844988"/>
          </a:xfrm>
        </p:spPr>
        <p:txBody>
          <a:bodyPr/>
          <a:lstStyle/>
          <a:p>
            <a:r>
              <a:rPr lang="en-US" altLang="en-US" dirty="0" smtClean="0"/>
              <a:t>The function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time.sleep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puts a thread to sleep for the specified number of seconds</a:t>
            </a:r>
          </a:p>
          <a:p>
            <a:endParaRPr lang="en-US" altLang="en-US" dirty="0" smtClean="0"/>
          </a:p>
        </p:txBody>
      </p:sp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981200"/>
            <a:ext cx="7299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4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Producer, Consumer, and Synchronization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Threads that interact by sharing data are said to have a </a:t>
            </a:r>
            <a:r>
              <a:rPr lang="en-US" altLang="en-US" b="1" smtClean="0"/>
              <a:t>producer/consumer relationship</a:t>
            </a:r>
            <a:endParaRPr lang="en-US" altLang="en-US" smtClean="0"/>
          </a:p>
          <a:p>
            <a:r>
              <a:rPr lang="en-US" altLang="en-US" smtClean="0"/>
              <a:t>Example: an assembly line in a factory</a:t>
            </a:r>
          </a:p>
          <a:p>
            <a:pPr lvl="1"/>
            <a:r>
              <a:rPr lang="en-US" altLang="en-US" smtClean="0"/>
              <a:t>A producer must produce each item before a consumer consumes it</a:t>
            </a:r>
          </a:p>
          <a:p>
            <a:pPr lvl="1"/>
            <a:r>
              <a:rPr lang="en-US" altLang="en-US" smtClean="0"/>
              <a:t>Each item must be consumed before the producer produces the next item</a:t>
            </a:r>
          </a:p>
          <a:p>
            <a:pPr lvl="1"/>
            <a:r>
              <a:rPr lang="en-US" altLang="en-US" smtClean="0"/>
              <a:t>A consumer must consume each item just once</a:t>
            </a:r>
          </a:p>
          <a:p>
            <a:r>
              <a:rPr lang="en-US" altLang="en-US" smtClean="0"/>
              <a:t>We will simulate a producer/consumer relationship:</a:t>
            </a:r>
          </a:p>
          <a:p>
            <a:pPr lvl="1"/>
            <a:r>
              <a:rPr lang="en-US" altLang="en-US" smtClean="0"/>
              <a:t>Will share a single data cell with an integer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82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65</TotalTime>
  <Words>1306</Words>
  <Application>Microsoft Office PowerPoint</Application>
  <PresentationFormat>On-screen Show (4:3)</PresentationFormat>
  <Paragraphs>175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Hunter_Theme</vt:lpstr>
      <vt:lpstr>Programming with Python</vt:lpstr>
      <vt:lpstr>Threads and Processes</vt:lpstr>
      <vt:lpstr>Threads</vt:lpstr>
      <vt:lpstr>PowerPoint Presentation</vt:lpstr>
      <vt:lpstr>Threads</vt:lpstr>
      <vt:lpstr>Threads</vt:lpstr>
      <vt:lpstr>Threads</vt:lpstr>
      <vt:lpstr>Sleeping Threads</vt:lpstr>
      <vt:lpstr>Producer, Consumer, and Synchronization</vt:lpstr>
      <vt:lpstr>Producer, Consumer, and Synchronization</vt:lpstr>
      <vt:lpstr>Producer, Consumer, and Synchronization</vt:lpstr>
      <vt:lpstr>Producer, Consumer, and Synchronization</vt:lpstr>
      <vt:lpstr>Producer, Consumer, and Synchronization</vt:lpstr>
      <vt:lpstr>Producer, Consumer, and Synchronization</vt:lpstr>
      <vt:lpstr>Producer, Consumer, and Synchronization</vt:lpstr>
      <vt:lpstr>Producer, Consumer, and Synchronization</vt:lpstr>
      <vt:lpstr>Networks, Clients, and Servers</vt:lpstr>
      <vt:lpstr>IP Addresses</vt:lpstr>
      <vt:lpstr>PowerPoint Presentation</vt:lpstr>
      <vt:lpstr>Ports, Servers, and Clients</vt:lpstr>
      <vt:lpstr>Sockets and a Day/Time Client Script</vt:lpstr>
      <vt:lpstr>A Day/Time Server Script</vt:lpstr>
      <vt:lpstr>A Day/Time Server Script </vt:lpstr>
      <vt:lpstr>A Two-Way Chat Script</vt:lpstr>
      <vt:lpstr>A Two-Way Chat Script</vt:lpstr>
      <vt:lpstr>Handling Multiple Clients Concurrently</vt:lpstr>
      <vt:lpstr>Setting Up Conversations for Others</vt:lpstr>
      <vt:lpstr>Setting Up Conversations for Others</vt:lpstr>
      <vt:lpstr>Case Study: A Multi-Client Chat Room</vt:lpstr>
      <vt:lpstr>Case Study: A Multi-Client Chat Room</vt:lpstr>
      <vt:lpstr>Case Study: A Multi-Client Chat Room</vt:lpstr>
      <vt:lpstr>Case Study: Multi-Client Chat Room Implementation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George McRedmond</cp:lastModifiedBy>
  <cp:revision>42</cp:revision>
  <dcterms:created xsi:type="dcterms:W3CDTF">2016-10-05T01:46:15Z</dcterms:created>
  <dcterms:modified xsi:type="dcterms:W3CDTF">2017-09-11T16:23:18Z</dcterms:modified>
</cp:coreProperties>
</file>