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30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7" r:id="rId4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-9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2AA2E3-2158-4E1D-AEF6-4F968CE2EBCB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39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EFA2-FABB-44B7-AFA5-0098C76947C9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50A-9E19-4F15-B867-77FD7E3A9914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23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1CFD7D-CC2B-4F35-9016-38B2D8C6B9A2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1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7E2C-8AB4-47E8-AA8F-267BA1C8C04C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7057" y="6492875"/>
            <a:ext cx="1421632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 dirty="0" smtClean="0"/>
              <a:t>Fundamentals of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5327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637F-7A90-437F-91CF-F0EB5062C695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xmlns="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9C1-E911-4F9B-8D79-9798DC2F938E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2FD9-5735-4BC0-AEF4-D2FCE02B056F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3732-9F9E-4724-9D64-C4F5153C418D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74A6-FC3C-4B31-BA06-75039D61149A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F9E100C-2BE5-4256-BA75-11F8C5DEFA71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864A20-1917-4E68-8E47-C0382A1929C3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xmlns="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0075E226-2619-4353-BB68-42435FBD5164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117"/>
          <a:stretch>
            <a:fillRect/>
          </a:stretch>
        </p:blipFill>
        <p:spPr bwMode="auto">
          <a:xfrm>
            <a:off x="742950" y="2133600"/>
            <a:ext cx="75628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Counting Instructions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01253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9112" y="1219201"/>
            <a:ext cx="4938337" cy="467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Counting Instructions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81650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0"/>
            <a:ext cx="646906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561022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Counting Instructions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0463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Measuring the Memory Used by an Algorithm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complete analysis of the resources used by an algorithm includes the amount of memory required</a:t>
            </a:r>
          </a:p>
          <a:p>
            <a:r>
              <a:rPr lang="en-US" altLang="en-US" smtClean="0"/>
              <a:t>We focus on rates of potential growth</a:t>
            </a:r>
          </a:p>
          <a:p>
            <a:r>
              <a:rPr lang="en-US" altLang="en-US" smtClean="0"/>
              <a:t>Some algorithms require the same amount of memory to solve any problem</a:t>
            </a:r>
          </a:p>
          <a:p>
            <a:r>
              <a:rPr lang="en-US" altLang="en-US" smtClean="0"/>
              <a:t>Other algorithms require more memory as the problem size gets larger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072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Analysis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Complexity analysis</a:t>
            </a:r>
            <a:r>
              <a:rPr lang="en-US" altLang="en-US" smtClean="0"/>
              <a:t> entails reading the algorithm and using pencil and paper to work out some simple algebra</a:t>
            </a:r>
          </a:p>
          <a:p>
            <a:pPr lvl="1"/>
            <a:r>
              <a:rPr lang="en-US" altLang="en-US" smtClean="0"/>
              <a:t>Used to determine efficiency of algorithms</a:t>
            </a:r>
          </a:p>
          <a:p>
            <a:pPr lvl="1"/>
            <a:r>
              <a:rPr lang="en-US" altLang="en-US" smtClean="0"/>
              <a:t>Allows us to rate them independently of platform-dependent timings or impractical instruction counts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134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Orders of Complexity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Consider the two counting loops discussed earlier: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</a:t>
            </a:r>
            <a:r>
              <a:rPr lang="en-US" altLang="en-US" dirty="0" smtClean="0"/>
              <a:t>we say “work,” we usually mean the number of iterations of the most deeply nested loop</a:t>
            </a:r>
          </a:p>
        </p:txBody>
      </p:sp>
      <p:pic>
        <p:nvPicPr>
          <p:cNvPr id="2048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552"/>
          <a:stretch>
            <a:fillRect/>
          </a:stretch>
        </p:blipFill>
        <p:spPr bwMode="auto">
          <a:xfrm>
            <a:off x="798653" y="1879561"/>
            <a:ext cx="6324600" cy="277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670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Orders of </a:t>
            </a:r>
            <a:r>
              <a:rPr lang="en-US" altLang="en-US" dirty="0" smtClean="0"/>
              <a:t>Complexity</a:t>
            </a:r>
            <a:endParaRPr lang="en-US" altLang="en-US" dirty="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59484"/>
            <a:ext cx="8229600" cy="174781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dirty="0" smtClean="0"/>
              <a:t>performances of these algorithms differ by what we call an </a:t>
            </a:r>
            <a:r>
              <a:rPr lang="en-US" altLang="en-US" b="1" dirty="0" smtClean="0"/>
              <a:t>order of complexity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The first algorithm is </a:t>
            </a:r>
            <a:r>
              <a:rPr lang="en-US" altLang="en-US" b="1" dirty="0" smtClean="0"/>
              <a:t>linear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The second algorithm is </a:t>
            </a:r>
            <a:r>
              <a:rPr lang="en-US" altLang="en-US" b="1" dirty="0" smtClean="0"/>
              <a:t>quadratic</a:t>
            </a:r>
            <a:endParaRPr lang="en-US" altLang="en-US" dirty="0" smtClean="0"/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074" y="1856770"/>
            <a:ext cx="7802563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942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5265" y="1261819"/>
            <a:ext cx="6256759" cy="464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Orders of Complexity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42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Big-O Notation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amount of work in an algorithm typically is the sum of several terms in a polynomial</a:t>
            </a:r>
          </a:p>
          <a:p>
            <a:pPr lvl="1"/>
            <a:r>
              <a:rPr lang="en-US" altLang="en-US" smtClean="0"/>
              <a:t>We focus on one term as </a:t>
            </a:r>
            <a:r>
              <a:rPr lang="en-US" altLang="en-US" b="1" smtClean="0"/>
              <a:t>dominant</a:t>
            </a:r>
          </a:p>
          <a:p>
            <a:r>
              <a:rPr lang="en-US" altLang="en-US" smtClean="0"/>
              <a:t>As </a:t>
            </a:r>
            <a:r>
              <a:rPr lang="en-US" altLang="en-US" i="1" smtClean="0"/>
              <a:t>n </a:t>
            </a:r>
            <a:r>
              <a:rPr lang="en-US" altLang="en-US" smtClean="0"/>
              <a:t>becomes large, the dominant term becomes so large that the amount of work represented by the other terms can be ignored</a:t>
            </a:r>
          </a:p>
          <a:p>
            <a:pPr lvl="1"/>
            <a:r>
              <a:rPr lang="en-US" altLang="en-US" b="1" smtClean="0"/>
              <a:t>Asymptotic analysis</a:t>
            </a:r>
            <a:endParaRPr lang="en-US" altLang="en-US" smtClean="0"/>
          </a:p>
          <a:p>
            <a:r>
              <a:rPr lang="en-US" altLang="en-US" b="1" smtClean="0"/>
              <a:t>Big-O notation:</a:t>
            </a:r>
            <a:r>
              <a:rPr lang="en-US" altLang="en-US" smtClean="0"/>
              <a:t> used to express the efficiency or computational complexity of an algorithm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637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the amount of time it takes to execute one of your previously written Python applications. Run the measurements several time to determine the average.</a:t>
            </a:r>
          </a:p>
          <a:p>
            <a:endParaRPr lang="en-US" dirty="0" smtClean="0"/>
          </a:p>
          <a:p>
            <a:r>
              <a:rPr lang="en-US" dirty="0" smtClean="0"/>
              <a:t>Research how to measure memory consumption using Python on your operating system (the methods are different). Implement one of the memory measuring techniques in one of your previously written applications.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Measuring the Efficiency of Algorithms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5"/>
            <a:ext cx="8229600" cy="2847598"/>
          </a:xfrm>
        </p:spPr>
        <p:txBody>
          <a:bodyPr/>
          <a:lstStyle/>
          <a:p>
            <a:r>
              <a:rPr lang="en-US" altLang="en-US" dirty="0" smtClean="0"/>
              <a:t>What is an algorithm?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When </a:t>
            </a:r>
            <a:r>
              <a:rPr lang="en-US" altLang="en-US" dirty="0" smtClean="0"/>
              <a:t>choosing algorithms, we often have to settle for a space/time tradeoff</a:t>
            </a:r>
          </a:p>
          <a:p>
            <a:pPr lvl="1"/>
            <a:r>
              <a:rPr lang="en-US" altLang="en-US" dirty="0" smtClean="0"/>
              <a:t>An algorithm can be designed to gain faster run times at the cost of using extra space (memory), or the other way around</a:t>
            </a:r>
          </a:p>
          <a:p>
            <a:r>
              <a:rPr lang="en-US" altLang="en-US" dirty="0" smtClean="0"/>
              <a:t>Memory is now quite inexpensive for desktop and laptop computers, but not yet for miniature devices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7254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 Algorithms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We now present several algorithms that can be used for searching and sorting lists</a:t>
            </a:r>
          </a:p>
          <a:p>
            <a:pPr lvl="1"/>
            <a:r>
              <a:rPr lang="en-US" altLang="en-US" smtClean="0"/>
              <a:t>We first discuss the design of an algorithm,</a:t>
            </a:r>
          </a:p>
          <a:p>
            <a:pPr lvl="1"/>
            <a:r>
              <a:rPr lang="en-US" altLang="en-US" smtClean="0"/>
              <a:t>We then show its implementation as a Python function, and,</a:t>
            </a:r>
          </a:p>
          <a:p>
            <a:pPr lvl="1"/>
            <a:r>
              <a:rPr lang="en-US" altLang="en-US" smtClean="0"/>
              <a:t>Finally, we provide an analysis of the algorithm’s computational complexity</a:t>
            </a:r>
          </a:p>
          <a:p>
            <a:r>
              <a:rPr lang="en-US" altLang="en-US" smtClean="0"/>
              <a:t>To keep things simple, each function processes a list of integers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124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 for a Minimum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Python’s </a:t>
            </a:r>
            <a:r>
              <a:rPr lang="en-US" altLang="en-US" b="1" smtClean="0">
                <a:latin typeface="Courier New" panose="02070309020205020404" pitchFamily="49" charset="0"/>
              </a:rPr>
              <a:t>min</a:t>
            </a:r>
            <a:r>
              <a:rPr lang="en-US" altLang="en-US" b="1" smtClean="0"/>
              <a:t> </a:t>
            </a:r>
            <a:r>
              <a:rPr lang="en-US" altLang="en-US" smtClean="0"/>
              <a:t>function returns the minimum or smallest item in a list</a:t>
            </a:r>
          </a:p>
          <a:p>
            <a:r>
              <a:rPr lang="en-US" altLang="en-US" smtClean="0"/>
              <a:t>Alternative version: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lnSpc>
                <a:spcPct val="60000"/>
              </a:lnSpc>
            </a:pPr>
            <a:endParaRPr lang="en-US" altLang="en-US" smtClean="0"/>
          </a:p>
          <a:p>
            <a:pPr lvl="1">
              <a:buFontTx/>
              <a:buNone/>
            </a:pPr>
            <a:r>
              <a:rPr lang="en-US" altLang="en-US" i="1" smtClean="0"/>
              <a:t>	n </a:t>
            </a:r>
            <a:r>
              <a:rPr lang="en-US" altLang="en-US" smtClean="0"/>
              <a:t>– 1 comparisons for a list of size </a:t>
            </a:r>
            <a:r>
              <a:rPr lang="en-US" altLang="en-US" i="1" smtClean="0"/>
              <a:t>n</a:t>
            </a:r>
          </a:p>
          <a:p>
            <a:pPr lvl="2"/>
            <a:r>
              <a:rPr lang="en-US" altLang="en-US" smtClean="0"/>
              <a:t>O(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</a:p>
        </p:txBody>
      </p:sp>
      <p:pic>
        <p:nvPicPr>
          <p:cNvPr id="2663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6313" y="3148013"/>
            <a:ext cx="675957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3417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Search of a List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4"/>
            <a:ext cx="8229600" cy="1551233"/>
          </a:xfrm>
        </p:spPr>
        <p:txBody>
          <a:bodyPr/>
          <a:lstStyle/>
          <a:p>
            <a:r>
              <a:rPr lang="en-US" altLang="en-US" dirty="0" smtClean="0"/>
              <a:t>Python’s </a:t>
            </a:r>
            <a:r>
              <a:rPr lang="en-US" altLang="en-US" b="1" dirty="0" smtClean="0">
                <a:latin typeface="Courier New" panose="02070309020205020404" pitchFamily="49" charset="0"/>
              </a:rPr>
              <a:t>in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operator is implemented as a method named </a:t>
            </a:r>
            <a:r>
              <a:rPr lang="en-US" altLang="en-US" b="1" dirty="0" smtClean="0">
                <a:latin typeface="Courier New" panose="02070309020205020404" pitchFamily="49" charset="0"/>
              </a:rPr>
              <a:t>__contains__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in the </a:t>
            </a:r>
            <a:r>
              <a:rPr lang="en-US" altLang="en-US" b="1" dirty="0" smtClean="0">
                <a:latin typeface="Courier New" panose="02070309020205020404" pitchFamily="49" charset="0"/>
              </a:rPr>
              <a:t>list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class</a:t>
            </a:r>
          </a:p>
          <a:p>
            <a:pPr lvl="1"/>
            <a:r>
              <a:rPr lang="en-US" altLang="en-US" dirty="0" smtClean="0"/>
              <a:t>Uses a </a:t>
            </a:r>
            <a:r>
              <a:rPr lang="en-US" altLang="en-US" b="1" dirty="0" smtClean="0"/>
              <a:t>sequential search </a:t>
            </a:r>
            <a:r>
              <a:rPr lang="en-US" altLang="en-US" dirty="0" smtClean="0"/>
              <a:t>or a </a:t>
            </a:r>
            <a:r>
              <a:rPr lang="en-US" altLang="en-US" b="1" dirty="0" smtClean="0"/>
              <a:t>linear search</a:t>
            </a:r>
            <a:endParaRPr lang="en-US" altLang="en-US" dirty="0" smtClean="0"/>
          </a:p>
          <a:p>
            <a:r>
              <a:rPr lang="en-US" altLang="en-US" dirty="0" smtClean="0"/>
              <a:t>Python code for a linear search function</a:t>
            </a:r>
            <a:r>
              <a:rPr lang="en-US" altLang="en-US" dirty="0" smtClean="0"/>
              <a:t>:</a:t>
            </a:r>
            <a:endParaRPr lang="en-US" altLang="en-US" dirty="0" smtClean="0"/>
          </a:p>
        </p:txBody>
      </p:sp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8063" y="3535042"/>
            <a:ext cx="70834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1663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Best-Case, Worst-Case, and Average-Case Performance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Analysis of a linear search considers three cases:</a:t>
            </a:r>
          </a:p>
          <a:p>
            <a:pPr lvl="1"/>
            <a:r>
              <a:rPr lang="en-US" altLang="en-US" smtClean="0"/>
              <a:t>In the worst case, the target item is at the end of the list or not in the list at all</a:t>
            </a:r>
          </a:p>
          <a:p>
            <a:pPr lvl="2"/>
            <a:r>
              <a:rPr lang="en-US" altLang="en-US" smtClean="0"/>
              <a:t>O(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In the best case, the algorithm finds the target at the first position, after making one iteration</a:t>
            </a:r>
          </a:p>
          <a:p>
            <a:pPr lvl="2"/>
            <a:r>
              <a:rPr lang="en-US" altLang="en-US" smtClean="0"/>
              <a:t>O(1)</a:t>
            </a:r>
          </a:p>
          <a:p>
            <a:pPr lvl="1"/>
            <a:r>
              <a:rPr lang="en-US" altLang="en-US" smtClean="0"/>
              <a:t>Average case: add number of iterations required to find target at each possible position; divide sum by </a:t>
            </a:r>
            <a:r>
              <a:rPr lang="en-US" altLang="en-US" i="1" smtClean="0"/>
              <a:t>n</a:t>
            </a:r>
            <a:endParaRPr lang="en-US" altLang="en-US" smtClean="0"/>
          </a:p>
          <a:p>
            <a:pPr lvl="2"/>
            <a:r>
              <a:rPr lang="en-US" altLang="en-US" smtClean="0"/>
              <a:t>O(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322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Search of a List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linear search is necessary for data that are not arranged in any particular order</a:t>
            </a:r>
          </a:p>
          <a:p>
            <a:r>
              <a:rPr lang="en-US" altLang="en-US" smtClean="0"/>
              <a:t>When searching sorted data, use a binary search</a:t>
            </a:r>
          </a:p>
          <a:p>
            <a:endParaRPr lang="en-US" altLang="en-US" smtClean="0"/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34182"/>
            <a:ext cx="57134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9536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Binary Search of a </a:t>
            </a:r>
            <a:r>
              <a:rPr lang="en-US" altLang="en-US" dirty="0" smtClean="0"/>
              <a:t>List</a:t>
            </a:r>
            <a:endParaRPr lang="en-US" altLang="en-US" dirty="0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51676"/>
            <a:ext cx="8229600" cy="682943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None/>
            </a:pPr>
            <a:r>
              <a:rPr lang="en-US" altLang="en-US" dirty="0" smtClean="0"/>
              <a:t>More </a:t>
            </a:r>
            <a:r>
              <a:rPr lang="en-US" altLang="en-US" dirty="0" smtClean="0"/>
              <a:t>efficient than linear search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Additional cost has to do with keeping list in order</a:t>
            </a:r>
          </a:p>
        </p:txBody>
      </p:sp>
      <p:pic>
        <p:nvPicPr>
          <p:cNvPr id="3072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89"/>
          <a:stretch>
            <a:fillRect/>
          </a:stretch>
        </p:blipFill>
        <p:spPr bwMode="auto">
          <a:xfrm>
            <a:off x="1066800" y="1628775"/>
            <a:ext cx="70104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6089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Comparing Data Items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419600"/>
          </a:xfrm>
        </p:spPr>
        <p:txBody>
          <a:bodyPr/>
          <a:lstStyle/>
          <a:p>
            <a:r>
              <a:rPr lang="en-US" altLang="en-US" smtClean="0"/>
              <a:t>To allow algorithms to use comparison operators with a new class of objects, define the </a:t>
            </a:r>
            <a:r>
              <a:rPr lang="en-US" altLang="en-US" b="1" smtClean="0"/>
              <a:t>__eq__, __lt__, and __gt__ </a:t>
            </a:r>
            <a:r>
              <a:rPr lang="en-US" altLang="en-US" smtClean="0"/>
              <a:t>methods in that class</a:t>
            </a:r>
          </a:p>
          <a:p>
            <a:pPr lvl="1">
              <a:buFontTx/>
              <a:buNone/>
            </a:pPr>
            <a:endParaRPr lang="en-US" altLang="en-US" b="1" smtClean="0"/>
          </a:p>
          <a:p>
            <a:pPr lvl="1"/>
            <a:r>
              <a:rPr lang="en-US" altLang="en-US" smtClean="0"/>
              <a:t>Header: </a:t>
            </a:r>
            <a:r>
              <a:rPr lang="en-US" altLang="en-US" b="1" smtClean="0">
                <a:latin typeface="Courier New" panose="02070309020205020404" pitchFamily="49" charset="0"/>
              </a:rPr>
              <a:t>def __it__(self, other):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/>
            <a:r>
              <a:rPr lang="en-US" altLang="en-US" smtClean="0"/>
              <a:t>Should return:</a:t>
            </a:r>
          </a:p>
          <a:p>
            <a:pPr lvl="2"/>
            <a:r>
              <a:rPr lang="en-US" altLang="en-US" smtClean="0"/>
              <a:t>0 when the two objects are equal</a:t>
            </a:r>
          </a:p>
          <a:p>
            <a:pPr lvl="2"/>
            <a:r>
              <a:rPr lang="en-US" altLang="en-US" smtClean="0"/>
              <a:t>A number less than 0 if </a:t>
            </a:r>
            <a:r>
              <a:rPr lang="en-US" altLang="en-US" b="1" smtClean="0">
                <a:latin typeface="Courier New" panose="02070309020205020404" pitchFamily="49" charset="0"/>
              </a:rPr>
              <a:t>self</a:t>
            </a:r>
            <a:r>
              <a:rPr lang="en-US" altLang="en-US" b="1" smtClean="0"/>
              <a:t> </a:t>
            </a:r>
            <a:r>
              <a:rPr lang="en-US" altLang="en-US" smtClean="0"/>
              <a:t>&lt; </a:t>
            </a:r>
            <a:r>
              <a:rPr lang="en-US" altLang="en-US" b="1" smtClean="0">
                <a:latin typeface="Courier New" panose="02070309020205020404" pitchFamily="49" charset="0"/>
              </a:rPr>
              <a:t>other</a:t>
            </a:r>
          </a:p>
          <a:p>
            <a:pPr lvl="2"/>
            <a:r>
              <a:rPr lang="en-US" altLang="en-US" smtClean="0"/>
              <a:t>A number greater than 0 if </a:t>
            </a:r>
            <a:r>
              <a:rPr lang="en-US" altLang="en-US" b="1" smtClean="0">
                <a:latin typeface="Courier New" panose="02070309020205020404" pitchFamily="49" charset="0"/>
              </a:rPr>
              <a:t>self</a:t>
            </a:r>
            <a:r>
              <a:rPr lang="en-US" altLang="en-US" b="1" smtClean="0"/>
              <a:t> </a:t>
            </a:r>
            <a:r>
              <a:rPr lang="en-US" altLang="en-US" smtClean="0"/>
              <a:t>&gt; </a:t>
            </a:r>
            <a:r>
              <a:rPr lang="en-US" altLang="en-US" b="1" smtClean="0">
                <a:latin typeface="Courier New" panose="02070309020205020404" pitchFamily="49" charset="0"/>
              </a:rPr>
              <a:t>other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3830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533400"/>
            <a:ext cx="8077200" cy="9906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Comparing Data Items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74134"/>
            <a:ext cx="74898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2112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1008" y="1752601"/>
            <a:ext cx="6003905" cy="431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533400"/>
            <a:ext cx="8077200" cy="9906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Comparing Data Items</a:t>
            </a:r>
          </a:p>
        </p:txBody>
      </p:sp>
    </p:spTree>
    <p:extLst>
      <p:ext uri="{BB962C8B-B14F-4D97-AF65-F5344CB8AC3E}">
        <p14:creationId xmlns:p14="http://schemas.microsoft.com/office/powerpoint/2010/main" xmlns="" val="3285301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Sort Algorithms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87615"/>
            <a:ext cx="8229600" cy="3819682"/>
          </a:xfrm>
        </p:spPr>
        <p:txBody>
          <a:bodyPr/>
          <a:lstStyle/>
          <a:p>
            <a:r>
              <a:rPr lang="en-US" altLang="en-US" dirty="0" smtClean="0"/>
              <a:t>The sort functions that we develop here operate on a list of integers and uses a </a:t>
            </a:r>
            <a:r>
              <a:rPr lang="en-US" altLang="en-US" b="1" dirty="0" smtClean="0">
                <a:latin typeface="Courier New" panose="02070309020205020404" pitchFamily="49" charset="0"/>
              </a:rPr>
              <a:t>swap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function to exchange the positions of two items in the list</a:t>
            </a:r>
          </a:p>
        </p:txBody>
      </p:sp>
      <p:pic>
        <p:nvPicPr>
          <p:cNvPr id="3482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429000"/>
            <a:ext cx="7046913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603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Measuring the Run Time of an Algorithm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One way to measure the time cost of an algorithm is to use computer’s clock to obtain actual run time</a:t>
            </a:r>
          </a:p>
          <a:p>
            <a:pPr lvl="1"/>
            <a:r>
              <a:rPr lang="en-US" altLang="en-US" b="1" dirty="0" smtClean="0"/>
              <a:t>Benchmarking </a:t>
            </a:r>
            <a:r>
              <a:rPr lang="en-US" altLang="en-US" dirty="0" smtClean="0"/>
              <a:t>or </a:t>
            </a:r>
            <a:r>
              <a:rPr lang="en-US" altLang="en-US" b="1" dirty="0" smtClean="0"/>
              <a:t>profiling</a:t>
            </a:r>
            <a:endParaRPr lang="en-US" altLang="en-US" dirty="0" smtClean="0"/>
          </a:p>
          <a:p>
            <a:r>
              <a:rPr lang="en-US" altLang="en-US" dirty="0" smtClean="0"/>
              <a:t>In Python you can </a:t>
            </a:r>
            <a:r>
              <a:rPr lang="en-US" altLang="en-US" dirty="0" smtClean="0"/>
              <a:t>use </a:t>
            </a:r>
            <a:r>
              <a:rPr lang="en-US" altLang="en-US" b="1" dirty="0" smtClean="0">
                <a:latin typeface="Courier New" panose="02070309020205020404" pitchFamily="49" charset="0"/>
              </a:rPr>
              <a:t>time()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in </a:t>
            </a:r>
            <a:r>
              <a:rPr lang="en-US" altLang="en-US" b="1" dirty="0" smtClean="0">
                <a:latin typeface="Courier New" panose="02070309020205020404" pitchFamily="49" charset="0"/>
              </a:rPr>
              <a:t>time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module</a:t>
            </a:r>
          </a:p>
          <a:p>
            <a:pPr lvl="1"/>
            <a:r>
              <a:rPr lang="en-US" altLang="en-US" dirty="0" smtClean="0"/>
              <a:t>Returns number of seconds that have elapsed between current time on the computer’s clock </a:t>
            </a:r>
            <a:r>
              <a:rPr lang="en-US" altLang="en-US" dirty="0" smtClean="0"/>
              <a:t>and start of the “epoch” (January </a:t>
            </a:r>
            <a:r>
              <a:rPr lang="en-US" altLang="en-US" dirty="0" smtClean="0"/>
              <a:t>1, </a:t>
            </a:r>
            <a:r>
              <a:rPr lang="en-US" altLang="en-US" dirty="0" smtClean="0"/>
              <a:t>1970)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5017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 Sort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Perhaps the simplest strategy is to search the entire list for the position of the smallest item</a:t>
            </a:r>
          </a:p>
          <a:p>
            <a:pPr lvl="1"/>
            <a:r>
              <a:rPr lang="en-US" altLang="en-US" smtClean="0"/>
              <a:t>If that position does not equal the first position, the algorithm swaps the items at those positions</a:t>
            </a:r>
          </a:p>
          <a:p>
            <a:endParaRPr lang="en-US" altLang="en-US" smtClean="0"/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042"/>
          <a:stretch>
            <a:fillRect/>
          </a:stretch>
        </p:blipFill>
        <p:spPr bwMode="auto">
          <a:xfrm>
            <a:off x="884238" y="3015688"/>
            <a:ext cx="7331075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5200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Selection </a:t>
            </a:r>
            <a:r>
              <a:rPr lang="en-US" altLang="en-US" dirty="0" smtClean="0"/>
              <a:t>Sort</a:t>
            </a:r>
            <a:endParaRPr lang="en-US" altLang="en-US" dirty="0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55311"/>
            <a:ext cx="8229600" cy="18519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en-US" dirty="0" smtClean="0"/>
          </a:p>
          <a:p>
            <a:r>
              <a:rPr lang="en-US" altLang="en-US" dirty="0" smtClean="0"/>
              <a:t>Selection sort is O(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 in all cases</a:t>
            </a:r>
          </a:p>
          <a:p>
            <a:r>
              <a:rPr lang="en-US" altLang="en-US" dirty="0" smtClean="0"/>
              <a:t>For large data sets, the cost of swapping items might also be significant</a:t>
            </a:r>
          </a:p>
          <a:p>
            <a:pPr lvl="1"/>
            <a:r>
              <a:rPr lang="en-US" altLang="en-US" dirty="0" smtClean="0"/>
              <a:t>This additional cost is linear in worst/average cases</a:t>
            </a:r>
          </a:p>
        </p:txBody>
      </p:sp>
      <p:pic>
        <p:nvPicPr>
          <p:cNvPr id="3687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363" y="1603375"/>
            <a:ext cx="7659687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0863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Bubble Sort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Starts at beginning of list and compares pairs of data items as it moves down to the end</a:t>
            </a:r>
          </a:p>
          <a:p>
            <a:pPr lvl="1"/>
            <a:r>
              <a:rPr lang="en-US" altLang="en-US" smtClean="0"/>
              <a:t>When items in pair are out of order, swap them</a:t>
            </a:r>
          </a:p>
          <a:p>
            <a:endParaRPr lang="en-US" altLang="en-US" smtClean="0"/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463" y="2843976"/>
            <a:ext cx="7837487" cy="29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1669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Bubble </a:t>
            </a:r>
            <a:r>
              <a:rPr lang="en-US" altLang="en-US" dirty="0" smtClean="0"/>
              <a:t>Sort</a:t>
            </a:r>
            <a:endParaRPr lang="en-US" altLang="en-US" dirty="0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34969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en-US" dirty="0" smtClean="0"/>
          </a:p>
          <a:p>
            <a:pPr>
              <a:lnSpc>
                <a:spcPct val="50000"/>
              </a:lnSpc>
            </a:pPr>
            <a:endParaRPr lang="en-US" altLang="en-US" dirty="0" smtClean="0"/>
          </a:p>
          <a:p>
            <a:r>
              <a:rPr lang="en-US" altLang="en-US" dirty="0" smtClean="0"/>
              <a:t>Bubble sort is O(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Will not perform any swaps if list is already sorted</a:t>
            </a:r>
          </a:p>
          <a:p>
            <a:r>
              <a:rPr lang="en-US" altLang="en-US" dirty="0" smtClean="0"/>
              <a:t>Worst-case behavior for exchanges is greater than linear</a:t>
            </a:r>
          </a:p>
          <a:p>
            <a:r>
              <a:rPr lang="en-US" altLang="en-US" dirty="0" smtClean="0"/>
              <a:t>Can be improved, but average case is still O(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</a:p>
        </p:txBody>
      </p: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338" y="1676400"/>
            <a:ext cx="7551737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5788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Insertion Sort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19241"/>
            <a:ext cx="8229600" cy="1088056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  <a:buNone/>
            </a:pPr>
            <a:endParaRPr lang="en-US" altLang="en-US" dirty="0" smtClean="0"/>
          </a:p>
          <a:p>
            <a:r>
              <a:rPr lang="en-US" altLang="en-US" dirty="0" smtClean="0"/>
              <a:t>Worst-case behavior of insertion sort is O(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223"/>
          <a:stretch>
            <a:fillRect/>
          </a:stretch>
        </p:blipFill>
        <p:spPr bwMode="auto">
          <a:xfrm>
            <a:off x="914400" y="2209800"/>
            <a:ext cx="725963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7876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219200"/>
          </a:xfrm>
        </p:spPr>
        <p:txBody>
          <a:bodyPr/>
          <a:lstStyle/>
          <a:p>
            <a:r>
              <a:rPr lang="en-US" altLang="en-US" dirty="0" smtClean="0"/>
              <a:t>Insertion </a:t>
            </a:r>
            <a:r>
              <a:rPr lang="en-US" altLang="en-US" dirty="0" smtClean="0"/>
              <a:t>Sort</a:t>
            </a:r>
            <a:endParaRPr lang="en-US" altLang="en-US" dirty="0" smtClean="0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13185"/>
            <a:ext cx="8229600" cy="17941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  <a:buNone/>
            </a:pPr>
            <a:endParaRPr lang="en-US" altLang="en-US" dirty="0" smtClean="0"/>
          </a:p>
          <a:p>
            <a:r>
              <a:rPr lang="en-US" altLang="en-US" dirty="0" smtClean="0"/>
              <a:t>The more items in the list that are in order, the better insertion sort gets until, in the best case of a sorted list, the sort’s behavior is linear</a:t>
            </a:r>
          </a:p>
          <a:p>
            <a:r>
              <a:rPr lang="en-US" altLang="en-US" dirty="0" smtClean="0"/>
              <a:t>In the average case, insertion sort is still quadratic</a:t>
            </a:r>
          </a:p>
        </p:txBody>
      </p:sp>
      <p:pic>
        <p:nvPicPr>
          <p:cNvPr id="4096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019"/>
          <a:stretch>
            <a:fillRect/>
          </a:stretch>
        </p:blipFill>
        <p:spPr bwMode="auto">
          <a:xfrm>
            <a:off x="1235075" y="1604963"/>
            <a:ext cx="67659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484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Best-Case, Worst-Case, and Average-Case Performance Revisited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Thorough analysis of an algorithm’s complexity divides its behavior into three types of cases:</a:t>
            </a:r>
          </a:p>
          <a:p>
            <a:pPr lvl="1"/>
            <a:r>
              <a:rPr lang="en-US" altLang="en-US" smtClean="0"/>
              <a:t>Best case</a:t>
            </a:r>
          </a:p>
          <a:p>
            <a:pPr lvl="1"/>
            <a:r>
              <a:rPr lang="en-US" altLang="en-US" smtClean="0"/>
              <a:t>Worst case</a:t>
            </a:r>
          </a:p>
          <a:p>
            <a:pPr lvl="1"/>
            <a:r>
              <a:rPr lang="en-US" altLang="en-US" smtClean="0"/>
              <a:t>Average case</a:t>
            </a:r>
          </a:p>
          <a:p>
            <a:r>
              <a:rPr lang="en-US" altLang="en-US" smtClean="0"/>
              <a:t>There are algorithms whose best-case and average-case performances are similar, but whose performance can degrade to a worst case</a:t>
            </a:r>
          </a:p>
          <a:p>
            <a:r>
              <a:rPr lang="en-US" altLang="en-US" smtClean="0"/>
              <a:t>When choosing/developing an algorithm, it is important to be aware of these distinctions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0943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Exponential Algorithm: Recursive Fibonacci</a:t>
            </a:r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800225"/>
            <a:ext cx="7046913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023"/>
          <a:stretch>
            <a:fillRect/>
          </a:stretch>
        </p:blipFill>
        <p:spPr bwMode="auto">
          <a:xfrm>
            <a:off x="1031875" y="3281645"/>
            <a:ext cx="7078663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1408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 Exponential Algorithm: Recursive </a:t>
            </a:r>
            <a:r>
              <a:rPr lang="en-US" altLang="en-US" dirty="0" smtClean="0"/>
              <a:t>Fibonacci</a:t>
            </a:r>
            <a:endParaRPr lang="en-US" altLang="en-US" dirty="0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Exponential algorithms are generally impractical to run with any but very small problem sizes</a:t>
            </a:r>
          </a:p>
          <a:p>
            <a:r>
              <a:rPr lang="en-US" altLang="en-US" smtClean="0"/>
              <a:t>Recursive functions that are called repeatedly with same arguments can be made more efficient by technique called </a:t>
            </a:r>
            <a:r>
              <a:rPr lang="en-US" altLang="en-US" b="1" smtClean="0"/>
              <a:t>memoization</a:t>
            </a:r>
            <a:endParaRPr lang="en-US" altLang="en-US" smtClean="0"/>
          </a:p>
          <a:p>
            <a:pPr lvl="1"/>
            <a:r>
              <a:rPr lang="en-US" altLang="en-US" smtClean="0"/>
              <a:t>Program maintains a table of the values for each argument used with the function</a:t>
            </a:r>
          </a:p>
          <a:p>
            <a:pPr lvl="1"/>
            <a:r>
              <a:rPr lang="en-US" altLang="en-US" smtClean="0"/>
              <a:t>Before the function recursively computes a value for a given argument, it checks the table to see if that argument already has a value</a:t>
            </a:r>
          </a:p>
          <a:p>
            <a:pPr lvl="1"/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1629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Converting Fibonacci to a Linear Algorithm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Pseudocode: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/>
              <a:t>	Set sum to 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/>
              <a:t>	Set first to 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/>
              <a:t>	Set second to 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/>
              <a:t>	Set count to 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/>
              <a:t>	While count &lt;= 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/>
              <a:t>   		 Set sum to first + second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/>
              <a:t>    	 Set first to second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/>
              <a:t>    	 Set second to sum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/>
              <a:t>    	 Increment count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522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en-US" dirty="0" smtClean="0"/>
              <a:t>Measuring the Run Time of an </a:t>
            </a:r>
            <a:r>
              <a:rPr lang="en-US" altLang="en-US" dirty="0" smtClean="0"/>
              <a:t>Algorithm</a:t>
            </a:r>
            <a:endParaRPr lang="en-US" altLang="en-US" dirty="0" smtClean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6902" y="1371601"/>
            <a:ext cx="5858661" cy="472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5195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Converting Fibonacci to a Linear </a:t>
            </a:r>
            <a:r>
              <a:rPr lang="en-US" altLang="en-US" dirty="0" smtClean="0"/>
              <a:t>Algorithm</a:t>
            </a:r>
            <a:endParaRPr lang="en-US" altLang="en-US" dirty="0" smtClean="0"/>
          </a:p>
        </p:txBody>
      </p:sp>
      <p:pic>
        <p:nvPicPr>
          <p:cNvPr id="4608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0537" y="1738314"/>
            <a:ext cx="6539636" cy="39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1479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Study: An Algorithm Profiler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Profiling: measuring an algorithm’s performance, by counting instructions and/or timing execution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Request: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Write a program to allow profiling of sort algorithms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Analysis: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Configure a sort algorithm to be profiled as follows: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Define sort function to receive a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Profiler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as a 2</a:t>
            </a:r>
            <a:r>
              <a:rPr lang="en-US" altLang="en-US" sz="1800" baseline="30000" dirty="0" smtClean="0"/>
              <a:t>nd</a:t>
            </a:r>
            <a:r>
              <a:rPr lang="en-US" altLang="en-US" sz="1800" dirty="0" smtClean="0"/>
              <a:t> parameter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In algorithm’s code, run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comparison()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and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exchange()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with the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Profiler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object where relevant, to count comparisons and exchanges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1007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An Algorithm </a:t>
            </a:r>
            <a:r>
              <a:rPr lang="en-US" altLang="en-US" dirty="0" smtClean="0"/>
              <a:t>Profiler</a:t>
            </a:r>
            <a:endParaRPr lang="en-US" altLang="en-US" dirty="0" smtClean="0"/>
          </a:p>
        </p:txBody>
      </p:sp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463" y="1661932"/>
            <a:ext cx="7839075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372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An Algorithm </a:t>
            </a:r>
            <a:r>
              <a:rPr lang="en-US" altLang="en-US" dirty="0" smtClean="0"/>
              <a:t>Profiler</a:t>
            </a:r>
            <a:endParaRPr lang="en-US" altLang="en-US" dirty="0" smtClean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Design:</a:t>
            </a:r>
          </a:p>
          <a:p>
            <a:pPr lvl="1"/>
            <a:r>
              <a:rPr lang="en-US" altLang="en-US" smtClean="0"/>
              <a:t>Two modules:</a:t>
            </a:r>
          </a:p>
          <a:p>
            <a:pPr lvl="2"/>
            <a:r>
              <a:rPr lang="en-US" altLang="en-US" b="1" smtClean="0">
                <a:latin typeface="Courier New" panose="02070309020205020404" pitchFamily="49" charset="0"/>
              </a:rPr>
              <a:t>profiler</a:t>
            </a:r>
            <a:r>
              <a:rPr lang="en-US" altLang="en-US" smtClean="0"/>
              <a:t>—defines the </a:t>
            </a:r>
            <a:r>
              <a:rPr lang="en-US" altLang="en-US" b="1" smtClean="0">
                <a:latin typeface="Courier New" panose="02070309020205020404" pitchFamily="49" charset="0"/>
              </a:rPr>
              <a:t>Profiler</a:t>
            </a:r>
            <a:r>
              <a:rPr lang="en-US" altLang="en-US" b="1" smtClean="0"/>
              <a:t> </a:t>
            </a:r>
            <a:r>
              <a:rPr lang="en-US" altLang="en-US" smtClean="0"/>
              <a:t>class</a:t>
            </a:r>
          </a:p>
          <a:p>
            <a:pPr lvl="2"/>
            <a:r>
              <a:rPr lang="en-US" altLang="en-US" b="1" smtClean="0">
                <a:latin typeface="Courier New" panose="02070309020205020404" pitchFamily="49" charset="0"/>
              </a:rPr>
              <a:t>algorithms</a:t>
            </a:r>
            <a:r>
              <a:rPr lang="en-US" altLang="en-US" smtClean="0"/>
              <a:t>—defines the sort functions, as configured for profiling</a:t>
            </a:r>
          </a:p>
          <a:p>
            <a:r>
              <a:rPr lang="en-US" altLang="en-US" smtClean="0"/>
              <a:t>Implementation (Coding):</a:t>
            </a:r>
          </a:p>
          <a:p>
            <a:pPr lvl="1"/>
            <a:r>
              <a:rPr lang="en-US" altLang="en-US" smtClean="0"/>
              <a:t>Next slide shows a partial implementation of the </a:t>
            </a:r>
            <a:r>
              <a:rPr lang="en-US" altLang="en-US" b="1" smtClean="0">
                <a:latin typeface="Courier New" panose="02070309020205020404" pitchFamily="49" charset="0"/>
              </a:rPr>
              <a:t>algorithms</a:t>
            </a:r>
            <a:r>
              <a:rPr lang="en-US" altLang="en-US" b="1" smtClean="0"/>
              <a:t> </a:t>
            </a:r>
            <a:r>
              <a:rPr lang="en-US" altLang="en-US" smtClean="0"/>
              <a:t>module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4333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1316" y="1143000"/>
            <a:ext cx="5207422" cy="492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Case Study: An Algorithm Profiler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0076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8006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altLang="en-US" smtClean="0"/>
              <a:t>Different algorithms can be ranked according to time and memory resources that they require</a:t>
            </a:r>
          </a:p>
          <a:p>
            <a:pPr>
              <a:lnSpc>
                <a:spcPct val="98000"/>
              </a:lnSpc>
            </a:pPr>
            <a:r>
              <a:rPr lang="en-US" altLang="en-US" smtClean="0"/>
              <a:t>Running time of an algorithm can be measured empirically using computer’s clock</a:t>
            </a:r>
          </a:p>
          <a:p>
            <a:pPr>
              <a:lnSpc>
                <a:spcPct val="98000"/>
              </a:lnSpc>
            </a:pPr>
            <a:r>
              <a:rPr lang="en-US" altLang="en-US" smtClean="0"/>
              <a:t>Counting instructions provides measurement of amount of work that algorithm does</a:t>
            </a:r>
          </a:p>
          <a:p>
            <a:pPr>
              <a:lnSpc>
                <a:spcPct val="98000"/>
              </a:lnSpc>
            </a:pPr>
            <a:r>
              <a:rPr lang="en-US" altLang="en-US" smtClean="0"/>
              <a:t>Rate of growth of algorithm’s work can be expressed as a function of the size of its problem instances</a:t>
            </a:r>
          </a:p>
          <a:p>
            <a:pPr>
              <a:lnSpc>
                <a:spcPct val="98000"/>
              </a:lnSpc>
            </a:pPr>
            <a:r>
              <a:rPr lang="en-US" altLang="en-US" smtClean="0"/>
              <a:t>Big-O notation is a common way of expressing an algorithm’s runtime behavior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2018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7244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altLang="en-US" smtClean="0"/>
              <a:t>Common expressions of run-time behavior are O(log</a:t>
            </a:r>
            <a:r>
              <a:rPr lang="en-US" altLang="en-US" baseline="-25000" smtClean="0"/>
              <a:t>2</a:t>
            </a:r>
            <a:r>
              <a:rPr lang="en-US" altLang="en-US" i="1" smtClean="0"/>
              <a:t>n</a:t>
            </a:r>
            <a:r>
              <a:rPr lang="en-US" altLang="en-US" smtClean="0"/>
              <a:t>), O(</a:t>
            </a:r>
            <a:r>
              <a:rPr lang="en-US" altLang="en-US" i="1" smtClean="0"/>
              <a:t>n</a:t>
            </a:r>
            <a:r>
              <a:rPr lang="en-US" altLang="en-US" smtClean="0"/>
              <a:t>), O(</a:t>
            </a:r>
            <a:r>
              <a:rPr lang="en-US" altLang="en-US" i="1" smtClean="0"/>
              <a:t>n</a:t>
            </a:r>
            <a:r>
              <a:rPr lang="en-US" altLang="en-US" baseline="30000" smtClean="0"/>
              <a:t>2</a:t>
            </a:r>
            <a:r>
              <a:rPr lang="en-US" altLang="en-US" smtClean="0"/>
              <a:t>), and O(</a:t>
            </a:r>
            <a:r>
              <a:rPr lang="en-US" altLang="en-US" i="1" smtClean="0"/>
              <a:t>k</a:t>
            </a:r>
            <a:r>
              <a:rPr lang="en-US" altLang="en-US" i="1" baseline="30000" smtClean="0"/>
              <a:t>n</a:t>
            </a:r>
            <a:r>
              <a:rPr lang="en-US" altLang="en-US" smtClean="0"/>
              <a:t>)</a:t>
            </a:r>
          </a:p>
          <a:p>
            <a:pPr>
              <a:lnSpc>
                <a:spcPct val="98000"/>
              </a:lnSpc>
            </a:pPr>
            <a:r>
              <a:rPr lang="en-US" altLang="en-US" smtClean="0"/>
              <a:t>An algorithm can have different best-case, worst-case, and average-case behaviors</a:t>
            </a:r>
          </a:p>
          <a:p>
            <a:pPr>
              <a:lnSpc>
                <a:spcPct val="98000"/>
              </a:lnSpc>
            </a:pPr>
            <a:r>
              <a:rPr lang="en-US" altLang="en-US" smtClean="0"/>
              <a:t>In general, it is better to try to reduce the order of an algorithm’s complexity than it is to try to enhance performance by tweaking the code</a:t>
            </a:r>
          </a:p>
          <a:p>
            <a:pPr>
              <a:lnSpc>
                <a:spcPct val="98000"/>
              </a:lnSpc>
            </a:pPr>
            <a:r>
              <a:rPr lang="en-US" altLang="en-US" smtClean="0"/>
              <a:t>Binary search is faster than linear search (but data must be ordered)</a:t>
            </a:r>
          </a:p>
          <a:p>
            <a:pPr>
              <a:lnSpc>
                <a:spcPct val="98000"/>
              </a:lnSpc>
            </a:pPr>
            <a:r>
              <a:rPr lang="en-US" altLang="en-US" smtClean="0"/>
              <a:t>Exponential algorithms are impractical to run with large problem sizes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0217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first line from the US Constitution as input 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We the People of the United States, in Order to form a more perfect Union, establish Justice, insure domestic Tranquility, provide for the common </a:t>
            </a:r>
            <a:r>
              <a:rPr lang="en-US" i="1" dirty="0" err="1" smtClean="0"/>
              <a:t>defence</a:t>
            </a:r>
            <a:r>
              <a:rPr lang="en-US" i="1" dirty="0" smtClean="0"/>
              <a:t>, promote the general Welfare, and secure the Blessings of Liberty to ourselves and our Posterity, do ordain and establish this Constitution for the United States of America</a:t>
            </a:r>
            <a:r>
              <a:rPr lang="en-US" i="1" dirty="0" smtClean="0"/>
              <a:t>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Write a function that returns all letters of the input string in alphabetical order</a:t>
            </a:r>
          </a:p>
          <a:p>
            <a:r>
              <a:rPr lang="en-US" dirty="0" smtClean="0"/>
              <a:t>Write another function that returns all words of the input string sorted by word length.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105"/>
          <a:stretch>
            <a:fillRect/>
          </a:stretch>
        </p:blipFill>
        <p:spPr bwMode="auto">
          <a:xfrm>
            <a:off x="1219200" y="2819400"/>
            <a:ext cx="6596063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533400" y="228600"/>
            <a:ext cx="80772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Measuring the Run Time of an Algorithm</a:t>
            </a:r>
          </a:p>
        </p:txBody>
      </p:sp>
    </p:spTree>
    <p:extLst>
      <p:ext uri="{BB962C8B-B14F-4D97-AF65-F5344CB8AC3E}">
        <p14:creationId xmlns:p14="http://schemas.microsoft.com/office/powerpoint/2010/main" xmlns="" val="241601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386"/>
          <a:stretch>
            <a:fillRect/>
          </a:stretch>
        </p:blipFill>
        <p:spPr bwMode="auto">
          <a:xfrm>
            <a:off x="1189038" y="3124200"/>
            <a:ext cx="6507162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324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533400" y="228600"/>
            <a:ext cx="80772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Measuring the Run Time of an Algorithm</a:t>
            </a:r>
          </a:p>
        </p:txBody>
      </p:sp>
    </p:spTree>
    <p:extLst>
      <p:ext uri="{BB962C8B-B14F-4D97-AF65-F5344CB8AC3E}">
        <p14:creationId xmlns:p14="http://schemas.microsoft.com/office/powerpoint/2010/main" xmlns="" val="219754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Measuring the Run Time of an </a:t>
            </a:r>
            <a:r>
              <a:rPr lang="en-US" altLang="en-US" dirty="0" smtClean="0"/>
              <a:t>Algorithm</a:t>
            </a:r>
            <a:endParaRPr lang="en-US" altLang="en-US" dirty="0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This method permits accurate predictions of the running times of many algorithms</a:t>
            </a:r>
          </a:p>
          <a:p>
            <a:r>
              <a:rPr lang="en-US" altLang="en-US" smtClean="0"/>
              <a:t>Problems:</a:t>
            </a:r>
          </a:p>
          <a:p>
            <a:pPr lvl="1"/>
            <a:r>
              <a:rPr lang="en-US" altLang="en-US" smtClean="0"/>
              <a:t>Different hardware platforms have different processing speeds, so the running times of an algorithm differ from machine to machine</a:t>
            </a:r>
          </a:p>
          <a:p>
            <a:pPr lvl="2"/>
            <a:r>
              <a:rPr lang="en-US" altLang="en-US" smtClean="0"/>
              <a:t>Running time varies with OS and programming language too</a:t>
            </a:r>
          </a:p>
          <a:p>
            <a:pPr lvl="1"/>
            <a:r>
              <a:rPr lang="en-US" altLang="en-US" smtClean="0"/>
              <a:t>It is impractical to determine the running time for some algorithms with very large data sets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343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Counting Instructions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Another technique is to count the instructions executed with different problem sizes</a:t>
            </a:r>
          </a:p>
          <a:p>
            <a:pPr lvl="1"/>
            <a:r>
              <a:rPr lang="en-US" altLang="en-US" smtClean="0"/>
              <a:t>We count the instructions in the high-level code in which the algorithm is written, not instructions in the executable machine language program</a:t>
            </a:r>
          </a:p>
          <a:p>
            <a:r>
              <a:rPr lang="en-US" altLang="en-US" smtClean="0"/>
              <a:t>Distinguish between:</a:t>
            </a:r>
          </a:p>
          <a:p>
            <a:pPr lvl="1"/>
            <a:r>
              <a:rPr lang="en-US" altLang="en-US" smtClean="0"/>
              <a:t>Instructions that execute the same number of times regardless of problem size</a:t>
            </a:r>
          </a:p>
          <a:p>
            <a:pPr lvl="2"/>
            <a:r>
              <a:rPr lang="en-US" altLang="en-US" smtClean="0"/>
              <a:t>For now, we ignore instructions in this class</a:t>
            </a:r>
          </a:p>
          <a:p>
            <a:pPr lvl="1"/>
            <a:r>
              <a:rPr lang="en-US" altLang="en-US" smtClean="0"/>
              <a:t>Instructions whose execution count varies with problem size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181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0927" y="1424652"/>
            <a:ext cx="5718979" cy="449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Counting Instructions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438042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2" id="{3D6D33C1-6C58-460D-AE80-64C7D09CCD4F}" vid="{A3435D1E-1032-40A8-A311-583487F8BE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Hunter_170_Template</Template>
  <TotalTime>61</TotalTime>
  <Words>1798</Words>
  <Application>Microsoft Office PowerPoint</Application>
  <PresentationFormat>On-screen Show (4:3)</PresentationFormat>
  <Paragraphs>245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Hunter_Theme</vt:lpstr>
      <vt:lpstr>Programming with Python</vt:lpstr>
      <vt:lpstr>Measuring the Efficiency of Algorithms</vt:lpstr>
      <vt:lpstr>Measuring the Run Time of an Algorithm</vt:lpstr>
      <vt:lpstr>Measuring the Run Time of an Algorithm</vt:lpstr>
      <vt:lpstr>Slide 5</vt:lpstr>
      <vt:lpstr>Slide 6</vt:lpstr>
      <vt:lpstr>Measuring the Run Time of an Algorithm</vt:lpstr>
      <vt:lpstr>Counting Instructions</vt:lpstr>
      <vt:lpstr>Slide 9</vt:lpstr>
      <vt:lpstr>Slide 10</vt:lpstr>
      <vt:lpstr>Slide 11</vt:lpstr>
      <vt:lpstr>Slide 12</vt:lpstr>
      <vt:lpstr>Measuring the Memory Used by an Algorithm</vt:lpstr>
      <vt:lpstr>Complexity Analysis</vt:lpstr>
      <vt:lpstr>Orders of Complexity</vt:lpstr>
      <vt:lpstr>Orders of Complexity</vt:lpstr>
      <vt:lpstr>Slide 17</vt:lpstr>
      <vt:lpstr>Big-O Notation</vt:lpstr>
      <vt:lpstr>Exercise</vt:lpstr>
      <vt:lpstr>Search Algorithms</vt:lpstr>
      <vt:lpstr>Search for a Minimum</vt:lpstr>
      <vt:lpstr>Linear Search of a List</vt:lpstr>
      <vt:lpstr>Best-Case, Worst-Case, and Average-Case Performance</vt:lpstr>
      <vt:lpstr>Binary Search of a List</vt:lpstr>
      <vt:lpstr>Binary Search of a List</vt:lpstr>
      <vt:lpstr>Comparing Data Items</vt:lpstr>
      <vt:lpstr>Slide 27</vt:lpstr>
      <vt:lpstr>Slide 28</vt:lpstr>
      <vt:lpstr>Sort Algorithms</vt:lpstr>
      <vt:lpstr>Selection Sort</vt:lpstr>
      <vt:lpstr>Selection Sort</vt:lpstr>
      <vt:lpstr>Bubble Sort</vt:lpstr>
      <vt:lpstr>Bubble Sort</vt:lpstr>
      <vt:lpstr>Insertion Sort</vt:lpstr>
      <vt:lpstr>Insertion Sort</vt:lpstr>
      <vt:lpstr>Best-Case, Worst-Case, and Average-Case Performance Revisited</vt:lpstr>
      <vt:lpstr>An Exponential Algorithm: Recursive Fibonacci</vt:lpstr>
      <vt:lpstr>An Exponential Algorithm: Recursive Fibonacci</vt:lpstr>
      <vt:lpstr>Converting Fibonacci to a Linear Algorithm</vt:lpstr>
      <vt:lpstr>Converting Fibonacci to a Linear Algorithm</vt:lpstr>
      <vt:lpstr>Case Study: An Algorithm Profiler</vt:lpstr>
      <vt:lpstr>Case Study: An Algorithm Profiler</vt:lpstr>
      <vt:lpstr>Case Study: An Algorithm Profiler</vt:lpstr>
      <vt:lpstr>Slide 44</vt:lpstr>
      <vt:lpstr>Summary</vt:lpstr>
      <vt:lpstr>Summary</vt:lpstr>
      <vt:lpstr>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Windows User</dc:creator>
  <cp:lastModifiedBy>ADMINIBM</cp:lastModifiedBy>
  <cp:revision>54</cp:revision>
  <dcterms:created xsi:type="dcterms:W3CDTF">2016-10-05T01:50:23Z</dcterms:created>
  <dcterms:modified xsi:type="dcterms:W3CDTF">2016-10-26T11:54:43Z</dcterms:modified>
</cp:coreProperties>
</file>