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1" r:id="rId3"/>
    <p:sldId id="262" r:id="rId4"/>
    <p:sldId id="263" r:id="rId5"/>
    <p:sldId id="264" r:id="rId6"/>
    <p:sldId id="266" r:id="rId7"/>
    <p:sldId id="267" r:id="rId8"/>
    <p:sldId id="268" r:id="rId9"/>
    <p:sldId id="269" r:id="rId10"/>
    <p:sldId id="270" r:id="rId11"/>
    <p:sldId id="265" r:id="rId12"/>
    <p:sldId id="271" r:id="rId13"/>
    <p:sldId id="272" r:id="rId14"/>
    <p:sldId id="273" r:id="rId15"/>
    <p:sldId id="275" r:id="rId16"/>
    <p:sldId id="274" r:id="rId17"/>
    <p:sldId id="276" r:id="rId18"/>
    <p:sldId id="277" r:id="rId19"/>
    <p:sldId id="279" r:id="rId20"/>
    <p:sldId id="278" r:id="rId21"/>
    <p:sldId id="280" r:id="rId22"/>
    <p:sldId id="281" r:id="rId23"/>
    <p:sldId id="283" r:id="rId24"/>
    <p:sldId id="282" r:id="rId25"/>
    <p:sldId id="284" r:id="rId26"/>
    <p:sldId id="286" r:id="rId27"/>
    <p:sldId id="287" r:id="rId28"/>
    <p:sldId id="285" r:id="rId2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990" y="-6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4A60-6C7D-4470-B60B-78C34AF2A18E}" type="datetimeFigureOut">
              <a:rPr lang="en-US" smtClean="0"/>
              <a:pPr/>
              <a:t>10/26/2016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3FF29-CDA4-4C45-893A-368F1816AD22}" type="slidenum">
              <a:rPr lang="en-US" smtClean="0"/>
              <a:pPr/>
              <a:t>‹#›</a:t>
            </a:fld>
            <a:endParaRPr lang="en-US"/>
          </a:p>
        </p:txBody>
      </p:sp>
    </p:spTree>
    <p:extLst>
      <p:ext uri="{BB962C8B-B14F-4D97-AF65-F5344CB8AC3E}">
        <p14:creationId xmlns:p14="http://schemas.microsoft.com/office/powerpoint/2010/main" xmlns="" val="310271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F2AA2E3-2158-4E1D-AEF6-4F968CE2EBCB}" type="datetime1">
              <a:rPr lang="en-US" smtClean="0"/>
              <a:pPr/>
              <a:t>10/26/2016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Fundamentals of Python</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773941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B34EFA2-FABB-44B7-AFA5-0098C76947C9}" type="datetime1">
              <a:rPr lang="en-US" smtClean="0"/>
              <a:pPr/>
              <a:t>10/26/2016</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34186654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E7250A-9E19-4F15-B867-77FD7E3A9914}" type="datetime1">
              <a:rPr lang="en-US" smtClean="0"/>
              <a:pPr/>
              <a:t>10/26/2016</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3622358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6"/>
            <a:ext cx="8229600" cy="4525963"/>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4C1CFD7D-CC2B-4F35-9016-38B2D8C6B9A2}" type="datetime1">
              <a:rPr lang="en-US" smtClean="0"/>
              <a:pPr/>
              <a:t>10/26/2016</a:t>
            </a:fld>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smtClean="0"/>
              <a:t>Fundamentals of Python</a:t>
            </a: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39591025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C4477E2C-8AB4-47E8-AA8F-267BA1C8C04C}" type="datetime1">
              <a:rPr lang="en-US" smtClean="0"/>
              <a:pPr/>
              <a:t>10/26/2016</a:t>
            </a:fld>
            <a:endParaRPr lang="en-US"/>
          </a:p>
        </p:txBody>
      </p:sp>
      <p:sp>
        <p:nvSpPr>
          <p:cNvPr id="5" name="Footer Placeholder 4"/>
          <p:cNvSpPr>
            <a:spLocks noGrp="1"/>
          </p:cNvSpPr>
          <p:nvPr>
            <p:ph type="ftr" sz="quarter" idx="11"/>
          </p:nvPr>
        </p:nvSpPr>
        <p:spPr>
          <a:xfrm>
            <a:off x="6817057" y="6492875"/>
            <a:ext cx="1421632" cy="365125"/>
          </a:xfrm>
        </p:spPr>
        <p:txBody>
          <a:bodyPr/>
          <a:lstStyle>
            <a:lvl1pPr>
              <a:defRPr sz="1400">
                <a:latin typeface="+mj-lt"/>
              </a:defRPr>
            </a:lvl1pPr>
          </a:lstStyle>
          <a:p>
            <a:r>
              <a:rPr lang="en-US" dirty="0" smtClean="0"/>
              <a:t>Fundamentals of Python</a:t>
            </a:r>
            <a:endParaRPr lang="en-US" dirty="0"/>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xmlns="" val="532731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8E24637F-7A90-437F-91CF-F0EB5062C695}" type="datetime1">
              <a:rPr lang="en-US" smtClean="0"/>
              <a:pPr/>
              <a:t>10/26/2016</a:t>
            </a:fld>
            <a:endParaRPr lang="en-US"/>
          </a:p>
        </p:txBody>
      </p:sp>
      <p:sp>
        <p:nvSpPr>
          <p:cNvPr id="5" name="Footer Placeholder 4"/>
          <p:cNvSpPr>
            <a:spLocks noGrp="1"/>
          </p:cNvSpPr>
          <p:nvPr>
            <p:ph type="ftr" sz="quarter" idx="11"/>
          </p:nvPr>
        </p:nvSpPr>
        <p:spPr/>
        <p:txBody>
          <a:bodyPr/>
          <a:lstStyle/>
          <a:p>
            <a:r>
              <a:rPr lang="en-US" smtClean="0"/>
              <a:t>Fundamentals of Python</a:t>
            </a:r>
            <a:endParaRPr lang="en-US"/>
          </a:p>
        </p:txBody>
      </p:sp>
      <p:sp>
        <p:nvSpPr>
          <p:cNvPr id="6" name="Slide Number Placeholder 5"/>
          <p:cNvSpPr>
            <a:spLocks noGrp="1"/>
          </p:cNvSpPr>
          <p:nvPr>
            <p:ph type="sldNum" sz="quarter" idx="12"/>
          </p:nvPr>
        </p:nvSpPr>
        <p:spPr/>
        <p:txBody>
          <a:bodyPr/>
          <a:lstStyle/>
          <a:p>
            <a:fld id="{3320DFD2-12D3-45CE-904C-2BA0BD0DF5C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1931905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DC19C1-E911-4F9B-8D79-9798DC2F938E}"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smtClean="0"/>
              <a:t>Fundamentals of Python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
        <p:nvSpPr>
          <p:cNvPr id="8" name="Title 7"/>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651947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1D62FD9-5735-4BC0-AEF4-D2FCE02B056F}" type="datetime1">
              <a:rPr lang="en-US" smtClean="0"/>
              <a:pPr/>
              <a:t>10/26/2016</a:t>
            </a:fld>
            <a:endParaRPr lang="en-US"/>
          </a:p>
        </p:txBody>
      </p:sp>
      <p:sp>
        <p:nvSpPr>
          <p:cNvPr id="8" name="Footer Placeholder 7"/>
          <p:cNvSpPr>
            <a:spLocks noGrp="1"/>
          </p:cNvSpPr>
          <p:nvPr>
            <p:ph type="ftr" sz="quarter" idx="11"/>
          </p:nvPr>
        </p:nvSpPr>
        <p:spPr/>
        <p:txBody>
          <a:bodyPr/>
          <a:lstStyle/>
          <a:p>
            <a:r>
              <a:rPr lang="en-US" smtClean="0"/>
              <a:t>Fundamentals of Python</a:t>
            </a:r>
            <a:endParaRPr lang="en-US"/>
          </a:p>
        </p:txBody>
      </p:sp>
      <p:sp>
        <p:nvSpPr>
          <p:cNvPr id="9" name="Slide Number Placeholder 8"/>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16425763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633732-9F9E-4724-9D64-C4F5153C418D}" type="datetime1">
              <a:rPr lang="en-US" smtClean="0"/>
              <a:pPr/>
              <a:t>10/26/2016</a:t>
            </a:fld>
            <a:endParaRPr lang="en-US"/>
          </a:p>
        </p:txBody>
      </p:sp>
      <p:sp>
        <p:nvSpPr>
          <p:cNvPr id="4" name="Footer Placeholder 3"/>
          <p:cNvSpPr>
            <a:spLocks noGrp="1"/>
          </p:cNvSpPr>
          <p:nvPr>
            <p:ph type="ftr" sz="quarter" idx="11"/>
          </p:nvPr>
        </p:nvSpPr>
        <p:spPr/>
        <p:txBody>
          <a:bodyPr/>
          <a:lstStyle/>
          <a:p>
            <a:r>
              <a:rPr lang="en-US" smtClean="0"/>
              <a:t>Fundamentals of Python</a:t>
            </a:r>
            <a:endParaRPr lang="en-US"/>
          </a:p>
        </p:txBody>
      </p:sp>
      <p:sp>
        <p:nvSpPr>
          <p:cNvPr id="5" name="Slide Number Placeholder 4"/>
          <p:cNvSpPr>
            <a:spLocks noGrp="1"/>
          </p:cNvSpPr>
          <p:nvPr>
            <p:ph type="sldNum" sz="quarter" idx="12"/>
          </p:nvPr>
        </p:nvSpPr>
        <p:spPr/>
        <p:txBody>
          <a:bodyPr/>
          <a:lstStyle/>
          <a:p>
            <a:fld id="{3320DFD2-12D3-45CE-904C-2BA0BD0DF5CB}" type="slidenum">
              <a:rPr lang="en-US" smtClean="0"/>
              <a:pPr/>
              <a:t>‹#›</a:t>
            </a:fld>
            <a:endParaRPr lang="en-US"/>
          </a:p>
        </p:txBody>
      </p:sp>
      <p:sp>
        <p:nvSpPr>
          <p:cNvPr id="6" name="Title 5"/>
          <p:cNvSpPr>
            <a:spLocks noGrp="1"/>
          </p:cNvSpPr>
          <p:nvPr>
            <p:ph type="title"/>
          </p:nvPr>
        </p:nvSpPr>
        <p:spPr/>
        <p:txBody>
          <a:bodyPr rtlCol="0"/>
          <a:lstStyle>
            <a:lvl1pPr>
              <a:defRPr>
                <a:solidFill>
                  <a:schemeClr val="bg2"/>
                </a:solidFill>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xmlns="" val="21979412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474A6-FC3C-4B31-BA06-75039D61149A}" type="datetime1">
              <a:rPr lang="en-US" smtClean="0"/>
              <a:pPr/>
              <a:t>10/26/2016</a:t>
            </a:fld>
            <a:endParaRPr lang="en-US"/>
          </a:p>
        </p:txBody>
      </p:sp>
      <p:sp>
        <p:nvSpPr>
          <p:cNvPr id="3" name="Footer Placeholder 2"/>
          <p:cNvSpPr>
            <a:spLocks noGrp="1"/>
          </p:cNvSpPr>
          <p:nvPr>
            <p:ph type="ftr" sz="quarter" idx="11"/>
          </p:nvPr>
        </p:nvSpPr>
        <p:spPr/>
        <p:txBody>
          <a:bodyPr/>
          <a:lstStyle/>
          <a:p>
            <a:r>
              <a:rPr lang="en-US" smtClean="0"/>
              <a:t>Fundamentals of Python</a:t>
            </a:r>
            <a:endParaRPr lang="en-US"/>
          </a:p>
        </p:txBody>
      </p:sp>
      <p:sp>
        <p:nvSpPr>
          <p:cNvPr id="4" name="Slide Number Placeholder 3"/>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87729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en-US" smtClean="0"/>
              <a:t>Edit Master text styles</a:t>
            </a:r>
          </a:p>
        </p:txBody>
      </p:sp>
      <p:sp>
        <p:nvSpPr>
          <p:cNvPr id="4" name="Content Placeholder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F9E100C-2BE5-4256-BA75-11F8C5DEFA71}"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smtClean="0"/>
              <a:t>Fundamentals of Python</a:t>
            </a:r>
            <a:endParaRPr lang="en-US"/>
          </a:p>
        </p:txBody>
      </p:sp>
      <p:sp>
        <p:nvSpPr>
          <p:cNvPr id="7" name="Slide Number Placeholder 6"/>
          <p:cNvSpPr>
            <a:spLocks noGrp="1"/>
          </p:cNvSpPr>
          <p:nvPr>
            <p:ph type="sldNum" sz="quarter" idx="12"/>
          </p:nvPr>
        </p:nvSpPr>
        <p:spPr/>
        <p:txBody>
          <a:bodyPr/>
          <a:lstStyle/>
          <a:p>
            <a:fld id="{3320DFD2-12D3-45CE-904C-2BA0BD0DF5CB}" type="slidenum">
              <a:rPr lang="en-US" smtClean="0"/>
              <a:pPr/>
              <a:t>‹#›</a:t>
            </a:fld>
            <a:endParaRPr lang="en-US"/>
          </a:p>
        </p:txBody>
      </p:sp>
    </p:spTree>
    <p:extLst>
      <p:ext uri="{BB962C8B-B14F-4D97-AF65-F5344CB8AC3E}">
        <p14:creationId xmlns:p14="http://schemas.microsoft.com/office/powerpoint/2010/main" xmlns="" val="27815641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en-US" smtClean="0"/>
              <a:t>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6864A20-1917-4E68-8E47-C0382A1929C3}" type="datetime1">
              <a:rPr lang="en-US" smtClean="0"/>
              <a:pPr/>
              <a:t>10/26/2016</a:t>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extLst/>
          </a:lstStyle>
          <a:p>
            <a:r>
              <a:rPr lang="en-US" smtClean="0"/>
              <a:t>Fundamentals of Python</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320DFD2-12D3-45CE-904C-2BA0BD0DF5CB}" type="slidenum">
              <a:rPr lang="en-US" smtClean="0"/>
              <a:pPr/>
              <a:t>‹#›</a:t>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a:p>
        </p:txBody>
      </p:sp>
    </p:spTree>
    <p:extLst>
      <p:ext uri="{BB962C8B-B14F-4D97-AF65-F5344CB8AC3E}">
        <p14:creationId xmlns:p14="http://schemas.microsoft.com/office/powerpoint/2010/main" xmlns="" val="35315137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fld id="{0075E226-2619-4353-BB68-42435FBD5164}" type="datetime1">
              <a:rPr lang="en-US" smtClean="0"/>
              <a:pPr/>
              <a:t>10/26/2016</a:t>
            </a:fld>
            <a:endParaRPr lang="en-US"/>
          </a:p>
        </p:txBody>
      </p:sp>
      <p:sp>
        <p:nvSpPr>
          <p:cNvPr id="22" name="Footer Placeholder 21"/>
          <p:cNvSpPr>
            <a:spLocks noGrp="1"/>
          </p:cNvSpPr>
          <p:nvPr>
            <p:ph type="ftr" sz="quarter" idx="3"/>
          </p:nvPr>
        </p:nvSpPr>
        <p:spPr>
          <a:xfrm>
            <a:off x="5888008" y="6407950"/>
            <a:ext cx="2350681" cy="365125"/>
          </a:xfrm>
          <a:prstGeom prst="rect">
            <a:avLst/>
          </a:prstGeom>
        </p:spPr>
        <p:txBody>
          <a:bodyPr vert="horz" anchor="b"/>
          <a:lstStyle>
            <a:lvl1pPr algn="r" eaLnBrk="1" latinLnBrk="0" hangingPunct="1">
              <a:defRPr kumimoji="0" sz="750">
                <a:solidFill>
                  <a:schemeClr val="tx1"/>
                </a:solidFill>
              </a:defRPr>
            </a:lvl1pPr>
            <a:extLst/>
          </a:lstStyle>
          <a:p>
            <a:r>
              <a:rPr lang="en-US" smtClean="0"/>
              <a:t>Fundamentals of Python</a:t>
            </a:r>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750" b="0">
                <a:solidFill>
                  <a:schemeClr val="tx1"/>
                </a:solidFill>
              </a:defRPr>
            </a:lvl1pPr>
            <a:extLst/>
          </a:lstStyle>
          <a:p>
            <a:fld id="{3320DFD2-12D3-45CE-904C-2BA0BD0DF5CB}" type="slidenum">
              <a:rPr lang="en-US" smtClean="0"/>
              <a:pPr/>
              <a:t>‹#›</a:t>
            </a:fld>
            <a:endParaRPr lang="en-US"/>
          </a:p>
        </p:txBody>
      </p:sp>
      <p:pic>
        <p:nvPicPr>
          <p:cNvPr id="2" name="Picture 1"/>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8246483" y="6198163"/>
            <a:ext cx="766549" cy="574912"/>
          </a:xfrm>
          <a:prstGeom prst="rect">
            <a:avLst/>
          </a:prstGeom>
        </p:spPr>
      </p:pic>
    </p:spTree>
    <p:extLst>
      <p:ext uri="{BB962C8B-B14F-4D97-AF65-F5344CB8AC3E}">
        <p14:creationId xmlns:p14="http://schemas.microsoft.com/office/powerpoint/2010/main" xmlns="" val="800516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hdr="0" dt="0"/>
  <p:txStyles>
    <p:titleStyle>
      <a:lvl1pPr algn="l" rtl="0"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l" rtl="0"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l" rtl="0"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l" rtl="0"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l" rtl="0"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l" rtl="0"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l" rtl="0"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l" rtl="0"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l" rtl="0"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indows.github.com/" TargetMode="External"/><Relationship Id="rId2" Type="http://schemas.openxmlformats.org/officeDocument/2006/relationships/hyperlink" Target="https://git-for-windows.github.io/"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schacon/simplegit-pro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tlassian.com/git/tutorials/learn-git-with-bitbucket-cloud" TargetMode="External"/><Relationship Id="rId2" Type="http://schemas.openxmlformats.org/officeDocument/2006/relationships/hyperlink" Target="https://bitbucket.org/account/signu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Python</a:t>
            </a:r>
            <a:endParaRPr lang="en-US" dirty="0"/>
          </a:p>
        </p:txBody>
      </p:sp>
      <p:sp>
        <p:nvSpPr>
          <p:cNvPr id="3" name="Subtitle 2"/>
          <p:cNvSpPr>
            <a:spLocks noGrp="1"/>
          </p:cNvSpPr>
          <p:nvPr>
            <p:ph type="subTitle" idx="1"/>
          </p:nvPr>
        </p:nvSpPr>
        <p:spPr/>
        <p:txBody>
          <a:bodyPr/>
          <a:lstStyle/>
          <a:p>
            <a:r>
              <a:rPr lang="en-US" dirty="0" smtClean="0"/>
              <a:t>Day 12</a:t>
            </a:r>
            <a:endParaRPr lang="en-US" dirty="0"/>
          </a:p>
        </p:txBody>
      </p:sp>
    </p:spTree>
    <p:extLst>
      <p:ext uri="{BB962C8B-B14F-4D97-AF65-F5344CB8AC3E}">
        <p14:creationId xmlns:p14="http://schemas.microsoft.com/office/powerpoint/2010/main" xmlns="" val="190513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400" dirty="0" smtClean="0"/>
              <a:t>The </a:t>
            </a:r>
            <a:r>
              <a:rPr lang="en-US" sz="1400" b="1" dirty="0" err="1" smtClean="0"/>
              <a:t>Git</a:t>
            </a:r>
            <a:r>
              <a:rPr lang="en-US" sz="1400" b="1" dirty="0" smtClean="0"/>
              <a:t> </a:t>
            </a:r>
            <a:r>
              <a:rPr lang="en-US" sz="1400" b="1" dirty="0" smtClean="0"/>
              <a:t>directory (repo) </a:t>
            </a:r>
            <a:r>
              <a:rPr lang="en-US" sz="1400" dirty="0" smtClean="0"/>
              <a:t>is where </a:t>
            </a:r>
            <a:r>
              <a:rPr lang="en-US" sz="1400" dirty="0" err="1" smtClean="0"/>
              <a:t>Git</a:t>
            </a:r>
            <a:r>
              <a:rPr lang="en-US" sz="1400" dirty="0" smtClean="0"/>
              <a:t> stores the metadata and object database for your project. This is the most important part of </a:t>
            </a:r>
            <a:r>
              <a:rPr lang="en-US" sz="1400" dirty="0" err="1" smtClean="0"/>
              <a:t>Git</a:t>
            </a:r>
            <a:r>
              <a:rPr lang="en-US" sz="1400" dirty="0" smtClean="0"/>
              <a:t>, and it is what is copied when you clone a repository from another computer.</a:t>
            </a:r>
          </a:p>
          <a:p>
            <a:r>
              <a:rPr lang="en-US" sz="1400" dirty="0" smtClean="0"/>
              <a:t>The </a:t>
            </a:r>
            <a:r>
              <a:rPr lang="en-US" sz="1400" b="1" dirty="0" smtClean="0"/>
              <a:t>working directory </a:t>
            </a:r>
            <a:r>
              <a:rPr lang="en-US" sz="1400" dirty="0" smtClean="0"/>
              <a:t>is a single checkout of one version of the project. These files are pulled out of the compressed database in the </a:t>
            </a:r>
            <a:r>
              <a:rPr lang="en-US" sz="1400" dirty="0" err="1" smtClean="0"/>
              <a:t>Git</a:t>
            </a:r>
            <a:r>
              <a:rPr lang="en-US" sz="1400" dirty="0" smtClean="0"/>
              <a:t> directory and placed on disk for you to use or modify.</a:t>
            </a:r>
          </a:p>
          <a:p>
            <a:r>
              <a:rPr lang="en-US" sz="1400" dirty="0" smtClean="0"/>
              <a:t>The </a:t>
            </a:r>
            <a:r>
              <a:rPr lang="en-US" sz="1400" b="1" dirty="0" smtClean="0"/>
              <a:t>staging area </a:t>
            </a:r>
            <a:r>
              <a:rPr lang="en-US" sz="1400" dirty="0" smtClean="0"/>
              <a:t>is a file, generally contained in your </a:t>
            </a:r>
            <a:r>
              <a:rPr lang="en-US" sz="1400" dirty="0" err="1" smtClean="0"/>
              <a:t>Git</a:t>
            </a:r>
            <a:r>
              <a:rPr lang="en-US" sz="1400" dirty="0" smtClean="0"/>
              <a:t> directory, that stores information about what will go into your next commit. It’s sometimes referred to as the “index”, but it’s also common to refer to it as the staging area.</a:t>
            </a:r>
          </a:p>
          <a:p>
            <a:r>
              <a:rPr lang="en-US" sz="1400" dirty="0" smtClean="0"/>
              <a:t>The basic </a:t>
            </a:r>
            <a:r>
              <a:rPr lang="en-US" sz="1400" dirty="0" err="1" smtClean="0"/>
              <a:t>Git</a:t>
            </a:r>
            <a:r>
              <a:rPr lang="en-US" sz="1400" dirty="0" smtClean="0"/>
              <a:t> workflow goes something like this:</a:t>
            </a:r>
          </a:p>
          <a:p>
            <a:pPr lvl="1"/>
            <a:r>
              <a:rPr lang="en-US" sz="1200" dirty="0" smtClean="0"/>
              <a:t>You modify files in your working directory.</a:t>
            </a:r>
          </a:p>
          <a:p>
            <a:pPr lvl="1"/>
            <a:r>
              <a:rPr lang="en-US" sz="1200" dirty="0" smtClean="0"/>
              <a:t>You stage the files, adding snapshots of them to your staging area.</a:t>
            </a:r>
          </a:p>
          <a:p>
            <a:pPr lvl="1"/>
            <a:r>
              <a:rPr lang="en-US" sz="1200" dirty="0" smtClean="0"/>
              <a:t>You do a commit, which takes the files as they are in the staging area and stores that snapshot permanently to your </a:t>
            </a:r>
            <a:r>
              <a:rPr lang="en-US" sz="1200" dirty="0" err="1" smtClean="0"/>
              <a:t>Git</a:t>
            </a:r>
            <a:r>
              <a:rPr lang="en-US" sz="1200" dirty="0" smtClean="0"/>
              <a:t> directory.</a:t>
            </a:r>
          </a:p>
          <a:p>
            <a:r>
              <a:rPr lang="en-US" sz="1400" dirty="0" smtClean="0"/>
              <a:t>If a particular version of a file is in the </a:t>
            </a:r>
            <a:r>
              <a:rPr lang="en-US" sz="1400" dirty="0" err="1" smtClean="0"/>
              <a:t>Git</a:t>
            </a:r>
            <a:r>
              <a:rPr lang="en-US" sz="1400" dirty="0" smtClean="0"/>
              <a:t> directory, it’s considered committed. If it has been modified and was added to the staging area, it is staged. And if it was changed since it was checked out but has not been staged, it is modified. </a:t>
            </a:r>
          </a:p>
          <a:p>
            <a:endParaRPr lang="en-US" sz="1400" dirty="0"/>
          </a:p>
        </p:txBody>
      </p:sp>
      <p:sp>
        <p:nvSpPr>
          <p:cNvPr id="4" name="Title 3"/>
          <p:cNvSpPr>
            <a:spLocks noGrp="1"/>
          </p:cNvSpPr>
          <p:nvPr>
            <p:ph type="title"/>
          </p:nvPr>
        </p:nvSpPr>
        <p:spPr/>
        <p:txBody>
          <a:bodyPr/>
          <a:lstStyle/>
          <a:p>
            <a:r>
              <a:rPr lang="en-US" dirty="0" err="1" smtClean="0"/>
              <a:t>Git</a:t>
            </a:r>
            <a:r>
              <a:rPr lang="en-US" dirty="0" smtClean="0"/>
              <a:t> Basics: </a:t>
            </a:r>
            <a:r>
              <a:rPr lang="en-US" dirty="0" smtClean="0"/>
              <a:t>The Three States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a lot of different ways to use </a:t>
            </a:r>
            <a:r>
              <a:rPr lang="en-US" dirty="0" err="1" smtClean="0"/>
              <a:t>Git</a:t>
            </a:r>
            <a:r>
              <a:rPr lang="en-US" dirty="0" smtClean="0"/>
              <a:t>. There are the original command line tools, and there are many graphical user interfaces of varying capabilities</a:t>
            </a:r>
            <a:r>
              <a:rPr lang="en-US" dirty="0" smtClean="0"/>
              <a:t>.</a:t>
            </a:r>
          </a:p>
          <a:p>
            <a:r>
              <a:rPr lang="en-US" dirty="0" err="1" smtClean="0"/>
              <a:t>Git</a:t>
            </a:r>
            <a:r>
              <a:rPr lang="en-US" dirty="0" smtClean="0"/>
              <a:t> command line is one of the most popular tools.</a:t>
            </a:r>
            <a:endParaRPr lang="en-US" dirty="0"/>
          </a:p>
        </p:txBody>
      </p:sp>
      <p:sp>
        <p:nvSpPr>
          <p:cNvPr id="4" name="Title 3"/>
          <p:cNvSpPr>
            <a:spLocks noGrp="1"/>
          </p:cNvSpPr>
          <p:nvPr>
            <p:ph type="title"/>
          </p:nvPr>
        </p:nvSpPr>
        <p:spPr/>
        <p:txBody>
          <a:bodyPr/>
          <a:lstStyle/>
          <a:p>
            <a:r>
              <a:rPr lang="en-US" dirty="0" smtClean="0"/>
              <a:t>Command Line</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Download and install </a:t>
            </a:r>
            <a:r>
              <a:rPr lang="en-US" dirty="0" err="1" smtClean="0"/>
              <a:t>Git</a:t>
            </a:r>
            <a:r>
              <a:rPr lang="en-US" dirty="0" smtClean="0"/>
              <a:t> for Windows </a:t>
            </a:r>
            <a:r>
              <a:rPr lang="en-US" dirty="0" smtClean="0"/>
              <a:t>from</a:t>
            </a:r>
          </a:p>
          <a:p>
            <a:pPr lvl="1"/>
            <a:r>
              <a:rPr lang="en-US" dirty="0" smtClean="0"/>
              <a:t> </a:t>
            </a:r>
            <a:r>
              <a:rPr lang="en-US" dirty="0" smtClean="0">
                <a:hlinkClick r:id="rId2"/>
              </a:rPr>
              <a:t>https://git-for-windows.github.io</a:t>
            </a:r>
            <a:r>
              <a:rPr lang="en-US" dirty="0" smtClean="0">
                <a:hlinkClick r:id="rId2"/>
              </a:rPr>
              <a:t>/</a:t>
            </a:r>
            <a:r>
              <a:rPr lang="en-US" dirty="0" smtClean="0"/>
              <a:t> (command line only)</a:t>
            </a:r>
          </a:p>
          <a:p>
            <a:pPr lvl="1"/>
            <a:r>
              <a:rPr lang="en-US" dirty="0" smtClean="0">
                <a:hlinkClick r:id="rId3"/>
              </a:rPr>
              <a:t>http://</a:t>
            </a:r>
            <a:r>
              <a:rPr lang="en-US" dirty="0" smtClean="0">
                <a:hlinkClick r:id="rId3"/>
              </a:rPr>
              <a:t>windows.github.com</a:t>
            </a:r>
            <a:r>
              <a:rPr lang="en-US" dirty="0" smtClean="0"/>
              <a:t> (command line and GUI)</a:t>
            </a:r>
          </a:p>
          <a:p>
            <a:r>
              <a:rPr lang="en-US" dirty="0" smtClean="0"/>
              <a:t>Set up your global configuration</a:t>
            </a:r>
          </a:p>
          <a:p>
            <a:endParaRPr lang="en-US" dirty="0" smtClean="0"/>
          </a:p>
          <a:p>
            <a:endParaRPr lang="en-US" dirty="0" smtClean="0"/>
          </a:p>
          <a:p>
            <a:endParaRPr lang="en-US" dirty="0" smtClean="0"/>
          </a:p>
          <a:p>
            <a:r>
              <a:rPr lang="en-US" dirty="0" smtClean="0"/>
              <a:t>… as well as your preferred source code editor, e.g.:</a:t>
            </a:r>
          </a:p>
          <a:p>
            <a:pPr lvl="1">
              <a:buNone/>
            </a:pPr>
            <a:r>
              <a:rPr lang="en-US" sz="1100" dirty="0" err="1" smtClean="0"/>
              <a:t>git</a:t>
            </a:r>
            <a:r>
              <a:rPr lang="en-US" sz="1100" dirty="0" smtClean="0"/>
              <a:t> </a:t>
            </a:r>
            <a:r>
              <a:rPr lang="en-US" sz="1100" dirty="0" err="1" smtClean="0"/>
              <a:t>config</a:t>
            </a:r>
            <a:r>
              <a:rPr lang="en-US" sz="1100" dirty="0" smtClean="0"/>
              <a:t> --global </a:t>
            </a:r>
            <a:r>
              <a:rPr lang="en-US" sz="1100" dirty="0" err="1" smtClean="0"/>
              <a:t>core.editor</a:t>
            </a:r>
            <a:r>
              <a:rPr lang="en-US" sz="1100" dirty="0" smtClean="0"/>
              <a:t> "'C:/Program Files (x86)/Notepad++/notepad++.exe' -</a:t>
            </a:r>
            <a:r>
              <a:rPr lang="en-US" sz="1100" dirty="0" err="1" smtClean="0"/>
              <a:t>multiInst</a:t>
            </a:r>
            <a:r>
              <a:rPr lang="en-US" sz="1100" dirty="0" smtClean="0"/>
              <a:t> -</a:t>
            </a:r>
            <a:r>
              <a:rPr lang="en-US" sz="1100" dirty="0" err="1" smtClean="0"/>
              <a:t>nosession</a:t>
            </a:r>
            <a:r>
              <a:rPr lang="en-US" sz="1100" dirty="0" smtClean="0"/>
              <a:t>"</a:t>
            </a:r>
            <a:endParaRPr lang="en-US" dirty="0" smtClean="0"/>
          </a:p>
          <a:p>
            <a:endParaRPr lang="en-US" dirty="0" smtClean="0"/>
          </a:p>
          <a:p>
            <a:r>
              <a:rPr lang="en-US" dirty="0" smtClean="0"/>
              <a:t>Use the following command to check your global configuration:</a:t>
            </a:r>
          </a:p>
          <a:p>
            <a:pPr lvl="1"/>
            <a:r>
              <a:rPr lang="en-US" dirty="0" err="1" smtClean="0"/>
              <a:t>g</a:t>
            </a:r>
            <a:r>
              <a:rPr lang="en-US" dirty="0" err="1" smtClean="0"/>
              <a:t>it</a:t>
            </a:r>
            <a:r>
              <a:rPr lang="en-US" dirty="0" smtClean="0"/>
              <a:t> </a:t>
            </a:r>
            <a:r>
              <a:rPr lang="en-US" dirty="0" err="1" smtClean="0"/>
              <a:t>config</a:t>
            </a:r>
            <a:r>
              <a:rPr lang="en-US" dirty="0" smtClean="0"/>
              <a:t> –list</a:t>
            </a:r>
          </a:p>
          <a:p>
            <a:endParaRPr lang="en-US" dirty="0" smtClean="0"/>
          </a:p>
          <a:p>
            <a:r>
              <a:rPr lang="en-US" dirty="0" smtClean="0"/>
              <a:t>Check </a:t>
            </a:r>
            <a:r>
              <a:rPr lang="en-US" dirty="0" err="1" smtClean="0"/>
              <a:t>git</a:t>
            </a:r>
            <a:r>
              <a:rPr lang="en-US" dirty="0" smtClean="0"/>
              <a:t> help using this command:</a:t>
            </a:r>
          </a:p>
          <a:p>
            <a:pPr lvl="1"/>
            <a:r>
              <a:rPr lang="en-US" dirty="0" err="1" smtClean="0"/>
              <a:t>git</a:t>
            </a:r>
            <a:r>
              <a:rPr lang="en-US" dirty="0" smtClean="0"/>
              <a:t> help &lt;verb&gt;</a:t>
            </a:r>
          </a:p>
        </p:txBody>
      </p:sp>
      <p:sp>
        <p:nvSpPr>
          <p:cNvPr id="4" name="Title 3"/>
          <p:cNvSpPr>
            <a:spLocks noGrp="1"/>
          </p:cNvSpPr>
          <p:nvPr>
            <p:ph type="title"/>
          </p:nvPr>
        </p:nvSpPr>
        <p:spPr/>
        <p:txBody>
          <a:bodyPr/>
          <a:lstStyle/>
          <a:p>
            <a:r>
              <a:rPr lang="en-US" dirty="0" smtClean="0"/>
              <a:t>Exercise</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5603" name="Picture 3"/>
          <p:cNvPicPr>
            <a:picLocks noChangeAspect="1" noChangeArrowheads="1"/>
          </p:cNvPicPr>
          <p:nvPr/>
        </p:nvPicPr>
        <p:blipFill>
          <a:blip r:embed="rId4" cstate="print"/>
          <a:srcRect/>
          <a:stretch>
            <a:fillRect/>
          </a:stretch>
        </p:blipFill>
        <p:spPr bwMode="auto">
          <a:xfrm>
            <a:off x="821984" y="2903556"/>
            <a:ext cx="4143375" cy="4953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3241137"/>
          </a:xfrm>
        </p:spPr>
        <p:txBody>
          <a:bodyPr/>
          <a:lstStyle/>
          <a:p>
            <a:r>
              <a:rPr lang="en-US" dirty="0" smtClean="0"/>
              <a:t>Initializing a repository in existing directory</a:t>
            </a:r>
          </a:p>
          <a:p>
            <a:pPr lvl="1"/>
            <a:r>
              <a:rPr lang="en-US" dirty="0" smtClean="0"/>
              <a:t>Navigate to your project directory and execute the initialization command:</a:t>
            </a:r>
          </a:p>
          <a:p>
            <a:pPr lvl="2"/>
            <a:r>
              <a:rPr lang="en-US" dirty="0" err="1" smtClean="0"/>
              <a:t>g</a:t>
            </a:r>
            <a:r>
              <a:rPr lang="en-US" dirty="0" err="1" smtClean="0"/>
              <a:t>it</a:t>
            </a:r>
            <a:r>
              <a:rPr lang="en-US" dirty="0" smtClean="0"/>
              <a:t> init</a:t>
            </a:r>
          </a:p>
          <a:p>
            <a:pPr lvl="1"/>
            <a:r>
              <a:rPr lang="en-US" dirty="0" smtClean="0"/>
              <a:t>This creates a new subdirectory named .</a:t>
            </a:r>
            <a:r>
              <a:rPr lang="en-US" dirty="0" err="1" smtClean="0"/>
              <a:t>git</a:t>
            </a:r>
            <a:r>
              <a:rPr lang="en-US" dirty="0" smtClean="0"/>
              <a:t> that contains all of your necessary repository files – a </a:t>
            </a:r>
            <a:r>
              <a:rPr lang="en-US" dirty="0" err="1" smtClean="0"/>
              <a:t>Git</a:t>
            </a:r>
            <a:r>
              <a:rPr lang="en-US" dirty="0" smtClean="0"/>
              <a:t> repository skeleton. </a:t>
            </a:r>
            <a:endParaRPr lang="en-US" dirty="0" smtClean="0"/>
          </a:p>
          <a:p>
            <a:pPr lvl="1"/>
            <a:r>
              <a:rPr lang="en-US" dirty="0" smtClean="0"/>
              <a:t>If you want to start version-controlling existing files (as opposed to an empty directory), you should </a:t>
            </a:r>
            <a:r>
              <a:rPr lang="en-US" dirty="0" smtClean="0"/>
              <a:t>begin </a:t>
            </a:r>
            <a:r>
              <a:rPr lang="en-US" dirty="0" smtClean="0"/>
              <a:t>tracking those files and do an initial commit. You can accomplish that with a few </a:t>
            </a:r>
            <a:r>
              <a:rPr lang="en-US" dirty="0" smtClean="0"/>
              <a:t>“</a:t>
            </a:r>
            <a:r>
              <a:rPr lang="en-US" dirty="0" err="1" smtClean="0"/>
              <a:t>git</a:t>
            </a:r>
            <a:r>
              <a:rPr lang="en-US" dirty="0" smtClean="0"/>
              <a:t> add” </a:t>
            </a:r>
            <a:r>
              <a:rPr lang="en-US" dirty="0" smtClean="0"/>
              <a:t>commands that specify the files you want to track, followed by a </a:t>
            </a:r>
            <a:r>
              <a:rPr lang="en-US" dirty="0" smtClean="0"/>
              <a:t>“</a:t>
            </a:r>
            <a:r>
              <a:rPr lang="en-US" dirty="0" err="1" smtClean="0"/>
              <a:t>git</a:t>
            </a:r>
            <a:r>
              <a:rPr lang="en-US" dirty="0" smtClean="0"/>
              <a:t> commit”</a:t>
            </a:r>
            <a:endParaRPr lang="en-US" dirty="0"/>
          </a:p>
        </p:txBody>
      </p:sp>
      <p:sp>
        <p:nvSpPr>
          <p:cNvPr id="4" name="Title 3"/>
          <p:cNvSpPr>
            <a:spLocks noGrp="1"/>
          </p:cNvSpPr>
          <p:nvPr>
            <p:ph type="title"/>
          </p:nvPr>
        </p:nvSpPr>
        <p:spPr/>
        <p:txBody>
          <a:bodyPr/>
          <a:lstStyle/>
          <a:p>
            <a:r>
              <a:rPr lang="en-US" dirty="0" smtClean="0"/>
              <a:t>Getting a </a:t>
            </a:r>
            <a:r>
              <a:rPr lang="en-US" dirty="0" err="1" smtClean="0"/>
              <a:t>Git</a:t>
            </a:r>
            <a:r>
              <a:rPr lang="en-US" dirty="0" smtClean="0"/>
              <a:t> Repository</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2764903" y="4712705"/>
            <a:ext cx="3429000" cy="7429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5"/>
            <a:ext cx="8229600" cy="3368458"/>
          </a:xfrm>
        </p:spPr>
        <p:txBody>
          <a:bodyPr>
            <a:normAutofit fontScale="92500"/>
          </a:bodyPr>
          <a:lstStyle/>
          <a:p>
            <a:r>
              <a:rPr lang="en-US" dirty="0" smtClean="0"/>
              <a:t>If you want to get a copy of an existing </a:t>
            </a:r>
            <a:r>
              <a:rPr lang="en-US" dirty="0" err="1" smtClean="0"/>
              <a:t>Git</a:t>
            </a:r>
            <a:r>
              <a:rPr lang="en-US" dirty="0" smtClean="0"/>
              <a:t> repository – for example, a project you’d like to contribute to – the command you need is </a:t>
            </a:r>
            <a:r>
              <a:rPr lang="en-US" dirty="0" err="1" smtClean="0"/>
              <a:t>git</a:t>
            </a:r>
            <a:r>
              <a:rPr lang="en-US" dirty="0" smtClean="0"/>
              <a:t> clone. If you’re familiar with other VCS systems such as Subversion, you’ll notice that the command is "clone" and not "checkout". This is an important distinction – instead of getting just a working copy, </a:t>
            </a:r>
            <a:r>
              <a:rPr lang="en-US" dirty="0" err="1" smtClean="0"/>
              <a:t>Git</a:t>
            </a:r>
            <a:r>
              <a:rPr lang="en-US" dirty="0" smtClean="0"/>
              <a:t> receives a full copy of nearly all data that the server has. Every version of every file for the history of the project is pulled down by default when you run </a:t>
            </a:r>
            <a:r>
              <a:rPr lang="en-US" dirty="0" err="1" smtClean="0"/>
              <a:t>git</a:t>
            </a:r>
            <a:r>
              <a:rPr lang="en-US" dirty="0" smtClean="0"/>
              <a:t> clone. In fact, if your server disk gets corrupted, you can often use nearly any of the clones on any client to set the server back to the state it was in when it was </a:t>
            </a:r>
            <a:r>
              <a:rPr lang="en-US" dirty="0" smtClean="0"/>
              <a:t>cloned.</a:t>
            </a:r>
            <a:endParaRPr lang="en-US" dirty="0"/>
          </a:p>
        </p:txBody>
      </p:sp>
      <p:sp>
        <p:nvSpPr>
          <p:cNvPr id="4" name="Title 3"/>
          <p:cNvSpPr>
            <a:spLocks noGrp="1"/>
          </p:cNvSpPr>
          <p:nvPr>
            <p:ph type="title"/>
          </p:nvPr>
        </p:nvSpPr>
        <p:spPr/>
        <p:txBody>
          <a:bodyPr/>
          <a:lstStyle/>
          <a:p>
            <a:r>
              <a:rPr lang="en-US" dirty="0" smtClean="0"/>
              <a:t>Cloning an Existing Repository</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7650" name="Picture 2"/>
          <p:cNvPicPr>
            <a:picLocks noChangeAspect="1" noChangeArrowheads="1"/>
          </p:cNvPicPr>
          <p:nvPr/>
        </p:nvPicPr>
        <p:blipFill>
          <a:blip r:embed="rId2" cstate="print"/>
          <a:srcRect/>
          <a:stretch>
            <a:fillRect/>
          </a:stretch>
        </p:blipFill>
        <p:spPr bwMode="auto">
          <a:xfrm>
            <a:off x="2686774" y="5094548"/>
            <a:ext cx="3886200" cy="4191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3102241"/>
          </a:xfrm>
        </p:spPr>
        <p:txBody>
          <a:bodyPr/>
          <a:lstStyle/>
          <a:p>
            <a:r>
              <a:rPr lang="en-US" dirty="0" smtClean="0"/>
              <a:t>You have a bona fide </a:t>
            </a:r>
            <a:r>
              <a:rPr lang="en-US" dirty="0" err="1" smtClean="0"/>
              <a:t>Git</a:t>
            </a:r>
            <a:r>
              <a:rPr lang="en-US" dirty="0" smtClean="0"/>
              <a:t> repository and a checkout or working copy of the files for that project. You need to make some changes and commit snapshots of those changes into your repository each time the project reaches a state you want to record.</a:t>
            </a:r>
          </a:p>
          <a:p>
            <a:r>
              <a:rPr lang="en-US" dirty="0" smtClean="0"/>
              <a:t>Remember that each file in your working directory can be in one of two states: </a:t>
            </a:r>
            <a:r>
              <a:rPr lang="en-US" b="1" dirty="0" smtClean="0"/>
              <a:t>tracked</a:t>
            </a:r>
            <a:r>
              <a:rPr lang="en-US" dirty="0" smtClean="0"/>
              <a:t> or </a:t>
            </a:r>
            <a:r>
              <a:rPr lang="en-US" b="1" dirty="0" smtClean="0"/>
              <a:t>untracked</a:t>
            </a:r>
            <a:r>
              <a:rPr lang="en-US" dirty="0" smtClean="0"/>
              <a:t>. Tracked files are files that were in the last snapshot; they can be </a:t>
            </a:r>
            <a:r>
              <a:rPr lang="en-US" b="1" dirty="0" smtClean="0"/>
              <a:t>unmodified</a:t>
            </a:r>
            <a:r>
              <a:rPr lang="en-US" dirty="0" smtClean="0"/>
              <a:t>, </a:t>
            </a:r>
            <a:r>
              <a:rPr lang="en-US" b="1" dirty="0" smtClean="0"/>
              <a:t>modified</a:t>
            </a:r>
            <a:r>
              <a:rPr lang="en-US" dirty="0" smtClean="0"/>
              <a:t>, or </a:t>
            </a:r>
            <a:r>
              <a:rPr lang="en-US" b="1" dirty="0" smtClean="0"/>
              <a:t>staged</a:t>
            </a:r>
            <a:r>
              <a:rPr lang="en-US" dirty="0" smtClean="0"/>
              <a:t>. </a:t>
            </a:r>
          </a:p>
          <a:p>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
        <p:nvSpPr>
          <p:cNvPr id="7" name="Title 3"/>
          <p:cNvSpPr txBox="1">
            <a:spLocks/>
          </p:cNvSpPr>
          <p:nvPr/>
        </p:nvSpPr>
        <p:spPr>
          <a:xfrm>
            <a:off x="609600" y="427038"/>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75"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Recording Changes to a Repository</a:t>
            </a:r>
            <a:endParaRPr kumimoji="0" lang="en-US" sz="3075"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Recording Changes to a Repository</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9698" name="Picture 2" descr="The lifecycle of the status of your files."/>
          <p:cNvPicPr>
            <a:picLocks noChangeAspect="1" noChangeArrowheads="1"/>
          </p:cNvPicPr>
          <p:nvPr/>
        </p:nvPicPr>
        <p:blipFill>
          <a:blip r:embed="rId2" cstate="print"/>
          <a:srcRect/>
          <a:stretch>
            <a:fillRect/>
          </a:stretch>
        </p:blipFill>
        <p:spPr bwMode="auto">
          <a:xfrm>
            <a:off x="803752" y="1906406"/>
            <a:ext cx="7620000" cy="31432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5"/>
            <a:ext cx="8229600" cy="995648"/>
          </a:xfrm>
        </p:spPr>
        <p:txBody>
          <a:bodyPr/>
          <a:lstStyle/>
          <a:p>
            <a:r>
              <a:rPr lang="en-US" dirty="0" smtClean="0"/>
              <a:t>The main tool you use to determine which files are in which state is the </a:t>
            </a:r>
            <a:r>
              <a:rPr lang="en-US" dirty="0" smtClean="0"/>
              <a:t>“</a:t>
            </a:r>
            <a:r>
              <a:rPr lang="en-US" dirty="0" err="1" smtClean="0"/>
              <a:t>git</a:t>
            </a:r>
            <a:r>
              <a:rPr lang="en-US" dirty="0" smtClean="0"/>
              <a:t> status” </a:t>
            </a:r>
            <a:r>
              <a:rPr lang="en-US" dirty="0" smtClean="0"/>
              <a:t>command</a:t>
            </a:r>
            <a:r>
              <a:rPr lang="en-US" dirty="0" smtClean="0"/>
              <a:t>.</a:t>
            </a:r>
          </a:p>
          <a:p>
            <a:pPr>
              <a:buNone/>
            </a:pPr>
            <a:endParaRPr lang="en-US" dirty="0"/>
          </a:p>
        </p:txBody>
      </p:sp>
      <p:sp>
        <p:nvSpPr>
          <p:cNvPr id="4" name="Title 3"/>
          <p:cNvSpPr>
            <a:spLocks noGrp="1"/>
          </p:cNvSpPr>
          <p:nvPr>
            <p:ph type="title"/>
          </p:nvPr>
        </p:nvSpPr>
        <p:spPr/>
        <p:txBody>
          <a:bodyPr/>
          <a:lstStyle/>
          <a:p>
            <a:r>
              <a:rPr lang="en-US" dirty="0" smtClean="0"/>
              <a:t>Checking the Status of Files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826083" y="2618410"/>
            <a:ext cx="4181475" cy="857250"/>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1713958" y="3951910"/>
            <a:ext cx="6086475" cy="18478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In order to begin tracking a new file, you use the command </a:t>
            </a:r>
            <a:r>
              <a:rPr lang="en-US" dirty="0" smtClean="0"/>
              <a:t>“</a:t>
            </a:r>
            <a:r>
              <a:rPr lang="en-US" dirty="0" err="1" smtClean="0"/>
              <a:t>git</a:t>
            </a:r>
            <a:r>
              <a:rPr lang="en-US" dirty="0" smtClean="0"/>
              <a:t> add”.</a:t>
            </a:r>
          </a:p>
          <a:p>
            <a:r>
              <a:rPr lang="en-US" dirty="0" smtClean="0"/>
              <a:t>“</a:t>
            </a:r>
            <a:r>
              <a:rPr lang="en-US" dirty="0" err="1" smtClean="0"/>
              <a:t>git</a:t>
            </a:r>
            <a:r>
              <a:rPr lang="en-US" dirty="0" smtClean="0"/>
              <a:t> add” </a:t>
            </a:r>
            <a:r>
              <a:rPr lang="en-US" dirty="0" smtClean="0"/>
              <a:t>is a multipurpose command – you use it to begin tracking new files, to stage files, and to do other things like marking merge-conflicted files as resolved. It may be helpful to think of it more as “add this content to the next commit” rather than “add this file to the project</a:t>
            </a:r>
            <a:r>
              <a:rPr lang="en-US" dirty="0" smtClean="0"/>
              <a:t>”.</a:t>
            </a:r>
          </a:p>
          <a:p>
            <a:r>
              <a:rPr lang="en-US" dirty="0" smtClean="0"/>
              <a:t>If you modify a file, run “</a:t>
            </a:r>
            <a:r>
              <a:rPr lang="en-US" dirty="0" err="1" smtClean="0"/>
              <a:t>git</a:t>
            </a:r>
            <a:r>
              <a:rPr lang="en-US" dirty="0" smtClean="0"/>
              <a:t> add” again.</a:t>
            </a:r>
          </a:p>
          <a:p>
            <a:r>
              <a:rPr lang="en-US" dirty="0" smtClean="0"/>
              <a:t>If you run </a:t>
            </a:r>
            <a:r>
              <a:rPr lang="en-US" dirty="0" smtClean="0"/>
              <a:t>“</a:t>
            </a:r>
            <a:r>
              <a:rPr lang="en-US" dirty="0" err="1" smtClean="0"/>
              <a:t>git</a:t>
            </a:r>
            <a:r>
              <a:rPr lang="en-US" dirty="0" smtClean="0"/>
              <a:t> </a:t>
            </a:r>
            <a:r>
              <a:rPr lang="en-US" dirty="0" smtClean="0"/>
              <a:t>status </a:t>
            </a:r>
            <a:r>
              <a:rPr lang="en-US" dirty="0" smtClean="0"/>
              <a:t>–s” </a:t>
            </a:r>
            <a:r>
              <a:rPr lang="en-US" dirty="0" smtClean="0"/>
              <a:t>or </a:t>
            </a:r>
            <a:r>
              <a:rPr lang="en-US" dirty="0" smtClean="0"/>
              <a:t>“</a:t>
            </a:r>
            <a:r>
              <a:rPr lang="en-US" dirty="0" err="1" smtClean="0"/>
              <a:t>git</a:t>
            </a:r>
            <a:r>
              <a:rPr lang="en-US" dirty="0" smtClean="0"/>
              <a:t> </a:t>
            </a:r>
            <a:r>
              <a:rPr lang="en-US" dirty="0" smtClean="0"/>
              <a:t>status </a:t>
            </a:r>
            <a:r>
              <a:rPr lang="en-US" dirty="0" smtClean="0"/>
              <a:t>--short" </a:t>
            </a:r>
            <a:r>
              <a:rPr lang="en-US" dirty="0" smtClean="0"/>
              <a:t>you get a far more simplified output from the </a:t>
            </a:r>
            <a:r>
              <a:rPr lang="en-US" dirty="0" smtClean="0"/>
              <a:t>command.</a:t>
            </a:r>
          </a:p>
          <a:p>
            <a:pPr lvl="1"/>
            <a:r>
              <a:rPr lang="en-US" dirty="0" smtClean="0"/>
              <a:t>A – added</a:t>
            </a:r>
          </a:p>
          <a:p>
            <a:pPr lvl="1"/>
            <a:r>
              <a:rPr lang="en-US" dirty="0" smtClean="0"/>
              <a:t>M – modified</a:t>
            </a:r>
          </a:p>
          <a:p>
            <a:pPr lvl="1"/>
            <a:r>
              <a:rPr lang="en-US" dirty="0" smtClean="0"/>
              <a:t>?? – untracked</a:t>
            </a:r>
          </a:p>
        </p:txBody>
      </p:sp>
      <p:sp>
        <p:nvSpPr>
          <p:cNvPr id="4" name="Title 3"/>
          <p:cNvSpPr>
            <a:spLocks noGrp="1"/>
          </p:cNvSpPr>
          <p:nvPr>
            <p:ph type="title"/>
          </p:nvPr>
        </p:nvSpPr>
        <p:spPr/>
        <p:txBody>
          <a:bodyPr/>
          <a:lstStyle/>
          <a:p>
            <a:r>
              <a:rPr lang="en-US" dirty="0" smtClean="0"/>
              <a:t>Tracking Files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1076671"/>
          </a:xfrm>
        </p:spPr>
        <p:txBody>
          <a:bodyPr>
            <a:normAutofit/>
          </a:bodyPr>
          <a:lstStyle/>
          <a:p>
            <a:r>
              <a:rPr lang="en-US" dirty="0" smtClean="0"/>
              <a:t>Use the </a:t>
            </a:r>
            <a:r>
              <a:rPr lang="en-US" dirty="0" smtClean="0"/>
              <a:t>.</a:t>
            </a:r>
            <a:r>
              <a:rPr lang="en-US" dirty="0" err="1" smtClean="0"/>
              <a:t>gitignore</a:t>
            </a:r>
            <a:r>
              <a:rPr lang="en-US" dirty="0" smtClean="0"/>
              <a:t> file to configure file patterns that should be ignored by </a:t>
            </a:r>
            <a:r>
              <a:rPr lang="en-US" dirty="0" err="1" smtClean="0"/>
              <a:t>Git</a:t>
            </a:r>
            <a:r>
              <a:rPr lang="en-US" dirty="0" smtClean="0"/>
              <a:t> (e.g. log files)</a:t>
            </a:r>
            <a:endParaRPr lang="en-US" dirty="0"/>
          </a:p>
        </p:txBody>
      </p:sp>
      <p:sp>
        <p:nvSpPr>
          <p:cNvPr id="4" name="Title 3"/>
          <p:cNvSpPr>
            <a:spLocks noGrp="1"/>
          </p:cNvSpPr>
          <p:nvPr>
            <p:ph type="title"/>
          </p:nvPr>
        </p:nvSpPr>
        <p:spPr/>
        <p:txBody>
          <a:bodyPr/>
          <a:lstStyle/>
          <a:p>
            <a:r>
              <a:rPr lang="en-US" dirty="0" smtClean="0"/>
              <a:t>Ignoring Files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1425314" y="2597311"/>
            <a:ext cx="6200775" cy="27051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r>
              <a:rPr lang="en-US" altLang="en-US" dirty="0" smtClean="0"/>
              <a:t>Introduction to GIT</a:t>
            </a:r>
          </a:p>
        </p:txBody>
      </p:sp>
      <p:sp>
        <p:nvSpPr>
          <p:cNvPr id="7174" name="Rectangle 3"/>
          <p:cNvSpPr>
            <a:spLocks noGrp="1" noChangeArrowheads="1"/>
          </p:cNvSpPr>
          <p:nvPr>
            <p:ph type="body" idx="1"/>
          </p:nvPr>
        </p:nvSpPr>
        <p:spPr>
          <a:xfrm>
            <a:off x="457200" y="1481335"/>
            <a:ext cx="8229600" cy="4363880"/>
          </a:xfrm>
        </p:spPr>
        <p:txBody>
          <a:bodyPr/>
          <a:lstStyle/>
          <a:p>
            <a:r>
              <a:rPr lang="en-US" dirty="0" smtClean="0"/>
              <a:t>Version control is a system that records changes to a file or set of files over time so that you can recall specific versions later. </a:t>
            </a:r>
          </a:p>
          <a:p>
            <a:r>
              <a:rPr lang="en-US" dirty="0" smtClean="0"/>
              <a:t>Any </a:t>
            </a:r>
            <a:r>
              <a:rPr lang="en-US" dirty="0" smtClean="0"/>
              <a:t>type of file on a computer can be placed under version control</a:t>
            </a:r>
            <a:r>
              <a:rPr lang="en-US" dirty="0" smtClean="0"/>
              <a:t>.</a:t>
            </a:r>
            <a:endParaRPr lang="en-US" altLang="en-US" dirty="0" smtClean="0"/>
          </a:p>
          <a:p>
            <a:endParaRPr lang="en-US" altLang="en-US" dirty="0" smtClean="0"/>
          </a:p>
        </p:txBody>
      </p:sp>
      <p:sp>
        <p:nvSpPr>
          <p:cNvPr id="2"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extLst>
      <p:ext uri="{BB962C8B-B14F-4D97-AF65-F5344CB8AC3E}">
        <p14:creationId xmlns:p14="http://schemas.microsoft.com/office/powerpoint/2010/main" xmlns="" val="236725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5"/>
            <a:ext cx="8229600" cy="1910048"/>
          </a:xfrm>
        </p:spPr>
        <p:txBody>
          <a:bodyPr/>
          <a:lstStyle/>
          <a:p>
            <a:r>
              <a:rPr lang="en-US" dirty="0" smtClean="0"/>
              <a:t>If </a:t>
            </a:r>
            <a:r>
              <a:rPr lang="en-US" dirty="0" smtClean="0"/>
              <a:t>you </a:t>
            </a:r>
            <a:r>
              <a:rPr lang="en-US" dirty="0" smtClean="0"/>
              <a:t>want to know exactly what </a:t>
            </a:r>
            <a:r>
              <a:rPr lang="en-US" dirty="0" smtClean="0"/>
              <a:t>content has changed</a:t>
            </a:r>
            <a:r>
              <a:rPr lang="en-US" dirty="0" smtClean="0"/>
              <a:t>, not just which files were changed – you can use the </a:t>
            </a:r>
            <a:r>
              <a:rPr lang="en-US" dirty="0" smtClean="0"/>
              <a:t>“</a:t>
            </a:r>
            <a:r>
              <a:rPr lang="en-US" dirty="0" err="1" smtClean="0"/>
              <a:t>git</a:t>
            </a:r>
            <a:r>
              <a:rPr lang="en-US" dirty="0" smtClean="0"/>
              <a:t> diff” </a:t>
            </a:r>
            <a:r>
              <a:rPr lang="en-US" dirty="0" smtClean="0"/>
              <a:t>command</a:t>
            </a:r>
            <a:r>
              <a:rPr lang="en-US" dirty="0" smtClean="0"/>
              <a:t>.</a:t>
            </a:r>
          </a:p>
          <a:p>
            <a:pPr lvl="1"/>
            <a:r>
              <a:rPr lang="en-US" dirty="0" smtClean="0"/>
              <a:t>“</a:t>
            </a:r>
            <a:r>
              <a:rPr lang="en-US" dirty="0" err="1" smtClean="0"/>
              <a:t>git</a:t>
            </a:r>
            <a:r>
              <a:rPr lang="en-US" dirty="0" smtClean="0"/>
              <a:t> diff” </a:t>
            </a:r>
            <a:r>
              <a:rPr lang="en-US" dirty="0" smtClean="0"/>
              <a:t>by itself doesn’t show all changes made since your last commit – only changes that are still </a:t>
            </a:r>
            <a:r>
              <a:rPr lang="en-US" dirty="0" err="1" smtClean="0"/>
              <a:t>unstaged</a:t>
            </a:r>
            <a:r>
              <a:rPr lang="en-US" dirty="0" smtClean="0"/>
              <a:t>.</a:t>
            </a:r>
            <a:endParaRPr lang="en-US" dirty="0"/>
          </a:p>
        </p:txBody>
      </p:sp>
      <p:sp>
        <p:nvSpPr>
          <p:cNvPr id="4" name="Title 3"/>
          <p:cNvSpPr>
            <a:spLocks noGrp="1"/>
          </p:cNvSpPr>
          <p:nvPr>
            <p:ph type="title"/>
          </p:nvPr>
        </p:nvSpPr>
        <p:spPr/>
        <p:txBody>
          <a:bodyPr/>
          <a:lstStyle/>
          <a:p>
            <a:r>
              <a:rPr lang="en-US" dirty="0" smtClean="0"/>
              <a:t>Viewing Staged and </a:t>
            </a:r>
            <a:r>
              <a:rPr lang="en-US" dirty="0" err="1" smtClean="0"/>
              <a:t>Unstaged</a:t>
            </a:r>
            <a:r>
              <a:rPr lang="en-US" dirty="0" smtClean="0"/>
              <a:t> Changes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1576388" y="3625107"/>
            <a:ext cx="5991225" cy="18764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4560651"/>
          </a:xfrm>
        </p:spPr>
        <p:txBody>
          <a:bodyPr>
            <a:normAutofit fontScale="92500" lnSpcReduction="10000"/>
          </a:bodyPr>
          <a:lstStyle/>
          <a:p>
            <a:r>
              <a:rPr lang="en-US" dirty="0" smtClean="0"/>
              <a:t>Remember that anything that is still </a:t>
            </a:r>
            <a:r>
              <a:rPr lang="en-US" dirty="0" err="1" smtClean="0"/>
              <a:t>unstaged</a:t>
            </a:r>
            <a:r>
              <a:rPr lang="en-US" dirty="0" smtClean="0"/>
              <a:t> – any files you have created or modified that you haven’t run </a:t>
            </a:r>
            <a:r>
              <a:rPr lang="en-US" dirty="0" smtClean="0"/>
              <a:t>“</a:t>
            </a:r>
            <a:r>
              <a:rPr lang="en-US" dirty="0" err="1" smtClean="0"/>
              <a:t>git</a:t>
            </a:r>
            <a:r>
              <a:rPr lang="en-US" dirty="0" smtClean="0"/>
              <a:t> add” </a:t>
            </a:r>
            <a:r>
              <a:rPr lang="en-US" dirty="0" smtClean="0"/>
              <a:t>on since you edited them – won’t go into </a:t>
            </a:r>
            <a:r>
              <a:rPr lang="en-US" dirty="0" smtClean="0"/>
              <a:t>commit</a:t>
            </a:r>
            <a:r>
              <a:rPr lang="en-US" dirty="0" smtClean="0"/>
              <a:t>. </a:t>
            </a:r>
            <a:endParaRPr lang="en-US" dirty="0" smtClean="0"/>
          </a:p>
          <a:p>
            <a:r>
              <a:rPr lang="en-US" dirty="0" smtClean="0"/>
              <a:t>Use the “</a:t>
            </a:r>
            <a:r>
              <a:rPr lang="en-US" dirty="0" err="1" smtClean="0"/>
              <a:t>git</a:t>
            </a:r>
            <a:r>
              <a:rPr lang="en-US" dirty="0" smtClean="0"/>
              <a:t> commit” command to commit changes.</a:t>
            </a:r>
          </a:p>
          <a:p>
            <a:pPr lvl="1"/>
            <a:r>
              <a:rPr lang="en-US" dirty="0" smtClean="0"/>
              <a:t>Doing so launches </a:t>
            </a:r>
            <a:r>
              <a:rPr lang="en-US" dirty="0" smtClean="0"/>
              <a:t>your </a:t>
            </a:r>
            <a:r>
              <a:rPr lang="en-US" dirty="0" smtClean="0"/>
              <a:t>editor of choice</a:t>
            </a:r>
            <a:r>
              <a:rPr lang="en-US" dirty="0" smtClean="0"/>
              <a:t>.</a:t>
            </a:r>
          </a:p>
          <a:p>
            <a:r>
              <a:rPr lang="en-US" dirty="0" smtClean="0"/>
              <a:t>The </a:t>
            </a:r>
            <a:r>
              <a:rPr lang="en-US" dirty="0" smtClean="0"/>
              <a:t>default commit message contains the latest output of the </a:t>
            </a:r>
            <a:r>
              <a:rPr lang="en-US" dirty="0" smtClean="0"/>
              <a:t>“</a:t>
            </a:r>
            <a:r>
              <a:rPr lang="en-US" dirty="0" err="1" smtClean="0"/>
              <a:t>git</a:t>
            </a:r>
            <a:r>
              <a:rPr lang="en-US" dirty="0" smtClean="0"/>
              <a:t> status” </a:t>
            </a:r>
            <a:r>
              <a:rPr lang="en-US" dirty="0" smtClean="0"/>
              <a:t>command commented out and one empty line on top</a:t>
            </a:r>
            <a:r>
              <a:rPr lang="en-US" dirty="0" smtClean="0"/>
              <a:t>.</a:t>
            </a:r>
          </a:p>
          <a:p>
            <a:r>
              <a:rPr lang="en-US" dirty="0" smtClean="0"/>
              <a:t>Remember that the commit records the snapshot you set up in your staging area. Anything you didn’t stage is still sitting there modified; you can do another commit to add it to your history. Every time you perform a commit, you’re recording a snapshot of your project that you can revert to or compare to later</a:t>
            </a:r>
            <a:r>
              <a:rPr lang="en-US" dirty="0" smtClean="0"/>
              <a:t>.</a:t>
            </a:r>
          </a:p>
          <a:p>
            <a:r>
              <a:rPr lang="en-US" dirty="0" smtClean="0"/>
              <a:t>If you want to skip the staging area, </a:t>
            </a:r>
            <a:r>
              <a:rPr lang="en-US" dirty="0" err="1" smtClean="0"/>
              <a:t>Git</a:t>
            </a:r>
            <a:r>
              <a:rPr lang="en-US" dirty="0" smtClean="0"/>
              <a:t> provides a simple shortcut. Adding the -a option to the </a:t>
            </a:r>
            <a:r>
              <a:rPr lang="en-US" dirty="0" err="1" smtClean="0"/>
              <a:t>git</a:t>
            </a:r>
            <a:r>
              <a:rPr lang="en-US" dirty="0" smtClean="0"/>
              <a:t> commit command makes </a:t>
            </a:r>
            <a:r>
              <a:rPr lang="en-US" dirty="0" err="1" smtClean="0"/>
              <a:t>Git</a:t>
            </a:r>
            <a:r>
              <a:rPr lang="en-US" dirty="0" smtClean="0"/>
              <a:t> automatically stage every file that is already tracked before doing the commit, letting you skip the </a:t>
            </a:r>
            <a:r>
              <a:rPr lang="en-US" dirty="0" err="1" smtClean="0"/>
              <a:t>git</a:t>
            </a:r>
            <a:r>
              <a:rPr lang="en-US" dirty="0" smtClean="0"/>
              <a:t> add </a:t>
            </a:r>
            <a:r>
              <a:rPr lang="en-US" dirty="0" smtClean="0"/>
              <a:t>part.</a:t>
            </a:r>
            <a:endParaRPr lang="en-US" dirty="0"/>
          </a:p>
        </p:txBody>
      </p:sp>
      <p:sp>
        <p:nvSpPr>
          <p:cNvPr id="4" name="Title 3"/>
          <p:cNvSpPr>
            <a:spLocks noGrp="1"/>
          </p:cNvSpPr>
          <p:nvPr>
            <p:ph type="title"/>
          </p:nvPr>
        </p:nvSpPr>
        <p:spPr/>
        <p:txBody>
          <a:bodyPr/>
          <a:lstStyle/>
          <a:p>
            <a:r>
              <a:rPr lang="en-US" dirty="0" smtClean="0"/>
              <a:t>Committing Changes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2905471"/>
          </a:xfrm>
        </p:spPr>
        <p:txBody>
          <a:bodyPr/>
          <a:lstStyle/>
          <a:p>
            <a:r>
              <a:rPr lang="en-US" dirty="0" smtClean="0"/>
              <a:t>To remove a file from </a:t>
            </a:r>
            <a:r>
              <a:rPr lang="en-US" dirty="0" err="1" smtClean="0"/>
              <a:t>Git</a:t>
            </a:r>
            <a:r>
              <a:rPr lang="en-US" dirty="0" smtClean="0"/>
              <a:t>, you have to remove it from your tracked files (more accurately, remove it from your staging area) and then commit. The </a:t>
            </a:r>
            <a:r>
              <a:rPr lang="en-US" dirty="0" smtClean="0"/>
              <a:t>“</a:t>
            </a:r>
            <a:r>
              <a:rPr lang="en-US" dirty="0" err="1" smtClean="0"/>
              <a:t>git</a:t>
            </a:r>
            <a:r>
              <a:rPr lang="en-US" dirty="0" smtClean="0"/>
              <a:t> </a:t>
            </a:r>
            <a:r>
              <a:rPr lang="en-US" dirty="0" err="1" smtClean="0"/>
              <a:t>rm</a:t>
            </a:r>
            <a:r>
              <a:rPr lang="en-US" dirty="0" smtClean="0"/>
              <a:t>” </a:t>
            </a:r>
            <a:r>
              <a:rPr lang="en-US" dirty="0" smtClean="0"/>
              <a:t>command does that, and also removes the file from your working directory so you don’t see it as an untracked </a:t>
            </a:r>
            <a:r>
              <a:rPr lang="en-US" dirty="0" smtClean="0"/>
              <a:t>file </a:t>
            </a:r>
            <a:r>
              <a:rPr lang="en-US" dirty="0" smtClean="0"/>
              <a:t>the next time around</a:t>
            </a:r>
            <a:r>
              <a:rPr lang="en-US" dirty="0" smtClean="0"/>
              <a:t>.</a:t>
            </a:r>
          </a:p>
          <a:p>
            <a:r>
              <a:rPr lang="en-US" dirty="0" smtClean="0"/>
              <a:t>The next time you commit, the file will be gone and no longer tracked</a:t>
            </a:r>
            <a:r>
              <a:rPr lang="en-US" dirty="0" smtClean="0"/>
              <a:t>.</a:t>
            </a:r>
          </a:p>
          <a:p>
            <a:r>
              <a:rPr lang="en-US" dirty="0" err="1" smtClean="0"/>
              <a:t>Git</a:t>
            </a:r>
            <a:r>
              <a:rPr lang="en-US" dirty="0" smtClean="0"/>
              <a:t> has a </a:t>
            </a:r>
            <a:r>
              <a:rPr lang="en-US" dirty="0" smtClean="0"/>
              <a:t>“</a:t>
            </a:r>
            <a:r>
              <a:rPr lang="en-US" dirty="0" err="1" smtClean="0"/>
              <a:t>mv</a:t>
            </a:r>
            <a:r>
              <a:rPr lang="en-US" dirty="0" smtClean="0"/>
              <a:t>” command </a:t>
            </a:r>
            <a:r>
              <a:rPr lang="en-US" dirty="0" smtClean="0"/>
              <a:t>to rename a file in </a:t>
            </a:r>
            <a:r>
              <a:rPr lang="en-US" dirty="0" err="1" smtClean="0"/>
              <a:t>Git</a:t>
            </a:r>
            <a:r>
              <a:rPr lang="en-US" dirty="0" smtClean="0"/>
              <a:t>:</a:t>
            </a:r>
            <a:endParaRPr lang="en-US" dirty="0"/>
          </a:p>
        </p:txBody>
      </p:sp>
      <p:sp>
        <p:nvSpPr>
          <p:cNvPr id="4" name="Title 3"/>
          <p:cNvSpPr>
            <a:spLocks noGrp="1"/>
          </p:cNvSpPr>
          <p:nvPr>
            <p:ph type="title"/>
          </p:nvPr>
        </p:nvSpPr>
        <p:spPr/>
        <p:txBody>
          <a:bodyPr/>
          <a:lstStyle/>
          <a:p>
            <a:r>
              <a:rPr lang="en-US" dirty="0" smtClean="0"/>
              <a:t>Removing Files from </a:t>
            </a:r>
            <a:r>
              <a:rPr lang="en-US" dirty="0" err="1" smtClean="0"/>
              <a:t>Git</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3260264" y="4601600"/>
            <a:ext cx="2600325" cy="4095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1516509"/>
          </a:xfrm>
        </p:spPr>
        <p:txBody>
          <a:bodyPr>
            <a:normAutofit fontScale="92500" lnSpcReduction="20000"/>
          </a:bodyPr>
          <a:lstStyle/>
          <a:p>
            <a:r>
              <a:rPr lang="en-US" dirty="0" smtClean="0"/>
              <a:t>After you have created several commits, or if you have cloned a repository with an existing commit history, you’ll probably want to look back to see what has happened. The most basic and powerful tool to do this is the </a:t>
            </a:r>
            <a:r>
              <a:rPr lang="en-US" dirty="0" smtClean="0"/>
              <a:t>“</a:t>
            </a:r>
            <a:r>
              <a:rPr lang="en-US" dirty="0" err="1" smtClean="0"/>
              <a:t>git</a:t>
            </a:r>
            <a:r>
              <a:rPr lang="en-US" dirty="0" smtClean="0"/>
              <a:t> log” </a:t>
            </a:r>
            <a:r>
              <a:rPr lang="en-US" dirty="0" smtClean="0"/>
              <a:t>command</a:t>
            </a:r>
            <a:r>
              <a:rPr lang="en-US" dirty="0" smtClean="0"/>
              <a:t>.</a:t>
            </a:r>
          </a:p>
          <a:p>
            <a:pPr lvl="1"/>
            <a:r>
              <a:rPr lang="en-US" dirty="0" smtClean="0"/>
              <a:t>Example: </a:t>
            </a:r>
            <a:r>
              <a:rPr lang="en-US" dirty="0" err="1" smtClean="0"/>
              <a:t>git</a:t>
            </a:r>
            <a:r>
              <a:rPr lang="en-US" dirty="0" smtClean="0"/>
              <a:t> clone </a:t>
            </a:r>
            <a:r>
              <a:rPr lang="en-US" dirty="0" smtClean="0">
                <a:hlinkClick r:id="rId2"/>
              </a:rPr>
              <a:t>https://</a:t>
            </a:r>
            <a:r>
              <a:rPr lang="en-US" dirty="0" smtClean="0">
                <a:hlinkClick r:id="rId2"/>
              </a:rPr>
              <a:t>github.com/schacon/simplegit-progit</a:t>
            </a:r>
            <a:endParaRPr lang="en-US" dirty="0" smtClean="0"/>
          </a:p>
          <a:p>
            <a:pPr lvl="1"/>
            <a:r>
              <a:rPr lang="en-US" dirty="0" err="1" smtClean="0"/>
              <a:t>git</a:t>
            </a:r>
            <a:r>
              <a:rPr lang="en-US" dirty="0" smtClean="0"/>
              <a:t> </a:t>
            </a:r>
            <a:r>
              <a:rPr lang="en-US" dirty="0" smtClean="0"/>
              <a:t>log</a:t>
            </a:r>
          </a:p>
        </p:txBody>
      </p:sp>
      <p:sp>
        <p:nvSpPr>
          <p:cNvPr id="4" name="Title 3"/>
          <p:cNvSpPr>
            <a:spLocks noGrp="1"/>
          </p:cNvSpPr>
          <p:nvPr>
            <p:ph type="title"/>
          </p:nvPr>
        </p:nvSpPr>
        <p:spPr/>
        <p:txBody>
          <a:bodyPr/>
          <a:lstStyle/>
          <a:p>
            <a:r>
              <a:rPr lang="en-US" dirty="0" smtClean="0"/>
              <a:t>Viewing the Commit History</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5842" name="Picture 2"/>
          <p:cNvPicPr>
            <a:picLocks noChangeAspect="1" noChangeArrowheads="1"/>
          </p:cNvPicPr>
          <p:nvPr/>
        </p:nvPicPr>
        <p:blipFill>
          <a:blip r:embed="rId3" cstate="print"/>
          <a:srcRect/>
          <a:stretch>
            <a:fillRect/>
          </a:stretch>
        </p:blipFill>
        <p:spPr bwMode="auto">
          <a:xfrm>
            <a:off x="2136313" y="3026418"/>
            <a:ext cx="4848225" cy="31432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5"/>
            <a:ext cx="8229600" cy="1782726"/>
          </a:xfrm>
        </p:spPr>
        <p:txBody>
          <a:bodyPr/>
          <a:lstStyle/>
          <a:p>
            <a:r>
              <a:rPr lang="en-US" dirty="0" smtClean="0"/>
              <a:t>One of the common </a:t>
            </a:r>
            <a:r>
              <a:rPr lang="en-US" dirty="0" err="1" smtClean="0"/>
              <a:t>undos</a:t>
            </a:r>
            <a:r>
              <a:rPr lang="en-US" dirty="0" smtClean="0"/>
              <a:t> takes place when you commit too early and possibly forget to add some files, or you mess up your commit message. If you want to try that commit again, you can run commit with the --amend </a:t>
            </a:r>
            <a:r>
              <a:rPr lang="en-US" dirty="0" smtClean="0"/>
              <a:t>option:</a:t>
            </a:r>
          </a:p>
          <a:p>
            <a:pPr lvl="1"/>
            <a:r>
              <a:rPr lang="en-US" dirty="0" err="1" smtClean="0"/>
              <a:t>git</a:t>
            </a:r>
            <a:r>
              <a:rPr lang="en-US" dirty="0" smtClean="0"/>
              <a:t> commit </a:t>
            </a:r>
            <a:r>
              <a:rPr lang="en-US" dirty="0" smtClean="0"/>
              <a:t>--amend</a:t>
            </a:r>
          </a:p>
          <a:p>
            <a:endParaRPr lang="en-US" dirty="0"/>
          </a:p>
        </p:txBody>
      </p:sp>
      <p:sp>
        <p:nvSpPr>
          <p:cNvPr id="4" name="Title 3"/>
          <p:cNvSpPr>
            <a:spLocks noGrp="1"/>
          </p:cNvSpPr>
          <p:nvPr>
            <p:ph type="title"/>
          </p:nvPr>
        </p:nvSpPr>
        <p:spPr/>
        <p:txBody>
          <a:bodyPr/>
          <a:lstStyle/>
          <a:p>
            <a:r>
              <a:rPr lang="en-US" dirty="0" smtClean="0"/>
              <a:t>Undo</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6867" name="Picture 3"/>
          <p:cNvPicPr>
            <a:picLocks noChangeAspect="1" noChangeArrowheads="1"/>
          </p:cNvPicPr>
          <p:nvPr/>
        </p:nvPicPr>
        <p:blipFill>
          <a:blip r:embed="rId2" cstate="print"/>
          <a:srcRect/>
          <a:stretch>
            <a:fillRect/>
          </a:stretch>
        </p:blipFill>
        <p:spPr bwMode="auto">
          <a:xfrm>
            <a:off x="2870220" y="3446965"/>
            <a:ext cx="2847975" cy="7048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To see which remote servers you have configured, you can run the </a:t>
            </a:r>
            <a:r>
              <a:rPr lang="en-US" sz="1800" dirty="0" err="1" smtClean="0"/>
              <a:t>git</a:t>
            </a:r>
            <a:r>
              <a:rPr lang="en-US" sz="1800" dirty="0" smtClean="0"/>
              <a:t> remote command. It lists the </a:t>
            </a:r>
            <a:r>
              <a:rPr lang="en-US" sz="1800" dirty="0" err="1" smtClean="0"/>
              <a:t>shortnames</a:t>
            </a:r>
            <a:r>
              <a:rPr lang="en-US" sz="1800" dirty="0" smtClean="0"/>
              <a:t> of each remote handle you’ve specified</a:t>
            </a:r>
            <a:r>
              <a:rPr lang="en-US" sz="1800" dirty="0" smtClean="0"/>
              <a:t>.</a:t>
            </a:r>
          </a:p>
          <a:p>
            <a:r>
              <a:rPr lang="en-US" sz="1800" dirty="0" smtClean="0"/>
              <a:t>To add a new remote </a:t>
            </a:r>
            <a:r>
              <a:rPr lang="en-US" sz="1800" dirty="0" err="1" smtClean="0"/>
              <a:t>Git</a:t>
            </a:r>
            <a:r>
              <a:rPr lang="en-US" sz="1800" dirty="0" smtClean="0"/>
              <a:t> repository as a </a:t>
            </a:r>
            <a:r>
              <a:rPr lang="en-US" sz="1800" dirty="0" err="1" smtClean="0"/>
              <a:t>shortname</a:t>
            </a:r>
            <a:r>
              <a:rPr lang="en-US" sz="1800" dirty="0" smtClean="0"/>
              <a:t> you can reference easily, run </a:t>
            </a:r>
            <a:r>
              <a:rPr lang="en-US" sz="1800" dirty="0" smtClean="0"/>
              <a:t>“</a:t>
            </a:r>
            <a:r>
              <a:rPr lang="en-US" sz="1800" dirty="0" err="1" smtClean="0"/>
              <a:t>git</a:t>
            </a:r>
            <a:r>
              <a:rPr lang="en-US" sz="1800" dirty="0" smtClean="0"/>
              <a:t> </a:t>
            </a:r>
            <a:r>
              <a:rPr lang="en-US" sz="1800" dirty="0" smtClean="0"/>
              <a:t>remote add &lt;</a:t>
            </a:r>
            <a:r>
              <a:rPr lang="en-US" sz="1800" dirty="0" err="1" smtClean="0"/>
              <a:t>shortname</a:t>
            </a:r>
            <a:r>
              <a:rPr lang="en-US" sz="1800" dirty="0" smtClean="0"/>
              <a:t>&gt; &lt;</a:t>
            </a:r>
            <a:r>
              <a:rPr lang="en-US" sz="1800" dirty="0" err="1" smtClean="0"/>
              <a:t>url</a:t>
            </a:r>
            <a:r>
              <a:rPr lang="en-US" sz="1800" dirty="0" smtClean="0"/>
              <a:t>&gt;”</a:t>
            </a:r>
          </a:p>
          <a:p>
            <a:r>
              <a:rPr lang="en-US" sz="1800" dirty="0" smtClean="0"/>
              <a:t>If </a:t>
            </a:r>
            <a:r>
              <a:rPr lang="en-US" sz="1800" dirty="0" smtClean="0"/>
              <a:t>you want to fetch all the information that </a:t>
            </a:r>
            <a:r>
              <a:rPr lang="en-US" sz="1800" dirty="0" smtClean="0"/>
              <a:t>remote repository has </a:t>
            </a:r>
            <a:r>
              <a:rPr lang="en-US" sz="1800" dirty="0" smtClean="0"/>
              <a:t>but that you don’t yet have in your repository, you can run </a:t>
            </a:r>
          </a:p>
          <a:p>
            <a:pPr lvl="1"/>
            <a:r>
              <a:rPr lang="en-US" sz="1400" dirty="0" err="1" smtClean="0"/>
              <a:t>git</a:t>
            </a:r>
            <a:r>
              <a:rPr lang="en-US" sz="1400" dirty="0" smtClean="0"/>
              <a:t> </a:t>
            </a:r>
            <a:r>
              <a:rPr lang="en-US" sz="1400" dirty="0" smtClean="0"/>
              <a:t>fetch </a:t>
            </a:r>
            <a:r>
              <a:rPr lang="en-US" sz="1400" dirty="0" smtClean="0"/>
              <a:t>&lt;remote-name&gt;</a:t>
            </a:r>
          </a:p>
          <a:p>
            <a:pPr lvl="1"/>
            <a:r>
              <a:rPr lang="en-US" sz="1400" dirty="0" smtClean="0"/>
              <a:t>It fetches </a:t>
            </a:r>
            <a:r>
              <a:rPr lang="en-US" sz="1400" dirty="0" smtClean="0"/>
              <a:t>any new work that has been pushed to that server since you cloned (or last fetched from) it. It’s important to note that the </a:t>
            </a:r>
            <a:r>
              <a:rPr lang="en-US" sz="1400" dirty="0" smtClean="0"/>
              <a:t>“</a:t>
            </a:r>
            <a:r>
              <a:rPr lang="en-US" sz="1400" dirty="0" err="1" smtClean="0"/>
              <a:t>git</a:t>
            </a:r>
            <a:r>
              <a:rPr lang="en-US" sz="1400" dirty="0" smtClean="0"/>
              <a:t> fetch” </a:t>
            </a:r>
            <a:r>
              <a:rPr lang="en-US" sz="1400" dirty="0" smtClean="0"/>
              <a:t>command only downloads the data to your local repository – it doesn’t automatically merge it with any of your work or modify what you’re currently working on. </a:t>
            </a:r>
            <a:endParaRPr lang="en-US" sz="1400" dirty="0" smtClean="0"/>
          </a:p>
          <a:p>
            <a:r>
              <a:rPr lang="en-US" sz="1800" dirty="0" smtClean="0"/>
              <a:t>When you have your project at a point that you want to share, you have to push it upstream. The command </a:t>
            </a:r>
            <a:r>
              <a:rPr lang="en-US" sz="1800" dirty="0" smtClean="0"/>
              <a:t>is </a:t>
            </a:r>
          </a:p>
          <a:p>
            <a:pPr lvl="1"/>
            <a:r>
              <a:rPr lang="en-US" sz="1400" dirty="0" err="1" smtClean="0"/>
              <a:t>git</a:t>
            </a:r>
            <a:r>
              <a:rPr lang="en-US" sz="1400" dirty="0" smtClean="0"/>
              <a:t> </a:t>
            </a:r>
            <a:r>
              <a:rPr lang="en-US" sz="1400" dirty="0" smtClean="0"/>
              <a:t>push [remote-name] [branch-name</a:t>
            </a:r>
            <a:r>
              <a:rPr lang="en-US" sz="1400" dirty="0" smtClean="0"/>
              <a:t>]</a:t>
            </a:r>
          </a:p>
          <a:p>
            <a:pPr lvl="1"/>
            <a:r>
              <a:rPr lang="en-US" sz="1400" dirty="0" smtClean="0"/>
              <a:t>This command works only if you cloned from a server to which you have write access and if nobody has pushed in the </a:t>
            </a:r>
            <a:r>
              <a:rPr lang="en-US" sz="1400" dirty="0" smtClean="0"/>
              <a:t>meantime.</a:t>
            </a:r>
            <a:endParaRPr lang="en-US" sz="1400" dirty="0"/>
          </a:p>
        </p:txBody>
      </p:sp>
      <p:sp>
        <p:nvSpPr>
          <p:cNvPr id="4" name="Title 3"/>
          <p:cNvSpPr>
            <a:spLocks noGrp="1"/>
          </p:cNvSpPr>
          <p:nvPr>
            <p:ph type="title"/>
          </p:nvPr>
        </p:nvSpPr>
        <p:spPr/>
        <p:txBody>
          <a:bodyPr/>
          <a:lstStyle/>
          <a:p>
            <a:r>
              <a:rPr lang="en-US" dirty="0" smtClean="0"/>
              <a:t>Working with Remotes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600" dirty="0" err="1" smtClean="0"/>
              <a:t>Git</a:t>
            </a:r>
            <a:r>
              <a:rPr lang="en-US" sz="1600" dirty="0" smtClean="0"/>
              <a:t> has the ability to tag specific points in history as being important. Typically people use this functionality to mark release points (v1.0, and so on). </a:t>
            </a:r>
            <a:endParaRPr lang="en-US" sz="1600" dirty="0" smtClean="0"/>
          </a:p>
          <a:p>
            <a:r>
              <a:rPr lang="en-US" sz="1600" dirty="0" smtClean="0"/>
              <a:t>Listing </a:t>
            </a:r>
            <a:r>
              <a:rPr lang="en-US" sz="1600" dirty="0" smtClean="0"/>
              <a:t>the available tags in </a:t>
            </a:r>
            <a:r>
              <a:rPr lang="en-US" sz="1600" dirty="0" err="1" smtClean="0"/>
              <a:t>Git</a:t>
            </a:r>
            <a:r>
              <a:rPr lang="en-US" sz="1600" dirty="0" smtClean="0"/>
              <a:t> is </a:t>
            </a:r>
            <a:r>
              <a:rPr lang="en-US" sz="1600" dirty="0" smtClean="0"/>
              <a:t>straightforward:</a:t>
            </a:r>
          </a:p>
          <a:p>
            <a:pPr lvl="1"/>
            <a:r>
              <a:rPr lang="en-US" sz="1400" dirty="0" err="1" smtClean="0"/>
              <a:t>g</a:t>
            </a:r>
            <a:r>
              <a:rPr lang="en-US" sz="1400" dirty="0" err="1" smtClean="0"/>
              <a:t>it</a:t>
            </a:r>
            <a:r>
              <a:rPr lang="en-US" sz="1400" dirty="0" smtClean="0"/>
              <a:t> tag</a:t>
            </a:r>
          </a:p>
          <a:p>
            <a:r>
              <a:rPr lang="en-US" sz="1600" dirty="0" err="1" smtClean="0"/>
              <a:t>Git</a:t>
            </a:r>
            <a:r>
              <a:rPr lang="en-US" sz="1600" dirty="0" smtClean="0"/>
              <a:t> uses two main types of tags: lightweight and annotated.</a:t>
            </a:r>
          </a:p>
          <a:p>
            <a:pPr lvl="1"/>
            <a:r>
              <a:rPr lang="en-US" sz="1400" dirty="0" smtClean="0"/>
              <a:t>A lightweight tag is very much like a branch that doesn’t change – it’s just a pointer to a specific commit.</a:t>
            </a:r>
          </a:p>
          <a:p>
            <a:pPr lvl="1"/>
            <a:r>
              <a:rPr lang="en-US" sz="1400" dirty="0" smtClean="0"/>
              <a:t>Annotated tags, however, are stored as full objects in the </a:t>
            </a:r>
            <a:r>
              <a:rPr lang="en-US" sz="1400" dirty="0" err="1" smtClean="0"/>
              <a:t>Git</a:t>
            </a:r>
            <a:r>
              <a:rPr lang="en-US" sz="1400" dirty="0" smtClean="0"/>
              <a:t> database. They’re </a:t>
            </a:r>
            <a:r>
              <a:rPr lang="en-US" sz="1400" dirty="0" err="1" smtClean="0"/>
              <a:t>checksummed</a:t>
            </a:r>
            <a:r>
              <a:rPr lang="en-US" sz="1400" dirty="0" smtClean="0"/>
              <a:t>; contain the tagger name, email, and date; have a tagging message; and can be signed and verified with GNU Privacy Guard (GPG). It’s generally recommended that you create annotated tags so you can have all this information; but if you want a temporary tag or for some reason don’t want to keep the other information, lightweight tags are available too.</a:t>
            </a:r>
          </a:p>
          <a:p>
            <a:r>
              <a:rPr lang="en-US" sz="1600" dirty="0" smtClean="0"/>
              <a:t>Creating an annotated tag in </a:t>
            </a:r>
            <a:r>
              <a:rPr lang="en-US" sz="1600" dirty="0" err="1" smtClean="0"/>
              <a:t>Git</a:t>
            </a:r>
            <a:r>
              <a:rPr lang="en-US" sz="1600" dirty="0" smtClean="0"/>
              <a:t> is </a:t>
            </a:r>
            <a:r>
              <a:rPr lang="en-US" sz="1600" dirty="0" smtClean="0"/>
              <a:t>simple:</a:t>
            </a:r>
          </a:p>
          <a:p>
            <a:pPr lvl="1"/>
            <a:r>
              <a:rPr lang="en-US" sz="1400" dirty="0" err="1" smtClean="0"/>
              <a:t>git</a:t>
            </a:r>
            <a:r>
              <a:rPr lang="en-US" sz="1400" dirty="0" smtClean="0"/>
              <a:t> tag -a v1.4 -m "my version </a:t>
            </a:r>
            <a:r>
              <a:rPr lang="en-US" sz="1400" dirty="0" smtClean="0"/>
              <a:t>1.4“</a:t>
            </a:r>
          </a:p>
          <a:p>
            <a:r>
              <a:rPr lang="en-US" sz="1600" dirty="0" smtClean="0"/>
              <a:t>To create a lightweight tag, don’t supply the -a, -s, or -m option</a:t>
            </a:r>
            <a:r>
              <a:rPr lang="en-US" sz="1600" dirty="0" smtClean="0"/>
              <a:t>:</a:t>
            </a:r>
          </a:p>
          <a:p>
            <a:pPr lvl="1"/>
            <a:r>
              <a:rPr lang="en-US" sz="1400" dirty="0" err="1" smtClean="0"/>
              <a:t>git</a:t>
            </a:r>
            <a:r>
              <a:rPr lang="en-US" sz="1400" dirty="0" smtClean="0"/>
              <a:t> tag v1.4-lw</a:t>
            </a:r>
            <a:endParaRPr lang="en-US" sz="1400" dirty="0" smtClean="0"/>
          </a:p>
        </p:txBody>
      </p:sp>
      <p:sp>
        <p:nvSpPr>
          <p:cNvPr id="4" name="Title 3"/>
          <p:cNvSpPr>
            <a:spLocks noGrp="1"/>
          </p:cNvSpPr>
          <p:nvPr>
            <p:ph type="title"/>
          </p:nvPr>
        </p:nvSpPr>
        <p:spPr/>
        <p:txBody>
          <a:bodyPr/>
          <a:lstStyle/>
          <a:p>
            <a:r>
              <a:rPr lang="en-US" dirty="0" smtClean="0"/>
              <a:t>Tagging</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5"/>
            <a:ext cx="8229600" cy="1562808"/>
          </a:xfrm>
        </p:spPr>
        <p:txBody>
          <a:bodyPr/>
          <a:lstStyle/>
          <a:p>
            <a:r>
              <a:rPr lang="en-US" dirty="0" smtClean="0"/>
              <a:t>If you don’t want to type the entire text of each of the </a:t>
            </a:r>
            <a:r>
              <a:rPr lang="en-US" dirty="0" err="1" smtClean="0"/>
              <a:t>Git</a:t>
            </a:r>
            <a:r>
              <a:rPr lang="en-US" dirty="0" smtClean="0"/>
              <a:t> commands, you can easily set up an alias for each command using </a:t>
            </a:r>
            <a:r>
              <a:rPr lang="en-US" dirty="0" err="1" smtClean="0"/>
              <a:t>git</a:t>
            </a:r>
            <a:r>
              <a:rPr lang="en-US" dirty="0" smtClean="0"/>
              <a:t> </a:t>
            </a:r>
            <a:r>
              <a:rPr lang="en-US" dirty="0" err="1" smtClean="0"/>
              <a:t>config</a:t>
            </a:r>
            <a:r>
              <a:rPr lang="en-US" dirty="0" smtClean="0"/>
              <a:t>. Here are a couple of examples you may want to set up:</a:t>
            </a:r>
            <a:endParaRPr lang="en-US" dirty="0"/>
          </a:p>
        </p:txBody>
      </p:sp>
      <p:sp>
        <p:nvSpPr>
          <p:cNvPr id="4" name="Title 3"/>
          <p:cNvSpPr>
            <a:spLocks noGrp="1"/>
          </p:cNvSpPr>
          <p:nvPr>
            <p:ph type="title"/>
          </p:nvPr>
        </p:nvSpPr>
        <p:spPr/>
        <p:txBody>
          <a:bodyPr/>
          <a:lstStyle/>
          <a:p>
            <a:r>
              <a:rPr lang="en-US" dirty="0" err="1" smtClean="0"/>
              <a:t>Git</a:t>
            </a:r>
            <a:r>
              <a:rPr lang="en-US" dirty="0" smtClean="0"/>
              <a:t> Aliases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37890" name="Picture 2"/>
          <p:cNvPicPr>
            <a:picLocks noChangeAspect="1" noChangeArrowheads="1"/>
          </p:cNvPicPr>
          <p:nvPr/>
        </p:nvPicPr>
        <p:blipFill>
          <a:blip r:embed="rId2" cstate="print"/>
          <a:srcRect/>
          <a:stretch>
            <a:fillRect/>
          </a:stretch>
        </p:blipFill>
        <p:spPr bwMode="auto">
          <a:xfrm>
            <a:off x="2757488" y="3005138"/>
            <a:ext cx="3629025" cy="847725"/>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2628237" y="4101839"/>
            <a:ext cx="3933825" cy="390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Sign up for a </a:t>
            </a:r>
            <a:r>
              <a:rPr lang="en-US" dirty="0" err="1" smtClean="0"/>
              <a:t>Bitbucket</a:t>
            </a:r>
            <a:r>
              <a:rPr lang="en-US" dirty="0" smtClean="0"/>
              <a:t> account at </a:t>
            </a:r>
            <a:r>
              <a:rPr lang="en-US" dirty="0" smtClean="0">
                <a:hlinkClick r:id="rId2"/>
              </a:rPr>
              <a:t>https://bitbucket.org/account/signup</a:t>
            </a:r>
            <a:r>
              <a:rPr lang="en-US" dirty="0" smtClean="0">
                <a:hlinkClick r:id="rId2"/>
              </a:rPr>
              <a:t>/</a:t>
            </a:r>
            <a:r>
              <a:rPr lang="en-US" dirty="0" smtClean="0"/>
              <a:t> </a:t>
            </a:r>
            <a:endParaRPr lang="en-US" dirty="0" smtClean="0"/>
          </a:p>
          <a:p>
            <a:r>
              <a:rPr lang="en-US" dirty="0" smtClean="0"/>
              <a:t>Complete the </a:t>
            </a:r>
            <a:r>
              <a:rPr lang="en-US" dirty="0" err="1" smtClean="0"/>
              <a:t>Bitbucket</a:t>
            </a:r>
            <a:r>
              <a:rPr lang="en-US" dirty="0" smtClean="0"/>
              <a:t>/</a:t>
            </a:r>
            <a:r>
              <a:rPr lang="en-US" dirty="0" err="1" smtClean="0"/>
              <a:t>Git</a:t>
            </a:r>
            <a:r>
              <a:rPr lang="en-US" dirty="0" smtClean="0"/>
              <a:t> tutorial </a:t>
            </a:r>
            <a:r>
              <a:rPr lang="en-US" dirty="0" smtClean="0"/>
              <a:t>from </a:t>
            </a:r>
            <a:r>
              <a:rPr lang="en-US" dirty="0" smtClean="0">
                <a:hlinkClick r:id="rId3"/>
              </a:rPr>
              <a:t>https://</a:t>
            </a:r>
            <a:r>
              <a:rPr lang="en-US" dirty="0" smtClean="0">
                <a:hlinkClick r:id="rId3"/>
              </a:rPr>
              <a:t>www.atlassian.com/git/tutorials/learn-git-with-bitbucket-cloud</a:t>
            </a:r>
            <a:r>
              <a:rPr lang="en-US" dirty="0" smtClean="0"/>
              <a:t> </a:t>
            </a:r>
            <a:endParaRPr lang="en-US" dirty="0"/>
          </a:p>
        </p:txBody>
      </p:sp>
      <p:sp>
        <p:nvSpPr>
          <p:cNvPr id="4" name="Title 3"/>
          <p:cNvSpPr>
            <a:spLocks noGrp="1"/>
          </p:cNvSpPr>
          <p:nvPr>
            <p:ph type="title"/>
          </p:nvPr>
        </p:nvSpPr>
        <p:spPr/>
        <p:txBody>
          <a:bodyPr/>
          <a:lstStyle/>
          <a:p>
            <a:r>
              <a:rPr lang="en-US" dirty="0" smtClean="0"/>
              <a:t>Exercise</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2610091" cy="4525963"/>
          </a:xfrm>
        </p:spPr>
        <p:txBody>
          <a:bodyPr/>
          <a:lstStyle/>
          <a:p>
            <a:r>
              <a:rPr lang="en-US" dirty="0" smtClean="0"/>
              <a:t>Local</a:t>
            </a:r>
          </a:p>
          <a:p>
            <a:pPr lvl="1"/>
            <a:r>
              <a:rPr lang="en-US" dirty="0" err="1" smtClean="0"/>
              <a:t>rcs</a:t>
            </a:r>
            <a:endParaRPr lang="en-US" dirty="0" smtClean="0"/>
          </a:p>
          <a:p>
            <a:r>
              <a:rPr lang="en-US" dirty="0" smtClean="0"/>
              <a:t>Centralized</a:t>
            </a:r>
          </a:p>
          <a:p>
            <a:pPr lvl="1"/>
            <a:r>
              <a:rPr lang="en-US" dirty="0" smtClean="0"/>
              <a:t>CVS, Subversion</a:t>
            </a:r>
          </a:p>
          <a:p>
            <a:r>
              <a:rPr lang="en-US" dirty="0" smtClean="0"/>
              <a:t>Distributed</a:t>
            </a:r>
          </a:p>
          <a:p>
            <a:pPr lvl="1"/>
            <a:r>
              <a:rPr lang="en-US" dirty="0" err="1" smtClean="0"/>
              <a:t>Git</a:t>
            </a:r>
            <a:endParaRPr lang="en-US" dirty="0" smtClean="0"/>
          </a:p>
          <a:p>
            <a:endParaRPr lang="en-US" dirty="0"/>
          </a:p>
        </p:txBody>
      </p:sp>
      <p:sp>
        <p:nvSpPr>
          <p:cNvPr id="4" name="Title 3"/>
          <p:cNvSpPr>
            <a:spLocks noGrp="1"/>
          </p:cNvSpPr>
          <p:nvPr>
            <p:ph type="title"/>
          </p:nvPr>
        </p:nvSpPr>
        <p:spPr/>
        <p:txBody>
          <a:bodyPr/>
          <a:lstStyle/>
          <a:p>
            <a:r>
              <a:rPr lang="en-US" dirty="0" smtClean="0"/>
              <a:t>Types of Version Control system</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050" name="Picture 2" descr="https://git-scm.com/figures/18333fig0103-tn.png"/>
          <p:cNvPicPr>
            <a:picLocks noChangeAspect="1" noChangeArrowheads="1"/>
          </p:cNvPicPr>
          <p:nvPr/>
        </p:nvPicPr>
        <p:blipFill>
          <a:blip r:embed="rId2" cstate="print"/>
          <a:srcRect/>
          <a:stretch>
            <a:fillRect/>
          </a:stretch>
        </p:blipFill>
        <p:spPr bwMode="auto">
          <a:xfrm>
            <a:off x="4062266" y="1504708"/>
            <a:ext cx="4004121" cy="450864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34"/>
            <a:ext cx="8229600" cy="2153117"/>
          </a:xfrm>
        </p:spPr>
        <p:txBody>
          <a:bodyPr>
            <a:normAutofit/>
          </a:bodyPr>
          <a:lstStyle/>
          <a:p>
            <a:r>
              <a:rPr lang="en-US" sz="1400" dirty="0" smtClean="0"/>
              <a:t>In 2002, the Linux kernel project began using a proprietary DVCS system called </a:t>
            </a:r>
            <a:r>
              <a:rPr lang="en-US" sz="1400" dirty="0" err="1" smtClean="0"/>
              <a:t>BitKeeper</a:t>
            </a:r>
            <a:r>
              <a:rPr lang="en-US" sz="1400" dirty="0" smtClean="0"/>
              <a:t>. Then the relationship broke down.</a:t>
            </a:r>
          </a:p>
          <a:p>
            <a:r>
              <a:rPr lang="en-US" sz="1400" dirty="0" smtClean="0"/>
              <a:t>Goals of the new DVCS:</a:t>
            </a:r>
          </a:p>
          <a:p>
            <a:pPr lvl="1"/>
            <a:r>
              <a:rPr lang="en-US" sz="1200" dirty="0" smtClean="0"/>
              <a:t>Speed</a:t>
            </a:r>
          </a:p>
          <a:p>
            <a:pPr lvl="1"/>
            <a:r>
              <a:rPr lang="en-US" sz="1200" dirty="0" smtClean="0"/>
              <a:t>Simple design</a:t>
            </a:r>
          </a:p>
          <a:p>
            <a:pPr lvl="1"/>
            <a:r>
              <a:rPr lang="en-US" sz="1200" dirty="0" smtClean="0"/>
              <a:t>Strong support for non-linear development (thousands of parallel branches)</a:t>
            </a:r>
          </a:p>
          <a:p>
            <a:pPr lvl="1"/>
            <a:r>
              <a:rPr lang="en-US" sz="1200" dirty="0" smtClean="0"/>
              <a:t>Fully distributed</a:t>
            </a:r>
          </a:p>
          <a:p>
            <a:pPr lvl="1"/>
            <a:r>
              <a:rPr lang="en-US" sz="1200" dirty="0" smtClean="0"/>
              <a:t>Able to handle large projects like the Linux kernel efficiently (speed and data size</a:t>
            </a:r>
            <a:r>
              <a:rPr lang="en-US" sz="1200" dirty="0" smtClean="0"/>
              <a:t>)</a:t>
            </a:r>
          </a:p>
          <a:p>
            <a:r>
              <a:rPr lang="en-US" sz="1400" dirty="0" err="1" smtClean="0"/>
              <a:t>Git</a:t>
            </a:r>
            <a:r>
              <a:rPr lang="en-US" sz="1400" dirty="0" smtClean="0"/>
              <a:t> was born in 2005</a:t>
            </a:r>
          </a:p>
          <a:p>
            <a:endParaRPr lang="en-US" sz="1400" dirty="0"/>
          </a:p>
        </p:txBody>
      </p:sp>
      <p:sp>
        <p:nvSpPr>
          <p:cNvPr id="4" name="Title 3"/>
          <p:cNvSpPr>
            <a:spLocks noGrp="1"/>
          </p:cNvSpPr>
          <p:nvPr>
            <p:ph type="title"/>
          </p:nvPr>
        </p:nvSpPr>
        <p:spPr/>
        <p:txBody>
          <a:bodyPr/>
          <a:lstStyle/>
          <a:p>
            <a:r>
              <a:rPr lang="en-US" dirty="0" smtClean="0"/>
              <a:t>History of </a:t>
            </a:r>
            <a:r>
              <a:rPr lang="en-US" dirty="0" err="1" smtClean="0"/>
              <a:t>Git</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1025" name="Picture 1"/>
          <p:cNvPicPr>
            <a:picLocks noChangeAspect="1" noChangeArrowheads="1"/>
          </p:cNvPicPr>
          <p:nvPr/>
        </p:nvPicPr>
        <p:blipFill>
          <a:blip r:embed="rId2" cstate="print"/>
          <a:srcRect/>
          <a:stretch>
            <a:fillRect/>
          </a:stretch>
        </p:blipFill>
        <p:spPr bwMode="auto">
          <a:xfrm>
            <a:off x="2154338" y="3544928"/>
            <a:ext cx="5715000" cy="2314575"/>
          </a:xfrm>
          <a:prstGeom prst="rect">
            <a:avLst/>
          </a:prstGeom>
          <a:noFill/>
          <a:ln w="9525">
            <a:noFill/>
            <a:miter lim="800000"/>
            <a:headEnd/>
            <a:tailEnd/>
          </a:ln>
        </p:spPr>
      </p:pic>
      <p:sp>
        <p:nvSpPr>
          <p:cNvPr id="6" name="Rectangle 5"/>
          <p:cNvSpPr/>
          <p:nvPr/>
        </p:nvSpPr>
        <p:spPr>
          <a:xfrm>
            <a:off x="5835870" y="5860212"/>
            <a:ext cx="2036135" cy="253916"/>
          </a:xfrm>
          <a:prstGeom prst="rect">
            <a:avLst/>
          </a:prstGeom>
        </p:spPr>
        <p:txBody>
          <a:bodyPr wrap="none">
            <a:spAutoFit/>
          </a:bodyPr>
          <a:lstStyle/>
          <a:p>
            <a:r>
              <a:rPr lang="en-US" sz="1050" dirty="0" smtClean="0"/>
              <a:t>https://en.wikipedia.org/wiki/Git</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smtClean="0"/>
              <a:t>The major difference between </a:t>
            </a:r>
            <a:r>
              <a:rPr lang="en-US" sz="1600" dirty="0" err="1" smtClean="0"/>
              <a:t>Git</a:t>
            </a:r>
            <a:r>
              <a:rPr lang="en-US" sz="1600" dirty="0" smtClean="0"/>
              <a:t> and any other VCS </a:t>
            </a:r>
            <a:r>
              <a:rPr lang="en-US" sz="1600" dirty="0" smtClean="0"/>
              <a:t>is </a:t>
            </a:r>
            <a:r>
              <a:rPr lang="en-US" sz="1600" dirty="0" smtClean="0"/>
              <a:t>the way </a:t>
            </a:r>
            <a:r>
              <a:rPr lang="en-US" sz="1600" dirty="0" err="1" smtClean="0"/>
              <a:t>Git</a:t>
            </a:r>
            <a:r>
              <a:rPr lang="en-US" sz="1600" dirty="0" smtClean="0"/>
              <a:t> thinks about its data. Conceptually, most other systems store information as a list of file-based changes. These systems (CVS, Subversion, Perforce, Bazaar, and so on) think of the information they keep as a set of files and the changes made to each file over time</a:t>
            </a:r>
            <a:r>
              <a:rPr lang="en-US" sz="1600" dirty="0" smtClean="0"/>
              <a:t>.</a:t>
            </a:r>
          </a:p>
          <a:p>
            <a:r>
              <a:rPr lang="en-US" sz="1600" dirty="0" err="1" smtClean="0"/>
              <a:t>Git</a:t>
            </a:r>
            <a:r>
              <a:rPr lang="en-US" sz="1600" dirty="0" smtClean="0"/>
              <a:t> doesn’t think of or store its data this way. Instead, </a:t>
            </a:r>
            <a:r>
              <a:rPr lang="en-US" sz="1600" dirty="0" err="1" smtClean="0"/>
              <a:t>Git</a:t>
            </a:r>
            <a:r>
              <a:rPr lang="en-US" sz="1600" dirty="0" smtClean="0"/>
              <a:t> thinks of its data more like a set of snapshots of a miniature </a:t>
            </a:r>
            <a:r>
              <a:rPr lang="en-US" sz="1600" dirty="0" err="1" smtClean="0"/>
              <a:t>filesystem</a:t>
            </a:r>
            <a:r>
              <a:rPr lang="en-US" sz="1600" dirty="0" smtClean="0"/>
              <a:t>. Every time you commit, or save the state of your project in </a:t>
            </a:r>
            <a:r>
              <a:rPr lang="en-US" sz="1600" dirty="0" err="1" smtClean="0"/>
              <a:t>Git</a:t>
            </a:r>
            <a:r>
              <a:rPr lang="en-US" sz="1600" dirty="0" smtClean="0"/>
              <a:t>, it basically takes a picture of what all your files look like at that moment and stores a reference to that snapshot. To be efficient, if files have not changed, </a:t>
            </a:r>
            <a:r>
              <a:rPr lang="en-US" sz="1600" dirty="0" err="1" smtClean="0"/>
              <a:t>Git</a:t>
            </a:r>
            <a:r>
              <a:rPr lang="en-US" sz="1600" dirty="0" smtClean="0"/>
              <a:t> doesn’t store the file again, just a link to the previous identical file it has already stored. </a:t>
            </a:r>
            <a:r>
              <a:rPr lang="en-US" sz="1600" dirty="0" err="1" smtClean="0"/>
              <a:t>Git</a:t>
            </a:r>
            <a:r>
              <a:rPr lang="en-US" sz="1600" dirty="0" smtClean="0"/>
              <a:t> thinks about its data more like a </a:t>
            </a:r>
            <a:r>
              <a:rPr lang="en-US" sz="1600" b="1" dirty="0" smtClean="0"/>
              <a:t>stream of snapshots</a:t>
            </a:r>
            <a:r>
              <a:rPr lang="en-US" sz="1600" dirty="0" smtClean="0"/>
              <a:t>.</a:t>
            </a:r>
          </a:p>
          <a:p>
            <a:r>
              <a:rPr lang="en-US" sz="1600" dirty="0" smtClean="0"/>
              <a:t>This is an important distinction between </a:t>
            </a:r>
            <a:r>
              <a:rPr lang="en-US" sz="1600" dirty="0" err="1" smtClean="0"/>
              <a:t>Git</a:t>
            </a:r>
            <a:r>
              <a:rPr lang="en-US" sz="1600" dirty="0" smtClean="0"/>
              <a:t> and nearly all other VCSs. It makes </a:t>
            </a:r>
            <a:r>
              <a:rPr lang="en-US" sz="1600" dirty="0" err="1" smtClean="0"/>
              <a:t>Git</a:t>
            </a:r>
            <a:r>
              <a:rPr lang="en-US" sz="1600" dirty="0" smtClean="0"/>
              <a:t> reconsider almost every aspect of version control that most other systems copied from the previous generation. This makes </a:t>
            </a:r>
            <a:r>
              <a:rPr lang="en-US" sz="1600" dirty="0" err="1" smtClean="0"/>
              <a:t>Git</a:t>
            </a:r>
            <a:r>
              <a:rPr lang="en-US" sz="1600" dirty="0" smtClean="0"/>
              <a:t> more like a mini </a:t>
            </a:r>
            <a:r>
              <a:rPr lang="en-US" sz="1600" dirty="0" err="1" smtClean="0"/>
              <a:t>filesystem</a:t>
            </a:r>
            <a:r>
              <a:rPr lang="en-US" sz="1600" dirty="0" smtClean="0"/>
              <a:t> with some incredibly powerful tools built on top of it, rather than simply a VCS.</a:t>
            </a:r>
            <a:endParaRPr lang="en-US" sz="1600" dirty="0"/>
          </a:p>
        </p:txBody>
      </p:sp>
      <p:sp>
        <p:nvSpPr>
          <p:cNvPr id="4" name="Title 3"/>
          <p:cNvSpPr>
            <a:spLocks noGrp="1"/>
          </p:cNvSpPr>
          <p:nvPr>
            <p:ph type="title"/>
          </p:nvPr>
        </p:nvSpPr>
        <p:spPr/>
        <p:txBody>
          <a:bodyPr/>
          <a:lstStyle/>
          <a:p>
            <a:r>
              <a:rPr lang="en-US" dirty="0" err="1" smtClean="0"/>
              <a:t>Git</a:t>
            </a:r>
            <a:r>
              <a:rPr lang="en-US" dirty="0" smtClean="0"/>
              <a:t> Basics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Basics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19458" name="Picture 2" descr="Git stores data as snapshots of the project over time."/>
          <p:cNvPicPr>
            <a:picLocks noChangeAspect="1" noChangeArrowheads="1"/>
          </p:cNvPicPr>
          <p:nvPr/>
        </p:nvPicPr>
        <p:blipFill>
          <a:blip r:embed="rId2" cstate="print"/>
          <a:srcRect/>
          <a:stretch>
            <a:fillRect/>
          </a:stretch>
        </p:blipFill>
        <p:spPr bwMode="auto">
          <a:xfrm>
            <a:off x="572262" y="1928109"/>
            <a:ext cx="7620000" cy="290512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smtClean="0"/>
              <a:t>Most operations in </a:t>
            </a:r>
            <a:r>
              <a:rPr lang="en-US" sz="1600" dirty="0" err="1" smtClean="0"/>
              <a:t>Git</a:t>
            </a:r>
            <a:r>
              <a:rPr lang="en-US" sz="1600" dirty="0" smtClean="0"/>
              <a:t> only need local files and resources to operate – generally no information is needed from another computer on your network. If you’re used to a CVCS where most operations have that network latency overhead, this aspect of </a:t>
            </a:r>
            <a:r>
              <a:rPr lang="en-US" sz="1600" dirty="0" err="1" smtClean="0"/>
              <a:t>Git</a:t>
            </a:r>
            <a:r>
              <a:rPr lang="en-US" sz="1600" dirty="0" smtClean="0"/>
              <a:t> will make you think that the gods of speed have blessed </a:t>
            </a:r>
            <a:r>
              <a:rPr lang="en-US" sz="1600" dirty="0" err="1" smtClean="0"/>
              <a:t>Git</a:t>
            </a:r>
            <a:r>
              <a:rPr lang="en-US" sz="1600" dirty="0" smtClean="0"/>
              <a:t> with unworldly powers. Because you have the entire history of the project right there on your local disk, most operations seem almost instantaneous</a:t>
            </a:r>
            <a:r>
              <a:rPr lang="en-US" sz="1600" dirty="0" smtClean="0"/>
              <a:t>.</a:t>
            </a:r>
          </a:p>
          <a:p>
            <a:r>
              <a:rPr lang="en-US" sz="1600" dirty="0" smtClean="0"/>
              <a:t>This also means that there is very little you can’t do if you’re offline or off VPN. </a:t>
            </a:r>
            <a:endParaRPr lang="en-US" sz="1600" dirty="0"/>
          </a:p>
        </p:txBody>
      </p:sp>
      <p:sp>
        <p:nvSpPr>
          <p:cNvPr id="4" name="Title 3"/>
          <p:cNvSpPr>
            <a:spLocks noGrp="1"/>
          </p:cNvSpPr>
          <p:nvPr>
            <p:ph type="title"/>
          </p:nvPr>
        </p:nvSpPr>
        <p:spPr/>
        <p:txBody>
          <a:bodyPr/>
          <a:lstStyle/>
          <a:p>
            <a:r>
              <a:rPr lang="en-US" dirty="0" err="1" smtClean="0"/>
              <a:t>Git</a:t>
            </a:r>
            <a:r>
              <a:rPr lang="en-US" dirty="0" smtClean="0"/>
              <a:t> Basics: Local Operation</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600" dirty="0" smtClean="0"/>
              <a:t>Everything in </a:t>
            </a:r>
            <a:r>
              <a:rPr lang="en-US" sz="1600" dirty="0" err="1" smtClean="0"/>
              <a:t>Git</a:t>
            </a:r>
            <a:r>
              <a:rPr lang="en-US" sz="1600" dirty="0" smtClean="0"/>
              <a:t> is check-summed before it is stored and is then referred to by that checksum. This means it’s impossible to change the contents of any file or directory without </a:t>
            </a:r>
            <a:r>
              <a:rPr lang="en-US" sz="1600" dirty="0" err="1" smtClean="0"/>
              <a:t>Git</a:t>
            </a:r>
            <a:r>
              <a:rPr lang="en-US" sz="1600" dirty="0" smtClean="0"/>
              <a:t> knowing about it. This functionality is built into </a:t>
            </a:r>
            <a:r>
              <a:rPr lang="en-US" sz="1600" dirty="0" err="1" smtClean="0"/>
              <a:t>Git</a:t>
            </a:r>
            <a:r>
              <a:rPr lang="en-US" sz="1600" dirty="0" smtClean="0"/>
              <a:t> at the lowest levels and is integral to its philosophy. You can’t lose information in transit or get file corruption without </a:t>
            </a:r>
            <a:r>
              <a:rPr lang="en-US" sz="1600" dirty="0" err="1" smtClean="0"/>
              <a:t>Git</a:t>
            </a:r>
            <a:r>
              <a:rPr lang="en-US" sz="1600" dirty="0" smtClean="0"/>
              <a:t> being able to detect it</a:t>
            </a:r>
            <a:r>
              <a:rPr lang="en-US" sz="1600" dirty="0" smtClean="0"/>
              <a:t>.</a:t>
            </a:r>
          </a:p>
          <a:p>
            <a:r>
              <a:rPr lang="en-US" sz="1600" dirty="0" err="1" smtClean="0"/>
              <a:t>Git</a:t>
            </a:r>
            <a:r>
              <a:rPr lang="en-US" sz="1600" dirty="0" smtClean="0"/>
              <a:t> stores everything in its database not by file name but by the hash value of its contents</a:t>
            </a:r>
            <a:r>
              <a:rPr lang="en-US" sz="1600" dirty="0" smtClean="0"/>
              <a:t>.</a:t>
            </a:r>
          </a:p>
          <a:p>
            <a:endParaRPr lang="en-US" sz="1600" dirty="0" smtClean="0"/>
          </a:p>
          <a:p>
            <a:r>
              <a:rPr lang="en-US" sz="1600" dirty="0" smtClean="0"/>
              <a:t>When you do actions in </a:t>
            </a:r>
            <a:r>
              <a:rPr lang="en-US" sz="1600" dirty="0" err="1" smtClean="0"/>
              <a:t>Git</a:t>
            </a:r>
            <a:r>
              <a:rPr lang="en-US" sz="1600" dirty="0" smtClean="0"/>
              <a:t>, nearly all of them only add data to the </a:t>
            </a:r>
            <a:r>
              <a:rPr lang="en-US" sz="1600" dirty="0" err="1" smtClean="0"/>
              <a:t>Git</a:t>
            </a:r>
            <a:r>
              <a:rPr lang="en-US" sz="1600" dirty="0" smtClean="0"/>
              <a:t> database. It is hard to get the system to do anything that is not undoable or to make it erase data in any way. </a:t>
            </a:r>
            <a:endParaRPr lang="en-US" sz="1600" dirty="0" smtClean="0"/>
          </a:p>
          <a:p>
            <a:r>
              <a:rPr lang="en-US" sz="1600" dirty="0" smtClean="0"/>
              <a:t>This makes using </a:t>
            </a:r>
            <a:r>
              <a:rPr lang="en-US" sz="1600" dirty="0" err="1" smtClean="0"/>
              <a:t>Git</a:t>
            </a:r>
            <a:r>
              <a:rPr lang="en-US" sz="1600" dirty="0" smtClean="0"/>
              <a:t> a joy because we know we can experiment without the danger of severely screwing things up.</a:t>
            </a:r>
            <a:endParaRPr lang="en-US" sz="1600" dirty="0"/>
          </a:p>
        </p:txBody>
      </p:sp>
      <p:sp>
        <p:nvSpPr>
          <p:cNvPr id="4" name="Title 3"/>
          <p:cNvSpPr>
            <a:spLocks noGrp="1"/>
          </p:cNvSpPr>
          <p:nvPr>
            <p:ph type="title"/>
          </p:nvPr>
        </p:nvSpPr>
        <p:spPr/>
        <p:txBody>
          <a:bodyPr/>
          <a:lstStyle/>
          <a:p>
            <a:r>
              <a:rPr lang="en-US" dirty="0" err="1" smtClean="0"/>
              <a:t>Git</a:t>
            </a:r>
            <a:r>
              <a:rPr lang="en-US" dirty="0" smtClean="0"/>
              <a:t> Basics: Integrity</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Basics: The Three States</a:t>
            </a:r>
            <a:endParaRPr lang="en-US" dirty="0"/>
          </a:p>
        </p:txBody>
      </p:sp>
      <p:sp>
        <p:nvSpPr>
          <p:cNvPr id="5" name="Footer Placeholder 1"/>
          <p:cNvSpPr>
            <a:spLocks noGrp="1"/>
          </p:cNvSpPr>
          <p:nvPr>
            <p:ph type="ftr" sz="quarter" idx="11"/>
          </p:nvPr>
        </p:nvSpPr>
        <p:spPr>
          <a:xfrm>
            <a:off x="4525702" y="6492875"/>
            <a:ext cx="3712988" cy="365125"/>
          </a:xfrm>
        </p:spPr>
        <p:txBody>
          <a:bodyPr/>
          <a:lstStyle/>
          <a:p>
            <a:r>
              <a:rPr lang="en-US" dirty="0" smtClean="0"/>
              <a:t>https://git-scm.com/book/en/v1</a:t>
            </a:r>
            <a:endParaRPr lang="en-US" dirty="0"/>
          </a:p>
        </p:txBody>
      </p:sp>
      <p:pic>
        <p:nvPicPr>
          <p:cNvPr id="22530" name="Picture 2" descr="Working directory, staging area, and Git directory."/>
          <p:cNvPicPr>
            <a:picLocks noChangeAspect="1" noChangeArrowheads="1"/>
          </p:cNvPicPr>
          <p:nvPr/>
        </p:nvPicPr>
        <p:blipFill>
          <a:blip r:embed="rId2" cstate="print"/>
          <a:srcRect/>
          <a:stretch>
            <a:fillRect/>
          </a:stretch>
        </p:blipFill>
        <p:spPr bwMode="auto">
          <a:xfrm>
            <a:off x="792183" y="1588354"/>
            <a:ext cx="7620000" cy="420052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unter_Them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xmlns="" name="Presentation2" id="{3D6D33C1-6C58-460D-AE80-64C7D09CCD4F}" vid="{A3435D1E-1032-40A8-A311-583487F8BE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Hunter_170_Template</Template>
  <TotalTime>291</TotalTime>
  <Words>2565</Words>
  <Application>Microsoft Office PowerPoint</Application>
  <PresentationFormat>On-screen Show (4:3)</PresentationFormat>
  <Paragraphs>162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Hunter_Theme</vt:lpstr>
      <vt:lpstr>Programming with Python</vt:lpstr>
      <vt:lpstr>Introduction to GIT</vt:lpstr>
      <vt:lpstr>Types of Version Control system</vt:lpstr>
      <vt:lpstr>History of Git</vt:lpstr>
      <vt:lpstr>Git Basics</vt:lpstr>
      <vt:lpstr>Git Basics</vt:lpstr>
      <vt:lpstr>Git Basics: Local Operation</vt:lpstr>
      <vt:lpstr>Git Basics: Integrity</vt:lpstr>
      <vt:lpstr>Git Basics: The Three States</vt:lpstr>
      <vt:lpstr>Git Basics: The Three States</vt:lpstr>
      <vt:lpstr>Command Line</vt:lpstr>
      <vt:lpstr>Exercise</vt:lpstr>
      <vt:lpstr>Getting a Git Repository</vt:lpstr>
      <vt:lpstr>Cloning an Existing Repository</vt:lpstr>
      <vt:lpstr>Slide 15</vt:lpstr>
      <vt:lpstr>Recording Changes to a Repository</vt:lpstr>
      <vt:lpstr>Checking the Status of Files</vt:lpstr>
      <vt:lpstr>Tracking Files</vt:lpstr>
      <vt:lpstr>Ignoring Files</vt:lpstr>
      <vt:lpstr>Viewing Staged and Unstaged Changes</vt:lpstr>
      <vt:lpstr>Committing Changes</vt:lpstr>
      <vt:lpstr>Removing Files from Git</vt:lpstr>
      <vt:lpstr>Viewing the Commit History</vt:lpstr>
      <vt:lpstr>Undo</vt:lpstr>
      <vt:lpstr>Working with Remotes</vt:lpstr>
      <vt:lpstr>Tagging</vt:lpstr>
      <vt:lpstr>Git Aliases</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Python</dc:title>
  <dc:creator>Windows User</dc:creator>
  <cp:lastModifiedBy>ADMINIBM</cp:lastModifiedBy>
  <cp:revision>130</cp:revision>
  <dcterms:created xsi:type="dcterms:W3CDTF">2016-10-05T01:50:23Z</dcterms:created>
  <dcterms:modified xsi:type="dcterms:W3CDTF">2016-10-26T23:00:19Z</dcterms:modified>
</cp:coreProperties>
</file>