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310" r:id="rId2"/>
    <p:sldId id="261" r:id="rId3"/>
    <p:sldId id="262" r:id="rId4"/>
    <p:sldId id="263" r:id="rId5"/>
    <p:sldId id="265" r:id="rId6"/>
    <p:sldId id="266" r:id="rId7"/>
    <p:sldId id="267" r:id="rId8"/>
    <p:sldId id="268" r:id="rId9"/>
    <p:sldId id="269" r:id="rId10"/>
    <p:sldId id="270" r:id="rId11"/>
    <p:sldId id="271" r:id="rId12"/>
    <p:sldId id="273" r:id="rId13"/>
    <p:sldId id="274" r:id="rId14"/>
    <p:sldId id="276" r:id="rId15"/>
    <p:sldId id="277" r:id="rId16"/>
    <p:sldId id="278" r:id="rId17"/>
    <p:sldId id="279" r:id="rId18"/>
    <p:sldId id="280" r:id="rId19"/>
    <p:sldId id="281" r:id="rId20"/>
    <p:sldId id="282" r:id="rId21"/>
    <p:sldId id="283" r:id="rId22"/>
    <p:sldId id="284" r:id="rId23"/>
    <p:sldId id="286" r:id="rId24"/>
    <p:sldId id="287" r:id="rId25"/>
    <p:sldId id="288" r:id="rId26"/>
    <p:sldId id="289" r:id="rId27"/>
    <p:sldId id="290" r:id="rId28"/>
    <p:sldId id="291" r:id="rId29"/>
    <p:sldId id="292" r:id="rId30"/>
    <p:sldId id="293" r:id="rId31"/>
    <p:sldId id="294" r:id="rId32"/>
    <p:sldId id="295" r:id="rId33"/>
    <p:sldId id="296" r:id="rId34"/>
    <p:sldId id="313"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2" r:id="rId48"/>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8" d="100"/>
          <a:sy n="88" d="100"/>
        </p:scale>
        <p:origin x="-1002" y="-108"/>
      </p:cViewPr>
      <p:guideLst>
        <p:guide orient="horz" pos="2160"/>
        <p:guide pos="2880"/>
      </p:guideLst>
    </p:cSldViewPr>
  </p:slideViewPr>
  <p:notesTextViewPr>
    <p:cViewPr>
      <p:scale>
        <a:sx n="1" d="1"/>
        <a:sy n="1" d="1"/>
      </p:scale>
      <p:origin x="0" y="0"/>
    </p:cViewPr>
  </p:notesTextViewPr>
  <p:sorterViewPr>
    <p:cViewPr>
      <p:scale>
        <a:sx n="66" d="100"/>
        <a:sy n="66" d="100"/>
      </p:scale>
      <p:origin x="0" y="27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4A60-6C7D-4470-B60B-78C34AF2A18E}" type="datetimeFigureOut">
              <a:rPr lang="en-US" smtClean="0"/>
              <a:pPr/>
              <a:t>8/21/2017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FF29-CDA4-4C45-893A-368F1816AD22}" type="slidenum">
              <a:rPr lang="en-US" smtClean="0"/>
              <a:pPr/>
              <a:t>‹#›</a:t>
            </a:fld>
            <a:endParaRPr lang="en-US"/>
          </a:p>
        </p:txBody>
      </p:sp>
    </p:spTree>
    <p:extLst>
      <p:ext uri="{BB962C8B-B14F-4D97-AF65-F5344CB8AC3E}">
        <p14:creationId xmlns:p14="http://schemas.microsoft.com/office/powerpoint/2010/main" val="31027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Title 8"/>
          <p:cNvSpPr>
            <a:spLocks noGrp="1"/>
          </p:cNvSpPr>
          <p:nvPr>
            <p:ph type="ctrTitle"/>
          </p:nvPr>
        </p:nvSpPr>
        <p:spPr>
          <a:xfrm>
            <a:off x="685800" y="1752607"/>
            <a:ext cx="7772400" cy="1829761"/>
          </a:xfrm>
        </p:spPr>
        <p:txBody>
          <a:bodyPr vert="horz" anchor="b">
            <a:normAutofit/>
            <a:scene3d>
              <a:camera prst="orthographicFront"/>
              <a:lightRig rig="soft" dir="t"/>
            </a:scene3d>
            <a:sp3d prstMaterial="softEdge">
              <a:bevelT w="25400" h="25400"/>
            </a:sp3d>
          </a:bodyPr>
          <a:lstStyle>
            <a:lvl1pPr algn="r">
              <a:defRPr sz="36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35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B42AD25-8A0E-4869-A934-ADA93E57A55D}" type="datetime1">
              <a:rPr lang="en-US" smtClean="0"/>
              <a:pPr/>
              <a:t>8/21/2017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Fundamentals of Python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20DFD2-12D3-45CE-904C-2BA0BD0DF5CB}" type="slidenum">
              <a:rPr lang="en-US" smtClean="0"/>
              <a:pPr/>
              <a:t>‹#›</a:t>
            </a:fld>
            <a:endParaRPr lang="en-US"/>
          </a:p>
        </p:txBody>
      </p:sp>
    </p:spTree>
    <p:extLst>
      <p:ext uri="{BB962C8B-B14F-4D97-AF65-F5344CB8AC3E}">
        <p14:creationId xmlns:p14="http://schemas.microsoft.com/office/powerpoint/2010/main" val="2777394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3"/>
            <a:ext cx="8229600" cy="4386071"/>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774DA9-4078-420E-BE32-48422EF832F2}" type="datetime1">
              <a:rPr lang="en-US" smtClean="0"/>
              <a:pPr/>
              <a:t>8/21/2017</a:t>
            </a:fld>
            <a:endParaRPr lang="en-US"/>
          </a:p>
        </p:txBody>
      </p:sp>
      <p:sp>
        <p:nvSpPr>
          <p:cNvPr id="5" name="Footer Placeholder 4"/>
          <p:cNvSpPr>
            <a:spLocks noGrp="1"/>
          </p:cNvSpPr>
          <p:nvPr>
            <p:ph type="ftr" sz="quarter" idx="11"/>
          </p:nvPr>
        </p:nvSpPr>
        <p:spPr/>
        <p:txBody>
          <a:bodyPr/>
          <a:lstStyle/>
          <a:p>
            <a:r>
              <a:rPr lang="en-US" smtClean="0"/>
              <a:t>Fundamentals of Python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33418665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6"/>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8E61E3-473D-48E3-8C55-7DEF51B9C63F}" type="datetime1">
              <a:rPr lang="en-US" smtClean="0"/>
              <a:pPr/>
              <a:t>8/21/2017</a:t>
            </a:fld>
            <a:endParaRPr lang="en-US"/>
          </a:p>
        </p:txBody>
      </p:sp>
      <p:sp>
        <p:nvSpPr>
          <p:cNvPr id="5" name="Footer Placeholder 4"/>
          <p:cNvSpPr>
            <a:spLocks noGrp="1"/>
          </p:cNvSpPr>
          <p:nvPr>
            <p:ph type="ftr" sz="quarter" idx="11"/>
          </p:nvPr>
        </p:nvSpPr>
        <p:spPr/>
        <p:txBody>
          <a:bodyPr/>
          <a:lstStyle/>
          <a:p>
            <a:r>
              <a:rPr lang="en-US" smtClean="0"/>
              <a:t>Fundamentals of Python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23622358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6"/>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35B3975B-9CB2-4B73-881A-999D0ACA40B0}" type="datetime1">
              <a:rPr lang="en-US" smtClean="0"/>
              <a:pPr/>
              <a:t>8/21/2017</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smtClean="0"/>
              <a:t>Fundamentals of Python</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320DFD2-12D3-45CE-904C-2BA0BD0DF5CB}" type="slidenum">
              <a:rPr lang="en-US" smtClean="0"/>
              <a:pPr/>
              <a:t>‹#›</a:t>
            </a:fld>
            <a:endParaRPr lang="en-US"/>
          </a:p>
        </p:txBody>
      </p:sp>
    </p:spTree>
    <p:extLst>
      <p:ext uri="{BB962C8B-B14F-4D97-AF65-F5344CB8AC3E}">
        <p14:creationId xmlns:p14="http://schemas.microsoft.com/office/powerpoint/2010/main" val="39591025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48936906-3C8D-44E1-BDE6-D60694954B57}" type="datetime1">
              <a:rPr lang="en-US" smtClean="0"/>
              <a:pPr/>
              <a:t>8/21/2017</a:t>
            </a:fld>
            <a:endParaRPr lang="en-US"/>
          </a:p>
        </p:txBody>
      </p:sp>
      <p:sp>
        <p:nvSpPr>
          <p:cNvPr id="5" name="Footer Placeholder 4"/>
          <p:cNvSpPr>
            <a:spLocks noGrp="1"/>
          </p:cNvSpPr>
          <p:nvPr>
            <p:ph type="ftr" sz="quarter" idx="11"/>
          </p:nvPr>
        </p:nvSpPr>
        <p:spPr>
          <a:xfrm>
            <a:off x="6817057" y="6492875"/>
            <a:ext cx="1421632" cy="365125"/>
          </a:xfrm>
        </p:spPr>
        <p:txBody>
          <a:bodyPr/>
          <a:lstStyle>
            <a:lvl1pPr>
              <a:defRPr sz="1400">
                <a:latin typeface="+mj-lt"/>
              </a:defRPr>
            </a:lvl1pPr>
          </a:lstStyle>
          <a:p>
            <a:r>
              <a:rPr lang="en-US" dirty="0" smtClean="0"/>
              <a:t>Fundamentals of Python</a:t>
            </a:r>
            <a:endParaRPr lang="en-US" dirty="0"/>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532731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36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DC9A1CB6-40CA-430F-A937-0F98372016DC}" type="datetime1">
              <a:rPr lang="en-US" smtClean="0"/>
              <a:pPr/>
              <a:t>8/21/2017</a:t>
            </a:fld>
            <a:endParaRPr lang="en-US"/>
          </a:p>
        </p:txBody>
      </p:sp>
      <p:sp>
        <p:nvSpPr>
          <p:cNvPr id="5" name="Footer Placeholder 4"/>
          <p:cNvSpPr>
            <a:spLocks noGrp="1"/>
          </p:cNvSpPr>
          <p:nvPr>
            <p:ph type="ftr" sz="quarter" idx="11"/>
          </p:nvPr>
        </p:nvSpPr>
        <p:spPr/>
        <p:txBody>
          <a:bodyPr/>
          <a:lstStyle/>
          <a:p>
            <a:r>
              <a:rPr lang="en-US" smtClean="0"/>
              <a:t>Fundamentals of Python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val="1931905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B9EFED-BBED-400E-8860-A033C2C5D3F2}" type="datetime1">
              <a:rPr lang="en-US" smtClean="0"/>
              <a:pPr/>
              <a:t>8/21/2017</a:t>
            </a:fld>
            <a:endParaRPr lang="en-US"/>
          </a:p>
        </p:txBody>
      </p:sp>
      <p:sp>
        <p:nvSpPr>
          <p:cNvPr id="6" name="Footer Placeholder 5"/>
          <p:cNvSpPr>
            <a:spLocks noGrp="1"/>
          </p:cNvSpPr>
          <p:nvPr>
            <p:ph type="ftr" sz="quarter" idx="11"/>
          </p:nvPr>
        </p:nvSpPr>
        <p:spPr/>
        <p:txBody>
          <a:bodyPr/>
          <a:lstStyle/>
          <a:p>
            <a:r>
              <a:rPr lang="en-US" smtClean="0"/>
              <a:t>Fundamentals of Python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
        <p:nvSpPr>
          <p:cNvPr id="8" name="Title 7"/>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651947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457200" y="1444300"/>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444300"/>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E3E837B-0986-4720-AB29-C889527BBB29}" type="datetime1">
              <a:rPr lang="en-US" smtClean="0"/>
              <a:pPr/>
              <a:t>8/21/2017</a:t>
            </a:fld>
            <a:endParaRPr lang="en-US"/>
          </a:p>
        </p:txBody>
      </p:sp>
      <p:sp>
        <p:nvSpPr>
          <p:cNvPr id="8" name="Footer Placeholder 7"/>
          <p:cNvSpPr>
            <a:spLocks noGrp="1"/>
          </p:cNvSpPr>
          <p:nvPr>
            <p:ph type="ftr" sz="quarter" idx="11"/>
          </p:nvPr>
        </p:nvSpPr>
        <p:spPr/>
        <p:txBody>
          <a:bodyPr/>
          <a:lstStyle/>
          <a:p>
            <a:r>
              <a:rPr lang="en-US" smtClean="0"/>
              <a:t>Fundamentals of Python</a:t>
            </a:r>
            <a:endParaRPr lang="en-US"/>
          </a:p>
        </p:txBody>
      </p:sp>
      <p:sp>
        <p:nvSpPr>
          <p:cNvPr id="9" name="Slide Number Placeholder 8"/>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1642576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F05C8CC-8D95-4DD0-8C0C-183914778DEB}" type="datetime1">
              <a:rPr lang="en-US" smtClean="0"/>
              <a:pPr/>
              <a:t>8/21/2017</a:t>
            </a:fld>
            <a:endParaRPr lang="en-US"/>
          </a:p>
        </p:txBody>
      </p:sp>
      <p:sp>
        <p:nvSpPr>
          <p:cNvPr id="4" name="Footer Placeholder 3"/>
          <p:cNvSpPr>
            <a:spLocks noGrp="1"/>
          </p:cNvSpPr>
          <p:nvPr>
            <p:ph type="ftr" sz="quarter" idx="11"/>
          </p:nvPr>
        </p:nvSpPr>
        <p:spPr/>
        <p:txBody>
          <a:bodyPr/>
          <a:lstStyle/>
          <a:p>
            <a:r>
              <a:rPr lang="en-US" smtClean="0"/>
              <a:t>Fundamentals of Python</a:t>
            </a:r>
            <a:endParaRPr lang="en-US"/>
          </a:p>
        </p:txBody>
      </p:sp>
      <p:sp>
        <p:nvSpPr>
          <p:cNvPr id="5" name="Slide Number Placeholder 4"/>
          <p:cNvSpPr>
            <a:spLocks noGrp="1"/>
          </p:cNvSpPr>
          <p:nvPr>
            <p:ph type="sldNum" sz="quarter" idx="12"/>
          </p:nvPr>
        </p:nvSpPr>
        <p:spPr/>
        <p:txBody>
          <a:bodyPr/>
          <a:lstStyle/>
          <a:p>
            <a:fld id="{3320DFD2-12D3-45CE-904C-2BA0BD0DF5CB}" type="slidenum">
              <a:rPr lang="en-US" smtClean="0"/>
              <a:pPr/>
              <a:t>‹#›</a:t>
            </a:fld>
            <a:endParaRPr lang="en-US"/>
          </a:p>
        </p:txBody>
      </p:sp>
      <p:sp>
        <p:nvSpPr>
          <p:cNvPr id="6" name="Title 5"/>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1979412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4FDB5-CB0E-455F-A696-345EB521CB05}" type="datetime1">
              <a:rPr lang="en-US" smtClean="0"/>
              <a:pPr/>
              <a:t>8/21/2017</a:t>
            </a:fld>
            <a:endParaRPr lang="en-US"/>
          </a:p>
        </p:txBody>
      </p:sp>
      <p:sp>
        <p:nvSpPr>
          <p:cNvPr id="3" name="Footer Placeholder 2"/>
          <p:cNvSpPr>
            <a:spLocks noGrp="1"/>
          </p:cNvSpPr>
          <p:nvPr>
            <p:ph type="ftr" sz="quarter" idx="11"/>
          </p:nvPr>
        </p:nvSpPr>
        <p:spPr/>
        <p:txBody>
          <a:bodyPr/>
          <a:lstStyle/>
          <a:p>
            <a:r>
              <a:rPr lang="en-US" smtClean="0"/>
              <a:t>Fundamentals of Python</a:t>
            </a:r>
            <a:endParaRPr lang="en-US"/>
          </a:p>
        </p:txBody>
      </p:sp>
      <p:sp>
        <p:nvSpPr>
          <p:cNvPr id="4" name="Slide Number Placeholder 3"/>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87729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1875"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F9136E9-17DB-4093-A266-B01679B5B5D8}" type="datetime1">
              <a:rPr lang="en-US" smtClean="0"/>
              <a:pPr/>
              <a:t>8/21/2017</a:t>
            </a:fld>
            <a:endParaRPr lang="en-US"/>
          </a:p>
        </p:txBody>
      </p:sp>
      <p:sp>
        <p:nvSpPr>
          <p:cNvPr id="6" name="Footer Placeholder 5"/>
          <p:cNvSpPr>
            <a:spLocks noGrp="1"/>
          </p:cNvSpPr>
          <p:nvPr>
            <p:ph type="ftr" sz="quarter" idx="11"/>
          </p:nvPr>
        </p:nvSpPr>
        <p:spPr/>
        <p:txBody>
          <a:bodyPr/>
          <a:lstStyle/>
          <a:p>
            <a:r>
              <a:rPr lang="en-US" smtClean="0"/>
              <a:t>Fundamentals of Python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val="2781564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3716" indent="0" algn="r">
              <a:buNone/>
              <a:defRPr sz="1050"/>
            </a:lvl1pPr>
            <a:lvl2pPr>
              <a:defRPr sz="900"/>
            </a:lvl2pPr>
            <a:lvl3pPr>
              <a:defRPr sz="750"/>
            </a:lvl3pPr>
            <a:lvl4pPr>
              <a:defRPr sz="675"/>
            </a:lvl4pPr>
            <a:lvl5pPr>
              <a:defRPr sz="675"/>
            </a:lvl5pPr>
            <a:extLst/>
          </a:lstStyle>
          <a:p>
            <a:pPr lvl="0" eaLnBrk="1" latinLnBrk="0" hangingPunct="1"/>
            <a:r>
              <a:rPr kumimoji="0" lang="en-US" smtClean="0"/>
              <a:t>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75B1033-2B85-45E0-ACFE-3E12A32BCC9C}" type="datetime1">
              <a:rPr lang="en-US" smtClean="0"/>
              <a:pPr/>
              <a:t>8/21/2017</a:t>
            </a:fld>
            <a:endParaRPr lang="en-US"/>
          </a:p>
        </p:txBody>
      </p:sp>
      <p:sp>
        <p:nvSpPr>
          <p:cNvPr id="6" name="Footer Placeholder 5"/>
          <p:cNvSpPr>
            <a:spLocks noGrp="1"/>
          </p:cNvSpPr>
          <p:nvPr>
            <p:ph type="ftr" sz="quarter" idx="11"/>
          </p:nvPr>
        </p:nvSpPr>
        <p:spPr>
          <a:xfrm>
            <a:off x="4380075" y="6407950"/>
            <a:ext cx="2350681" cy="365125"/>
          </a:xfrm>
        </p:spPr>
        <p:txBody>
          <a:bodyPr/>
          <a:lstStyle>
            <a:lvl1pPr>
              <a:defRPr>
                <a:solidFill>
                  <a:schemeClr val="tx1"/>
                </a:solidFill>
              </a:defRPr>
            </a:lvl1pPr>
            <a:extLst/>
          </a:lstStyle>
          <a:p>
            <a:r>
              <a:rPr lang="en-US" smtClean="0"/>
              <a:t>Fundamentals of Python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20DFD2-12D3-45CE-904C-2BA0BD0DF5CB}" type="slidenum">
              <a:rPr lang="en-US" smtClean="0"/>
              <a:pPr/>
              <a:t>‹#›</a:t>
            </a:fld>
            <a:endParaRPr lang="en-US"/>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1" name="Straight Connector 10"/>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val="35315137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5" name="Straight Connector 14"/>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4"/>
            <a:ext cx="8229600" cy="4525963"/>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750">
                <a:solidFill>
                  <a:schemeClr val="tx1"/>
                </a:solidFill>
              </a:defRPr>
            </a:lvl1pPr>
            <a:extLst/>
          </a:lstStyle>
          <a:p>
            <a:fld id="{03C1160B-16B0-40E1-AA15-BA620C604433}" type="datetime1">
              <a:rPr lang="en-US" smtClean="0"/>
              <a:pPr/>
              <a:t>8/21/2017</a:t>
            </a:fld>
            <a:endParaRPr lang="en-US"/>
          </a:p>
        </p:txBody>
      </p:sp>
      <p:sp>
        <p:nvSpPr>
          <p:cNvPr id="22" name="Footer Placeholder 21"/>
          <p:cNvSpPr>
            <a:spLocks noGrp="1"/>
          </p:cNvSpPr>
          <p:nvPr>
            <p:ph type="ftr" sz="quarter" idx="3"/>
          </p:nvPr>
        </p:nvSpPr>
        <p:spPr>
          <a:xfrm>
            <a:off x="5888008" y="6407950"/>
            <a:ext cx="2350681" cy="365125"/>
          </a:xfrm>
          <a:prstGeom prst="rect">
            <a:avLst/>
          </a:prstGeom>
        </p:spPr>
        <p:txBody>
          <a:bodyPr vert="horz" anchor="b"/>
          <a:lstStyle>
            <a:lvl1pPr algn="r" eaLnBrk="1" latinLnBrk="0" hangingPunct="1">
              <a:defRPr kumimoji="0" sz="750">
                <a:solidFill>
                  <a:schemeClr val="tx1"/>
                </a:solidFill>
              </a:defRPr>
            </a:lvl1pPr>
            <a:extLst/>
          </a:lstStyle>
          <a:p>
            <a:r>
              <a:rPr lang="en-US" smtClean="0"/>
              <a:t>Fundamentals of Python</a:t>
            </a:r>
            <a:endParaRPr lang="en-US"/>
          </a:p>
        </p:txBody>
      </p:sp>
      <p:sp>
        <p:nvSpPr>
          <p:cNvPr id="18" name="Slide Number Placeholder 17"/>
          <p:cNvSpPr>
            <a:spLocks noGrp="1"/>
          </p:cNvSpPr>
          <p:nvPr>
            <p:ph type="sldNum" sz="quarter" idx="4"/>
          </p:nvPr>
        </p:nvSpPr>
        <p:spPr>
          <a:xfrm>
            <a:off x="8647272" y="6407950"/>
            <a:ext cx="365760" cy="365125"/>
          </a:xfrm>
          <a:prstGeom prst="rect">
            <a:avLst/>
          </a:prstGeom>
        </p:spPr>
        <p:txBody>
          <a:bodyPr vert="horz" anchor="b"/>
          <a:lstStyle>
            <a:lvl1pPr algn="r" eaLnBrk="1" latinLnBrk="0" hangingPunct="1">
              <a:defRPr kumimoji="0" sz="750" b="0">
                <a:solidFill>
                  <a:schemeClr val="tx1"/>
                </a:solidFill>
              </a:defRPr>
            </a:lvl1pPr>
            <a:extLst/>
          </a:lstStyle>
          <a:p>
            <a:fld id="{3320DFD2-12D3-45CE-904C-2BA0BD0DF5CB}" type="slidenum">
              <a:rPr lang="en-US" smtClean="0"/>
              <a:pPr/>
              <a:t>‹#›</a:t>
            </a:fld>
            <a:endParaRPr lang="en-US"/>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246483" y="6198163"/>
            <a:ext cx="766549" cy="574912"/>
          </a:xfrm>
          <a:prstGeom prst="rect">
            <a:avLst/>
          </a:prstGeom>
        </p:spPr>
      </p:pic>
    </p:spTree>
    <p:extLst>
      <p:ext uri="{BB962C8B-B14F-4D97-AF65-F5344CB8AC3E}">
        <p14:creationId xmlns:p14="http://schemas.microsoft.com/office/powerpoint/2010/main" val="80051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hdr="0" dt="0"/>
  <p:txStyles>
    <p:titleStyle>
      <a:lvl1pPr algn="l" rtl="0" eaLnBrk="1" latinLnBrk="0" hangingPunct="1">
        <a:spcBef>
          <a:spcPct val="0"/>
        </a:spcBef>
        <a:buNone/>
        <a:defRPr kumimoji="0" sz="3075"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274320" indent="-192024" algn="l" rtl="0" eaLnBrk="1" latinLnBrk="0" hangingPunct="1">
        <a:spcBef>
          <a:spcPts val="300"/>
        </a:spcBef>
        <a:spcAft>
          <a:spcPts val="0"/>
        </a:spcAft>
        <a:buClr>
          <a:schemeClr val="accent1"/>
        </a:buClr>
        <a:buSzPct val="68000"/>
        <a:buFont typeface="Wingdings 3"/>
        <a:buChar char=""/>
        <a:defRPr kumimoji="0" sz="2025" kern="1200">
          <a:solidFill>
            <a:schemeClr val="tx1"/>
          </a:solidFill>
          <a:latin typeface="+mn-lt"/>
          <a:ea typeface="+mn-ea"/>
          <a:cs typeface="+mn-cs"/>
        </a:defRPr>
      </a:lvl1pPr>
      <a:lvl2pPr marL="466344" indent="-171450" algn="l" rtl="0" eaLnBrk="1" latinLnBrk="0" hangingPunct="1">
        <a:spcBef>
          <a:spcPts val="243"/>
        </a:spcBef>
        <a:buClr>
          <a:schemeClr val="accent1"/>
        </a:buClr>
        <a:buFont typeface="Verdana"/>
        <a:buChar char="◦"/>
        <a:defRPr kumimoji="0" sz="1725" kern="1200">
          <a:solidFill>
            <a:schemeClr val="tx1"/>
          </a:solidFill>
          <a:latin typeface="+mn-lt"/>
          <a:ea typeface="+mn-ea"/>
          <a:cs typeface="+mn-cs"/>
        </a:defRPr>
      </a:lvl2pPr>
      <a:lvl3pPr marL="644652" indent="-171450" algn="l" rtl="0" eaLnBrk="1" latinLnBrk="0" hangingPunct="1">
        <a:spcBef>
          <a:spcPts val="263"/>
        </a:spcBef>
        <a:buClr>
          <a:schemeClr val="accent2"/>
        </a:buClr>
        <a:buSzPct val="100000"/>
        <a:buFont typeface="Wingdings 2"/>
        <a:buChar char=""/>
        <a:defRPr kumimoji="0" sz="1575" kern="1200">
          <a:solidFill>
            <a:schemeClr val="tx1"/>
          </a:solidFill>
          <a:latin typeface="+mn-lt"/>
          <a:ea typeface="+mn-ea"/>
          <a:cs typeface="+mn-cs"/>
        </a:defRPr>
      </a:lvl3pPr>
      <a:lvl4pPr marL="857250" indent="-171450" algn="l" rtl="0" eaLnBrk="1" latinLnBrk="0" hangingPunct="1">
        <a:spcBef>
          <a:spcPts val="263"/>
        </a:spcBef>
        <a:buClr>
          <a:schemeClr val="accent2"/>
        </a:buClr>
        <a:buFont typeface="Wingdings 2"/>
        <a:buChar char=""/>
        <a:defRPr kumimoji="0" sz="1425" kern="1200">
          <a:solidFill>
            <a:schemeClr val="tx1"/>
          </a:solidFill>
          <a:latin typeface="+mn-lt"/>
          <a:ea typeface="+mn-ea"/>
          <a:cs typeface="+mn-cs"/>
        </a:defRPr>
      </a:lvl4pPr>
      <a:lvl5pPr marL="1028700" indent="-171450" algn="l" rtl="0" eaLnBrk="1" latinLnBrk="0" hangingPunct="1">
        <a:spcBef>
          <a:spcPts val="263"/>
        </a:spcBef>
        <a:buClr>
          <a:schemeClr val="accent2"/>
        </a:buClr>
        <a:buFont typeface="Wingdings 2"/>
        <a:buChar char=""/>
        <a:defRPr kumimoji="0" sz="1350"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Python</a:t>
            </a:r>
            <a:endParaRPr lang="en-US" dirty="0"/>
          </a:p>
        </p:txBody>
      </p:sp>
      <p:sp>
        <p:nvSpPr>
          <p:cNvPr id="3" name="Subtitle 2"/>
          <p:cNvSpPr>
            <a:spLocks noGrp="1"/>
          </p:cNvSpPr>
          <p:nvPr>
            <p:ph type="subTitle" idx="1"/>
          </p:nvPr>
        </p:nvSpPr>
        <p:spPr/>
        <p:txBody>
          <a:bodyPr/>
          <a:lstStyle/>
          <a:p>
            <a:r>
              <a:rPr lang="en-US" dirty="0" smtClean="0"/>
              <a:t>Day 2</a:t>
            </a:r>
            <a:endParaRPr lang="en-US" dirty="0"/>
          </a:p>
        </p:txBody>
      </p:sp>
      <p:sp>
        <p:nvSpPr>
          <p:cNvPr id="4" name="Footer Placeholder 3"/>
          <p:cNvSpPr>
            <a:spLocks noGrp="1"/>
          </p:cNvSpPr>
          <p:nvPr>
            <p:ph type="ftr" sz="quarter" idx="11"/>
          </p:nvPr>
        </p:nvSpPr>
        <p:spPr/>
        <p:txBody>
          <a:bodyPr/>
          <a:lstStyle/>
          <a:p>
            <a:r>
              <a:rPr lang="en-US" smtClean="0"/>
              <a:t>Fundamentals of Python</a:t>
            </a:r>
            <a:endParaRPr lang="en-US"/>
          </a:p>
        </p:txBody>
      </p:sp>
    </p:spTree>
    <p:extLst>
      <p:ext uri="{BB962C8B-B14F-4D97-AF65-F5344CB8AC3E}">
        <p14:creationId xmlns:p14="http://schemas.microsoft.com/office/powerpoint/2010/main" val="200854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r>
              <a:rPr lang="en-US" altLang="en-US" dirty="0" smtClean="0"/>
              <a:t>Case Study: Implementation (Coding, continued)</a:t>
            </a:r>
          </a:p>
        </p:txBody>
      </p:sp>
      <p:pic>
        <p:nvPicPr>
          <p:cNvPr id="1639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209800"/>
            <a:ext cx="66055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a:p>
        </p:txBody>
      </p:sp>
    </p:spTree>
    <p:extLst>
      <p:ext uri="{BB962C8B-B14F-4D97-AF65-F5344CB8AC3E}">
        <p14:creationId xmlns:p14="http://schemas.microsoft.com/office/powerpoint/2010/main" val="3611513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r>
              <a:rPr lang="en-US" altLang="en-US" smtClean="0"/>
              <a:t>Case Study: Testing</a:t>
            </a:r>
          </a:p>
        </p:txBody>
      </p:sp>
      <p:sp>
        <p:nvSpPr>
          <p:cNvPr id="17414" name="Rectangle 3"/>
          <p:cNvSpPr>
            <a:spLocks noGrp="1" noChangeArrowheads="1"/>
          </p:cNvSpPr>
          <p:nvPr>
            <p:ph type="body" idx="1"/>
          </p:nvPr>
        </p:nvSpPr>
        <p:spPr>
          <a:xfrm>
            <a:off x="533400" y="1904999"/>
            <a:ext cx="8077200" cy="4123267"/>
          </a:xfrm>
        </p:spPr>
        <p:txBody>
          <a:bodyPr>
            <a:normAutofit lnSpcReduction="10000"/>
          </a:bodyPr>
          <a:lstStyle/>
          <a:p>
            <a:r>
              <a:rPr lang="en-US" altLang="en-US" dirty="0" smtClean="0"/>
              <a:t>Even if there are no syntax errors, the program could still have a </a:t>
            </a:r>
            <a:r>
              <a:rPr lang="en-US" altLang="en-US" b="1" dirty="0" smtClean="0"/>
              <a:t>logic error </a:t>
            </a:r>
            <a:r>
              <a:rPr lang="en-US" altLang="en-US" dirty="0" smtClean="0"/>
              <a:t>or a </a:t>
            </a:r>
            <a:r>
              <a:rPr lang="en-US" altLang="en-US" b="1" dirty="0" smtClean="0"/>
              <a:t>design error</a:t>
            </a:r>
            <a:endParaRPr lang="en-US" altLang="en-US" dirty="0" smtClean="0"/>
          </a:p>
          <a:p>
            <a:r>
              <a:rPr lang="en-US" altLang="en-US" dirty="0" smtClean="0"/>
              <a:t>May use a </a:t>
            </a:r>
            <a:r>
              <a:rPr lang="en-US" altLang="en-US" b="1" dirty="0" smtClean="0"/>
              <a:t>test suite</a:t>
            </a:r>
            <a:r>
              <a:rPr lang="en-US" altLang="en-US" dirty="0" smtClean="0"/>
              <a:t> to test if program is </a:t>
            </a:r>
            <a:r>
              <a:rPr lang="en-US" altLang="en-US" b="1" dirty="0" smtClean="0"/>
              <a:t>correct</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dirty="0" smtClean="0"/>
              <a:t>Note that you will learn about SDLC in grater detail in the WA210 course.</a:t>
            </a:r>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4787" y="2923818"/>
            <a:ext cx="5774636" cy="23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866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r>
              <a:rPr lang="en-US" altLang="en-US" dirty="0" smtClean="0"/>
              <a:t>Python Strings, Assignment, and Comments</a:t>
            </a:r>
          </a:p>
        </p:txBody>
      </p:sp>
      <p:sp>
        <p:nvSpPr>
          <p:cNvPr id="19462" name="Rectangle 3"/>
          <p:cNvSpPr>
            <a:spLocks noGrp="1" noChangeArrowheads="1"/>
          </p:cNvSpPr>
          <p:nvPr>
            <p:ph type="body" idx="1"/>
          </p:nvPr>
        </p:nvSpPr>
        <p:spPr>
          <a:xfrm>
            <a:off x="533400" y="1752600"/>
            <a:ext cx="8077200" cy="1645356"/>
          </a:xfrm>
        </p:spPr>
        <p:txBody>
          <a:bodyPr/>
          <a:lstStyle/>
          <a:p>
            <a:r>
              <a:rPr lang="en-US" altLang="en-US" dirty="0" smtClean="0"/>
              <a:t>Text processing is by far the most common application of computing</a:t>
            </a:r>
          </a:p>
          <a:p>
            <a:pPr lvl="1"/>
            <a:r>
              <a:rPr lang="en-US" altLang="en-US" dirty="0" smtClean="0"/>
              <a:t>E-mail, text messaging, Web pages, and word processing all rely on and manipulate data consisting of strings of characters</a:t>
            </a:r>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565960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r>
              <a:rPr lang="en-US" altLang="en-US" dirty="0" smtClean="0"/>
              <a:t>Python Data Types</a:t>
            </a:r>
          </a:p>
        </p:txBody>
      </p:sp>
      <p:sp>
        <p:nvSpPr>
          <p:cNvPr id="20486" name="Rectangle 3"/>
          <p:cNvSpPr>
            <a:spLocks noGrp="1" noChangeArrowheads="1"/>
          </p:cNvSpPr>
          <p:nvPr>
            <p:ph type="body" idx="1"/>
          </p:nvPr>
        </p:nvSpPr>
        <p:spPr>
          <a:xfrm>
            <a:off x="533400" y="1749777"/>
            <a:ext cx="8077200" cy="1862667"/>
          </a:xfrm>
        </p:spPr>
        <p:txBody>
          <a:bodyPr/>
          <a:lstStyle/>
          <a:p>
            <a:r>
              <a:rPr lang="en-US" altLang="en-US" dirty="0" smtClean="0"/>
              <a:t>A </a:t>
            </a:r>
            <a:r>
              <a:rPr lang="en-US" altLang="en-US" b="1" dirty="0" smtClean="0"/>
              <a:t>data type </a:t>
            </a:r>
            <a:r>
              <a:rPr lang="en-US" altLang="en-US" dirty="0" smtClean="0"/>
              <a:t>consists of a set of values and a set of operations that can be performed on those values</a:t>
            </a:r>
          </a:p>
          <a:p>
            <a:r>
              <a:rPr lang="en-US" altLang="en-US" dirty="0" smtClean="0"/>
              <a:t>A </a:t>
            </a:r>
            <a:r>
              <a:rPr lang="en-US" altLang="en-US" b="1" dirty="0" smtClean="0"/>
              <a:t>literal </a:t>
            </a:r>
            <a:r>
              <a:rPr lang="en-US" altLang="en-US" dirty="0" smtClean="0"/>
              <a:t>is the way a value of a data type looks to a programmer</a:t>
            </a:r>
          </a:p>
          <a:p>
            <a:pPr>
              <a:buFont typeface="Arial Unicode MS" pitchFamily="34" charset="-128"/>
              <a:buChar char="•"/>
            </a:pPr>
            <a:r>
              <a:rPr lang="en-US" altLang="en-US" b="1" dirty="0" err="1" smtClean="0">
                <a:latin typeface="Courier New" panose="02070309020205020404" pitchFamily="49" charset="0"/>
              </a:rPr>
              <a:t>int</a:t>
            </a:r>
            <a:r>
              <a:rPr lang="en-US" altLang="en-US" dirty="0" smtClean="0"/>
              <a:t> and </a:t>
            </a:r>
            <a:r>
              <a:rPr lang="en-US" altLang="en-US" b="1" dirty="0" smtClean="0">
                <a:latin typeface="Courier New" panose="02070309020205020404" pitchFamily="49" charset="0"/>
              </a:rPr>
              <a:t>float</a:t>
            </a:r>
            <a:r>
              <a:rPr lang="en-US" altLang="en-US" dirty="0" smtClean="0"/>
              <a:t> are </a:t>
            </a:r>
            <a:r>
              <a:rPr lang="en-US" altLang="en-US" b="1" dirty="0" smtClean="0"/>
              <a:t>numeric data types</a:t>
            </a:r>
            <a:endParaRPr lang="en-US" altLang="en-US" dirty="0" smtClean="0"/>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pic>
        <p:nvPicPr>
          <p:cNvPr id="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645" y="3662104"/>
            <a:ext cx="7507112" cy="159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889" y="5359411"/>
            <a:ext cx="3971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7069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533400" y="381000"/>
            <a:ext cx="8077200" cy="990600"/>
          </a:xfrm>
        </p:spPr>
        <p:txBody>
          <a:bodyPr/>
          <a:lstStyle/>
          <a:p>
            <a:r>
              <a:rPr lang="en-US" altLang="en-US" smtClean="0"/>
              <a:t>String Literals</a:t>
            </a:r>
          </a:p>
        </p:txBody>
      </p:sp>
      <p:sp>
        <p:nvSpPr>
          <p:cNvPr id="22534" name="Rectangle 3"/>
          <p:cNvSpPr>
            <a:spLocks noGrp="1" noChangeArrowheads="1"/>
          </p:cNvSpPr>
          <p:nvPr>
            <p:ph type="body" idx="1"/>
          </p:nvPr>
        </p:nvSpPr>
        <p:spPr>
          <a:xfrm>
            <a:off x="533400" y="1447800"/>
            <a:ext cx="8229600" cy="1676400"/>
          </a:xfrm>
        </p:spPr>
        <p:txBody>
          <a:bodyPr/>
          <a:lstStyle/>
          <a:p>
            <a:r>
              <a:rPr lang="en-US" altLang="en-US" smtClean="0"/>
              <a:t>In Python, a string literal is a sequence of characters enclosed in single or double quotation marks</a:t>
            </a:r>
          </a:p>
          <a:p>
            <a:r>
              <a:rPr lang="en-US" altLang="en-US" b="1" smtClean="0">
                <a:latin typeface="Courier New" panose="02070309020205020404" pitchFamily="49" charset="0"/>
              </a:rPr>
              <a:t>''</a:t>
            </a:r>
            <a:r>
              <a:rPr lang="en-US" altLang="en-US" b="1" smtClean="0"/>
              <a:t> </a:t>
            </a:r>
            <a:r>
              <a:rPr lang="en-US" altLang="en-US" smtClean="0"/>
              <a:t>and </a:t>
            </a:r>
            <a:r>
              <a:rPr lang="en-US" altLang="en-US" b="1" smtClean="0">
                <a:latin typeface="Courier New" panose="02070309020205020404" pitchFamily="49" charset="0"/>
              </a:rPr>
              <a:t>""</a:t>
            </a:r>
            <a:r>
              <a:rPr lang="en-US" altLang="en-US" smtClean="0"/>
              <a:t> represent the </a:t>
            </a:r>
            <a:r>
              <a:rPr lang="en-US" altLang="en-US" b="1" smtClean="0"/>
              <a:t>empty string</a:t>
            </a:r>
            <a:endParaRPr lang="en-US" altLang="en-US" smtClean="0"/>
          </a:p>
          <a:p>
            <a:r>
              <a:rPr lang="en-US" altLang="en-US" smtClean="0"/>
              <a:t>Use </a:t>
            </a:r>
            <a:r>
              <a:rPr lang="en-US" altLang="en-US" b="1" smtClean="0">
                <a:latin typeface="Courier New" panose="02070309020205020404" pitchFamily="49" charset="0"/>
              </a:rPr>
              <a:t>'''</a:t>
            </a:r>
            <a:r>
              <a:rPr lang="en-US" altLang="en-US" b="1" smtClean="0"/>
              <a:t> </a:t>
            </a:r>
            <a:r>
              <a:rPr lang="en-US" altLang="en-US" smtClean="0"/>
              <a:t>and </a:t>
            </a:r>
            <a:r>
              <a:rPr lang="en-US" altLang="en-US" b="1" smtClean="0">
                <a:latin typeface="Courier New" panose="02070309020205020404" pitchFamily="49" charset="0"/>
              </a:rPr>
              <a:t>"""</a:t>
            </a:r>
            <a:r>
              <a:rPr lang="en-US" altLang="en-US" smtClean="0"/>
              <a:t> for multi-line paragraphs</a:t>
            </a:r>
          </a:p>
          <a:p>
            <a:endParaRPr lang="en-US" altLang="en-US" smtClean="0"/>
          </a:p>
          <a:p>
            <a:endParaRPr lang="en-US" altLang="en-US" smtClean="0"/>
          </a:p>
        </p:txBody>
      </p:sp>
      <p:pic>
        <p:nvPicPr>
          <p:cNvPr id="22535"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3124197"/>
            <a:ext cx="71247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4071357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altLang="en-US" smtClean="0"/>
              <a:t>Escape Sequences</a:t>
            </a:r>
          </a:p>
        </p:txBody>
      </p:sp>
      <p:sp>
        <p:nvSpPr>
          <p:cNvPr id="23558" name="Rectangle 3"/>
          <p:cNvSpPr>
            <a:spLocks noGrp="1" noChangeArrowheads="1"/>
          </p:cNvSpPr>
          <p:nvPr>
            <p:ph type="body" idx="1"/>
          </p:nvPr>
        </p:nvSpPr>
        <p:spPr>
          <a:xfrm>
            <a:off x="533400" y="1828800"/>
            <a:ext cx="8077200" cy="4419600"/>
          </a:xfrm>
        </p:spPr>
        <p:txBody>
          <a:bodyPr/>
          <a:lstStyle/>
          <a:p>
            <a:r>
              <a:rPr lang="en-US" altLang="en-US" smtClean="0"/>
              <a:t>The newline character </a:t>
            </a:r>
            <a:r>
              <a:rPr lang="en-US" altLang="en-US" b="1" smtClean="0"/>
              <a:t>\n </a:t>
            </a:r>
            <a:r>
              <a:rPr lang="en-US" altLang="en-US" smtClean="0"/>
              <a:t>is called an </a:t>
            </a:r>
            <a:r>
              <a:rPr lang="en-US" altLang="en-US" b="1" smtClean="0"/>
              <a:t>escape sequence</a:t>
            </a:r>
            <a:endParaRPr lang="en-US" altLang="en-US" smtClean="0"/>
          </a:p>
          <a:p>
            <a:endParaRPr lang="en-US" altLang="en-US" smtClean="0"/>
          </a:p>
        </p:txBody>
      </p:sp>
      <p:pic>
        <p:nvPicPr>
          <p:cNvPr id="2355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621841"/>
            <a:ext cx="7483475" cy="304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1719156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en-US" altLang="en-US" smtClean="0"/>
              <a:t>String Concatenation</a:t>
            </a:r>
          </a:p>
        </p:txBody>
      </p:sp>
      <p:sp>
        <p:nvSpPr>
          <p:cNvPr id="24582" name="Rectangle 3"/>
          <p:cNvSpPr>
            <a:spLocks noGrp="1" noChangeArrowheads="1"/>
          </p:cNvSpPr>
          <p:nvPr>
            <p:ph type="body" idx="1"/>
          </p:nvPr>
        </p:nvSpPr>
        <p:spPr>
          <a:xfrm>
            <a:off x="533400" y="1905000"/>
            <a:ext cx="8077200" cy="4343400"/>
          </a:xfrm>
        </p:spPr>
        <p:txBody>
          <a:bodyPr/>
          <a:lstStyle/>
          <a:p>
            <a:r>
              <a:rPr lang="en-US" altLang="en-US" smtClean="0"/>
              <a:t>You can join two or more strings to form a new string using the concatenation operator </a:t>
            </a:r>
            <a:r>
              <a:rPr lang="en-US" altLang="en-US" b="1" smtClean="0">
                <a:latin typeface="Courier New" panose="02070309020205020404" pitchFamily="49" charset="0"/>
              </a:rPr>
              <a:t>+</a:t>
            </a:r>
            <a:endParaRPr lang="en-US" altLang="en-US" smtClean="0">
              <a:latin typeface="Courier New" panose="02070309020205020404" pitchFamily="49" charset="0"/>
            </a:endParaRPr>
          </a:p>
          <a:p>
            <a:r>
              <a:rPr lang="en-US" altLang="en-US" smtClean="0"/>
              <a:t>The </a:t>
            </a:r>
            <a:r>
              <a:rPr lang="en-US" altLang="en-US" b="1" smtClean="0">
                <a:latin typeface="Courier New" panose="02070309020205020404" pitchFamily="49" charset="0"/>
              </a:rPr>
              <a:t>*</a:t>
            </a:r>
            <a:r>
              <a:rPr lang="en-US" altLang="en-US" b="1" smtClean="0"/>
              <a:t> </a:t>
            </a:r>
            <a:r>
              <a:rPr lang="en-US" altLang="en-US" smtClean="0"/>
              <a:t>operator allows you to build a string by repeating another string a given number of times</a:t>
            </a:r>
          </a:p>
          <a:p>
            <a:endParaRPr lang="en-US" altLang="en-US" smtClean="0"/>
          </a:p>
        </p:txBody>
      </p:sp>
      <p:pic>
        <p:nvPicPr>
          <p:cNvPr id="2458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4267200"/>
            <a:ext cx="41608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3342104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r>
              <a:rPr lang="en-US" altLang="en-US" smtClean="0"/>
              <a:t>Variables and the Assignment Statement</a:t>
            </a:r>
          </a:p>
        </p:txBody>
      </p:sp>
      <p:sp>
        <p:nvSpPr>
          <p:cNvPr id="25606" name="Rectangle 3"/>
          <p:cNvSpPr>
            <a:spLocks noGrp="1" noChangeArrowheads="1"/>
          </p:cNvSpPr>
          <p:nvPr>
            <p:ph type="body" idx="1"/>
          </p:nvPr>
        </p:nvSpPr>
        <p:spPr/>
        <p:txBody>
          <a:bodyPr/>
          <a:lstStyle/>
          <a:p>
            <a:r>
              <a:rPr lang="en-US" altLang="en-US" smtClean="0"/>
              <a:t>A </a:t>
            </a:r>
            <a:r>
              <a:rPr lang="en-US" altLang="en-US" b="1" smtClean="0"/>
              <a:t>variable </a:t>
            </a:r>
            <a:r>
              <a:rPr lang="en-US" altLang="en-US" smtClean="0"/>
              <a:t>associates a name with a value</a:t>
            </a:r>
          </a:p>
          <a:p>
            <a:pPr lvl="1"/>
            <a:r>
              <a:rPr lang="en-US" altLang="en-US" smtClean="0"/>
              <a:t>Makes it easy to remember and use later in program</a:t>
            </a:r>
          </a:p>
          <a:p>
            <a:r>
              <a:rPr lang="en-US" altLang="en-US" smtClean="0"/>
              <a:t>Variable naming rules:</a:t>
            </a:r>
          </a:p>
          <a:p>
            <a:pPr lvl="1"/>
            <a:r>
              <a:rPr lang="en-US" altLang="en-US" smtClean="0"/>
              <a:t>Reserved words cannot be used as variable names</a:t>
            </a:r>
          </a:p>
          <a:p>
            <a:pPr lvl="2"/>
            <a:r>
              <a:rPr lang="en-US" altLang="en-US" smtClean="0"/>
              <a:t>Examples: </a:t>
            </a:r>
            <a:r>
              <a:rPr lang="en-US" altLang="en-US" b="1" smtClean="0">
                <a:latin typeface="Courier New" panose="02070309020205020404" pitchFamily="49" charset="0"/>
              </a:rPr>
              <a:t>if</a:t>
            </a:r>
            <a:r>
              <a:rPr lang="en-US" altLang="en-US" smtClean="0"/>
              <a:t>, </a:t>
            </a:r>
            <a:r>
              <a:rPr lang="en-US" altLang="en-US" b="1" smtClean="0">
                <a:latin typeface="Courier New" panose="02070309020205020404" pitchFamily="49" charset="0"/>
              </a:rPr>
              <a:t>def</a:t>
            </a:r>
            <a:r>
              <a:rPr lang="en-US" altLang="en-US" smtClean="0"/>
              <a:t>, and </a:t>
            </a:r>
            <a:r>
              <a:rPr lang="en-US" altLang="en-US" b="1" smtClean="0">
                <a:latin typeface="Courier New" panose="02070309020205020404" pitchFamily="49" charset="0"/>
              </a:rPr>
              <a:t>import</a:t>
            </a:r>
            <a:endParaRPr lang="en-US" altLang="en-US" smtClean="0">
              <a:latin typeface="Courier New" panose="02070309020205020404" pitchFamily="49" charset="0"/>
            </a:endParaRPr>
          </a:p>
          <a:p>
            <a:pPr lvl="1"/>
            <a:r>
              <a:rPr lang="en-US" altLang="en-US" smtClean="0"/>
              <a:t>Name must begin with a letter or </a:t>
            </a:r>
            <a:r>
              <a:rPr lang="en-US" altLang="en-US" b="1" smtClean="0"/>
              <a:t>_</a:t>
            </a:r>
          </a:p>
          <a:p>
            <a:pPr lvl="1"/>
            <a:r>
              <a:rPr lang="en-US" altLang="en-US" smtClean="0"/>
              <a:t>Name can contain any number of letters, digits, or _</a:t>
            </a:r>
          </a:p>
          <a:p>
            <a:pPr lvl="1"/>
            <a:r>
              <a:rPr lang="en-US" altLang="en-US" smtClean="0"/>
              <a:t>Names are case sensitive</a:t>
            </a:r>
          </a:p>
          <a:p>
            <a:pPr lvl="2"/>
            <a:r>
              <a:rPr lang="en-US" altLang="en-US" smtClean="0"/>
              <a:t>Example: </a:t>
            </a:r>
            <a:r>
              <a:rPr lang="en-US" altLang="en-US" b="1" smtClean="0">
                <a:latin typeface="Courier New" panose="02070309020205020404" pitchFamily="49" charset="0"/>
              </a:rPr>
              <a:t>WEIGHT</a:t>
            </a:r>
            <a:r>
              <a:rPr lang="en-US" altLang="en-US" smtClean="0"/>
              <a:t> is different from </a:t>
            </a:r>
            <a:r>
              <a:rPr lang="en-US" altLang="en-US" b="1" smtClean="0">
                <a:latin typeface="Courier New" panose="02070309020205020404" pitchFamily="49" charset="0"/>
              </a:rPr>
              <a:t>weight</a:t>
            </a:r>
          </a:p>
          <a:p>
            <a:pPr lvl="1"/>
            <a:r>
              <a:rPr lang="en-US" altLang="en-US" smtClean="0"/>
              <a:t>Tip: use “camel casing” (Example: </a:t>
            </a:r>
            <a:r>
              <a:rPr lang="en-US" altLang="en-US" b="1" smtClean="0">
                <a:latin typeface="Courier New" panose="02070309020205020404" pitchFamily="49" charset="0"/>
              </a:rPr>
              <a:t>interestRate</a:t>
            </a:r>
            <a:r>
              <a:rPr lang="en-US" altLang="en-US" smtClean="0"/>
              <a:t>)</a:t>
            </a:r>
            <a:endParaRPr lang="en-US" altLang="en-US" b="1" smtClean="0">
              <a:latin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598306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r>
              <a:rPr lang="en-US" altLang="en-US" dirty="0" smtClean="0"/>
              <a:t>Variables and the Assignment Statement</a:t>
            </a:r>
          </a:p>
        </p:txBody>
      </p:sp>
      <p:sp>
        <p:nvSpPr>
          <p:cNvPr id="26630" name="Rectangle 3"/>
          <p:cNvSpPr>
            <a:spLocks noGrp="1" noChangeArrowheads="1"/>
          </p:cNvSpPr>
          <p:nvPr>
            <p:ph type="body" idx="1"/>
          </p:nvPr>
        </p:nvSpPr>
        <p:spPr>
          <a:xfrm>
            <a:off x="457200" y="1650669"/>
            <a:ext cx="8229600" cy="2492355"/>
          </a:xfrm>
        </p:spPr>
        <p:txBody>
          <a:bodyPr/>
          <a:lstStyle/>
          <a:p>
            <a:r>
              <a:rPr lang="en-US" altLang="en-US" dirty="0" smtClean="0"/>
              <a:t>Programmers use all uppercase letters for </a:t>
            </a:r>
            <a:r>
              <a:rPr lang="en-US" altLang="en-US" b="1" dirty="0" smtClean="0"/>
              <a:t>symbolic constants</a:t>
            </a:r>
          </a:p>
          <a:p>
            <a:pPr lvl="1"/>
            <a:r>
              <a:rPr lang="en-US" altLang="en-US" dirty="0" smtClean="0"/>
              <a:t>Examples: </a:t>
            </a:r>
            <a:r>
              <a:rPr lang="en-US" altLang="en-US" b="1" dirty="0" smtClean="0">
                <a:latin typeface="Courier New" panose="02070309020205020404" pitchFamily="49" charset="0"/>
              </a:rPr>
              <a:t>TAX_RATE</a:t>
            </a:r>
            <a:r>
              <a:rPr lang="en-US" altLang="en-US" b="1" dirty="0" smtClean="0"/>
              <a:t> </a:t>
            </a:r>
            <a:r>
              <a:rPr lang="en-US" altLang="en-US" dirty="0" smtClean="0"/>
              <a:t>and </a:t>
            </a:r>
            <a:r>
              <a:rPr lang="en-US" altLang="en-US" b="1" dirty="0" smtClean="0">
                <a:latin typeface="Courier New" panose="02070309020205020404" pitchFamily="49" charset="0"/>
              </a:rPr>
              <a:t>STANDARD_DEDUCTION</a:t>
            </a:r>
            <a:endParaRPr lang="en-US" altLang="en-US" dirty="0" smtClean="0">
              <a:latin typeface="Courier New" panose="02070309020205020404" pitchFamily="49" charset="0"/>
            </a:endParaRPr>
          </a:p>
          <a:p>
            <a:r>
              <a:rPr lang="en-US" altLang="en-US" dirty="0" smtClean="0"/>
              <a:t>Variables receive initial values and can be reset to new values with an </a:t>
            </a:r>
            <a:r>
              <a:rPr lang="en-US" altLang="en-US" b="1" dirty="0" smtClean="0"/>
              <a:t>assignment statement</a:t>
            </a:r>
            <a:endParaRPr lang="en-US" altLang="en-US" dirty="0" smtClean="0"/>
          </a:p>
          <a:p>
            <a:pPr lvl="1">
              <a:buFontTx/>
              <a:buNone/>
            </a:pPr>
            <a:r>
              <a:rPr lang="en-US" altLang="en-US" dirty="0" smtClean="0">
                <a:latin typeface="Courier New" panose="02070309020205020404" pitchFamily="49" charset="0"/>
              </a:rPr>
              <a:t>&lt;</a:t>
            </a:r>
            <a:r>
              <a:rPr lang="en-US" altLang="en-US" i="1" dirty="0" smtClean="0">
                <a:latin typeface="Courier New" panose="02070309020205020404" pitchFamily="49" charset="0"/>
              </a:rPr>
              <a:t>variable name</a:t>
            </a:r>
            <a:r>
              <a:rPr lang="en-US" altLang="en-US" dirty="0" smtClean="0">
                <a:latin typeface="Courier New" panose="02070309020205020404" pitchFamily="49" charset="0"/>
              </a:rPr>
              <a:t>&gt; = &lt;</a:t>
            </a:r>
            <a:r>
              <a:rPr lang="en-US" altLang="en-US" i="1" dirty="0" smtClean="0">
                <a:latin typeface="Courier New" panose="02070309020205020404" pitchFamily="49" charset="0"/>
              </a:rPr>
              <a:t>expression</a:t>
            </a:r>
            <a:r>
              <a:rPr lang="en-US" altLang="en-US" dirty="0" smtClean="0">
                <a:latin typeface="Courier New" panose="02070309020205020404" pitchFamily="49" charset="0"/>
              </a:rPr>
              <a:t>&gt;</a:t>
            </a:r>
          </a:p>
          <a:p>
            <a:pPr lvl="1"/>
            <a:r>
              <a:rPr lang="en-US" altLang="en-US" dirty="0" smtClean="0"/>
              <a:t>Subsequent uses of the variable name in expressions are known as </a:t>
            </a:r>
            <a:r>
              <a:rPr lang="en-US" altLang="en-US" b="1" dirty="0" smtClean="0"/>
              <a:t>variable references</a:t>
            </a:r>
            <a:endParaRPr lang="en-US" altLang="en-US" dirty="0" smtClean="0"/>
          </a:p>
          <a:p>
            <a:endParaRPr lang="en-US" altLang="en-US" dirty="0" smtClean="0">
              <a:latin typeface="Courier New" panose="02070309020205020404" pitchFamily="49" charset="0"/>
            </a:endParaRPr>
          </a:p>
        </p:txBody>
      </p:sp>
      <p:pic>
        <p:nvPicPr>
          <p:cNvPr id="2663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t="8463" r="7407" b="5721"/>
          <a:stretch>
            <a:fillRect/>
          </a:stretch>
        </p:blipFill>
        <p:spPr bwMode="auto">
          <a:xfrm>
            <a:off x="1028700" y="4399661"/>
            <a:ext cx="712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2018960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r>
              <a:rPr lang="en-US" altLang="en-US" smtClean="0"/>
              <a:t>Program Comments and Docstrings</a:t>
            </a:r>
          </a:p>
        </p:txBody>
      </p:sp>
      <p:sp>
        <p:nvSpPr>
          <p:cNvPr id="27654" name="Rectangle 3"/>
          <p:cNvSpPr>
            <a:spLocks noGrp="1" noChangeArrowheads="1"/>
          </p:cNvSpPr>
          <p:nvPr>
            <p:ph type="body" idx="1"/>
          </p:nvPr>
        </p:nvSpPr>
        <p:spPr/>
        <p:txBody>
          <a:bodyPr/>
          <a:lstStyle/>
          <a:p>
            <a:r>
              <a:rPr lang="en-US" altLang="en-US" b="1" dirty="0" err="1" smtClean="0"/>
              <a:t>Docstring</a:t>
            </a:r>
            <a:r>
              <a:rPr lang="en-US" altLang="en-US" b="1" dirty="0" smtClean="0"/>
              <a:t> </a:t>
            </a:r>
            <a:r>
              <a:rPr lang="en-US" altLang="en-US" dirty="0" smtClean="0"/>
              <a:t>example</a:t>
            </a:r>
          </a:p>
          <a:p>
            <a:endParaRPr lang="en-US" altLang="en-US" b="1" dirty="0" smtClean="0"/>
          </a:p>
          <a:p>
            <a:endParaRPr lang="en-US" altLang="en-US" b="1" dirty="0" smtClean="0"/>
          </a:p>
          <a:p>
            <a:endParaRPr lang="en-US" altLang="en-US" b="1" dirty="0" smtClean="0"/>
          </a:p>
          <a:p>
            <a:endParaRPr lang="en-US" altLang="en-US" b="1" dirty="0" smtClean="0"/>
          </a:p>
          <a:p>
            <a:endParaRPr lang="en-US" altLang="en-US" b="1" dirty="0" smtClean="0"/>
          </a:p>
          <a:p>
            <a:endParaRPr lang="en-US" altLang="en-US" b="1" dirty="0" smtClean="0"/>
          </a:p>
          <a:p>
            <a:endParaRPr lang="en-US" altLang="en-US" b="1" dirty="0" smtClean="0"/>
          </a:p>
          <a:p>
            <a:endParaRPr lang="en-US" altLang="en-US" b="1" dirty="0" smtClean="0"/>
          </a:p>
          <a:p>
            <a:r>
              <a:rPr lang="en-US" altLang="en-US" b="1" dirty="0" smtClean="0"/>
              <a:t>End-of-line comment</a:t>
            </a:r>
            <a:r>
              <a:rPr lang="en-US" altLang="en-US" dirty="0" smtClean="0"/>
              <a:t> example:</a:t>
            </a:r>
          </a:p>
          <a:p>
            <a:pPr>
              <a:buNone/>
            </a:pPr>
            <a:endParaRPr lang="en-US" altLang="en-US" dirty="0" smtClean="0"/>
          </a:p>
        </p:txBody>
      </p:sp>
      <p:pic>
        <p:nvPicPr>
          <p:cNvPr id="2765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r="5223"/>
          <a:stretch>
            <a:fillRect/>
          </a:stretch>
        </p:blipFill>
        <p:spPr bwMode="auto">
          <a:xfrm>
            <a:off x="969963" y="5189538"/>
            <a:ext cx="725963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067" y="2130769"/>
            <a:ext cx="7734300"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2539686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r>
              <a:rPr lang="en-US" altLang="en-US" smtClean="0"/>
              <a:t>The Software Development Process</a:t>
            </a:r>
          </a:p>
        </p:txBody>
      </p:sp>
      <p:sp>
        <p:nvSpPr>
          <p:cNvPr id="7174" name="Rectangle 3"/>
          <p:cNvSpPr>
            <a:spLocks noGrp="1" noChangeArrowheads="1"/>
          </p:cNvSpPr>
          <p:nvPr>
            <p:ph type="body" idx="1"/>
          </p:nvPr>
        </p:nvSpPr>
        <p:spPr/>
        <p:txBody>
          <a:bodyPr/>
          <a:lstStyle/>
          <a:p>
            <a:r>
              <a:rPr lang="en-US" altLang="en-US" b="1" smtClean="0"/>
              <a:t>Software development: </a:t>
            </a:r>
            <a:r>
              <a:rPr lang="en-US" altLang="en-US" smtClean="0"/>
              <a:t>process of planning and organizing a program</a:t>
            </a:r>
          </a:p>
          <a:p>
            <a:pPr lvl="1"/>
            <a:r>
              <a:rPr lang="en-US" altLang="en-US" smtClean="0"/>
              <a:t>Several approaches; one is the </a:t>
            </a:r>
            <a:r>
              <a:rPr lang="en-US" altLang="en-US" b="1" smtClean="0"/>
              <a:t>waterfall model</a:t>
            </a:r>
            <a:endParaRPr lang="en-US" altLang="en-US" smtClean="0"/>
          </a:p>
          <a:p>
            <a:r>
              <a:rPr lang="en-US" altLang="en-US" smtClean="0"/>
              <a:t>Modern software development is usually </a:t>
            </a:r>
            <a:r>
              <a:rPr lang="en-US" altLang="en-US" b="1" smtClean="0"/>
              <a:t>incremental </a:t>
            </a:r>
            <a:r>
              <a:rPr lang="en-US" altLang="en-US" smtClean="0"/>
              <a:t>and </a:t>
            </a:r>
            <a:r>
              <a:rPr lang="en-US" altLang="en-US" b="1" smtClean="0"/>
              <a:t>iterative</a:t>
            </a:r>
          </a:p>
          <a:p>
            <a:pPr lvl="1"/>
            <a:r>
              <a:rPr lang="en-US" altLang="en-US" smtClean="0"/>
              <a:t>Analysis and design may produce a </a:t>
            </a:r>
            <a:r>
              <a:rPr lang="en-US" altLang="en-US" b="1" smtClean="0"/>
              <a:t>prototype </a:t>
            </a:r>
            <a:r>
              <a:rPr lang="en-US" altLang="en-US" smtClean="0"/>
              <a:t>of a system for coding, and then back up to earlier phases to fill in more details after some testing</a:t>
            </a:r>
            <a:endParaRPr lang="en-US" altLang="en-US" b="1" smtClean="0"/>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3903344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r>
              <a:rPr lang="en-US" altLang="en-US" smtClean="0"/>
              <a:t>Numeric Data Types and Character Sets</a:t>
            </a:r>
          </a:p>
        </p:txBody>
      </p:sp>
      <p:sp>
        <p:nvSpPr>
          <p:cNvPr id="28678" name="Rectangle 3"/>
          <p:cNvSpPr>
            <a:spLocks noGrp="1" noChangeArrowheads="1"/>
          </p:cNvSpPr>
          <p:nvPr>
            <p:ph type="body" idx="1"/>
          </p:nvPr>
        </p:nvSpPr>
        <p:spPr>
          <a:xfrm>
            <a:off x="533400" y="1981200"/>
            <a:ext cx="8077200" cy="4267200"/>
          </a:xfrm>
        </p:spPr>
        <p:txBody>
          <a:bodyPr/>
          <a:lstStyle/>
          <a:p>
            <a:r>
              <a:rPr lang="en-US" altLang="en-US" smtClean="0"/>
              <a:t>The first applications of computers were to crunch numbers</a:t>
            </a:r>
          </a:p>
          <a:p>
            <a:r>
              <a:rPr lang="en-US" altLang="en-US" smtClean="0"/>
              <a:t>The use of numbers in many applications is still very important</a:t>
            </a:r>
          </a:p>
          <a:p>
            <a:endParaRPr lang="en-US" altLang="en-US" smtClean="0"/>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2201686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altLang="en-US" smtClean="0"/>
              <a:t>Integers</a:t>
            </a:r>
          </a:p>
        </p:txBody>
      </p:sp>
      <p:sp>
        <p:nvSpPr>
          <p:cNvPr id="29702" name="Rectangle 3"/>
          <p:cNvSpPr>
            <a:spLocks noGrp="1" noChangeArrowheads="1"/>
          </p:cNvSpPr>
          <p:nvPr>
            <p:ph type="body" idx="1"/>
          </p:nvPr>
        </p:nvSpPr>
        <p:spPr>
          <a:xfrm>
            <a:off x="533400" y="1752600"/>
            <a:ext cx="8077200" cy="4495800"/>
          </a:xfrm>
        </p:spPr>
        <p:txBody>
          <a:bodyPr/>
          <a:lstStyle/>
          <a:p>
            <a:r>
              <a:rPr lang="en-US" altLang="en-US" smtClean="0"/>
              <a:t>In real life, the range of </a:t>
            </a:r>
            <a:r>
              <a:rPr lang="en-US" altLang="en-US" b="1" smtClean="0"/>
              <a:t>integers</a:t>
            </a:r>
            <a:r>
              <a:rPr lang="en-US" altLang="en-US" smtClean="0"/>
              <a:t> is infinite</a:t>
            </a:r>
          </a:p>
          <a:p>
            <a:r>
              <a:rPr lang="en-US" altLang="en-US" smtClean="0"/>
              <a:t>A computer’s memory places a limit on magnitude of the largest positive and negative integers</a:t>
            </a:r>
          </a:p>
          <a:p>
            <a:pPr lvl="1"/>
            <a:r>
              <a:rPr lang="en-US" altLang="en-US" smtClean="0"/>
              <a:t>Python’s </a:t>
            </a:r>
            <a:r>
              <a:rPr lang="en-US" altLang="en-US" b="1" smtClean="0">
                <a:latin typeface="Courier New" panose="02070309020205020404" pitchFamily="49" charset="0"/>
              </a:rPr>
              <a:t>int</a:t>
            </a:r>
            <a:r>
              <a:rPr lang="en-US" altLang="en-US" b="1" smtClean="0"/>
              <a:t> </a:t>
            </a:r>
            <a:r>
              <a:rPr lang="en-US" altLang="en-US" smtClean="0"/>
              <a:t>typical range: –2</a:t>
            </a:r>
            <a:r>
              <a:rPr lang="en-US" altLang="en-US" baseline="30000" smtClean="0"/>
              <a:t>31</a:t>
            </a:r>
            <a:r>
              <a:rPr lang="en-US" altLang="en-US" smtClean="0"/>
              <a:t> to 2</a:t>
            </a:r>
            <a:r>
              <a:rPr lang="en-US" altLang="en-US" baseline="30000" smtClean="0"/>
              <a:t>31</a:t>
            </a:r>
            <a:r>
              <a:rPr lang="en-US" altLang="en-US" smtClean="0"/>
              <a:t> – 1</a:t>
            </a:r>
          </a:p>
          <a:p>
            <a:r>
              <a:rPr lang="en-US" altLang="en-US" smtClean="0"/>
              <a:t>Integer literals are written without commas</a:t>
            </a:r>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3857159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r>
              <a:rPr lang="en-US" altLang="en-US" smtClean="0"/>
              <a:t>Floating-Point Numbers</a:t>
            </a:r>
          </a:p>
        </p:txBody>
      </p:sp>
      <p:sp>
        <p:nvSpPr>
          <p:cNvPr id="30726" name="Rectangle 3"/>
          <p:cNvSpPr>
            <a:spLocks noGrp="1" noChangeArrowheads="1"/>
          </p:cNvSpPr>
          <p:nvPr>
            <p:ph type="body" idx="1"/>
          </p:nvPr>
        </p:nvSpPr>
        <p:spPr>
          <a:xfrm>
            <a:off x="533400" y="1752600"/>
            <a:ext cx="8077200" cy="1667933"/>
          </a:xfrm>
        </p:spPr>
        <p:txBody>
          <a:bodyPr/>
          <a:lstStyle/>
          <a:p>
            <a:r>
              <a:rPr lang="en-US" altLang="en-US" smtClean="0"/>
              <a:t>Python uses </a:t>
            </a:r>
            <a:r>
              <a:rPr lang="en-US" altLang="en-US" b="1" smtClean="0"/>
              <a:t>floating-point </a:t>
            </a:r>
            <a:r>
              <a:rPr lang="en-US" altLang="en-US" smtClean="0"/>
              <a:t>numbers to represent real numbers</a:t>
            </a:r>
          </a:p>
          <a:p>
            <a:r>
              <a:rPr lang="en-US" altLang="en-US" smtClean="0"/>
              <a:t>Python’s </a:t>
            </a:r>
            <a:r>
              <a:rPr lang="en-US" altLang="en-US" b="1" smtClean="0">
                <a:latin typeface="Courier New" panose="02070309020205020404" pitchFamily="49" charset="0"/>
              </a:rPr>
              <a:t>float</a:t>
            </a:r>
            <a:r>
              <a:rPr lang="en-US" altLang="en-US" b="1" smtClean="0"/>
              <a:t> </a:t>
            </a:r>
            <a:r>
              <a:rPr lang="en-US" altLang="en-US" smtClean="0"/>
              <a:t>typical range: –10</a:t>
            </a:r>
            <a:r>
              <a:rPr lang="en-US" altLang="en-US" baseline="30000" smtClean="0"/>
              <a:t>308</a:t>
            </a:r>
            <a:r>
              <a:rPr lang="en-US" altLang="en-US" smtClean="0"/>
              <a:t> to 10</a:t>
            </a:r>
            <a:r>
              <a:rPr lang="en-US" altLang="en-US" baseline="30000" smtClean="0"/>
              <a:t>308</a:t>
            </a:r>
            <a:r>
              <a:rPr lang="en-US" altLang="en-US" smtClean="0"/>
              <a:t> and </a:t>
            </a:r>
          </a:p>
          <a:p>
            <a:r>
              <a:rPr lang="en-US" altLang="en-US" smtClean="0"/>
              <a:t>Typical precision: 16 digits</a:t>
            </a:r>
          </a:p>
          <a:p>
            <a:endParaRPr lang="en-US" altLang="en-US" smtClean="0"/>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5327" y="3365743"/>
            <a:ext cx="6958719" cy="2496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371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altLang="en-US" smtClean="0"/>
              <a:t>Character Sets</a:t>
            </a:r>
          </a:p>
        </p:txBody>
      </p:sp>
      <p:pic>
        <p:nvPicPr>
          <p:cNvPr id="3277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0649" y="1473198"/>
            <a:ext cx="63627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a:p>
        </p:txBody>
      </p:sp>
    </p:spTree>
    <p:extLst>
      <p:ext uri="{BB962C8B-B14F-4D97-AF65-F5344CB8AC3E}">
        <p14:creationId xmlns:p14="http://schemas.microsoft.com/office/powerpoint/2010/main" val="3866331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altLang="en-US" dirty="0" smtClean="0"/>
              <a:t>Character Sets</a:t>
            </a:r>
          </a:p>
        </p:txBody>
      </p:sp>
      <p:sp>
        <p:nvSpPr>
          <p:cNvPr id="33798" name="Rectangle 3"/>
          <p:cNvSpPr>
            <a:spLocks noGrp="1" noChangeArrowheads="1"/>
          </p:cNvSpPr>
          <p:nvPr>
            <p:ph type="body" idx="1"/>
          </p:nvPr>
        </p:nvSpPr>
        <p:spPr>
          <a:xfrm>
            <a:off x="457200" y="1481335"/>
            <a:ext cx="8229600" cy="2198844"/>
          </a:xfrm>
        </p:spPr>
        <p:txBody>
          <a:bodyPr/>
          <a:lstStyle/>
          <a:p>
            <a:r>
              <a:rPr lang="en-US" altLang="en-US" smtClean="0"/>
              <a:t>In Python, character literals look just like string literals and are of the string type</a:t>
            </a:r>
          </a:p>
          <a:p>
            <a:pPr lvl="1"/>
            <a:r>
              <a:rPr lang="en-US" altLang="en-US" smtClean="0"/>
              <a:t>They belong to several different </a:t>
            </a:r>
            <a:r>
              <a:rPr lang="en-US" altLang="en-US" b="1" smtClean="0"/>
              <a:t>character sets</a:t>
            </a:r>
            <a:r>
              <a:rPr lang="en-US" altLang="en-US" smtClean="0"/>
              <a:t>, among them the </a:t>
            </a:r>
            <a:r>
              <a:rPr lang="en-US" altLang="en-US" b="1" smtClean="0"/>
              <a:t>ASCII set </a:t>
            </a:r>
            <a:r>
              <a:rPr lang="en-US" altLang="en-US" smtClean="0"/>
              <a:t>and the </a:t>
            </a:r>
            <a:r>
              <a:rPr lang="en-US" altLang="en-US" b="1" smtClean="0"/>
              <a:t>Unicode set</a:t>
            </a:r>
            <a:endParaRPr lang="en-US" altLang="en-US" smtClean="0"/>
          </a:p>
          <a:p>
            <a:r>
              <a:rPr lang="en-US" altLang="en-US" smtClean="0"/>
              <a:t>ASCII character set maps to set of integers</a:t>
            </a:r>
          </a:p>
          <a:p>
            <a:pPr>
              <a:buFont typeface="Arial Unicode MS" pitchFamily="34" charset="-128"/>
              <a:buChar char="•"/>
            </a:pPr>
            <a:r>
              <a:rPr lang="en-US" altLang="en-US" b="1" smtClean="0">
                <a:latin typeface="Courier New" panose="02070309020205020404" pitchFamily="49" charset="0"/>
              </a:rPr>
              <a:t>ord</a:t>
            </a:r>
            <a:r>
              <a:rPr lang="en-US" altLang="en-US" b="1" smtClean="0"/>
              <a:t> </a:t>
            </a:r>
            <a:r>
              <a:rPr lang="en-US" altLang="en-US" smtClean="0"/>
              <a:t>and </a:t>
            </a:r>
            <a:r>
              <a:rPr lang="en-US" altLang="en-US" b="1" smtClean="0">
                <a:latin typeface="Courier New" panose="02070309020205020404" pitchFamily="49" charset="0"/>
              </a:rPr>
              <a:t>chr</a:t>
            </a:r>
            <a:r>
              <a:rPr lang="en-US" altLang="en-US" b="1" smtClean="0"/>
              <a:t> </a:t>
            </a:r>
            <a:r>
              <a:rPr lang="en-US" altLang="en-US" smtClean="0"/>
              <a:t>convert characters to and from ASCII</a:t>
            </a:r>
          </a:p>
          <a:p>
            <a:endParaRPr lang="en-US" altLang="en-US" smtClean="0"/>
          </a:p>
        </p:txBody>
      </p:sp>
      <p:pic>
        <p:nvPicPr>
          <p:cNvPr id="3379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r="7997"/>
          <a:stretch>
            <a:fillRect/>
          </a:stretch>
        </p:blipFill>
        <p:spPr bwMode="auto">
          <a:xfrm>
            <a:off x="771170" y="3765015"/>
            <a:ext cx="7013575"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3258840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en-US" altLang="en-US" smtClean="0"/>
              <a:t>Expressions</a:t>
            </a:r>
          </a:p>
        </p:txBody>
      </p:sp>
      <p:sp>
        <p:nvSpPr>
          <p:cNvPr id="34822" name="Rectangle 3"/>
          <p:cNvSpPr>
            <a:spLocks noGrp="1" noChangeArrowheads="1"/>
          </p:cNvSpPr>
          <p:nvPr>
            <p:ph type="body" idx="1"/>
          </p:nvPr>
        </p:nvSpPr>
        <p:spPr>
          <a:xfrm>
            <a:off x="457200" y="1481335"/>
            <a:ext cx="8229600" cy="2785866"/>
          </a:xfrm>
        </p:spPr>
        <p:txBody>
          <a:bodyPr/>
          <a:lstStyle/>
          <a:p>
            <a:r>
              <a:rPr lang="en-US" altLang="en-US" dirty="0" smtClean="0"/>
              <a:t>A literal (e.g. “Python is cool”) evaluates to itself</a:t>
            </a:r>
          </a:p>
          <a:p>
            <a:r>
              <a:rPr lang="en-US" altLang="en-US" dirty="0" smtClean="0"/>
              <a:t>A variable reference evaluates to the variable’s current value</a:t>
            </a:r>
          </a:p>
          <a:p>
            <a:r>
              <a:rPr lang="en-US" altLang="en-US" b="1" dirty="0" smtClean="0"/>
              <a:t>Expressions </a:t>
            </a:r>
            <a:r>
              <a:rPr lang="en-US" altLang="en-US" dirty="0" smtClean="0"/>
              <a:t>provide easy way to perform operations on data values to produce other values</a:t>
            </a:r>
          </a:p>
          <a:p>
            <a:r>
              <a:rPr lang="en-US" altLang="en-US" dirty="0" smtClean="0"/>
              <a:t>When entered at Python shell prompt:</a:t>
            </a:r>
          </a:p>
          <a:p>
            <a:pPr lvl="1"/>
            <a:r>
              <a:rPr lang="en-US" altLang="en-US" dirty="0" smtClean="0"/>
              <a:t>an expression’s operands are evaluated	</a:t>
            </a:r>
          </a:p>
          <a:p>
            <a:pPr lvl="1"/>
            <a:r>
              <a:rPr lang="en-US" altLang="en-US" dirty="0" smtClean="0"/>
              <a:t>its operator is then applied to these values to compute the value of the expression</a:t>
            </a:r>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2949944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304800" y="228600"/>
            <a:ext cx="8077200" cy="1143000"/>
          </a:xfrm>
        </p:spPr>
        <p:txBody>
          <a:bodyPr/>
          <a:lstStyle/>
          <a:p>
            <a:r>
              <a:rPr lang="en-US" altLang="en-US" smtClean="0"/>
              <a:t>Arithmetic Expressions</a:t>
            </a:r>
          </a:p>
        </p:txBody>
      </p:sp>
      <p:sp>
        <p:nvSpPr>
          <p:cNvPr id="35846" name="Rectangle 3"/>
          <p:cNvSpPr>
            <a:spLocks noGrp="1" noChangeArrowheads="1"/>
          </p:cNvSpPr>
          <p:nvPr>
            <p:ph type="body" idx="1"/>
          </p:nvPr>
        </p:nvSpPr>
        <p:spPr>
          <a:xfrm>
            <a:off x="533400" y="1371600"/>
            <a:ext cx="8077200" cy="3048000"/>
          </a:xfrm>
        </p:spPr>
        <p:txBody>
          <a:bodyPr/>
          <a:lstStyle/>
          <a:p>
            <a:r>
              <a:rPr lang="en-US" altLang="en-US" smtClean="0"/>
              <a:t>An </a:t>
            </a:r>
            <a:r>
              <a:rPr lang="en-US" altLang="en-US" b="1" smtClean="0"/>
              <a:t>arithmetic expression </a:t>
            </a:r>
            <a:r>
              <a:rPr lang="en-US" altLang="en-US" smtClean="0"/>
              <a:t>consists of operands and operators combined in a manner that is already familiar to you from learning algebra</a:t>
            </a:r>
          </a:p>
          <a:p>
            <a:endParaRPr lang="en-US" altLang="en-US" smtClean="0"/>
          </a:p>
        </p:txBody>
      </p:sp>
      <p:pic>
        <p:nvPicPr>
          <p:cNvPr id="3584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483553"/>
            <a:ext cx="7896225"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3877222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r>
              <a:rPr lang="en-US" altLang="en-US" dirty="0" smtClean="0"/>
              <a:t>Arithmetic Expressions</a:t>
            </a:r>
          </a:p>
        </p:txBody>
      </p:sp>
      <p:sp>
        <p:nvSpPr>
          <p:cNvPr id="36870" name="Rectangle 3"/>
          <p:cNvSpPr>
            <a:spLocks noGrp="1" noChangeArrowheads="1"/>
          </p:cNvSpPr>
          <p:nvPr>
            <p:ph type="body" idx="1"/>
          </p:nvPr>
        </p:nvSpPr>
        <p:spPr/>
        <p:txBody>
          <a:bodyPr/>
          <a:lstStyle/>
          <a:p>
            <a:r>
              <a:rPr lang="en-US" altLang="en-US" b="1" smtClean="0"/>
              <a:t>Precedence rules</a:t>
            </a:r>
            <a:r>
              <a:rPr lang="en-US" altLang="en-US" smtClean="0"/>
              <a:t>:</a:t>
            </a:r>
          </a:p>
          <a:p>
            <a:pPr lvl="1"/>
            <a:r>
              <a:rPr lang="en-US" altLang="en-US" smtClean="0"/>
              <a:t>** has the highest precedence and is evaluated first</a:t>
            </a:r>
          </a:p>
          <a:p>
            <a:pPr lvl="1"/>
            <a:r>
              <a:rPr lang="en-US" altLang="en-US" smtClean="0"/>
              <a:t>Unary negation is evaluated next</a:t>
            </a:r>
          </a:p>
          <a:p>
            <a:pPr lvl="1"/>
            <a:r>
              <a:rPr lang="en-US" altLang="en-US" smtClean="0"/>
              <a:t>*, /, and % are evaluated before + and -</a:t>
            </a:r>
          </a:p>
          <a:p>
            <a:pPr lvl="1"/>
            <a:r>
              <a:rPr lang="en-US" altLang="en-US" smtClean="0"/>
              <a:t>+ and - are evaluated before =</a:t>
            </a:r>
          </a:p>
          <a:p>
            <a:pPr lvl="1"/>
            <a:r>
              <a:rPr lang="en-US" altLang="en-US" smtClean="0"/>
              <a:t>With two exceptions, operations of equal precedence are </a:t>
            </a:r>
            <a:r>
              <a:rPr lang="en-US" altLang="en-US" b="1" smtClean="0"/>
              <a:t>left associative</a:t>
            </a:r>
            <a:r>
              <a:rPr lang="en-US" altLang="en-US" smtClean="0"/>
              <a:t>, so they are evaluated from left to right </a:t>
            </a:r>
          </a:p>
          <a:p>
            <a:pPr lvl="2"/>
            <a:r>
              <a:rPr lang="en-US" altLang="en-US" smtClean="0"/>
              <a:t>** and = are </a:t>
            </a:r>
            <a:r>
              <a:rPr lang="en-US" altLang="en-US" b="1" smtClean="0"/>
              <a:t>right associative</a:t>
            </a:r>
            <a:endParaRPr lang="en-US" altLang="en-US" smtClean="0"/>
          </a:p>
          <a:p>
            <a:pPr lvl="1"/>
            <a:r>
              <a:rPr lang="en-US" altLang="en-US" smtClean="0"/>
              <a:t>You can use () to change the order of evaluation</a:t>
            </a:r>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3504708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r>
              <a:rPr lang="en-US" altLang="en-US" dirty="0" smtClean="0"/>
              <a:t>Arithmetic Expressions</a:t>
            </a:r>
          </a:p>
        </p:txBody>
      </p:sp>
      <p:sp>
        <p:nvSpPr>
          <p:cNvPr id="37894" name="Rectangle 3"/>
          <p:cNvSpPr>
            <a:spLocks noGrp="1" noChangeArrowheads="1"/>
          </p:cNvSpPr>
          <p:nvPr>
            <p:ph type="body" idx="1"/>
          </p:nvPr>
        </p:nvSpPr>
        <p:spPr>
          <a:xfrm>
            <a:off x="491067" y="4933245"/>
            <a:ext cx="8229600" cy="893430"/>
          </a:xfrm>
        </p:spPr>
        <p:txBody>
          <a:bodyPr>
            <a:normAutofit fontScale="92500" lnSpcReduction="20000"/>
          </a:bodyPr>
          <a:lstStyle/>
          <a:p>
            <a:pPr>
              <a:lnSpc>
                <a:spcPct val="200000"/>
              </a:lnSpc>
              <a:buNone/>
            </a:pPr>
            <a:endParaRPr lang="en-US" altLang="en-US" dirty="0" smtClean="0"/>
          </a:p>
          <a:p>
            <a:pPr>
              <a:lnSpc>
                <a:spcPct val="90000"/>
              </a:lnSpc>
            </a:pPr>
            <a:r>
              <a:rPr lang="en-US" altLang="en-US" sz="2400" dirty="0" smtClean="0"/>
              <a:t>45%0 is a </a:t>
            </a:r>
            <a:r>
              <a:rPr lang="en-US" altLang="en-US" sz="2400" b="1" dirty="0" smtClean="0"/>
              <a:t>semantic error</a:t>
            </a:r>
            <a:endParaRPr lang="en-US" altLang="en-US" sz="2400" dirty="0" smtClean="0"/>
          </a:p>
        </p:txBody>
      </p:sp>
      <p:pic>
        <p:nvPicPr>
          <p:cNvPr id="3789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988" y="1411111"/>
            <a:ext cx="8093125" cy="37353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dirty="0" smtClean="0"/>
              <a:t>Fundamentals of Python</a:t>
            </a:r>
            <a:endParaRPr lang="en-US" dirty="0"/>
          </a:p>
        </p:txBody>
      </p:sp>
    </p:spTree>
    <p:extLst>
      <p:ext uri="{BB962C8B-B14F-4D97-AF65-F5344CB8AC3E}">
        <p14:creationId xmlns:p14="http://schemas.microsoft.com/office/powerpoint/2010/main" val="3055458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r>
              <a:rPr lang="en-US" altLang="en-US" dirty="0" smtClean="0"/>
              <a:t>Arithmetic Expressions</a:t>
            </a:r>
          </a:p>
        </p:txBody>
      </p:sp>
      <p:sp>
        <p:nvSpPr>
          <p:cNvPr id="38918" name="Rectangle 3"/>
          <p:cNvSpPr>
            <a:spLocks noGrp="1" noChangeArrowheads="1"/>
          </p:cNvSpPr>
          <p:nvPr>
            <p:ph type="body" idx="1"/>
          </p:nvPr>
        </p:nvSpPr>
        <p:spPr>
          <a:xfrm>
            <a:off x="533400" y="1676400"/>
            <a:ext cx="8077200" cy="3352800"/>
          </a:xfrm>
        </p:spPr>
        <p:txBody>
          <a:bodyPr/>
          <a:lstStyle/>
          <a:p>
            <a:r>
              <a:rPr lang="en-US" altLang="en-US" smtClean="0"/>
              <a:t>When both operands of an expression are of the same numeric type, the resulting value is also of that type</a:t>
            </a:r>
          </a:p>
          <a:p>
            <a:r>
              <a:rPr lang="en-US" altLang="en-US" smtClean="0"/>
              <a:t>When each operand is of a different type, the resulting value is of the more general type</a:t>
            </a:r>
          </a:p>
          <a:p>
            <a:pPr lvl="1"/>
            <a:r>
              <a:rPr lang="en-US" altLang="en-US" smtClean="0"/>
              <a:t>Example: </a:t>
            </a:r>
            <a:r>
              <a:rPr lang="en-US" altLang="en-US" b="1" smtClean="0">
                <a:latin typeface="Courier New" panose="02070309020205020404" pitchFamily="49" charset="0"/>
              </a:rPr>
              <a:t>3 / 4</a:t>
            </a:r>
            <a:r>
              <a:rPr lang="en-US" altLang="en-US" b="1" smtClean="0"/>
              <a:t> </a:t>
            </a:r>
            <a:r>
              <a:rPr lang="en-US" altLang="en-US" smtClean="0"/>
              <a:t>is </a:t>
            </a:r>
            <a:r>
              <a:rPr lang="en-US" altLang="en-US" b="1" smtClean="0">
                <a:latin typeface="Courier New" panose="02070309020205020404" pitchFamily="49" charset="0"/>
              </a:rPr>
              <a:t>0</a:t>
            </a:r>
            <a:r>
              <a:rPr lang="en-US" altLang="en-US" smtClean="0"/>
              <a:t>, whereas </a:t>
            </a:r>
            <a:r>
              <a:rPr lang="en-US" altLang="en-US" b="1" smtClean="0">
                <a:latin typeface="Courier New" panose="02070309020205020404" pitchFamily="49" charset="0"/>
              </a:rPr>
              <a:t>3 / 4.0</a:t>
            </a:r>
            <a:r>
              <a:rPr lang="en-US" altLang="en-US" b="1" smtClean="0"/>
              <a:t> </a:t>
            </a:r>
            <a:r>
              <a:rPr lang="en-US" altLang="en-US" smtClean="0"/>
              <a:t>is </a:t>
            </a:r>
            <a:r>
              <a:rPr lang="en-US" altLang="en-US" b="1" smtClean="0">
                <a:latin typeface="Courier New" panose="02070309020205020404" pitchFamily="49" charset="0"/>
              </a:rPr>
              <a:t>.75</a:t>
            </a:r>
            <a:endParaRPr lang="en-US" altLang="en-US" smtClean="0">
              <a:latin typeface="Courier New" panose="02070309020205020404" pitchFamily="49" charset="0"/>
            </a:endParaRPr>
          </a:p>
          <a:p>
            <a:r>
              <a:rPr lang="en-US" altLang="en-US" smtClean="0"/>
              <a:t>For multi-line expressions, use a </a:t>
            </a:r>
            <a:r>
              <a:rPr lang="en-US" altLang="en-US" smtClean="0">
                <a:latin typeface="Courier New" panose="02070309020205020404" pitchFamily="49" charset="0"/>
              </a:rPr>
              <a:t>\</a:t>
            </a:r>
          </a:p>
        </p:txBody>
      </p:sp>
      <p:pic>
        <p:nvPicPr>
          <p:cNvPr id="3891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7622" y="3850720"/>
            <a:ext cx="6194778" cy="215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1286442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701800"/>
            <a:ext cx="50292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533400" y="381000"/>
            <a:ext cx="8077200" cy="1143000"/>
          </a:xfrm>
          <a:prstGeom prst="rect">
            <a:avLst/>
          </a:prstGeom>
        </p:spPr>
        <p:txBody>
          <a:bodyPr/>
          <a:lstStyle/>
          <a:p>
            <a:pPr algn="ctr" eaLnBrk="0" hangingPunct="0">
              <a:defRPr/>
            </a:pPr>
            <a:r>
              <a:rPr lang="en-US" sz="3600" kern="0" dirty="0">
                <a:solidFill>
                  <a:srgbClr val="222222"/>
                </a:solidFill>
                <a:latin typeface="+mj-lt"/>
                <a:ea typeface="+mj-ea"/>
                <a:cs typeface="+mj-cs"/>
              </a:rPr>
              <a:t>The Software Development </a:t>
            </a:r>
            <a:r>
              <a:rPr lang="en-US" sz="3600" kern="0" dirty="0" smtClean="0">
                <a:solidFill>
                  <a:srgbClr val="222222"/>
                </a:solidFill>
                <a:latin typeface="+mj-lt"/>
                <a:ea typeface="+mj-ea"/>
                <a:cs typeface="+mj-cs"/>
              </a:rPr>
              <a:t>Process</a:t>
            </a:r>
            <a:endParaRPr lang="en-US" sz="3600" kern="0" dirty="0">
              <a:solidFill>
                <a:srgbClr val="222222"/>
              </a:solidFill>
              <a:latin typeface="+mj-lt"/>
              <a:ea typeface="+mj-ea"/>
              <a:cs typeface="+mj-cs"/>
            </a:endParaRPr>
          </a:p>
        </p:txBody>
      </p:sp>
      <p:sp>
        <p:nvSpPr>
          <p:cNvPr id="2" name="Footer Placeholder 1"/>
          <p:cNvSpPr>
            <a:spLocks noGrp="1"/>
          </p:cNvSpPr>
          <p:nvPr>
            <p:ph type="ftr" sz="quarter" idx="11"/>
          </p:nvPr>
        </p:nvSpPr>
        <p:spPr/>
        <p:txBody>
          <a:bodyPr/>
          <a:lstStyle/>
          <a:p>
            <a:r>
              <a:rPr lang="en-US" smtClean="0"/>
              <a:t>Fundamentals of Python</a:t>
            </a:r>
            <a:endParaRPr lang="en-US"/>
          </a:p>
        </p:txBody>
      </p:sp>
    </p:spTree>
    <p:extLst>
      <p:ext uri="{BB962C8B-B14F-4D97-AF65-F5344CB8AC3E}">
        <p14:creationId xmlns:p14="http://schemas.microsoft.com/office/powerpoint/2010/main" val="35775098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r>
              <a:rPr lang="en-US" altLang="en-US" smtClean="0"/>
              <a:t>Mixed-Mode Arithmetic and Type Conversions</a:t>
            </a:r>
          </a:p>
        </p:txBody>
      </p:sp>
      <p:sp>
        <p:nvSpPr>
          <p:cNvPr id="39942" name="Rectangle 3"/>
          <p:cNvSpPr>
            <a:spLocks noGrp="1" noChangeArrowheads="1"/>
          </p:cNvSpPr>
          <p:nvPr>
            <p:ph type="body" idx="1"/>
          </p:nvPr>
        </p:nvSpPr>
        <p:spPr>
          <a:xfrm>
            <a:off x="533400" y="1676400"/>
            <a:ext cx="8077200" cy="4648200"/>
          </a:xfrm>
        </p:spPr>
        <p:txBody>
          <a:bodyPr/>
          <a:lstStyle/>
          <a:p>
            <a:r>
              <a:rPr lang="en-US" altLang="en-US" sz="2000" b="1" dirty="0" smtClean="0"/>
              <a:t>Mixed-mode arithmetic</a:t>
            </a:r>
            <a:r>
              <a:rPr lang="en-US" altLang="en-US" sz="2000" dirty="0" smtClean="0"/>
              <a:t> involves integers and floating-point numbers:</a:t>
            </a:r>
          </a:p>
          <a:p>
            <a:pPr lvl="1">
              <a:buFontTx/>
              <a:buNone/>
            </a:pPr>
            <a:r>
              <a:rPr lang="en-US" altLang="en-US" sz="1400" b="1" dirty="0" smtClean="0">
                <a:latin typeface="Courier New" panose="02070309020205020404" pitchFamily="49" charset="0"/>
              </a:rPr>
              <a:t>	</a:t>
            </a:r>
          </a:p>
          <a:p>
            <a:pPr lvl="1">
              <a:buFontTx/>
              <a:buNone/>
            </a:pPr>
            <a:endParaRPr lang="en-US" altLang="en-US" sz="2000" dirty="0" smtClean="0">
              <a:latin typeface="Courier New" panose="02070309020205020404" pitchFamily="49" charset="0"/>
            </a:endParaRPr>
          </a:p>
          <a:p>
            <a:r>
              <a:rPr lang="en-US" altLang="en-US" sz="2000" b="1" dirty="0" smtClean="0"/>
              <a:t>Remember</a:t>
            </a:r>
            <a:r>
              <a:rPr lang="en-US" altLang="en-US" sz="2000" dirty="0" smtClean="0"/>
              <a:t>—Python has different operators for quotient </a:t>
            </a:r>
          </a:p>
          <a:p>
            <a:pPr>
              <a:buFontTx/>
              <a:buNone/>
            </a:pPr>
            <a:r>
              <a:rPr lang="en-US" altLang="en-US" sz="2000" dirty="0" smtClean="0"/>
              <a:t>     and exact division:</a:t>
            </a:r>
          </a:p>
          <a:p>
            <a:endParaRPr lang="en-US" altLang="en-US" sz="2000" dirty="0" smtClean="0"/>
          </a:p>
          <a:p>
            <a:endParaRPr lang="en-US" altLang="en-US" sz="2000" dirty="0" smtClean="0"/>
          </a:p>
          <a:p>
            <a:pPr>
              <a:buFontTx/>
              <a:buNone/>
            </a:pPr>
            <a:endParaRPr lang="en-US" altLang="en-US" sz="1400" dirty="0" smtClean="0"/>
          </a:p>
          <a:p>
            <a:pPr>
              <a:buFontTx/>
              <a:buNone/>
            </a:pPr>
            <a:endParaRPr lang="en-US" altLang="en-US" sz="1400" dirty="0" smtClean="0"/>
          </a:p>
          <a:p>
            <a:pPr>
              <a:buFontTx/>
              <a:buNone/>
            </a:pPr>
            <a:r>
              <a:rPr lang="en-US" altLang="en-US" sz="2000" dirty="0" smtClean="0"/>
              <a:t>	Tip:</a:t>
            </a:r>
          </a:p>
          <a:p>
            <a:pPr lvl="1"/>
            <a:r>
              <a:rPr lang="en-US" altLang="en-US" sz="2000" dirty="0" smtClean="0"/>
              <a:t>Use exact division</a:t>
            </a:r>
          </a:p>
          <a:p>
            <a:pPr lvl="1"/>
            <a:r>
              <a:rPr lang="en-US" altLang="en-US" sz="2000" dirty="0" smtClean="0"/>
              <a:t>Use a </a:t>
            </a:r>
            <a:r>
              <a:rPr lang="en-US" altLang="en-US" sz="2000" b="1" dirty="0" smtClean="0"/>
              <a:t>type conversion function</a:t>
            </a:r>
            <a:r>
              <a:rPr lang="en-US" altLang="en-US" sz="2000" dirty="0" smtClean="0"/>
              <a:t> with variables</a:t>
            </a:r>
          </a:p>
        </p:txBody>
      </p:sp>
      <p:pic>
        <p:nvPicPr>
          <p:cNvPr id="39943"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362200"/>
            <a:ext cx="6019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3654777"/>
            <a:ext cx="60198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2289130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r>
              <a:rPr lang="en-US" altLang="en-US" dirty="0" smtClean="0"/>
              <a:t>Mixed-Mode Arithmetic and Type Conversions</a:t>
            </a:r>
          </a:p>
        </p:txBody>
      </p:sp>
      <p:pic>
        <p:nvPicPr>
          <p:cNvPr id="4096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2209800"/>
            <a:ext cx="8410092" cy="259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303119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r>
              <a:rPr lang="en-US" altLang="en-US" dirty="0" smtClean="0"/>
              <a:t>Mixed-Mode Arithmetic and Type Conversions</a:t>
            </a:r>
          </a:p>
        </p:txBody>
      </p:sp>
      <p:sp>
        <p:nvSpPr>
          <p:cNvPr id="41990" name="Rectangle 3"/>
          <p:cNvSpPr>
            <a:spLocks noGrp="1" noChangeArrowheads="1"/>
          </p:cNvSpPr>
          <p:nvPr>
            <p:ph type="body" idx="1"/>
          </p:nvPr>
        </p:nvSpPr>
        <p:spPr>
          <a:xfrm>
            <a:off x="533400" y="1981200"/>
            <a:ext cx="8077200" cy="4267200"/>
          </a:xfrm>
        </p:spPr>
        <p:txBody>
          <a:bodyPr/>
          <a:lstStyle/>
          <a:p>
            <a:r>
              <a:rPr lang="en-US" altLang="en-US" smtClean="0"/>
              <a:t>Note that the </a:t>
            </a:r>
            <a:r>
              <a:rPr lang="en-US" altLang="en-US" b="1" smtClean="0">
                <a:latin typeface="Courier New" panose="02070309020205020404" pitchFamily="49" charset="0"/>
              </a:rPr>
              <a:t>int</a:t>
            </a:r>
            <a:r>
              <a:rPr lang="en-US" altLang="en-US" b="1" smtClean="0"/>
              <a:t> </a:t>
            </a:r>
            <a:r>
              <a:rPr lang="en-US" altLang="en-US" smtClean="0"/>
              <a:t>function converts a </a:t>
            </a:r>
            <a:r>
              <a:rPr lang="en-US" altLang="en-US" b="1" smtClean="0">
                <a:latin typeface="Courier New" panose="02070309020205020404" pitchFamily="49" charset="0"/>
              </a:rPr>
              <a:t>float</a:t>
            </a:r>
            <a:r>
              <a:rPr lang="en-US" altLang="en-US" b="1" smtClean="0"/>
              <a:t> </a:t>
            </a:r>
            <a:r>
              <a:rPr lang="en-US" altLang="en-US" smtClean="0"/>
              <a:t>to an </a:t>
            </a:r>
            <a:r>
              <a:rPr lang="en-US" altLang="en-US" b="1" smtClean="0">
                <a:latin typeface="Courier New" panose="02070309020205020404" pitchFamily="49" charset="0"/>
              </a:rPr>
              <a:t>int</a:t>
            </a:r>
            <a:r>
              <a:rPr lang="en-US" altLang="en-US" b="1" smtClean="0"/>
              <a:t> </a:t>
            </a:r>
            <a:r>
              <a:rPr lang="en-US" altLang="en-US" smtClean="0"/>
              <a:t>by truncation, not by rounding</a:t>
            </a:r>
          </a:p>
          <a:p>
            <a:pPr lvl="1"/>
            <a:endParaRPr lang="en-US" altLang="en-US" smtClean="0"/>
          </a:p>
          <a:p>
            <a:endParaRPr lang="en-US" altLang="en-US" smtClean="0"/>
          </a:p>
        </p:txBody>
      </p:sp>
      <p:pic>
        <p:nvPicPr>
          <p:cNvPr id="4199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200400"/>
            <a:ext cx="74009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24292569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r>
              <a:rPr lang="en-US" altLang="en-US" dirty="0" smtClean="0"/>
              <a:t>Mixed-Mode Arithmetic and Type Conversions</a:t>
            </a:r>
          </a:p>
        </p:txBody>
      </p:sp>
      <p:sp>
        <p:nvSpPr>
          <p:cNvPr id="43014" name="Rectangle 3"/>
          <p:cNvSpPr>
            <a:spLocks noGrp="1" noChangeArrowheads="1"/>
          </p:cNvSpPr>
          <p:nvPr>
            <p:ph type="body" idx="1"/>
          </p:nvPr>
        </p:nvSpPr>
        <p:spPr>
          <a:xfrm>
            <a:off x="533400" y="1676400"/>
            <a:ext cx="8382000" cy="4572000"/>
          </a:xfrm>
        </p:spPr>
        <p:txBody>
          <a:bodyPr/>
          <a:lstStyle/>
          <a:p>
            <a:r>
              <a:rPr lang="en-US" altLang="en-US" dirty="0" smtClean="0"/>
              <a:t>Type conversion also occurs in the construction of strings from numbers and other strings</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dirty="0" smtClean="0"/>
              <a:t>Solution: use </a:t>
            </a:r>
            <a:r>
              <a:rPr lang="en-US" altLang="en-US" b="1" dirty="0" err="1" smtClean="0">
                <a:latin typeface="Courier New" panose="02070309020205020404" pitchFamily="49" charset="0"/>
              </a:rPr>
              <a:t>str</a:t>
            </a:r>
            <a:r>
              <a:rPr lang="en-US" altLang="en-US" dirty="0" smtClean="0"/>
              <a:t> function</a:t>
            </a:r>
          </a:p>
          <a:p>
            <a:pPr>
              <a:lnSpc>
                <a:spcPct val="250000"/>
              </a:lnSpc>
            </a:pPr>
            <a:endParaRPr lang="en-US" altLang="en-US" dirty="0" smtClean="0"/>
          </a:p>
          <a:p>
            <a:r>
              <a:rPr lang="en-US" altLang="en-US" dirty="0" smtClean="0"/>
              <a:t>Python is a strongly</a:t>
            </a:r>
            <a:r>
              <a:rPr lang="en-US" altLang="en-US" b="1" dirty="0" smtClean="0"/>
              <a:t> typed</a:t>
            </a:r>
            <a:r>
              <a:rPr lang="en-US" altLang="en-US" dirty="0" smtClean="0"/>
              <a:t> programming language – the interpreter checks data types before operations are applied.</a:t>
            </a:r>
          </a:p>
        </p:txBody>
      </p:sp>
      <p:pic>
        <p:nvPicPr>
          <p:cNvPr id="4301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514600"/>
            <a:ext cx="711517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4492977"/>
            <a:ext cx="72009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996505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 each of the projects below you should write a program that contains an introductory </a:t>
            </a:r>
            <a:r>
              <a:rPr lang="en-US" dirty="0" err="1" smtClean="0"/>
              <a:t>docstring</a:t>
            </a:r>
            <a:r>
              <a:rPr lang="en-US" dirty="0" smtClean="0"/>
              <a:t>. This documentation should describe what the program will do (analysis) and how it will do it. Include suitable prompts for all inputs, an label all outputs appropriately. After you have coded a program, be sure to test it with a reasonable set of legitimate inputs.</a:t>
            </a:r>
          </a:p>
          <a:p>
            <a:pPr marL="637794" lvl="1" indent="-342900">
              <a:buFont typeface="+mj-lt"/>
              <a:buAutoNum type="arabicPeriod"/>
            </a:pPr>
            <a:r>
              <a:rPr lang="en-US" dirty="0" smtClean="0"/>
              <a:t>Write a program that calculates and prints the number of minutes in a year.</a:t>
            </a:r>
          </a:p>
          <a:p>
            <a:pPr marL="637794" lvl="1" indent="-342900">
              <a:buFont typeface="+mj-lt"/>
              <a:buAutoNum type="arabicPeriod"/>
            </a:pPr>
            <a:r>
              <a:rPr lang="en-US" dirty="0" smtClean="0"/>
              <a:t>Light travels at 3 * 10</a:t>
            </a:r>
            <a:r>
              <a:rPr lang="en-US" baseline="30000" dirty="0" smtClean="0"/>
              <a:t>8</a:t>
            </a:r>
            <a:r>
              <a:rPr lang="en-US" dirty="0" smtClean="0"/>
              <a:t> meters per second. A light-year is the distance a light beam travels in one year. Write a program that calculates and displays the value of light year.</a:t>
            </a:r>
          </a:p>
        </p:txBody>
      </p:sp>
      <p:sp>
        <p:nvSpPr>
          <p:cNvPr id="3" name="Footer Placeholder 2"/>
          <p:cNvSpPr>
            <a:spLocks noGrp="1"/>
          </p:cNvSpPr>
          <p:nvPr>
            <p:ph type="ftr" sz="quarter" idx="11"/>
          </p:nvPr>
        </p:nvSpPr>
        <p:spPr/>
        <p:txBody>
          <a:bodyPr/>
          <a:lstStyle/>
          <a:p>
            <a:r>
              <a:rPr lang="en-US" smtClean="0"/>
              <a:t>Fundamentals of Python</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r>
              <a:rPr lang="en-US" altLang="en-US" smtClean="0"/>
              <a:t>Calling Functions: Arguments and Return Values</a:t>
            </a:r>
          </a:p>
        </p:txBody>
      </p:sp>
      <p:sp>
        <p:nvSpPr>
          <p:cNvPr id="45062" name="Rectangle 3"/>
          <p:cNvSpPr>
            <a:spLocks noGrp="1" noChangeArrowheads="1"/>
          </p:cNvSpPr>
          <p:nvPr>
            <p:ph type="body" idx="1"/>
          </p:nvPr>
        </p:nvSpPr>
        <p:spPr/>
        <p:txBody>
          <a:bodyPr>
            <a:normAutofit/>
          </a:bodyPr>
          <a:lstStyle/>
          <a:p>
            <a:r>
              <a:rPr lang="en-US" altLang="en-US" sz="1800" dirty="0" smtClean="0"/>
              <a:t>Python includes many useful functions, which are organized in libraries of code called </a:t>
            </a:r>
            <a:r>
              <a:rPr lang="en-US" altLang="en-US" sz="1800" b="1" dirty="0" smtClean="0"/>
              <a:t>modules</a:t>
            </a:r>
            <a:endParaRPr lang="en-US" altLang="en-US" sz="1800" dirty="0" smtClean="0"/>
          </a:p>
          <a:p>
            <a:r>
              <a:rPr lang="en-US" altLang="en-US" sz="1800" dirty="0" smtClean="0"/>
              <a:t>A </a:t>
            </a:r>
            <a:r>
              <a:rPr lang="en-US" altLang="en-US" sz="1800" b="1" dirty="0" smtClean="0"/>
              <a:t>function </a:t>
            </a:r>
            <a:r>
              <a:rPr lang="en-US" altLang="en-US" sz="1800" dirty="0" smtClean="0"/>
              <a:t>is chunk of code that can be called by name to perform a task</a:t>
            </a:r>
          </a:p>
          <a:p>
            <a:r>
              <a:rPr lang="en-US" altLang="en-US" sz="1800" dirty="0" smtClean="0"/>
              <a:t>Functions often require </a:t>
            </a:r>
            <a:r>
              <a:rPr lang="en-US" altLang="en-US" sz="1800" b="1" dirty="0" smtClean="0"/>
              <a:t>arguments</a:t>
            </a:r>
            <a:r>
              <a:rPr lang="en-US" altLang="en-US" sz="1800" dirty="0" smtClean="0"/>
              <a:t> or </a:t>
            </a:r>
            <a:r>
              <a:rPr lang="en-US" altLang="en-US" sz="1800" b="1" dirty="0" smtClean="0"/>
              <a:t>parameters</a:t>
            </a:r>
            <a:r>
              <a:rPr lang="en-US" altLang="en-US" sz="1800" dirty="0" smtClean="0"/>
              <a:t> </a:t>
            </a:r>
          </a:p>
          <a:p>
            <a:pPr lvl="1"/>
            <a:r>
              <a:rPr lang="en-US" altLang="en-US" sz="1400" dirty="0" smtClean="0"/>
              <a:t>Arguments may be </a:t>
            </a:r>
            <a:r>
              <a:rPr lang="en-US" altLang="en-US" sz="1400" b="1" dirty="0" smtClean="0"/>
              <a:t>optional</a:t>
            </a:r>
            <a:r>
              <a:rPr lang="en-US" altLang="en-US" sz="1400" dirty="0" smtClean="0"/>
              <a:t> or </a:t>
            </a:r>
            <a:r>
              <a:rPr lang="en-US" altLang="en-US" sz="1400" b="1" dirty="0" smtClean="0"/>
              <a:t>required</a:t>
            </a:r>
            <a:endParaRPr lang="en-US" altLang="en-US" sz="1400" dirty="0" smtClean="0"/>
          </a:p>
          <a:p>
            <a:r>
              <a:rPr lang="en-US" altLang="en-US" sz="1800" dirty="0" smtClean="0"/>
              <a:t>When function completes its task, it may </a:t>
            </a:r>
            <a:r>
              <a:rPr lang="en-US" altLang="en-US" sz="1800" b="1" dirty="0" smtClean="0"/>
              <a:t>return a value</a:t>
            </a:r>
            <a:r>
              <a:rPr lang="en-US" altLang="en-US" sz="1800" dirty="0" smtClean="0"/>
              <a:t> back to the part of the program that called it</a:t>
            </a:r>
          </a:p>
        </p:txBody>
      </p:sp>
      <p:pic>
        <p:nvPicPr>
          <p:cNvPr id="45063"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377" y="4035775"/>
            <a:ext cx="69342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1626721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a:xfrm>
            <a:off x="457200" y="304800"/>
            <a:ext cx="8077200" cy="1143000"/>
          </a:xfrm>
        </p:spPr>
        <p:txBody>
          <a:bodyPr/>
          <a:lstStyle/>
          <a:p>
            <a:r>
              <a:rPr lang="en-US" altLang="en-US" smtClean="0"/>
              <a:t>The </a:t>
            </a:r>
            <a:r>
              <a:rPr lang="en-US" altLang="en-US" smtClean="0">
                <a:latin typeface="Courier New" panose="02070309020205020404" pitchFamily="49" charset="0"/>
              </a:rPr>
              <a:t>math</a:t>
            </a:r>
            <a:r>
              <a:rPr lang="en-US" altLang="en-US" smtClean="0"/>
              <a:t> Module</a:t>
            </a:r>
          </a:p>
        </p:txBody>
      </p:sp>
      <p:sp>
        <p:nvSpPr>
          <p:cNvPr id="46086" name="Rectangle 3"/>
          <p:cNvSpPr>
            <a:spLocks noGrp="1" noChangeArrowheads="1"/>
          </p:cNvSpPr>
          <p:nvPr>
            <p:ph type="body" idx="1"/>
          </p:nvPr>
        </p:nvSpPr>
        <p:spPr>
          <a:xfrm>
            <a:off x="457200" y="3014133"/>
            <a:ext cx="8229600" cy="2077156"/>
          </a:xfrm>
        </p:spPr>
        <p:txBody>
          <a:bodyPr/>
          <a:lstStyle/>
          <a:p>
            <a:pPr>
              <a:buNone/>
            </a:pPr>
            <a:endParaRPr lang="en-US" altLang="en-US" dirty="0" smtClean="0"/>
          </a:p>
          <a:p>
            <a:r>
              <a:rPr lang="en-US" altLang="en-US" dirty="0" smtClean="0"/>
              <a:t>To use a resource from a module, you write the name of a module as a qualifier, followed by a dot (</a:t>
            </a:r>
            <a:r>
              <a:rPr lang="en-US" altLang="en-US" b="1" dirty="0" smtClean="0"/>
              <a:t>.</a:t>
            </a:r>
            <a:r>
              <a:rPr lang="en-US" altLang="en-US" dirty="0" smtClean="0"/>
              <a:t>) and the name of the resource</a:t>
            </a:r>
          </a:p>
          <a:p>
            <a:pPr lvl="1"/>
            <a:r>
              <a:rPr lang="en-US" altLang="en-US" dirty="0" smtClean="0"/>
              <a:t>Example: </a:t>
            </a:r>
            <a:r>
              <a:rPr lang="en-US" altLang="en-US" b="1" dirty="0" err="1" smtClean="0">
                <a:latin typeface="Courier New" panose="02070309020205020404" pitchFamily="49" charset="0"/>
              </a:rPr>
              <a:t>math.pi</a:t>
            </a:r>
            <a:endParaRPr lang="en-US" altLang="en-US" dirty="0" smtClean="0">
              <a:latin typeface="Courier New" panose="02070309020205020404" pitchFamily="49" charset="0"/>
            </a:endParaRPr>
          </a:p>
          <a:p>
            <a:endParaRPr lang="en-US" altLang="en-US" dirty="0" smtClean="0"/>
          </a:p>
        </p:txBody>
      </p:sp>
      <p:pic>
        <p:nvPicPr>
          <p:cNvPr id="4608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r="2040"/>
          <a:stretch>
            <a:fillRect/>
          </a:stretch>
        </p:blipFill>
        <p:spPr bwMode="auto">
          <a:xfrm>
            <a:off x="881063" y="4971344"/>
            <a:ext cx="74676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493838"/>
            <a:ext cx="7467600"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22583644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r>
              <a:rPr lang="en-US" altLang="en-US" dirty="0" smtClean="0"/>
              <a:t>The </a:t>
            </a:r>
            <a:r>
              <a:rPr lang="en-US" altLang="en-US" dirty="0" smtClean="0">
                <a:latin typeface="Courier New" panose="02070309020205020404" pitchFamily="49" charset="0"/>
              </a:rPr>
              <a:t>math</a:t>
            </a:r>
            <a:r>
              <a:rPr lang="en-US" altLang="en-US" dirty="0" smtClean="0"/>
              <a:t> Module</a:t>
            </a:r>
          </a:p>
        </p:txBody>
      </p:sp>
      <p:sp>
        <p:nvSpPr>
          <p:cNvPr id="47110" name="Rectangle 3"/>
          <p:cNvSpPr>
            <a:spLocks noGrp="1" noChangeArrowheads="1"/>
          </p:cNvSpPr>
          <p:nvPr>
            <p:ph type="body" idx="1"/>
          </p:nvPr>
        </p:nvSpPr>
        <p:spPr/>
        <p:txBody>
          <a:bodyPr/>
          <a:lstStyle/>
          <a:p>
            <a:r>
              <a:rPr lang="en-US" altLang="en-US" dirty="0" smtClean="0"/>
              <a:t>You can avoid the use of the qualifier with each reference by importing the individual resources</a:t>
            </a:r>
          </a:p>
          <a:p>
            <a:endParaRPr lang="en-US" altLang="en-US" dirty="0" smtClean="0"/>
          </a:p>
          <a:p>
            <a:endParaRPr lang="en-US" altLang="en-US" dirty="0" smtClean="0"/>
          </a:p>
          <a:p>
            <a:endParaRPr lang="en-US" altLang="en-US" dirty="0" smtClean="0"/>
          </a:p>
          <a:p>
            <a:r>
              <a:rPr lang="en-US" altLang="en-US" dirty="0" smtClean="0"/>
              <a:t>You may import all of a module’s resources to use without the qualifier</a:t>
            </a:r>
          </a:p>
          <a:p>
            <a:pPr lvl="1"/>
            <a:r>
              <a:rPr lang="en-US" altLang="en-US" dirty="0" smtClean="0"/>
              <a:t>Example: </a:t>
            </a:r>
            <a:r>
              <a:rPr lang="en-US" altLang="en-US" b="1" dirty="0" smtClean="0">
                <a:latin typeface="Courier New" panose="02070309020205020404" pitchFamily="49" charset="0"/>
              </a:rPr>
              <a:t>from math import *</a:t>
            </a:r>
            <a:endParaRPr lang="en-US" altLang="en-US" dirty="0" smtClean="0">
              <a:latin typeface="Courier New" panose="02070309020205020404" pitchFamily="49" charset="0"/>
            </a:endParaRPr>
          </a:p>
          <a:p>
            <a:endParaRPr lang="en-US" altLang="en-US" dirty="0" smtClean="0"/>
          </a:p>
        </p:txBody>
      </p:sp>
      <p:pic>
        <p:nvPicPr>
          <p:cNvPr id="4711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044" y="2164638"/>
            <a:ext cx="77057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1588617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r>
              <a:rPr lang="en-US" altLang="en-US" smtClean="0"/>
              <a:t>The Main Module</a:t>
            </a:r>
          </a:p>
        </p:txBody>
      </p:sp>
      <p:sp>
        <p:nvSpPr>
          <p:cNvPr id="48134" name="Rectangle 3"/>
          <p:cNvSpPr>
            <a:spLocks noGrp="1" noChangeArrowheads="1"/>
          </p:cNvSpPr>
          <p:nvPr>
            <p:ph type="body" idx="1"/>
          </p:nvPr>
        </p:nvSpPr>
        <p:spPr>
          <a:xfrm>
            <a:off x="457200" y="1481335"/>
            <a:ext cx="8229600" cy="1916622"/>
          </a:xfrm>
        </p:spPr>
        <p:txBody>
          <a:bodyPr/>
          <a:lstStyle/>
          <a:p>
            <a:r>
              <a:rPr lang="en-US" altLang="en-US" dirty="0" smtClean="0"/>
              <a:t>In the case study, earlier in this chapter, we showed how to write documentation for a Python script</a:t>
            </a:r>
          </a:p>
          <a:p>
            <a:r>
              <a:rPr lang="en-US" altLang="en-US" dirty="0" smtClean="0"/>
              <a:t>To differentiate this script from the other modules in a program, we call it the </a:t>
            </a:r>
            <a:r>
              <a:rPr lang="en-US" altLang="en-US" b="1" dirty="0" smtClean="0"/>
              <a:t>main module</a:t>
            </a:r>
          </a:p>
          <a:p>
            <a:pPr lvl="1"/>
            <a:r>
              <a:rPr lang="en-US" altLang="en-US" dirty="0" smtClean="0"/>
              <a:t>Like any module, the main module can be imported</a:t>
            </a:r>
          </a:p>
        </p:txBody>
      </p:sp>
      <p:pic>
        <p:nvPicPr>
          <p:cNvPr id="4813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444" y="3846689"/>
            <a:ext cx="81915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40646474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r>
              <a:rPr lang="en-US" altLang="en-US" dirty="0" smtClean="0"/>
              <a:t>The Main Module</a:t>
            </a:r>
          </a:p>
        </p:txBody>
      </p:sp>
      <p:pic>
        <p:nvPicPr>
          <p:cNvPr id="4915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368774"/>
            <a:ext cx="72517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a:p>
        </p:txBody>
      </p:sp>
    </p:spTree>
    <p:extLst>
      <p:ext uri="{BB962C8B-B14F-4D97-AF65-F5344CB8AC3E}">
        <p14:creationId xmlns:p14="http://schemas.microsoft.com/office/powerpoint/2010/main" val="273719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r>
              <a:rPr lang="en-US" altLang="en-US" dirty="0" smtClean="0"/>
              <a:t>The Software Development Process</a:t>
            </a:r>
          </a:p>
        </p:txBody>
      </p:sp>
      <p:sp>
        <p:nvSpPr>
          <p:cNvPr id="9222" name="Rectangle 3"/>
          <p:cNvSpPr>
            <a:spLocks noGrp="1" noChangeArrowheads="1"/>
          </p:cNvSpPr>
          <p:nvPr>
            <p:ph type="body" idx="1"/>
          </p:nvPr>
        </p:nvSpPr>
        <p:spPr>
          <a:xfrm>
            <a:off x="533400" y="1828797"/>
            <a:ext cx="8077200" cy="1501422"/>
          </a:xfrm>
        </p:spPr>
        <p:txBody>
          <a:bodyPr/>
          <a:lstStyle/>
          <a:p>
            <a:r>
              <a:rPr lang="en-US" altLang="en-US" dirty="0" smtClean="0"/>
              <a:t>Programs rarely work as hoped the first time they are run</a:t>
            </a:r>
          </a:p>
          <a:p>
            <a:pPr lvl="1"/>
            <a:r>
              <a:rPr lang="en-US" altLang="en-US" dirty="0" smtClean="0"/>
              <a:t>Must perform extensive and careful testing</a:t>
            </a:r>
          </a:p>
          <a:p>
            <a:pPr lvl="1"/>
            <a:r>
              <a:rPr lang="en-US" altLang="en-US" dirty="0" smtClean="0"/>
              <a:t>The cost of developing software is not spread equally over the phases</a:t>
            </a:r>
          </a:p>
          <a:p>
            <a:endParaRPr lang="en-US" altLang="en-US" dirty="0" smtClean="0"/>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t="5679"/>
          <a:stretch>
            <a:fillRect/>
          </a:stretch>
        </p:blipFill>
        <p:spPr bwMode="auto">
          <a:xfrm>
            <a:off x="2743200" y="3433636"/>
            <a:ext cx="5318654" cy="271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9444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r>
              <a:rPr lang="en-US" altLang="en-US" smtClean="0"/>
              <a:t>Program Format and Structure</a:t>
            </a:r>
          </a:p>
        </p:txBody>
      </p:sp>
      <p:sp>
        <p:nvSpPr>
          <p:cNvPr id="50182" name="Rectangle 3"/>
          <p:cNvSpPr>
            <a:spLocks noGrp="1" noChangeArrowheads="1"/>
          </p:cNvSpPr>
          <p:nvPr>
            <p:ph type="body" idx="1"/>
          </p:nvPr>
        </p:nvSpPr>
        <p:spPr/>
        <p:txBody>
          <a:bodyPr/>
          <a:lstStyle/>
          <a:p>
            <a:r>
              <a:rPr lang="en-US" altLang="en-US" smtClean="0"/>
              <a:t>Start with comment with author’s name, purpose of program, and other relevant information</a:t>
            </a:r>
          </a:p>
          <a:p>
            <a:pPr lvl="1"/>
            <a:r>
              <a:rPr lang="en-US" altLang="en-US" smtClean="0"/>
              <a:t>In a docstring</a:t>
            </a:r>
          </a:p>
          <a:p>
            <a:r>
              <a:rPr lang="en-US" altLang="en-US" smtClean="0"/>
              <a:t>Then, include statements that:</a:t>
            </a:r>
          </a:p>
          <a:p>
            <a:pPr lvl="1"/>
            <a:r>
              <a:rPr lang="en-US" altLang="en-US" smtClean="0"/>
              <a:t>Import any modules needed by program</a:t>
            </a:r>
          </a:p>
          <a:p>
            <a:pPr lvl="1"/>
            <a:r>
              <a:rPr lang="en-US" altLang="en-US" smtClean="0"/>
              <a:t>Initialize important variables, suitably commented</a:t>
            </a:r>
          </a:p>
          <a:p>
            <a:pPr lvl="1"/>
            <a:r>
              <a:rPr lang="en-US" altLang="en-US" smtClean="0"/>
              <a:t>Prompt the user for input data and save the input data in variables</a:t>
            </a:r>
          </a:p>
          <a:p>
            <a:pPr lvl="1"/>
            <a:r>
              <a:rPr lang="en-US" altLang="en-US" smtClean="0"/>
              <a:t>Process the inputs to produce the results</a:t>
            </a:r>
          </a:p>
          <a:p>
            <a:pPr lvl="1"/>
            <a:r>
              <a:rPr lang="en-US" altLang="en-US" smtClean="0"/>
              <a:t>Display the results</a:t>
            </a:r>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141445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r>
              <a:rPr lang="en-US" altLang="en-US" smtClean="0"/>
              <a:t>Running a Script from a Terminal Command Prompt</a:t>
            </a:r>
          </a:p>
        </p:txBody>
      </p:sp>
      <p:pic>
        <p:nvPicPr>
          <p:cNvPr id="5120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438400"/>
            <a:ext cx="8270875"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a:p>
        </p:txBody>
      </p:sp>
    </p:spTree>
    <p:extLst>
      <p:ext uri="{BB962C8B-B14F-4D97-AF65-F5344CB8AC3E}">
        <p14:creationId xmlns:p14="http://schemas.microsoft.com/office/powerpoint/2010/main" val="3195267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r>
              <a:rPr lang="en-US" altLang="en-US" dirty="0" smtClean="0"/>
              <a:t>Running a Script from a Terminal Command Prompt </a:t>
            </a:r>
          </a:p>
        </p:txBody>
      </p:sp>
      <p:pic>
        <p:nvPicPr>
          <p:cNvPr id="522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362200"/>
            <a:ext cx="842645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2138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r>
              <a:rPr lang="en-US" altLang="en-US" dirty="0" smtClean="0"/>
              <a:t>Running a Script from a Terminal Command Prompt</a:t>
            </a:r>
          </a:p>
        </p:txBody>
      </p:sp>
      <p:sp>
        <p:nvSpPr>
          <p:cNvPr id="53254" name="Rectangle 3"/>
          <p:cNvSpPr>
            <a:spLocks noGrp="1" noChangeArrowheads="1"/>
          </p:cNvSpPr>
          <p:nvPr>
            <p:ph type="body" idx="1"/>
          </p:nvPr>
        </p:nvSpPr>
        <p:spPr>
          <a:xfrm>
            <a:off x="533400" y="1752600"/>
            <a:ext cx="8077200" cy="2130778"/>
          </a:xfrm>
        </p:spPr>
        <p:txBody>
          <a:bodyPr/>
          <a:lstStyle/>
          <a:p>
            <a:r>
              <a:rPr lang="en-US" altLang="en-US" dirty="0" smtClean="0"/>
              <a:t>Python installations enable you to launch Python scripts by double-clicking the files from the OS’s file browser</a:t>
            </a:r>
          </a:p>
          <a:p>
            <a:pPr lvl="1"/>
            <a:r>
              <a:rPr lang="en-US" altLang="en-US" dirty="0" smtClean="0"/>
              <a:t>May require </a:t>
            </a:r>
            <a:r>
              <a:rPr lang="en-US" altLang="en-US" b="1" dirty="0" smtClean="0">
                <a:latin typeface="Courier New" panose="02070309020205020404" pitchFamily="49" charset="0"/>
              </a:rPr>
              <a:t>.</a:t>
            </a:r>
            <a:r>
              <a:rPr lang="en-US" altLang="en-US" b="1" dirty="0" err="1" smtClean="0">
                <a:latin typeface="Courier New" panose="02070309020205020404" pitchFamily="49" charset="0"/>
              </a:rPr>
              <a:t>py</a:t>
            </a:r>
            <a:r>
              <a:rPr lang="en-US" altLang="en-US" b="1" dirty="0" smtClean="0"/>
              <a:t> </a:t>
            </a:r>
            <a:r>
              <a:rPr lang="en-US" altLang="en-US" dirty="0" smtClean="0"/>
              <a:t>file type to be set</a:t>
            </a:r>
          </a:p>
          <a:p>
            <a:pPr lvl="1"/>
            <a:r>
              <a:rPr lang="en-US" altLang="en-US" dirty="0" smtClean="0"/>
              <a:t>Fly-by-window problem: Window will close automatically</a:t>
            </a:r>
          </a:p>
          <a:p>
            <a:pPr lvl="2"/>
            <a:r>
              <a:rPr lang="en-US" altLang="en-US" dirty="0" smtClean="0"/>
              <a:t>Solution: Add an input statement at end of script that pauses until the user presses the enter or return key</a:t>
            </a:r>
          </a:p>
          <a:p>
            <a:pPr lvl="2"/>
            <a:endParaRPr lang="en-US" altLang="en-US" dirty="0" smtClean="0"/>
          </a:p>
        </p:txBody>
      </p:sp>
      <p:pic>
        <p:nvPicPr>
          <p:cNvPr id="5325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111978"/>
            <a:ext cx="8305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smtClean="0"/>
              <a:t>Fundamentals of Python</a:t>
            </a:r>
            <a:endParaRPr lang="en-US" dirty="0"/>
          </a:p>
        </p:txBody>
      </p:sp>
    </p:spTree>
    <p:extLst>
      <p:ext uri="{BB962C8B-B14F-4D97-AF65-F5344CB8AC3E}">
        <p14:creationId xmlns:p14="http://schemas.microsoft.com/office/powerpoint/2010/main" val="821546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r>
              <a:rPr lang="en-US" altLang="en-US" smtClean="0"/>
              <a:t>Summary</a:t>
            </a:r>
          </a:p>
        </p:txBody>
      </p:sp>
      <p:sp>
        <p:nvSpPr>
          <p:cNvPr id="54278" name="Rectangle 3"/>
          <p:cNvSpPr>
            <a:spLocks noGrp="1" noChangeArrowheads="1"/>
          </p:cNvSpPr>
          <p:nvPr>
            <p:ph type="body" idx="1"/>
          </p:nvPr>
        </p:nvSpPr>
        <p:spPr/>
        <p:txBody>
          <a:bodyPr/>
          <a:lstStyle/>
          <a:p>
            <a:r>
              <a:rPr lang="en-US" altLang="en-US" smtClean="0"/>
              <a:t>Waterfall model describes software development process in terms of several phases</a:t>
            </a:r>
          </a:p>
          <a:p>
            <a:r>
              <a:rPr lang="en-US" altLang="en-US" smtClean="0"/>
              <a:t>Literals are data values that can appear in program</a:t>
            </a:r>
          </a:p>
          <a:p>
            <a:r>
              <a:rPr lang="en-US" altLang="en-US" smtClean="0"/>
              <a:t>The string data type is used to represent text for input and output</a:t>
            </a:r>
          </a:p>
          <a:p>
            <a:r>
              <a:rPr lang="en-US" altLang="en-US" smtClean="0"/>
              <a:t>Escape characters begin with backslash and represent special characters such as delete key</a:t>
            </a:r>
          </a:p>
          <a:p>
            <a:r>
              <a:rPr lang="en-US" altLang="en-US" smtClean="0"/>
              <a:t>A docstring is string enclosed by triple quotation marks and provides program documentation</a:t>
            </a:r>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18745875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p:txBody>
          <a:bodyPr/>
          <a:lstStyle/>
          <a:p>
            <a:r>
              <a:rPr lang="en-US" altLang="en-US" dirty="0" smtClean="0"/>
              <a:t>Summary</a:t>
            </a:r>
          </a:p>
        </p:txBody>
      </p:sp>
      <p:sp>
        <p:nvSpPr>
          <p:cNvPr id="55302" name="Rectangle 3"/>
          <p:cNvSpPr>
            <a:spLocks noGrp="1" noChangeArrowheads="1"/>
          </p:cNvSpPr>
          <p:nvPr>
            <p:ph type="body" idx="1"/>
          </p:nvPr>
        </p:nvSpPr>
        <p:spPr/>
        <p:txBody>
          <a:bodyPr/>
          <a:lstStyle/>
          <a:p>
            <a:r>
              <a:rPr lang="en-US" altLang="en-US" smtClean="0"/>
              <a:t>Comments are pieces of code not evaluated by the interpreter but can be read by programmers to obtain information about a program</a:t>
            </a:r>
          </a:p>
          <a:p>
            <a:r>
              <a:rPr lang="en-US" altLang="en-US" smtClean="0"/>
              <a:t>Variables are names that refer to values</a:t>
            </a:r>
          </a:p>
          <a:p>
            <a:r>
              <a:rPr lang="en-US" altLang="en-US" smtClean="0"/>
              <a:t>Some data types: </a:t>
            </a:r>
            <a:r>
              <a:rPr lang="en-US" altLang="en-US" b="1" smtClean="0">
                <a:latin typeface="Courier New" panose="02070309020205020404" pitchFamily="49" charset="0"/>
              </a:rPr>
              <a:t>int </a:t>
            </a:r>
            <a:r>
              <a:rPr lang="en-US" altLang="en-US" smtClean="0"/>
              <a:t>and </a:t>
            </a:r>
            <a:r>
              <a:rPr lang="en-US" altLang="en-US" b="1" smtClean="0">
                <a:latin typeface="Courier New" panose="02070309020205020404" pitchFamily="49" charset="0"/>
              </a:rPr>
              <a:t>float</a:t>
            </a:r>
          </a:p>
          <a:p>
            <a:r>
              <a:rPr lang="en-US" altLang="en-US" smtClean="0"/>
              <a:t>Arithmetic operators are used to form arithmetic expressions</a:t>
            </a:r>
          </a:p>
          <a:p>
            <a:pPr lvl="1"/>
            <a:r>
              <a:rPr lang="en-US" altLang="en-US" smtClean="0"/>
              <a:t>Operators are ranked in precedence</a:t>
            </a:r>
          </a:p>
          <a:p>
            <a:r>
              <a:rPr lang="en-US" altLang="en-US" smtClean="0"/>
              <a:t>Mixed-mode operations involve operands of different numeric data types</a:t>
            </a:r>
            <a:endParaRPr lang="en-US" altLang="en-US" b="1" smtClean="0">
              <a:latin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1597409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p:txBody>
          <a:bodyPr/>
          <a:lstStyle/>
          <a:p>
            <a:r>
              <a:rPr lang="en-US" altLang="en-US" dirty="0" smtClean="0"/>
              <a:t>Summary </a:t>
            </a:r>
          </a:p>
        </p:txBody>
      </p:sp>
      <p:sp>
        <p:nvSpPr>
          <p:cNvPr id="56326" name="Rectangle 3"/>
          <p:cNvSpPr>
            <a:spLocks noGrp="1" noChangeArrowheads="1"/>
          </p:cNvSpPr>
          <p:nvPr>
            <p:ph type="body" idx="1"/>
          </p:nvPr>
        </p:nvSpPr>
        <p:spPr/>
        <p:txBody>
          <a:bodyPr/>
          <a:lstStyle/>
          <a:p>
            <a:r>
              <a:rPr lang="en-US" altLang="en-US" dirty="0" smtClean="0"/>
              <a:t>A function call consists of a function’s name and its arguments or parameters</a:t>
            </a:r>
          </a:p>
          <a:p>
            <a:pPr lvl="1"/>
            <a:r>
              <a:rPr lang="en-US" altLang="en-US" dirty="0" smtClean="0"/>
              <a:t>May return a result value to the caller</a:t>
            </a:r>
          </a:p>
          <a:p>
            <a:r>
              <a:rPr lang="en-US" altLang="en-US" dirty="0" smtClean="0"/>
              <a:t>Python is a strongly typed language</a:t>
            </a:r>
          </a:p>
          <a:p>
            <a:r>
              <a:rPr lang="en-US" altLang="en-US" dirty="0" smtClean="0"/>
              <a:t>A module is a set of resources</a:t>
            </a:r>
          </a:p>
          <a:p>
            <a:pPr lvl="1"/>
            <a:r>
              <a:rPr lang="en-US" altLang="en-US" dirty="0" smtClean="0"/>
              <a:t>Can be imported</a:t>
            </a:r>
          </a:p>
          <a:p>
            <a:r>
              <a:rPr lang="en-US" altLang="en-US" dirty="0" smtClean="0"/>
              <a:t>A semantic error occurs when the computer cannot perform the requested operation</a:t>
            </a:r>
          </a:p>
          <a:p>
            <a:r>
              <a:rPr lang="en-US" altLang="en-US" dirty="0" smtClean="0"/>
              <a:t>A logic error produces incorrect results</a:t>
            </a:r>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28043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In each of the projects below you should write a program that contains an introductory </a:t>
            </a:r>
            <a:r>
              <a:rPr lang="en-US" sz="1800" dirty="0" err="1" smtClean="0"/>
              <a:t>docstring</a:t>
            </a:r>
            <a:r>
              <a:rPr lang="en-US" sz="1800" dirty="0" smtClean="0"/>
              <a:t>. This documentation should describe what the program will do (analysis) and how it will do it. Include suitable prompts for all inputs, an label all outputs appropriately. After you have coded a program, be sure to test it with a reasonable set of legitimate inputs.</a:t>
            </a:r>
          </a:p>
          <a:p>
            <a:pPr>
              <a:buNone/>
            </a:pPr>
            <a:endParaRPr lang="en-US" sz="1800" dirty="0" smtClean="0"/>
          </a:p>
          <a:p>
            <a:pPr marL="637794" lvl="1" indent="-342900">
              <a:buFont typeface="+mj-lt"/>
              <a:buAutoNum type="arabicPeriod"/>
            </a:pPr>
            <a:r>
              <a:rPr lang="en-US" sz="1400" dirty="0" smtClean="0"/>
              <a:t>Five Star Video rents new videos for $3.00 a night, and oldies for $2.00 a night. Write a program that the clerks at Five Star Video can use to calculate the total charge for a customer’s video rental. The program should prompt the user for the number of each type of video and output the total cost.</a:t>
            </a:r>
          </a:p>
          <a:p>
            <a:pPr marL="637794" lvl="1" indent="-342900">
              <a:buFont typeface="+mj-lt"/>
              <a:buAutoNum type="arabicPeriod"/>
            </a:pPr>
            <a:r>
              <a:rPr lang="en-US" sz="1400" dirty="0" smtClean="0"/>
              <a:t>An employee’s total weekly pay equals the hourly wage multiplied by the total number of regular hours plus any overtime pay. Overtime pay equals the total overtime hours multiplied by 1.5 times the hourly wage. Write a program that takes as inputs the hourly wage, total regular hours and total overtime hours and displays an employee’s total weekly page.</a:t>
            </a:r>
          </a:p>
        </p:txBody>
      </p:sp>
      <p:sp>
        <p:nvSpPr>
          <p:cNvPr id="3" name="Footer Placeholder 2"/>
          <p:cNvSpPr>
            <a:spLocks noGrp="1"/>
          </p:cNvSpPr>
          <p:nvPr>
            <p:ph type="ftr" sz="quarter" idx="11"/>
          </p:nvPr>
        </p:nvSpPr>
        <p:spPr/>
        <p:txBody>
          <a:bodyPr/>
          <a:lstStyle/>
          <a:p>
            <a:r>
              <a:rPr lang="en-US" smtClean="0"/>
              <a:t>Fundamentals of Python</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r>
              <a:rPr lang="en-US" altLang="en-US" dirty="0" smtClean="0"/>
              <a:t>The Software Development Process</a:t>
            </a:r>
          </a:p>
        </p:txBody>
      </p:sp>
      <p:pic>
        <p:nvPicPr>
          <p:cNvPr id="1127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981200"/>
            <a:ext cx="67500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1637291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r>
              <a:rPr lang="en-US" altLang="en-US" smtClean="0"/>
              <a:t>Case Study: Income Tax Calculator</a:t>
            </a:r>
          </a:p>
        </p:txBody>
      </p:sp>
      <p:sp>
        <p:nvSpPr>
          <p:cNvPr id="12294" name="Rectangle 3"/>
          <p:cNvSpPr>
            <a:spLocks noGrp="1" noChangeArrowheads="1"/>
          </p:cNvSpPr>
          <p:nvPr>
            <p:ph type="body" idx="1"/>
          </p:nvPr>
        </p:nvSpPr>
        <p:spPr>
          <a:xfrm>
            <a:off x="533400" y="1828800"/>
            <a:ext cx="8077200" cy="4419600"/>
          </a:xfrm>
        </p:spPr>
        <p:txBody>
          <a:bodyPr/>
          <a:lstStyle/>
          <a:p>
            <a:r>
              <a:rPr lang="en-US" altLang="en-US" smtClean="0"/>
              <a:t>Each year nearly everyone faces the unpleasant task of computing his or her income tax return</a:t>
            </a:r>
          </a:p>
          <a:p>
            <a:r>
              <a:rPr lang="en-US" altLang="en-US" smtClean="0"/>
              <a:t>If only it could be done as easily as suggested in this case study</a:t>
            </a:r>
          </a:p>
          <a:p>
            <a:r>
              <a:rPr lang="en-US" altLang="en-US" smtClean="0"/>
              <a:t>We begin with the </a:t>
            </a:r>
            <a:r>
              <a:rPr lang="en-US" altLang="en-US" b="1" smtClean="0"/>
              <a:t>request</a:t>
            </a:r>
            <a:r>
              <a:rPr lang="en-US" altLang="en-US" smtClean="0"/>
              <a:t>: </a:t>
            </a:r>
          </a:p>
          <a:p>
            <a:pPr lvl="1"/>
            <a:r>
              <a:rPr lang="en-US" altLang="en-US" smtClean="0"/>
              <a:t>a program that computes a person’s income tax</a:t>
            </a:r>
          </a:p>
          <a:p>
            <a:endParaRPr lang="en-US" altLang="en-US" smtClean="0"/>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2206824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r>
              <a:rPr lang="en-US" altLang="en-US" smtClean="0"/>
              <a:t>Case Study: Analysis</a:t>
            </a:r>
          </a:p>
        </p:txBody>
      </p:sp>
      <p:sp>
        <p:nvSpPr>
          <p:cNvPr id="13318" name="Rectangle 3"/>
          <p:cNvSpPr>
            <a:spLocks noGrp="1" noChangeArrowheads="1"/>
          </p:cNvSpPr>
          <p:nvPr>
            <p:ph type="body" idx="1"/>
          </p:nvPr>
        </p:nvSpPr>
        <p:spPr>
          <a:xfrm>
            <a:off x="533400" y="1676400"/>
            <a:ext cx="8229600" cy="4572000"/>
          </a:xfrm>
        </p:spPr>
        <p:txBody>
          <a:bodyPr/>
          <a:lstStyle/>
          <a:p>
            <a:r>
              <a:rPr lang="en-US" altLang="en-US" smtClean="0"/>
              <a:t>All taxpayers are charged a flat tax rate of 20%</a:t>
            </a:r>
          </a:p>
          <a:p>
            <a:r>
              <a:rPr lang="en-US" altLang="en-US" smtClean="0"/>
              <a:t>Taxpayers are allowed $10,000 standard deduction</a:t>
            </a:r>
          </a:p>
          <a:p>
            <a:r>
              <a:rPr lang="en-US" altLang="en-US" smtClean="0"/>
              <a:t>For each dependent, taxpayer is allowed additional $3000 deduction</a:t>
            </a:r>
          </a:p>
          <a:p>
            <a:r>
              <a:rPr lang="en-US" altLang="en-US" smtClean="0"/>
              <a:t>Gross income must be entered to nearest penny</a:t>
            </a:r>
          </a:p>
          <a:p>
            <a:r>
              <a:rPr lang="en-US" altLang="en-US" smtClean="0"/>
              <a:t>Income tax is expressed as decimal number</a:t>
            </a:r>
          </a:p>
          <a:p>
            <a:endParaRPr lang="en-US" altLang="en-US" smtClean="0"/>
          </a:p>
        </p:txBody>
      </p:sp>
      <p:pic>
        <p:nvPicPr>
          <p:cNvPr id="1331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0650" y="4261551"/>
            <a:ext cx="63627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5105400"/>
            <a:ext cx="1428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3000243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r>
              <a:rPr lang="en-US" altLang="en-US" smtClean="0"/>
              <a:t>Case Study: Design</a:t>
            </a:r>
          </a:p>
        </p:txBody>
      </p:sp>
      <p:sp>
        <p:nvSpPr>
          <p:cNvPr id="14342" name="Rectangle 3"/>
          <p:cNvSpPr>
            <a:spLocks noGrp="1" noChangeArrowheads="1"/>
          </p:cNvSpPr>
          <p:nvPr>
            <p:ph type="body" idx="1"/>
          </p:nvPr>
        </p:nvSpPr>
        <p:spPr/>
        <p:txBody>
          <a:bodyPr/>
          <a:lstStyle/>
          <a:p>
            <a:r>
              <a:rPr lang="en-US" altLang="en-US" smtClean="0"/>
              <a:t>Algorithms are often written in a somewhat stylized version of English called </a:t>
            </a:r>
            <a:r>
              <a:rPr lang="en-US" altLang="en-US" b="1" smtClean="0"/>
              <a:t>pseudocode</a:t>
            </a:r>
            <a:endParaRPr lang="en-US" altLang="en-US" smtClean="0"/>
          </a:p>
          <a:p>
            <a:r>
              <a:rPr lang="en-US" altLang="en-US" smtClean="0"/>
              <a:t>Pseudocode for our income tax program:</a:t>
            </a:r>
          </a:p>
          <a:p>
            <a:pPr lvl="1"/>
            <a:r>
              <a:rPr lang="en-US" altLang="en-US" smtClean="0"/>
              <a:t>Input the gross income and number of dependents</a:t>
            </a:r>
          </a:p>
          <a:p>
            <a:pPr lvl="1"/>
            <a:r>
              <a:rPr lang="en-US" altLang="en-US" smtClean="0"/>
              <a:t>Compute the taxable income using the formula</a:t>
            </a:r>
          </a:p>
          <a:p>
            <a:pPr lvl="1"/>
            <a:r>
              <a:rPr lang="en-US" altLang="en-US" smtClean="0"/>
              <a:t>Taxable income = gross income - 10000 - (3000 * number of dependents)</a:t>
            </a:r>
          </a:p>
          <a:p>
            <a:pPr lvl="1"/>
            <a:r>
              <a:rPr lang="en-US" altLang="en-US" smtClean="0"/>
              <a:t>Compute the income tax using the formula</a:t>
            </a:r>
          </a:p>
          <a:p>
            <a:pPr lvl="1"/>
            <a:r>
              <a:rPr lang="en-US" altLang="en-US" smtClean="0"/>
              <a:t>Tax = taxable income * 0.20</a:t>
            </a:r>
          </a:p>
          <a:p>
            <a:pPr lvl="1"/>
            <a:r>
              <a:rPr lang="en-US" altLang="en-US" smtClean="0"/>
              <a:t>Print the tax</a:t>
            </a:r>
          </a:p>
        </p:txBody>
      </p:sp>
      <p:sp>
        <p:nvSpPr>
          <p:cNvPr id="2" name="Footer Placeholder 1"/>
          <p:cNvSpPr>
            <a:spLocks noGrp="1"/>
          </p:cNvSpPr>
          <p:nvPr>
            <p:ph type="ftr" sz="quarter" idx="11"/>
          </p:nvPr>
        </p:nvSpPr>
        <p:spPr/>
        <p:txBody>
          <a:bodyPr/>
          <a:lstStyle/>
          <a:p>
            <a:r>
              <a:rPr lang="en-US" smtClean="0"/>
              <a:t>Fundamentals of Python</a:t>
            </a:r>
            <a:endParaRPr lang="en-US" dirty="0"/>
          </a:p>
        </p:txBody>
      </p:sp>
    </p:spTree>
    <p:extLst>
      <p:ext uri="{BB962C8B-B14F-4D97-AF65-F5344CB8AC3E}">
        <p14:creationId xmlns:p14="http://schemas.microsoft.com/office/powerpoint/2010/main" val="1139793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533400" y="228600"/>
            <a:ext cx="8077200" cy="1295400"/>
          </a:xfrm>
        </p:spPr>
        <p:txBody>
          <a:bodyPr/>
          <a:lstStyle/>
          <a:p>
            <a:r>
              <a:rPr lang="en-US" altLang="en-US" dirty="0" smtClean="0"/>
              <a:t>Case Study: Implementation (Coding)</a:t>
            </a:r>
          </a:p>
        </p:txBody>
      </p:sp>
      <p:pic>
        <p:nvPicPr>
          <p:cNvPr id="1536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04" y="1224843"/>
            <a:ext cx="655320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5867400"/>
            <a:ext cx="15049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Fundamentals of Python</a:t>
            </a:r>
            <a:endParaRPr lang="en-US"/>
          </a:p>
        </p:txBody>
      </p:sp>
    </p:spTree>
    <p:extLst>
      <p:ext uri="{BB962C8B-B14F-4D97-AF65-F5344CB8AC3E}">
        <p14:creationId xmlns:p14="http://schemas.microsoft.com/office/powerpoint/2010/main" val="13696564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nter_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Presentation2" id="{3D6D33C1-6C58-460D-AE80-64C7D09CCD4F}" vid="{A3435D1E-1032-40A8-A311-583487F8BE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Hunter_170_Template</Template>
  <TotalTime>142</TotalTime>
  <Words>2071</Words>
  <Application>Microsoft Office PowerPoint</Application>
  <PresentationFormat>On-screen Show (4:3)</PresentationFormat>
  <Paragraphs>275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Hunter_Theme</vt:lpstr>
      <vt:lpstr>Programming with Python</vt:lpstr>
      <vt:lpstr>The Software Development Process</vt:lpstr>
      <vt:lpstr>PowerPoint Presentation</vt:lpstr>
      <vt:lpstr>The Software Development Process</vt:lpstr>
      <vt:lpstr>The Software Development Process</vt:lpstr>
      <vt:lpstr>Case Study: Income Tax Calculator</vt:lpstr>
      <vt:lpstr>Case Study: Analysis</vt:lpstr>
      <vt:lpstr>Case Study: Design</vt:lpstr>
      <vt:lpstr>Case Study: Implementation (Coding)</vt:lpstr>
      <vt:lpstr>Case Study: Implementation (Coding, continued)</vt:lpstr>
      <vt:lpstr>Case Study: Testing</vt:lpstr>
      <vt:lpstr>Python Strings, Assignment, and Comments</vt:lpstr>
      <vt:lpstr>Python Data Types</vt:lpstr>
      <vt:lpstr>String Literals</vt:lpstr>
      <vt:lpstr>Escape Sequences</vt:lpstr>
      <vt:lpstr>String Concatenation</vt:lpstr>
      <vt:lpstr>Variables and the Assignment Statement</vt:lpstr>
      <vt:lpstr>Variables and the Assignment Statement</vt:lpstr>
      <vt:lpstr>Program Comments and Docstrings</vt:lpstr>
      <vt:lpstr>Numeric Data Types and Character Sets</vt:lpstr>
      <vt:lpstr>Integers</vt:lpstr>
      <vt:lpstr>Floating-Point Numbers</vt:lpstr>
      <vt:lpstr>Character Sets</vt:lpstr>
      <vt:lpstr>Character Sets</vt:lpstr>
      <vt:lpstr>Expressions</vt:lpstr>
      <vt:lpstr>Arithmetic Expressions</vt:lpstr>
      <vt:lpstr>Arithmetic Expressions</vt:lpstr>
      <vt:lpstr>Arithmetic Expressions</vt:lpstr>
      <vt:lpstr>Arithmetic Expressions</vt:lpstr>
      <vt:lpstr>Mixed-Mode Arithmetic and Type Conversions</vt:lpstr>
      <vt:lpstr>Mixed-Mode Arithmetic and Type Conversions</vt:lpstr>
      <vt:lpstr>Mixed-Mode Arithmetic and Type Conversions</vt:lpstr>
      <vt:lpstr>Mixed-Mode Arithmetic and Type Conversions</vt:lpstr>
      <vt:lpstr>Exercise</vt:lpstr>
      <vt:lpstr>Calling Functions: Arguments and Return Values</vt:lpstr>
      <vt:lpstr>The math Module</vt:lpstr>
      <vt:lpstr>The math Module</vt:lpstr>
      <vt:lpstr>The Main Module</vt:lpstr>
      <vt:lpstr>The Main Module</vt:lpstr>
      <vt:lpstr>Program Format and Structure</vt:lpstr>
      <vt:lpstr>Running a Script from a Terminal Command Prompt</vt:lpstr>
      <vt:lpstr>Running a Script from a Terminal Command Prompt </vt:lpstr>
      <vt:lpstr>Running a Script from a Terminal Command Prompt</vt:lpstr>
      <vt:lpstr>Summary</vt:lpstr>
      <vt:lpstr>Summary</vt:lpstr>
      <vt:lpstr>Summary </vt:lpstr>
      <vt:lpstr>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dc:title>
  <dc:creator>Windows User</dc:creator>
  <cp:lastModifiedBy>George McRedmond</cp:lastModifiedBy>
  <cp:revision>68</cp:revision>
  <dcterms:created xsi:type="dcterms:W3CDTF">2016-10-04T15:37:10Z</dcterms:created>
  <dcterms:modified xsi:type="dcterms:W3CDTF">2017-08-21T12:57:44Z</dcterms:modified>
</cp:coreProperties>
</file>