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E1F33C-5E4D-4D7F-804D-465D47C8CE62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1C9F-02F3-4CCE-AA76-3C254313EEDC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5CF3-FA55-4E91-9D51-A33AC27CE0E9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5C7FB3-134B-44B9-9662-471B94BD6CA8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3992-90F3-4495-ABC5-96EE44FC5493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BCF7-FEFB-468D-95A2-888F23A09AEE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3C-C40A-4087-A701-3E4429D7464C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72A-AC6F-44AC-AD4B-26946F8623DA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3991-2E9F-4B70-9B86-F3891393F0C1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DBF3-D368-424E-A374-4A33925FEEF2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11BE226-B313-4C6D-ABFD-36B089CA0A6C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F33FB6-2EAF-40A9-AAA0-F1FEE144EBA1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C449EA06-7AFB-4EB5-980D-10F2090AEAD0}" type="datetime1">
              <a:rPr lang="en-US" smtClean="0"/>
              <a:pPr/>
              <a:t>8/21/2017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the Steps in the Range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</a:rPr>
              <a:t>range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expects a third argument that allows you specify a </a:t>
            </a:r>
            <a:r>
              <a:rPr lang="en-US" altLang="en-US" b="1" dirty="0" smtClean="0"/>
              <a:t>step value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3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 in a loop:</a:t>
            </a: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81940"/>
            <a:ext cx="68675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7010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7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Loops That Count Down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343400"/>
          </a:xfrm>
        </p:spPr>
        <p:txBody>
          <a:bodyPr/>
          <a:lstStyle/>
          <a:p>
            <a:r>
              <a:rPr lang="en-US" altLang="en-US" dirty="0" smtClean="0"/>
              <a:t>Example: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How is this loop syntax different from the Java loop syntax?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3879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Formatting Text for Output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Many data-processing applications require output that has </a:t>
            </a:r>
            <a:r>
              <a:rPr lang="en-US" altLang="en-US" b="1" smtClean="0"/>
              <a:t>tabular format</a:t>
            </a:r>
            <a:endParaRPr lang="en-US" altLang="en-US" smtClean="0"/>
          </a:p>
          <a:p>
            <a:r>
              <a:rPr lang="en-US" altLang="en-US" b="1" smtClean="0"/>
              <a:t>Field width</a:t>
            </a:r>
            <a:r>
              <a:rPr lang="en-US" altLang="en-US" smtClean="0"/>
              <a:t>: Total number of data characters and additional spaces for a datum in a formatted string</a:t>
            </a:r>
          </a:p>
          <a:p>
            <a:endParaRPr lang="en-US" altLang="en-US" smtClean="0"/>
          </a:p>
        </p:txBody>
      </p:sp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7017"/>
            <a:ext cx="6057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Formatting Text for Output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This version contains </a:t>
            </a:r>
            <a:r>
              <a:rPr lang="en-US" altLang="en-US" b="1" dirty="0" smtClean="0"/>
              <a:t>format string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format operator </a:t>
            </a:r>
            <a:r>
              <a:rPr lang="en-US" altLang="en-US" b="1" dirty="0" smtClean="0">
                <a:latin typeface="Courier New" panose="02070309020205020404" pitchFamily="49" charset="0"/>
              </a:rPr>
              <a:t>%</a:t>
            </a:r>
            <a:r>
              <a:rPr lang="en-US" altLang="en-US" dirty="0" smtClean="0"/>
              <a:t>, and single data value to be formatted</a:t>
            </a:r>
          </a:p>
          <a:p>
            <a:pPr lvl="1"/>
            <a:r>
              <a:rPr lang="en-US" altLang="en-US" dirty="0" smtClean="0"/>
              <a:t>To format integers, letter </a:t>
            </a:r>
            <a:r>
              <a:rPr lang="en-US" altLang="en-US" b="1" dirty="0" smtClean="0">
                <a:latin typeface="Courier New" panose="02070309020205020404" pitchFamily="49" charset="0"/>
              </a:rPr>
              <a:t>d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used instead of </a:t>
            </a:r>
            <a:r>
              <a:rPr lang="en-US" altLang="en-US" b="1" dirty="0" smtClean="0">
                <a:latin typeface="Courier New" panose="02070309020205020404" pitchFamily="49" charset="0"/>
              </a:rPr>
              <a:t>s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To format sequence of data values: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2" b="-13898"/>
          <a:stretch>
            <a:fillRect/>
          </a:stretch>
        </p:blipFill>
        <p:spPr bwMode="auto">
          <a:xfrm>
            <a:off x="956732" y="1698979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"/>
          <a:stretch>
            <a:fillRect/>
          </a:stretch>
        </p:blipFill>
        <p:spPr bwMode="auto">
          <a:xfrm>
            <a:off x="990600" y="3781776"/>
            <a:ext cx="73009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60332"/>
            <a:ext cx="73152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Formatting Text for Output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 format data value of type </a:t>
            </a:r>
            <a:r>
              <a:rPr lang="en-US" altLang="en-US" b="1" dirty="0" smtClean="0">
                <a:latin typeface="Courier New" panose="02070309020205020404" pitchFamily="49" charset="0"/>
              </a:rPr>
              <a:t>float</a:t>
            </a:r>
            <a:r>
              <a:rPr lang="en-US" altLang="en-US" dirty="0" smtClean="0"/>
              <a:t>: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</a:t>
            </a:r>
          </a:p>
          <a:p>
            <a:pPr>
              <a:buFontTx/>
              <a:buNone/>
            </a:pPr>
            <a:r>
              <a:rPr lang="en-US" altLang="en-US" dirty="0" smtClean="0"/>
              <a:t>	where </a:t>
            </a:r>
            <a:r>
              <a:rPr lang="en-US" altLang="en-US" dirty="0" smtClean="0">
                <a:latin typeface="Courier New" panose="02070309020205020404" pitchFamily="49" charset="0"/>
              </a:rPr>
              <a:t>.</a:t>
            </a:r>
            <a:r>
              <a:rPr lang="en-US" altLang="en-US" b="1" dirty="0" smtClean="0">
                <a:latin typeface="Courier New" panose="02070309020205020404" pitchFamily="49" charset="0"/>
              </a:rPr>
              <a:t>&lt;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precision</a:t>
            </a:r>
            <a:r>
              <a:rPr lang="en-US" altLang="en-US" b="1" dirty="0" smtClean="0">
                <a:latin typeface="Courier New" panose="02070309020205020404" pitchFamily="49" charset="0"/>
              </a:rPr>
              <a:t>&gt;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optional</a:t>
            </a:r>
          </a:p>
          <a:p>
            <a:r>
              <a:rPr lang="en-US" altLang="en-US" dirty="0" smtClean="0"/>
              <a:t>Examples: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 b="2373"/>
          <a:stretch>
            <a:fillRect/>
          </a:stretch>
        </p:blipFill>
        <p:spPr bwMode="auto">
          <a:xfrm>
            <a:off x="990600" y="1916286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0" b="-1471"/>
          <a:stretch>
            <a:fillRect/>
          </a:stretch>
        </p:blipFill>
        <p:spPr bwMode="auto">
          <a:xfrm>
            <a:off x="990600" y="5108571"/>
            <a:ext cx="7162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83841"/>
            <a:ext cx="7239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An Investment Report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Write a program that computes an investment report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Investment Report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Analysis: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00109"/>
            <a:ext cx="76692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3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Investment Report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Design:</a:t>
            </a:r>
          </a:p>
          <a:p>
            <a:pPr lvl="1"/>
            <a:r>
              <a:rPr lang="en-US" altLang="en-US" smtClean="0"/>
              <a:t>Receive the user’s inputs and initialize data</a:t>
            </a:r>
          </a:p>
          <a:p>
            <a:pPr lvl="1"/>
            <a:r>
              <a:rPr lang="en-US" altLang="en-US" smtClean="0"/>
              <a:t>Display the table’s header</a:t>
            </a:r>
          </a:p>
          <a:p>
            <a:pPr lvl="1"/>
            <a:r>
              <a:rPr lang="en-US" altLang="en-US" smtClean="0"/>
              <a:t>Compute results for each year and display them</a:t>
            </a:r>
          </a:p>
          <a:p>
            <a:pPr lvl="1"/>
            <a:r>
              <a:rPr lang="en-US" altLang="en-US" smtClean="0"/>
              <a:t>Display the totals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3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Investment Report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Coding</a:t>
            </a:r>
          </a:p>
          <a:p>
            <a:pPr lvl="1"/>
            <a:r>
              <a:rPr lang="en-US" altLang="en-US" dirty="0" smtClean="0"/>
              <a:t>(read and explain each line of code)</a:t>
            </a:r>
          </a:p>
        </p:txBody>
      </p:sp>
      <p:pic>
        <p:nvPicPr>
          <p:cNvPr id="2355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676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4929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Boolean Type, Comparisons, and Boolean Expressions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Selection statements</a:t>
            </a:r>
            <a:r>
              <a:rPr lang="en-US" altLang="en-US" dirty="0" smtClean="0"/>
              <a:t> allow a computer to make choices based on a </a:t>
            </a:r>
            <a:r>
              <a:rPr lang="en-US" altLang="en-US" b="1" dirty="0" smtClean="0"/>
              <a:t>condition</a:t>
            </a:r>
          </a:p>
          <a:p>
            <a:r>
              <a:rPr lang="en-US" altLang="en-US" b="1" dirty="0" smtClean="0"/>
              <a:t>Boolean data type </a:t>
            </a:r>
            <a:r>
              <a:rPr lang="en-US" altLang="en-US" dirty="0" smtClean="0"/>
              <a:t>consists of two values: true and false (typically through standard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/</a:t>
            </a:r>
            <a:r>
              <a:rPr lang="en-US" altLang="en-US" b="1" dirty="0" smtClean="0">
                <a:latin typeface="Courier New" panose="02070309020205020404" pitchFamily="49" charset="0"/>
              </a:rPr>
              <a:t>False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anose="02070309020205020404" pitchFamily="49" charset="0"/>
              </a:rPr>
              <a:t>4 != 4</a:t>
            </a:r>
            <a:r>
              <a:rPr lang="en-US" altLang="en-US" dirty="0" smtClean="0"/>
              <a:t> evaluates to </a:t>
            </a:r>
            <a:r>
              <a:rPr lang="en-US" altLang="en-US" dirty="0" smtClean="0">
                <a:latin typeface="Courier New" panose="02070309020205020404" pitchFamily="49" charset="0"/>
              </a:rPr>
              <a:t>False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5" y="3218397"/>
            <a:ext cx="6175022" cy="252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Definite Iteration: 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Repetition statements (or </a:t>
            </a:r>
            <a:r>
              <a:rPr lang="en-US" altLang="en-US" b="1" smtClean="0"/>
              <a:t>loops</a:t>
            </a:r>
            <a:r>
              <a:rPr lang="en-US" altLang="en-US" smtClean="0"/>
              <a:t>) repeat an action</a:t>
            </a:r>
          </a:p>
          <a:p>
            <a:r>
              <a:rPr lang="en-US" altLang="en-US" smtClean="0"/>
              <a:t>Each repetition of action is known as </a:t>
            </a:r>
            <a:r>
              <a:rPr lang="en-US" altLang="en-US" b="1" smtClean="0"/>
              <a:t>pass </a:t>
            </a:r>
            <a:r>
              <a:rPr lang="en-US" altLang="en-US" smtClean="0"/>
              <a:t>or </a:t>
            </a:r>
            <a:r>
              <a:rPr lang="en-US" altLang="en-US" b="1" smtClean="0"/>
              <a:t>iteration</a:t>
            </a:r>
          </a:p>
          <a:p>
            <a:r>
              <a:rPr lang="en-US" altLang="en-US" smtClean="0"/>
              <a:t>Two types of loops</a:t>
            </a:r>
          </a:p>
          <a:p>
            <a:pPr lvl="1"/>
            <a:r>
              <a:rPr lang="en-US" altLang="en-US" smtClean="0"/>
              <a:t>Those that repeat action a predefined number of times (</a:t>
            </a:r>
            <a:r>
              <a:rPr lang="en-US" altLang="en-US" b="1" smtClean="0"/>
              <a:t>definite iteration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Those that perform action until program determines it needs to stop (</a:t>
            </a:r>
            <a:r>
              <a:rPr lang="en-US" altLang="en-US" b="1" smtClean="0"/>
              <a:t>indefinite iteration</a:t>
            </a:r>
            <a:r>
              <a:rPr lang="en-US" altLang="en-US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8580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66913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if-else</a:t>
            </a:r>
            <a:r>
              <a:rPr lang="en-US" altLang="en-US" smtClean="0"/>
              <a:t> Statements</a:t>
            </a:r>
          </a:p>
        </p:txBody>
      </p:sp>
      <p:sp>
        <p:nvSpPr>
          <p:cNvPr id="266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276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Also called a </a:t>
            </a:r>
            <a:r>
              <a:rPr lang="en-US" altLang="en-US" b="1" dirty="0" smtClean="0"/>
              <a:t>two-way selection statement</a:t>
            </a:r>
            <a:endParaRPr lang="en-US" altLang="en-US" dirty="0" smtClean="0"/>
          </a:p>
          <a:p>
            <a:r>
              <a:rPr lang="en-US" altLang="en-US" dirty="0" smtClean="0"/>
              <a:t>Often used to check inputs for errors: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40000"/>
              </a:lnSpc>
            </a:pPr>
            <a:endParaRPr lang="en-US" altLang="en-US" sz="18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Syntax: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2580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if-else</a:t>
            </a:r>
            <a:r>
              <a:rPr lang="en-US" altLang="en-US" smtClean="0"/>
              <a:t> Statements (continued)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762000" y="1219200"/>
            <a:ext cx="7391400" cy="2794000"/>
            <a:chOff x="576" y="816"/>
            <a:chExt cx="4656" cy="1760"/>
          </a:xfrm>
        </p:grpSpPr>
        <p:pic>
          <p:nvPicPr>
            <p:cNvPr id="2766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22"/>
            <a:stretch>
              <a:fillRect/>
            </a:stretch>
          </p:blipFill>
          <p:spPr bwMode="auto">
            <a:xfrm>
              <a:off x="576" y="816"/>
              <a:ext cx="4656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1" name="Rectangle 6"/>
            <p:cNvSpPr>
              <a:spLocks noChangeArrowheads="1"/>
            </p:cNvSpPr>
            <p:nvPr/>
          </p:nvSpPr>
          <p:spPr bwMode="auto">
            <a:xfrm>
              <a:off x="2496" y="834"/>
              <a:ext cx="2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must be a Boolean expression</a:t>
              </a:r>
            </a:p>
          </p:txBody>
        </p:sp>
        <p:sp>
          <p:nvSpPr>
            <p:cNvPr id="27662" name="Line 7"/>
            <p:cNvSpPr>
              <a:spLocks noChangeShapeType="1"/>
            </p:cNvSpPr>
            <p:nvPr/>
          </p:nvSpPr>
          <p:spPr bwMode="auto">
            <a:xfrm flipH="1">
              <a:off x="2208" y="960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19513" y="4830763"/>
            <a:ext cx="5183187" cy="1370012"/>
            <a:chOff x="2351" y="2951"/>
            <a:chExt cx="3265" cy="863"/>
          </a:xfrm>
        </p:grpSpPr>
        <p:pic>
          <p:nvPicPr>
            <p:cNvPr id="27658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6"/>
            <a:stretch>
              <a:fillRect/>
            </a:stretch>
          </p:blipFill>
          <p:spPr bwMode="auto">
            <a:xfrm>
              <a:off x="2400" y="3168"/>
              <a:ext cx="3216" cy="64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2351" y="2951"/>
              <a:ext cx="1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Better alternative:</a:t>
              </a:r>
            </a:p>
          </p:txBody>
        </p:sp>
      </p:grpSp>
      <p:pic>
        <p:nvPicPr>
          <p:cNvPr id="2765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257800"/>
            <a:ext cx="50577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One-Way Selection Statements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Simplest form of selection is the </a:t>
            </a:r>
            <a:r>
              <a:rPr lang="en-US" altLang="en-US" b="1" i="1" smtClean="0">
                <a:latin typeface="Courier New" panose="02070309020205020404" pitchFamily="49" charset="0"/>
              </a:rPr>
              <a:t>if</a:t>
            </a:r>
            <a:r>
              <a:rPr lang="en-US" altLang="en-US" b="1" i="1" smtClean="0"/>
              <a:t> </a:t>
            </a:r>
            <a:r>
              <a:rPr lang="en-US" altLang="en-US" b="1" smtClean="0"/>
              <a:t>statement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2" b="-1053"/>
          <a:stretch>
            <a:fillRect/>
          </a:stretch>
        </p:blipFill>
        <p:spPr bwMode="auto">
          <a:xfrm>
            <a:off x="957263" y="1936395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/>
          <a:stretch>
            <a:fillRect/>
          </a:stretch>
        </p:blipFill>
        <p:spPr bwMode="auto">
          <a:xfrm>
            <a:off x="938213" y="2593620"/>
            <a:ext cx="73818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8"/>
          <a:stretch>
            <a:fillRect/>
          </a:stretch>
        </p:blipFill>
        <p:spPr bwMode="auto">
          <a:xfrm>
            <a:off x="962025" y="5522558"/>
            <a:ext cx="7381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8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Multi-way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3979333"/>
          </a:xfrm>
        </p:spPr>
        <p:txBody>
          <a:bodyPr/>
          <a:lstStyle/>
          <a:p>
            <a:r>
              <a:rPr lang="en-US" altLang="en-US" dirty="0" smtClean="0"/>
              <a:t>A program may be faced with testing conditions that entail more than two alternative courses of action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20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Can be described in code by a </a:t>
            </a:r>
            <a:r>
              <a:rPr lang="en-US" altLang="en-US" b="1" dirty="0" smtClean="0"/>
              <a:t>multi-way selection statement</a:t>
            </a:r>
            <a:endParaRPr lang="en-US" altLang="en-US" dirty="0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84463"/>
            <a:ext cx="6400800" cy="219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2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Multi-way </a:t>
            </a:r>
            <a:r>
              <a:rPr lang="en-US" altLang="en-US" dirty="0" smtClean="0"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Statements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7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Syntax:</a:t>
            </a:r>
          </a:p>
        </p:txBody>
      </p:sp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6"/>
          <a:stretch>
            <a:fillRect/>
          </a:stretch>
        </p:blipFill>
        <p:spPr bwMode="auto">
          <a:xfrm>
            <a:off x="990600" y="4258731"/>
            <a:ext cx="712470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3933"/>
            <a:ext cx="70866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2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Logical Operators and Compound Boolean Expressions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Often a course of action must be taken if either of two conditions is true: Below are two approaches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lnSpc>
                <a:spcPct val="140000"/>
              </a:lnSpc>
            </a:pPr>
            <a:endParaRPr lang="en-US" altLang="en-US" smtClean="0"/>
          </a:p>
          <a:p>
            <a:pPr lvl="1"/>
            <a:r>
              <a:rPr lang="en-US" altLang="en-US" smtClean="0"/>
              <a:t>Could we use the </a:t>
            </a:r>
            <a:r>
              <a:rPr lang="en-US" altLang="en-US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 logical operator instead?</a:t>
            </a:r>
          </a:p>
        </p:txBody>
      </p:sp>
      <p:pic>
        <p:nvPicPr>
          <p:cNvPr id="317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7628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7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09" y="1676400"/>
            <a:ext cx="5356578" cy="422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Logical Operators and Compound Boolean </a:t>
            </a:r>
            <a:r>
              <a:rPr lang="en-US" sz="3600" kern="0" dirty="0" smtClean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Expressions</a:t>
            </a:r>
            <a:endParaRPr lang="en-US" sz="360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Logical Operators and Compound Boolean Expressions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Next example verifies some of the claims made in the previous truth tables: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9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logical operators are evaluated after comparisons but before the assignment operator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</a:rPr>
              <a:t>not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has higher precedence than </a:t>
            </a:r>
            <a:r>
              <a:rPr lang="en-US" altLang="en-US" b="1" dirty="0" smtClean="0">
                <a:latin typeface="Courier New" panose="02070309020205020404" pitchFamily="49" charset="0"/>
              </a:rPr>
              <a:t>and</a:t>
            </a:r>
            <a:r>
              <a:rPr lang="en-US" altLang="en-US" b="1" dirty="0" smtClean="0"/>
              <a:t> </a:t>
            </a:r>
            <a:r>
              <a:rPr lang="en-US" altLang="en-US" dirty="0" err="1" smtClean="0"/>
              <a:t>and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or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"/>
          <a:stretch>
            <a:fillRect/>
          </a:stretch>
        </p:blipFill>
        <p:spPr bwMode="auto">
          <a:xfrm>
            <a:off x="976313" y="2261126"/>
            <a:ext cx="7253287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9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Logical Operators and Compound Boolean Expressions</a:t>
            </a:r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" y="1535815"/>
            <a:ext cx="7478713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Short-Circuit Evaluation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</a:t>
            </a:r>
            <a:r>
              <a:rPr lang="en-US" altLang="en-US" b="1" smtClean="0">
                <a:latin typeface="Courier New" panose="02070309020205020404" pitchFamily="49" charset="0"/>
              </a:rPr>
              <a:t>(A and B)</a:t>
            </a:r>
            <a:r>
              <a:rPr lang="en-US" altLang="en-US" smtClean="0"/>
              <a:t>, if </a:t>
            </a:r>
            <a:r>
              <a:rPr lang="en-US" altLang="en-US" b="1" smtClean="0">
                <a:latin typeface="Courier New" panose="02070309020205020404" pitchFamily="49" charset="0"/>
              </a:rPr>
              <a:t>A</a:t>
            </a:r>
            <a:r>
              <a:rPr lang="en-US" altLang="en-US" b="1" smtClean="0"/>
              <a:t> </a:t>
            </a:r>
            <a:r>
              <a:rPr lang="en-US" altLang="en-US" smtClean="0"/>
              <a:t>is false, then so is the expression, and there is no need to evaluate </a:t>
            </a:r>
            <a:r>
              <a:rPr lang="en-US" altLang="en-US" b="1" smtClean="0">
                <a:latin typeface="Courier New" panose="02070309020205020404" pitchFamily="49" charset="0"/>
              </a:rPr>
              <a:t>B</a:t>
            </a:r>
            <a:endParaRPr lang="en-US" altLang="en-US" smtClean="0">
              <a:latin typeface="Courier New" panose="02070309020205020404" pitchFamily="49" charset="0"/>
            </a:endParaRPr>
          </a:p>
          <a:p>
            <a:r>
              <a:rPr lang="en-US" altLang="en-US" smtClean="0"/>
              <a:t>In </a:t>
            </a:r>
            <a:r>
              <a:rPr lang="en-US" altLang="en-US" b="1" smtClean="0">
                <a:latin typeface="Courier New" panose="02070309020205020404" pitchFamily="49" charset="0"/>
              </a:rPr>
              <a:t>(A or B)</a:t>
            </a:r>
            <a:r>
              <a:rPr lang="en-US" altLang="en-US" smtClean="0"/>
              <a:t>, if </a:t>
            </a:r>
            <a:r>
              <a:rPr lang="en-US" altLang="en-US" b="1" smtClean="0">
                <a:latin typeface="Courier New" panose="02070309020205020404" pitchFamily="49" charset="0"/>
              </a:rPr>
              <a:t>A</a:t>
            </a:r>
            <a:r>
              <a:rPr lang="en-US" altLang="en-US" b="1" smtClean="0"/>
              <a:t> </a:t>
            </a:r>
            <a:r>
              <a:rPr lang="en-US" altLang="en-US" smtClean="0"/>
              <a:t>is true, then so is the expression, and there is no need to evaluate </a:t>
            </a:r>
            <a:r>
              <a:rPr lang="en-US" altLang="en-US" b="1" smtClean="0">
                <a:latin typeface="Courier New" panose="02070309020205020404" pitchFamily="49" charset="0"/>
              </a:rPr>
              <a:t>B</a:t>
            </a:r>
            <a:endParaRPr lang="en-US" altLang="en-US" smtClean="0">
              <a:latin typeface="Courier New" panose="02070309020205020404" pitchFamily="49" charset="0"/>
            </a:endParaRPr>
          </a:p>
          <a:p>
            <a:r>
              <a:rPr lang="en-US" altLang="en-US" b="1" smtClean="0"/>
              <a:t>Short-circuit evaluation:</a:t>
            </a:r>
            <a:r>
              <a:rPr lang="en-US" altLang="en-US" smtClean="0"/>
              <a:t> Evaluation stops as soon as possible</a:t>
            </a:r>
          </a:p>
          <a:p>
            <a:endParaRPr lang="en-US" altLang="en-US" smtClean="0"/>
          </a:p>
        </p:txBody>
      </p:sp>
      <p:pic>
        <p:nvPicPr>
          <p:cNvPr id="3584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66066"/>
            <a:ext cx="79533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72000"/>
            <a:ext cx="2571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12353"/>
            <a:ext cx="73152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Executing a Statement a Given Number of Times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2895600"/>
          </a:xfrm>
        </p:spPr>
        <p:txBody>
          <a:bodyPr/>
          <a:lstStyle/>
          <a:p>
            <a:r>
              <a:rPr lang="en-US" altLang="en-US" dirty="0" smtClean="0"/>
              <a:t>Python’s </a:t>
            </a:r>
            <a:r>
              <a:rPr lang="en-US" altLang="en-US" b="1" dirty="0" smtClean="0">
                <a:latin typeface="Courier New" panose="02070309020205020404" pitchFamily="49" charset="0"/>
              </a:rPr>
              <a:t>for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loop is the control statement that most easily supports definite iteration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3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form of this type of loop is:</a:t>
            </a:r>
          </a:p>
          <a:p>
            <a:endParaRPr lang="en-US" altLang="en-US" dirty="0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6096000" y="4464753"/>
            <a:ext cx="228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6400800" y="4312353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loop header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143000" y="4617153"/>
            <a:ext cx="228600" cy="685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1524000" y="5455353"/>
            <a:ext cx="304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828800" y="5379153"/>
            <a:ext cx="525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3300"/>
                </a:solidFill>
              </a:rPr>
              <a:t>statements in body must be indented and aligned in the same </a:t>
            </a:r>
            <a:r>
              <a:rPr lang="en-US" altLang="en-US" dirty="0" smtClean="0">
                <a:solidFill>
                  <a:srgbClr val="FF3300"/>
                </a:solidFill>
              </a:rPr>
              <a:t>column</a:t>
            </a:r>
          </a:p>
          <a:p>
            <a:pPr eaLnBrk="1" hangingPunct="1"/>
            <a:r>
              <a:rPr lang="en-US" altLang="en-US" dirty="0" smtClean="0">
                <a:solidFill>
                  <a:srgbClr val="FF3300"/>
                </a:solidFill>
              </a:rPr>
              <a:t>How is this different from JAVA “for” loop?</a:t>
            </a:r>
            <a:endParaRPr lang="en-US" altLang="en-US" dirty="0">
              <a:solidFill>
                <a:srgbClr val="FF3300"/>
              </a:solidFill>
            </a:endParaRPr>
          </a:p>
        </p:txBody>
      </p:sp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07353"/>
            <a:ext cx="73723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AutoShape 9"/>
          <p:cNvSpPr>
            <a:spLocks/>
          </p:cNvSpPr>
          <p:nvPr/>
        </p:nvSpPr>
        <p:spPr bwMode="auto">
          <a:xfrm flipH="1">
            <a:off x="3048000" y="4617153"/>
            <a:ext cx="1524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  loop body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17057" y="6233228"/>
            <a:ext cx="1421632" cy="365125"/>
          </a:xfrm>
        </p:spPr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Selection Statements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Tips:</a:t>
            </a:r>
          </a:p>
          <a:p>
            <a:pPr lvl="1"/>
            <a:r>
              <a:rPr lang="en-US" altLang="en-US" smtClean="0"/>
              <a:t>Make sure that all of the possible branches or alternatives in a selection statement are exercised</a:t>
            </a:r>
          </a:p>
          <a:p>
            <a:pPr lvl="1"/>
            <a:r>
              <a:rPr lang="en-US" altLang="en-US" smtClean="0"/>
              <a:t>After testing all of the actions, examine all of the conditions</a:t>
            </a:r>
          </a:p>
          <a:p>
            <a:pPr lvl="1"/>
            <a:r>
              <a:rPr lang="en-US" altLang="en-US" smtClean="0"/>
              <a:t>Test conditions that contain compound Boolean expressions using data that produce all of the possible combinations of values of the operands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3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Structure and Behavior of a </a:t>
            </a:r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>
                <a:latin typeface="Courier New" panose="02070309020205020404" pitchFamily="49" charset="0"/>
              </a:rPr>
              <a:t>while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loop can be used to describe conditional iteration</a:t>
            </a:r>
          </a:p>
          <a:p>
            <a:pPr lvl="1"/>
            <a:r>
              <a:rPr lang="en-US" altLang="en-US" dirty="0" smtClean="0"/>
              <a:t>Example: A program’s input loop that accepts values until user enters a </a:t>
            </a:r>
            <a:r>
              <a:rPr lang="en-US" altLang="en-US" b="1" dirty="0" smtClean="0"/>
              <a:t>sentinel </a:t>
            </a:r>
            <a:r>
              <a:rPr lang="en-US" altLang="en-US" dirty="0" smtClean="0"/>
              <a:t>that terminates the input</a:t>
            </a:r>
          </a:p>
          <a:p>
            <a:r>
              <a:rPr lang="en-US" altLang="en-US" dirty="0" smtClean="0"/>
              <a:t>Conditional iteration requires that condition be tested within loop to determine if it should continue</a:t>
            </a:r>
          </a:p>
          <a:p>
            <a:pPr lvl="1"/>
            <a:r>
              <a:rPr lang="en-US" altLang="en-US" dirty="0" smtClean="0"/>
              <a:t>Called </a:t>
            </a:r>
            <a:r>
              <a:rPr lang="en-US" altLang="en-US" b="1" dirty="0" smtClean="0"/>
              <a:t>continuation condition</a:t>
            </a:r>
          </a:p>
          <a:p>
            <a:pPr lvl="1">
              <a:lnSpc>
                <a:spcPct val="140000"/>
              </a:lnSpc>
            </a:pPr>
            <a:endParaRPr lang="en-US" altLang="en-US" dirty="0" smtClean="0"/>
          </a:p>
          <a:p>
            <a:pPr lvl="1">
              <a:lnSpc>
                <a:spcPct val="60000"/>
              </a:lnSpc>
            </a:pPr>
            <a:endParaRPr lang="en-US" altLang="en-US" dirty="0" smtClean="0"/>
          </a:p>
          <a:p>
            <a:pPr lvl="1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Improper use may lead to </a:t>
            </a:r>
            <a:r>
              <a:rPr lang="en-US" altLang="en-US" b="1" dirty="0" smtClean="0"/>
              <a:t>infinite loop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while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loop is also called </a:t>
            </a:r>
            <a:r>
              <a:rPr lang="en-US" altLang="en-US" b="1" dirty="0" smtClean="0"/>
              <a:t>entry-control loop</a:t>
            </a:r>
          </a:p>
          <a:p>
            <a:pPr lvl="1"/>
            <a:r>
              <a:rPr lang="en-US" altLang="en-US" dirty="0" smtClean="0"/>
              <a:t>Condition is tested at top of loop</a:t>
            </a:r>
          </a:p>
          <a:p>
            <a:pPr lvl="1"/>
            <a:r>
              <a:rPr lang="en-US" altLang="en-US" dirty="0" smtClean="0"/>
              <a:t>Statements within loop can execute zero or more times</a:t>
            </a:r>
          </a:p>
        </p:txBody>
      </p:sp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9"/>
          <a:stretch>
            <a:fillRect/>
          </a:stretch>
        </p:blipFill>
        <p:spPr bwMode="auto">
          <a:xfrm>
            <a:off x="990600" y="3364268"/>
            <a:ext cx="7388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7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8178"/>
            <a:ext cx="8305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267200" y="2590800"/>
            <a:ext cx="365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latin typeface="Courier New" panose="02070309020205020404" pitchFamily="49" charset="0"/>
              </a:rPr>
              <a:t>data</a:t>
            </a:r>
            <a:r>
              <a:rPr lang="en-US" altLang="en-US">
                <a:solidFill>
                  <a:srgbClr val="FF3300"/>
                </a:solidFill>
              </a:rPr>
              <a:t> is the </a:t>
            </a:r>
            <a:r>
              <a:rPr lang="en-US" altLang="en-US" b="1">
                <a:solidFill>
                  <a:srgbClr val="FF3300"/>
                </a:solidFill>
              </a:rPr>
              <a:t>loop control variable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>
            <a:off x="3352800" y="2743200"/>
            <a:ext cx="838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Structure and Behavior of a </a:t>
            </a: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+mj-ea"/>
                <a:cs typeface="+mj-cs"/>
              </a:rPr>
              <a:t>while</a:t>
            </a: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Loop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711" y="506100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Read the code above. What does each line of code do?</a:t>
            </a:r>
          </a:p>
        </p:txBody>
      </p:sp>
    </p:spTree>
    <p:extLst>
      <p:ext uri="{BB962C8B-B14F-4D97-AF65-F5344CB8AC3E}">
        <p14:creationId xmlns:p14="http://schemas.microsoft.com/office/powerpoint/2010/main" val="1060299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Count Control with a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69151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 True</a:t>
            </a:r>
            <a:r>
              <a:rPr lang="en-US" altLang="en-US" smtClean="0"/>
              <a:t> Loop and the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</a:rPr>
              <a:t>while</a:t>
            </a:r>
            <a:r>
              <a:rPr lang="en-US" altLang="en-US" b="1" smtClean="0"/>
              <a:t> </a:t>
            </a:r>
            <a:r>
              <a:rPr lang="en-US" altLang="en-US" smtClean="0"/>
              <a:t>loop can be complicated to write correctly</a:t>
            </a:r>
          </a:p>
          <a:p>
            <a:pPr lvl="1"/>
            <a:r>
              <a:rPr lang="en-US" altLang="en-US" smtClean="0"/>
              <a:t>Possible to simplify its structure and improve its readability</a:t>
            </a:r>
          </a:p>
          <a:p>
            <a:endParaRPr lang="en-US" altLang="en-US" smtClean="0"/>
          </a:p>
        </p:txBody>
      </p:sp>
      <p:pic>
        <p:nvPicPr>
          <p:cNvPr id="4301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086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20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33909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29432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8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Alternative: Use a Boolean variable to control loop</a:t>
            </a:r>
          </a:p>
          <a:p>
            <a:endParaRPr lang="en-US" altLang="en-US" dirty="0" smtClean="0"/>
          </a:p>
        </p:txBody>
      </p:sp>
      <p:pic>
        <p:nvPicPr>
          <p:cNvPr id="4403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86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76962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 True</a:t>
            </a:r>
            <a:r>
              <a:rPr lang="en-US" altLang="en-US" smtClean="0"/>
              <a:t> Loop and the </a:t>
            </a:r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802170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 Numbers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3801866"/>
          </a:xfrm>
        </p:spPr>
        <p:txBody>
          <a:bodyPr/>
          <a:lstStyle/>
          <a:p>
            <a:r>
              <a:rPr lang="en-US" altLang="en-US" dirty="0" smtClean="0"/>
              <a:t>Programming languages include resources for generating </a:t>
            </a:r>
            <a:r>
              <a:rPr lang="en-US" altLang="en-US" b="1" dirty="0" smtClean="0"/>
              <a:t>random numbers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random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module supports several ways to do this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</a:rPr>
              <a:t>randint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returns random number from among numbers between two arguments, included</a:t>
            </a: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39911"/>
            <a:ext cx="71151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44" y="1143001"/>
            <a:ext cx="5249334" cy="496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Random Numbers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44" y="1188914"/>
            <a:ext cx="3183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What does each line of code do?</a:t>
            </a:r>
          </a:p>
        </p:txBody>
      </p:sp>
    </p:spTree>
    <p:extLst>
      <p:ext uri="{BB962C8B-B14F-4D97-AF65-F5344CB8AC3E}">
        <p14:creationId xmlns:p14="http://schemas.microsoft.com/office/powerpoint/2010/main" val="69222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Logic, Errors, and Testing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Errors to rule out during testing </a:t>
            </a:r>
            <a:r>
              <a:rPr lang="en-US" altLang="en-US" b="1" smtClean="0">
                <a:latin typeface="Courier New" panose="02070309020205020404" pitchFamily="49" charset="0"/>
              </a:rPr>
              <a:t>while</a:t>
            </a:r>
            <a:r>
              <a:rPr lang="en-US" altLang="en-US" b="1" smtClean="0"/>
              <a:t> </a:t>
            </a:r>
            <a:r>
              <a:rPr lang="en-US" altLang="en-US" smtClean="0"/>
              <a:t>loop:</a:t>
            </a:r>
          </a:p>
          <a:p>
            <a:pPr lvl="1"/>
            <a:r>
              <a:rPr lang="en-US" altLang="en-US" smtClean="0"/>
              <a:t>Incorrectly initialized loop control variable</a:t>
            </a:r>
          </a:p>
          <a:p>
            <a:pPr lvl="1"/>
            <a:r>
              <a:rPr lang="en-US" altLang="en-US" smtClean="0"/>
              <a:t>Failure to update this variable correctly within loop</a:t>
            </a:r>
          </a:p>
          <a:p>
            <a:pPr lvl="1"/>
            <a:r>
              <a:rPr lang="en-US" altLang="en-US" smtClean="0"/>
              <a:t>Failure to test it correctly in continuation condition</a:t>
            </a:r>
          </a:p>
          <a:p>
            <a:r>
              <a:rPr lang="en-US" altLang="en-US" smtClean="0"/>
              <a:t>To halt loop that appears to hang during testing, type </a:t>
            </a:r>
            <a:r>
              <a:rPr lang="en-US" altLang="en-US" b="1" smtClean="0">
                <a:latin typeface="Courier New" panose="02070309020205020404" pitchFamily="49" charset="0"/>
              </a:rPr>
              <a:t>Control+c</a:t>
            </a:r>
            <a:r>
              <a:rPr lang="en-US" altLang="en-US" b="1" smtClean="0"/>
              <a:t> </a:t>
            </a:r>
            <a:r>
              <a:rPr lang="en-US" altLang="en-US" smtClean="0"/>
              <a:t>in terminal window or IDLE shell</a:t>
            </a:r>
          </a:p>
          <a:p>
            <a:r>
              <a:rPr lang="en-US" altLang="en-US" smtClean="0"/>
              <a:t>If loop must run at least once, use a </a:t>
            </a:r>
            <a:r>
              <a:rPr lang="en-US" altLang="en-US" b="1" smtClean="0">
                <a:latin typeface="Courier New" panose="02070309020205020404" pitchFamily="49" charset="0"/>
              </a:rPr>
              <a:t>while True</a:t>
            </a:r>
            <a:r>
              <a:rPr lang="en-US" altLang="en-US" b="1" smtClean="0"/>
              <a:t> </a:t>
            </a:r>
            <a:r>
              <a:rPr lang="en-US" altLang="en-US" smtClean="0"/>
              <a:t>loop with delayed examination of termination condition </a:t>
            </a:r>
          </a:p>
          <a:p>
            <a:pPr lvl="1"/>
            <a:r>
              <a:rPr lang="en-US" altLang="en-US" smtClean="0"/>
              <a:t>Ensure a </a:t>
            </a:r>
            <a:r>
              <a:rPr lang="en-US" altLang="en-US" b="1" smtClean="0">
                <a:latin typeface="Courier New" panose="02070309020205020404" pitchFamily="49" charset="0"/>
              </a:rPr>
              <a:t>break</a:t>
            </a:r>
            <a:r>
              <a:rPr lang="en-US" altLang="en-US" b="1" smtClean="0"/>
              <a:t> </a:t>
            </a:r>
            <a:r>
              <a:rPr lang="en-US" altLang="en-US" smtClean="0"/>
              <a:t>statement to be reached eventually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6"/>
          <a:stretch>
            <a:fillRect/>
          </a:stretch>
        </p:blipFill>
        <p:spPr bwMode="auto">
          <a:xfrm>
            <a:off x="823913" y="3009900"/>
            <a:ext cx="725328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Approximating Square Roots</a:t>
            </a:r>
          </a:p>
        </p:txBody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Request:</a:t>
            </a:r>
          </a:p>
          <a:p>
            <a:pPr lvl="1"/>
            <a:r>
              <a:rPr lang="en-US" altLang="en-US" dirty="0" smtClean="0"/>
              <a:t>Write a program that computes square roots</a:t>
            </a:r>
          </a:p>
          <a:p>
            <a:r>
              <a:rPr lang="en-US" altLang="en-US" dirty="0" smtClean="0"/>
              <a:t>Analysis: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Design:</a:t>
            </a:r>
          </a:p>
          <a:p>
            <a:pPr lvl="1"/>
            <a:r>
              <a:rPr lang="en-US" altLang="en-US" dirty="0" smtClean="0"/>
              <a:t>Use Newton’s square root approximation algorithm:</a:t>
            </a:r>
          </a:p>
          <a:p>
            <a:pPr lvl="2"/>
            <a:r>
              <a:rPr lang="en-US" altLang="en-US" dirty="0" smtClean="0"/>
              <a:t>Square root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of a positive number </a:t>
            </a:r>
            <a:r>
              <a:rPr lang="en-US" altLang="en-US" i="1" dirty="0" smtClean="0"/>
              <a:t>x </a:t>
            </a:r>
            <a:r>
              <a:rPr lang="en-US" altLang="en-US" dirty="0" smtClean="0"/>
              <a:t>is the number </a:t>
            </a:r>
            <a:r>
              <a:rPr lang="en-US" altLang="en-US" i="1" dirty="0" smtClean="0"/>
              <a:t>y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such that </a:t>
            </a:r>
            <a:r>
              <a:rPr lang="en-US" altLang="en-US" i="1" dirty="0" smtClean="0"/>
              <a:t>y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x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If initial estimate of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is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, a better estimate of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can be obtained by taking the average of </a:t>
            </a:r>
            <a:r>
              <a:rPr lang="en-US" altLang="en-US" b="1" i="1" dirty="0" smtClean="0"/>
              <a:t>z </a:t>
            </a:r>
            <a:r>
              <a:rPr lang="en-US" altLang="en-US" dirty="0" smtClean="0"/>
              <a:t>together with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/</a:t>
            </a:r>
            <a:r>
              <a:rPr lang="en-US" altLang="en-US" i="1" dirty="0" smtClean="0"/>
              <a:t>z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Executing a Statement a Given Number of Times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u="sng" dirty="0" smtClean="0"/>
              <a:t>Example</a:t>
            </a:r>
            <a:r>
              <a:rPr lang="en-US" altLang="en-US" dirty="0" smtClean="0"/>
              <a:t>: Loop to compute an exponentiation for a non-negative exponent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40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the exponent were 0, the loop body would not execute and value of </a:t>
            </a:r>
            <a:r>
              <a:rPr lang="en-US" altLang="en-US" b="1" dirty="0" smtClean="0">
                <a:latin typeface="Courier New" panose="02070309020205020404" pitchFamily="49" charset="0"/>
              </a:rPr>
              <a:t>product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would remain as 1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197"/>
            <a:ext cx="7362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0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Approximating Square Roots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quick session with the Python interpreter shows this method of successive approximations in action:</a:t>
            </a:r>
          </a:p>
          <a:p>
            <a:endParaRPr lang="en-US" altLang="en-US" smtClean="0"/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>
            <a:fillRect/>
          </a:stretch>
        </p:blipFill>
        <p:spPr bwMode="auto">
          <a:xfrm>
            <a:off x="914400" y="2414408"/>
            <a:ext cx="70866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3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Approximating Square Roots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Design (continued): Algorithm</a:t>
            </a:r>
          </a:p>
          <a:p>
            <a:pPr lvl="1">
              <a:buFontTx/>
              <a:buNone/>
            </a:pPr>
            <a:r>
              <a:rPr lang="en-US" altLang="en-US" smtClean="0"/>
              <a:t>	set x to the user’s input value</a:t>
            </a:r>
          </a:p>
          <a:p>
            <a:pPr lvl="1">
              <a:buFontTx/>
              <a:buNone/>
            </a:pPr>
            <a:r>
              <a:rPr lang="en-US" altLang="en-US" smtClean="0"/>
              <a:t>	set tolerance to 0.000001</a:t>
            </a:r>
          </a:p>
          <a:p>
            <a:pPr lvl="1">
              <a:buFontTx/>
              <a:buNone/>
            </a:pPr>
            <a:r>
              <a:rPr lang="en-US" altLang="en-US" smtClean="0"/>
              <a:t>	set estimate to 1.0</a:t>
            </a:r>
          </a:p>
          <a:p>
            <a:pPr lvl="1">
              <a:buFontTx/>
              <a:buNone/>
            </a:pPr>
            <a:r>
              <a:rPr lang="en-US" altLang="en-US" smtClean="0"/>
              <a:t>	while True</a:t>
            </a:r>
          </a:p>
          <a:p>
            <a:pPr lvl="2">
              <a:buFontTx/>
              <a:buNone/>
            </a:pPr>
            <a:r>
              <a:rPr lang="en-US" altLang="en-US" sz="2400" smtClean="0"/>
              <a:t>	set estimate to (estimate + x / estimate) / 2</a:t>
            </a:r>
          </a:p>
          <a:p>
            <a:pPr lvl="2">
              <a:buFontTx/>
              <a:buNone/>
            </a:pPr>
            <a:r>
              <a:rPr lang="en-US" altLang="en-US" sz="2400" smtClean="0"/>
              <a:t>	set difference to abs(x - estimate ** 2)</a:t>
            </a:r>
          </a:p>
          <a:p>
            <a:pPr lvl="2">
              <a:buFontTx/>
              <a:buNone/>
            </a:pPr>
            <a:r>
              <a:rPr lang="en-US" altLang="en-US" sz="2400" smtClean="0"/>
              <a:t>	if difference &lt;= tolerance:</a:t>
            </a:r>
          </a:p>
          <a:p>
            <a:pPr lvl="2">
              <a:buFontTx/>
              <a:buNone/>
            </a:pPr>
            <a:r>
              <a:rPr lang="en-US" altLang="en-US" sz="2400" smtClean="0"/>
              <a:t>		break</a:t>
            </a:r>
          </a:p>
          <a:p>
            <a:pPr lvl="1">
              <a:buFontTx/>
              <a:buNone/>
            </a:pPr>
            <a:r>
              <a:rPr lang="en-US" altLang="en-US" smtClean="0"/>
              <a:t>	output the estimate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2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Approximating Square Roots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Implementation (Coding)</a:t>
            </a:r>
          </a:p>
          <a:p>
            <a:r>
              <a:rPr lang="en-US" altLang="en-US" dirty="0" smtClean="0"/>
              <a:t>Read and explain each line of code:</a:t>
            </a:r>
          </a:p>
          <a:p>
            <a:endParaRPr lang="en-US" altLang="en-US" dirty="0" smtClean="0"/>
          </a:p>
        </p:txBody>
      </p:sp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1" y="2320231"/>
            <a:ext cx="5665964" cy="171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38" y="4063999"/>
            <a:ext cx="6782741" cy="19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4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Control statements determine order in which other statements are executed in program</a:t>
            </a:r>
          </a:p>
          <a:p>
            <a:r>
              <a:rPr lang="en-US" altLang="en-US" smtClean="0"/>
              <a:t>Definite iteration is process of executing set of statements fixed, predictable number of times</a:t>
            </a:r>
          </a:p>
          <a:p>
            <a:pPr lvl="1"/>
            <a:r>
              <a:rPr lang="en-US" altLang="en-US" smtClean="0"/>
              <a:t>Example: use </a:t>
            </a:r>
            <a:r>
              <a:rPr lang="en-US" altLang="en-US" b="1" smtClean="0">
                <a:latin typeface="Courier New" panose="02070309020205020404" pitchFamily="49" charset="0"/>
              </a:rPr>
              <a:t>for</a:t>
            </a:r>
            <a:r>
              <a:rPr lang="en-US" altLang="en-US" b="1" smtClean="0"/>
              <a:t> </a:t>
            </a:r>
            <a:r>
              <a:rPr lang="en-US" altLang="en-US" smtClean="0"/>
              <a:t>loop</a:t>
            </a:r>
          </a:p>
          <a:p>
            <a:r>
              <a:rPr lang="en-US" altLang="en-US" b="1" smtClean="0">
                <a:latin typeface="Courier New" panose="02070309020205020404" pitchFamily="49" charset="0"/>
              </a:rPr>
              <a:t>for</a:t>
            </a:r>
            <a:r>
              <a:rPr lang="en-US" altLang="en-US" b="1" smtClean="0"/>
              <a:t> </a:t>
            </a:r>
            <a:r>
              <a:rPr lang="en-US" altLang="en-US" smtClean="0"/>
              <a:t>loop consists of header and set of statements called body</a:t>
            </a:r>
          </a:p>
          <a:p>
            <a:pPr lvl="1"/>
            <a:r>
              <a:rPr lang="en-US" altLang="en-US" smtClean="0"/>
              <a:t>Can be used to implement a count-controlled loop</a:t>
            </a:r>
          </a:p>
          <a:p>
            <a:pPr lvl="2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</a:rPr>
              <a:t>range</a:t>
            </a:r>
            <a:r>
              <a:rPr lang="en-US" altLang="en-US" smtClean="0"/>
              <a:t> to generate sequence of numbers</a:t>
            </a:r>
          </a:p>
          <a:p>
            <a:pPr lvl="1"/>
            <a:r>
              <a:rPr lang="en-US" altLang="en-US" smtClean="0"/>
              <a:t>Can traverse and visit the values in any sequence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648200"/>
          </a:xfrm>
        </p:spPr>
        <p:txBody>
          <a:bodyPr/>
          <a:lstStyle/>
          <a:p>
            <a:pPr>
              <a:lnSpc>
                <a:spcPct val="99000"/>
              </a:lnSpc>
            </a:pPr>
            <a:r>
              <a:rPr lang="en-US" altLang="en-US" smtClean="0"/>
              <a:t>A format string and its operator </a:t>
            </a:r>
            <a:r>
              <a:rPr lang="en-US" altLang="en-US" b="1" smtClean="0">
                <a:latin typeface="Courier New" panose="02070309020205020404" pitchFamily="49" charset="0"/>
              </a:rPr>
              <a:t>%</a:t>
            </a:r>
            <a:r>
              <a:rPr lang="en-US" altLang="en-US" b="1" smtClean="0"/>
              <a:t> </a:t>
            </a:r>
            <a:r>
              <a:rPr lang="en-US" altLang="en-US" smtClean="0"/>
              <a:t>allow programmer to format data using field width and precision</a:t>
            </a:r>
          </a:p>
          <a:p>
            <a:pPr>
              <a:lnSpc>
                <a:spcPct val="99000"/>
              </a:lnSpc>
            </a:pPr>
            <a:r>
              <a:rPr lang="en-US" altLang="en-US" smtClean="0"/>
              <a:t>An off-by-one error occurs when loop does not perform intended number of iterations, there being one too many or one too few</a:t>
            </a:r>
          </a:p>
          <a:p>
            <a:pPr>
              <a:lnSpc>
                <a:spcPct val="99000"/>
              </a:lnSpc>
            </a:pPr>
            <a:r>
              <a:rPr lang="en-US" altLang="en-US" smtClean="0"/>
              <a:t>Boolean expressions evaluate to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b="1" smtClean="0"/>
              <a:t> </a:t>
            </a:r>
            <a:r>
              <a:rPr lang="en-US" altLang="en-US" smtClean="0"/>
              <a:t>or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>
              <a:lnSpc>
                <a:spcPct val="99000"/>
              </a:lnSpc>
            </a:pPr>
            <a:r>
              <a:rPr lang="en-US" altLang="en-US" smtClean="0"/>
              <a:t>Constructed using logical operators: </a:t>
            </a:r>
            <a:r>
              <a:rPr lang="en-US" altLang="en-US" b="1" smtClean="0"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not</a:t>
            </a:r>
          </a:p>
          <a:p>
            <a:pPr lvl="1">
              <a:lnSpc>
                <a:spcPct val="99000"/>
              </a:lnSpc>
            </a:pPr>
            <a:r>
              <a:rPr lang="en-US" altLang="en-US" smtClean="0"/>
              <a:t>Python uses short-circuit evaluation in compound Boolean expressions</a:t>
            </a:r>
          </a:p>
          <a:p>
            <a:pPr>
              <a:lnSpc>
                <a:spcPct val="99000"/>
              </a:lnSpc>
            </a:pPr>
            <a:r>
              <a:rPr lang="en-US" altLang="en-US" smtClean="0"/>
              <a:t>Selection statements enable program to make choices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9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</a:rPr>
              <a:t>if-else</a:t>
            </a:r>
            <a:r>
              <a:rPr lang="en-US" altLang="en-US" b="1" smtClean="0"/>
              <a:t> </a:t>
            </a:r>
            <a:r>
              <a:rPr lang="en-US" altLang="en-US" smtClean="0"/>
              <a:t>is a two-way selection statement</a:t>
            </a:r>
          </a:p>
          <a:p>
            <a:r>
              <a:rPr lang="en-US" altLang="en-US" smtClean="0"/>
              <a:t>Conditional iteration is the process of executing a set of statements while a condition is true</a:t>
            </a:r>
          </a:p>
          <a:p>
            <a:pPr lvl="1"/>
            <a:r>
              <a:rPr lang="en-US" altLang="en-US" smtClean="0"/>
              <a:t>Use </a:t>
            </a:r>
            <a:r>
              <a:rPr lang="en-US" altLang="en-US" b="1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(which is an entry-control loop)</a:t>
            </a:r>
          </a:p>
          <a:p>
            <a:r>
              <a:rPr lang="en-US" altLang="en-US" smtClean="0"/>
              <a:t>A </a:t>
            </a:r>
            <a:r>
              <a:rPr lang="en-US" altLang="en-US" b="1" smtClean="0">
                <a:latin typeface="Courier New" panose="02070309020205020404" pitchFamily="49" charset="0"/>
              </a:rPr>
              <a:t>break</a:t>
            </a:r>
            <a:r>
              <a:rPr lang="en-US" altLang="en-US" b="1" smtClean="0"/>
              <a:t> </a:t>
            </a:r>
            <a:r>
              <a:rPr lang="en-US" altLang="en-US" smtClean="0"/>
              <a:t>can be used to exit a loop from its body</a:t>
            </a:r>
          </a:p>
          <a:p>
            <a:r>
              <a:rPr lang="en-US" altLang="en-US" smtClean="0"/>
              <a:t>Any </a:t>
            </a:r>
            <a:r>
              <a:rPr lang="en-US" altLang="en-US" b="1" smtClean="0">
                <a:latin typeface="Courier New" panose="02070309020205020404" pitchFamily="49" charset="0"/>
              </a:rPr>
              <a:t>for</a:t>
            </a:r>
            <a:r>
              <a:rPr lang="en-US" altLang="en-US" b="1" smtClean="0"/>
              <a:t> </a:t>
            </a:r>
            <a:r>
              <a:rPr lang="en-US" altLang="en-US" smtClean="0"/>
              <a:t>loop can be converted to an equivalent </a:t>
            </a:r>
            <a:r>
              <a:rPr lang="en-US" altLang="en-US" b="1" smtClean="0">
                <a:latin typeface="Courier New" panose="02070309020205020404" pitchFamily="49" charset="0"/>
              </a:rPr>
              <a:t>while</a:t>
            </a:r>
            <a:r>
              <a:rPr lang="en-US" altLang="en-US" b="1" smtClean="0"/>
              <a:t> </a:t>
            </a:r>
            <a:r>
              <a:rPr lang="en-US" altLang="en-US" smtClean="0"/>
              <a:t>loop</a:t>
            </a:r>
          </a:p>
          <a:p>
            <a:r>
              <a:rPr lang="en-US" altLang="en-US" smtClean="0"/>
              <a:t>Infinite loop: Continuation condition never becomes false and no other exit points are provided</a:t>
            </a:r>
          </a:p>
          <a:p>
            <a:r>
              <a:rPr lang="en-US" altLang="en-US" b="1" smtClean="0">
                <a:latin typeface="Courier New" panose="02070309020205020404" pitchFamily="49" charset="0"/>
              </a:rPr>
              <a:t>random.randint</a:t>
            </a:r>
            <a:r>
              <a:rPr lang="en-US" altLang="en-US" b="1" smtClean="0"/>
              <a:t> </a:t>
            </a:r>
            <a:r>
              <a:rPr lang="en-US" altLang="en-US" smtClean="0"/>
              <a:t>returns a random number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3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Count-Controlled Loops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Loops that count through a range of numbers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6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To specify a explicit lower bound:</a:t>
            </a:r>
          </a:p>
        </p:txBody>
      </p:sp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95309"/>
            <a:ext cx="6438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95421"/>
            <a:ext cx="63246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7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Count-Controlled Loops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0000"/>
              </a:lnSpc>
            </a:pPr>
            <a:endParaRPr lang="en-US" altLang="en-US" smtClean="0"/>
          </a:p>
          <a:p>
            <a:r>
              <a:rPr lang="en-US" altLang="en-US" smtClean="0"/>
              <a:t>Example: bound-delimited</a:t>
            </a:r>
            <a:r>
              <a:rPr lang="en-US" altLang="en-US" b="1" smtClean="0"/>
              <a:t> summation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92022"/>
            <a:ext cx="80676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Augmented Assignment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Augmented assignment operations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1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Format: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Equivalent to: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"/>
          <a:stretch>
            <a:fillRect/>
          </a:stretch>
        </p:blipFill>
        <p:spPr bwMode="auto">
          <a:xfrm>
            <a:off x="914400" y="1900058"/>
            <a:ext cx="74676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39"/>
          <a:stretch>
            <a:fillRect/>
          </a:stretch>
        </p:blipFill>
        <p:spPr bwMode="auto">
          <a:xfrm>
            <a:off x="914400" y="4682240"/>
            <a:ext cx="7467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0" b="8046"/>
          <a:stretch>
            <a:fillRect/>
          </a:stretch>
        </p:blipFill>
        <p:spPr bwMode="auto">
          <a:xfrm>
            <a:off x="931863" y="5596464"/>
            <a:ext cx="74501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Errors: Off-by-One Error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the issue with the following loop?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This is not a syntax error, but rather a logic error</a:t>
            </a:r>
          </a:p>
          <a:p>
            <a:endParaRPr lang="en-US" altLang="en-US" dirty="0" smtClean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8686"/>
            <a:ext cx="7400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Traversing the Contents of a Data Sequence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 sz="2400" b="1" dirty="0" smtClean="0">
                <a:latin typeface="Courier New" panose="02070309020205020404" pitchFamily="49" charset="0"/>
              </a:rPr>
              <a:t>range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returns a </a:t>
            </a:r>
            <a:r>
              <a:rPr lang="en-US" altLang="en-US" sz="2400" b="1" dirty="0" smtClean="0"/>
              <a:t>list</a:t>
            </a:r>
            <a:endParaRPr lang="en-US" altLang="en-US" sz="2400" dirty="0" smtClean="0"/>
          </a:p>
          <a:p>
            <a:pPr>
              <a:lnSpc>
                <a:spcPct val="200000"/>
              </a:lnSpc>
            </a:pPr>
            <a:endParaRPr lang="en-US" altLang="en-US" sz="2400" dirty="0" smtClean="0"/>
          </a:p>
          <a:p>
            <a:pPr>
              <a:lnSpc>
                <a:spcPct val="40000"/>
              </a:lnSpc>
            </a:pPr>
            <a:endParaRPr lang="en-US" altLang="en-US" sz="2400" dirty="0" smtClean="0"/>
          </a:p>
          <a:p>
            <a:r>
              <a:rPr lang="en-US" altLang="en-US" sz="2400" dirty="0" smtClean="0"/>
              <a:t>Strings are also sequences of characters</a:t>
            </a:r>
          </a:p>
          <a:p>
            <a:r>
              <a:rPr lang="en-US" altLang="en-US" sz="2400" dirty="0" smtClean="0"/>
              <a:t>Values in a sequence can be visited with a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for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loop:</a:t>
            </a:r>
          </a:p>
          <a:p>
            <a:pPr>
              <a:lnSpc>
                <a:spcPct val="4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Example:</a:t>
            </a:r>
          </a:p>
          <a:p>
            <a:endParaRPr lang="en-US" altLang="en-US" sz="2400" dirty="0" smtClean="0"/>
          </a:p>
        </p:txBody>
      </p:sp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65866"/>
            <a:ext cx="59436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5867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39267"/>
            <a:ext cx="5819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2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159</TotalTime>
  <Words>1516</Words>
  <Application>Microsoft Office PowerPoint</Application>
  <PresentationFormat>On-screen Show (4:3)</PresentationFormat>
  <Paragraphs>325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Hunter_Theme</vt:lpstr>
      <vt:lpstr>Programming with Python</vt:lpstr>
      <vt:lpstr>Definite Iteration: The for Loop</vt:lpstr>
      <vt:lpstr>Executing a Statement a Given Number of Times</vt:lpstr>
      <vt:lpstr>Executing a Statement a Given Number of Times</vt:lpstr>
      <vt:lpstr>Count-Controlled Loops</vt:lpstr>
      <vt:lpstr>Count-Controlled Loops</vt:lpstr>
      <vt:lpstr>Augmented Assignment</vt:lpstr>
      <vt:lpstr>Loop Errors: Off-by-One Error</vt:lpstr>
      <vt:lpstr>Traversing the Contents of a Data Sequence</vt:lpstr>
      <vt:lpstr>Specifying the Steps in the Range</vt:lpstr>
      <vt:lpstr>Loops That Count Down</vt:lpstr>
      <vt:lpstr>Formatting Text for Output</vt:lpstr>
      <vt:lpstr>Formatting Text for Output</vt:lpstr>
      <vt:lpstr>Formatting Text for Output</vt:lpstr>
      <vt:lpstr>Case Study: An Investment Report</vt:lpstr>
      <vt:lpstr>Case Study: An Investment Report</vt:lpstr>
      <vt:lpstr>Case Study: An Investment Report</vt:lpstr>
      <vt:lpstr>Case Study: An Investment Report</vt:lpstr>
      <vt:lpstr>The Boolean Type, Comparisons, and Boolean Expressions</vt:lpstr>
      <vt:lpstr>if-else Statements</vt:lpstr>
      <vt:lpstr>if-else Statements (continued)</vt:lpstr>
      <vt:lpstr>One-Way Selection Statements</vt:lpstr>
      <vt:lpstr>Multi-way if Statements</vt:lpstr>
      <vt:lpstr>Multi-way if Statements</vt:lpstr>
      <vt:lpstr>Logical Operators and Compound Boolean Expressions</vt:lpstr>
      <vt:lpstr>PowerPoint Presentation</vt:lpstr>
      <vt:lpstr>Logical Operators and Compound Boolean Expressions</vt:lpstr>
      <vt:lpstr>Logical Operators and Compound Boolean Expressions</vt:lpstr>
      <vt:lpstr>Short-Circuit Evaluation</vt:lpstr>
      <vt:lpstr>Testing Selection Statements</vt:lpstr>
      <vt:lpstr>The Structure and Behavior of a while Loop</vt:lpstr>
      <vt:lpstr>PowerPoint Presentation</vt:lpstr>
      <vt:lpstr>Count Control with a while Loop</vt:lpstr>
      <vt:lpstr>The while True Loop and the break Statement</vt:lpstr>
      <vt:lpstr>The while True Loop and the break Statement</vt:lpstr>
      <vt:lpstr>Random Numbers</vt:lpstr>
      <vt:lpstr>PowerPoint Presentation</vt:lpstr>
      <vt:lpstr>Loop Logic, Errors, and Testing</vt:lpstr>
      <vt:lpstr>Case Study: Approximating Square Roots</vt:lpstr>
      <vt:lpstr>Case Study: Approximating Square Roots</vt:lpstr>
      <vt:lpstr>Case Study: Approximating Square Roots</vt:lpstr>
      <vt:lpstr>Case Study: Approximating Square Roots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65</cp:revision>
  <dcterms:created xsi:type="dcterms:W3CDTF">2016-10-04T15:42:33Z</dcterms:created>
  <dcterms:modified xsi:type="dcterms:W3CDTF">2017-08-21T19:10:03Z</dcterms:modified>
</cp:coreProperties>
</file>