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62" r:id="rId3"/>
    <p:sldId id="266" r:id="rId4"/>
    <p:sldId id="263" r:id="rId5"/>
    <p:sldId id="264" r:id="rId6"/>
    <p:sldId id="265" r:id="rId7"/>
    <p:sldId id="267" r:id="rId8"/>
    <p:sldId id="268" r:id="rId9"/>
    <p:sldId id="269" r:id="rId10"/>
    <p:sldId id="270" r:id="rId11"/>
    <p:sldId id="271" r:id="rId12"/>
    <p:sldId id="307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00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7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C4A60-6C7D-4470-B60B-78C34AF2A18E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FF29-CDA4-4C45-893A-368F1816AD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11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7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36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35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35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35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756096B-29EF-4D84-9421-4B8F133BBB74}" type="datetime1">
              <a:rPr lang="en-US" smtClean="0"/>
              <a:pPr/>
              <a:t>8/24/2017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9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3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1638-8B0B-4138-AF66-801389B5427A}" type="datetime1">
              <a:rPr lang="en-US" smtClean="0"/>
              <a:pPr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6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6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2609-2C1A-4711-9EEF-BBF7A5A60585}" type="datetime1">
              <a:rPr lang="en-US" smtClean="0"/>
              <a:pPr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3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6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27D9695-E168-421A-9278-C11193230F4B}" type="datetime1">
              <a:rPr lang="en-US" smtClean="0"/>
              <a:pPr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0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EE48-55DA-489F-BDA2-2638BB1B7B9A}" type="datetime1">
              <a:rPr lang="en-US" smtClean="0"/>
              <a:pPr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17057" y="6492875"/>
            <a:ext cx="1421632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r>
              <a:rPr lang="en-US" smtClean="0"/>
              <a:t>Fundamentals of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3273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3600" b="1" cap="none" baseline="0">
                <a:solidFill>
                  <a:schemeClr val="bg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1725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4585-28EA-4758-B308-F8504063AF35}" type="datetime1">
              <a:rPr lang="en-US" smtClean="0"/>
              <a:pPr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val="1931905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18FA-1808-40DA-A05C-F62A7A5416B6}" type="datetime1">
              <a:rPr lang="en-US" smtClean="0"/>
              <a:pPr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51947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9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30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44430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6A9C-AA34-4C54-B944-52D7A4F66897}" type="datetime1">
              <a:rPr lang="en-US" smtClean="0"/>
              <a:pPr/>
              <a:t>8/24/2017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76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9970-54A3-43E7-A405-0EF229F7DE6D}" type="datetime1">
              <a:rPr lang="en-US" smtClean="0"/>
              <a:pPr/>
              <a:t>8/24/2017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97941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1ED7-9213-46F2-B508-E3C22358C351}" type="datetime1">
              <a:rPr lang="en-US" smtClean="0"/>
              <a:pPr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9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1875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2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E7D4667-E768-4D65-9848-9C8FFBD4B993}" type="datetime1">
              <a:rPr lang="en-US" smtClean="0"/>
              <a:pPr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64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3716" indent="0" algn="r">
              <a:buNone/>
              <a:defRPr sz="105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24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A05872C-FF67-4218-8FC5-1F89185D41CD}" type="datetime1">
              <a:rPr lang="en-US" smtClean="0"/>
              <a:pPr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5" y="6407950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225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anchor="ctr" compatLnSpc="1"/>
          <a:lstStyle/>
          <a:p>
            <a:pPr algn="ctr" eaLnBrk="1" latinLnBrk="0" hangingPunct="1"/>
            <a:endParaRPr kumimoji="0" lang="en-US" sz="135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44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val="3531513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anchor="ctr" compatLnSpc="1"/>
          <a:lstStyle/>
          <a:p>
            <a:pPr algn="ctr" eaLnBrk="1" latinLnBrk="0" hangingPunct="1"/>
            <a:endParaRPr kumimoji="0" lang="en-US" sz="135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44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4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750">
                <a:solidFill>
                  <a:schemeClr val="tx1"/>
                </a:solidFill>
              </a:defRPr>
            </a:lvl1pPr>
            <a:extLst/>
          </a:lstStyle>
          <a:p>
            <a:fld id="{F580A52C-52D6-4439-9379-29B47724DCED}" type="datetime1">
              <a:rPr lang="en-US" smtClean="0"/>
              <a:pPr/>
              <a:t>8/24/2017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88008" y="6407950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75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50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750" b="0">
                <a:solidFill>
                  <a:schemeClr val="tx1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483" y="6198163"/>
            <a:ext cx="766549" cy="57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1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rtl="0" eaLnBrk="1" latinLnBrk="0" hangingPunct="1">
        <a:spcBef>
          <a:spcPct val="0"/>
        </a:spcBef>
        <a:buNone/>
        <a:defRPr kumimoji="0" sz="3075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74320" indent="-192024" algn="l" rtl="0" eaLnBrk="1" latinLnBrk="0" hangingPunct="1">
        <a:spcBef>
          <a:spcPts val="3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466344" indent="-171450" algn="l" rtl="0" eaLnBrk="1" latinLnBrk="0" hangingPunct="1">
        <a:spcBef>
          <a:spcPts val="243"/>
        </a:spcBef>
        <a:buClr>
          <a:schemeClr val="accent1"/>
        </a:buClr>
        <a:buFont typeface="Verdana"/>
        <a:buChar char="◦"/>
        <a:defRPr kumimoji="0" sz="1725" kern="1200">
          <a:solidFill>
            <a:schemeClr val="tx1"/>
          </a:solidFill>
          <a:latin typeface="+mn-lt"/>
          <a:ea typeface="+mn-ea"/>
          <a:cs typeface="+mn-cs"/>
        </a:defRPr>
      </a:lvl2pPr>
      <a:lvl3pPr marL="644652" indent="-171450" algn="l" rtl="0" eaLnBrk="1" latinLnBrk="0" hangingPunct="1">
        <a:spcBef>
          <a:spcPts val="263"/>
        </a:spcBef>
        <a:buClr>
          <a:schemeClr val="accent2"/>
        </a:buClr>
        <a:buSzPct val="100000"/>
        <a:buFont typeface="Wingdings 2"/>
        <a:buChar char="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rtl="0" eaLnBrk="1" latinLnBrk="0" hangingPunct="1">
        <a:spcBef>
          <a:spcPts val="263"/>
        </a:spcBef>
        <a:buClr>
          <a:schemeClr val="accent2"/>
        </a:buClr>
        <a:buFont typeface="Wingdings 2"/>
        <a:buChar char=""/>
        <a:defRPr kumimoji="0"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latinLnBrk="0" hangingPunct="1">
        <a:spcBef>
          <a:spcPts val="263"/>
        </a:spcBef>
        <a:buClr>
          <a:schemeClr val="accent2"/>
        </a:buClr>
        <a:buFont typeface="Wingdings 2"/>
        <a:buChar char="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52607"/>
            <a:ext cx="8458200" cy="1829761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Programming with Python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Chapter 4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14" y="344143"/>
            <a:ext cx="1887429" cy="188742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0513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Data Encryption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35"/>
            <a:ext cx="8229600" cy="3542222"/>
          </a:xfrm>
        </p:spPr>
        <p:txBody>
          <a:bodyPr/>
          <a:lstStyle/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Caesar cipher worked well in ancient times, but is easy to break using modern computers</a:t>
            </a:r>
          </a:p>
        </p:txBody>
      </p:sp>
      <p:pic>
        <p:nvPicPr>
          <p:cNvPr id="1639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22"/>
          <a:stretch>
            <a:fillRect/>
          </a:stretch>
        </p:blipFill>
        <p:spPr bwMode="auto">
          <a:xfrm>
            <a:off x="914400" y="1676400"/>
            <a:ext cx="7415213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65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Data Encryption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smtClean="0">
                <a:ea typeface="ＭＳ Ｐゴシック" panose="020B0600070205080204" pitchFamily="34" charset="-128"/>
              </a:rPr>
              <a:t>Block cipher</a:t>
            </a:r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Uses plaintext character to compute two or more encrypted characters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Each encrypted character is computed using two or more plaintext characters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Uses an </a:t>
            </a:r>
            <a:r>
              <a:rPr lang="en-US" altLang="en-US" b="1" smtClean="0">
                <a:ea typeface="ＭＳ Ｐゴシック" panose="020B0600070205080204" pitchFamily="34" charset="-128"/>
              </a:rPr>
              <a:t>invertible matrix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90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98436"/>
            <a:ext cx="8229600" cy="1143000"/>
          </a:xfrm>
        </p:spPr>
        <p:txBody>
          <a:bodyPr/>
          <a:lstStyle/>
          <a:p>
            <a:r>
              <a:rPr lang="en-US" dirty="0" smtClean="0"/>
              <a:t>Other Ciphers…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919" y="1077685"/>
            <a:ext cx="6174937" cy="5660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871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Strings and Number Systems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35"/>
            <a:ext cx="8229600" cy="3880888"/>
          </a:xfrm>
          <a:noFill/>
        </p:spPr>
        <p:txBody>
          <a:bodyPr/>
          <a:lstStyle/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digits used in each system are counted from 0 to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n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- 1, where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n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is the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system</a:t>
            </a:r>
            <a:r>
              <a:rPr lang="ja-JP" altLang="en-US" b="1" smtClean="0">
                <a:ea typeface="ＭＳ Ｐゴシック" panose="020B0600070205080204" pitchFamily="34" charset="-128"/>
              </a:rPr>
              <a:t>’</a:t>
            </a:r>
            <a:r>
              <a:rPr lang="en-US" altLang="ja-JP" b="1" dirty="0" smtClean="0">
                <a:ea typeface="ＭＳ Ｐゴシック" panose="020B0600070205080204" pitchFamily="34" charset="-128"/>
              </a:rPr>
              <a:t>s base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To represent digits with values larger than 9</a:t>
            </a:r>
            <a:r>
              <a:rPr lang="en-US" altLang="en-US" baseline="-25000" dirty="0" smtClean="0">
                <a:ea typeface="ＭＳ Ｐゴシック" panose="020B0600070205080204" pitchFamily="34" charset="-128"/>
              </a:rPr>
              <a:t>10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, systems such as base 16 use letters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Example: A</a:t>
            </a:r>
            <a:r>
              <a:rPr lang="en-US" altLang="en-US" baseline="-25000" dirty="0" smtClean="0">
                <a:ea typeface="ＭＳ Ｐゴシック" panose="020B0600070205080204" pitchFamily="34" charset="-128"/>
              </a:rPr>
              <a:t>16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represents the quantity 10</a:t>
            </a:r>
            <a:r>
              <a:rPr lang="en-US" altLang="en-US" baseline="-25000" dirty="0" smtClean="0">
                <a:ea typeface="ＭＳ Ｐゴシック" panose="020B0600070205080204" pitchFamily="34" charset="-128"/>
              </a:rPr>
              <a:t>10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, whereas 10</a:t>
            </a:r>
            <a:r>
              <a:rPr lang="en-US" altLang="en-US" baseline="-25000" dirty="0" smtClean="0">
                <a:ea typeface="ＭＳ Ｐゴシック" panose="020B0600070205080204" pitchFamily="34" charset="-128"/>
              </a:rPr>
              <a:t>16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represents the quantity 16</a:t>
            </a:r>
            <a:r>
              <a:rPr lang="en-US" altLang="en-US" baseline="-25000" dirty="0" smtClean="0">
                <a:ea typeface="ＭＳ Ｐゴシック" panose="020B0600070205080204" pitchFamily="34" charset="-128"/>
              </a:rPr>
              <a:t>10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1843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59"/>
          <a:stretch>
            <a:fillRect/>
          </a:stretch>
        </p:blipFill>
        <p:spPr bwMode="auto">
          <a:xfrm>
            <a:off x="962025" y="1858963"/>
            <a:ext cx="73437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3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Positional System for Representing Numbers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In </a:t>
            </a:r>
            <a:r>
              <a:rPr lang="en-US" altLang="en-US" b="1" smtClean="0">
                <a:ea typeface="ＭＳ Ｐゴシック" panose="020B0600070205080204" pitchFamily="34" charset="-128"/>
              </a:rPr>
              <a:t>positional notation</a:t>
            </a:r>
            <a:r>
              <a:rPr lang="en-US" altLang="en-US" smtClean="0">
                <a:ea typeface="ＭＳ Ｐゴシック" panose="020B0600070205080204" pitchFamily="34" charset="-128"/>
              </a:rPr>
              <a:t>, a digit has a </a:t>
            </a:r>
            <a:r>
              <a:rPr lang="en-US" altLang="en-US" b="1" smtClean="0">
                <a:ea typeface="ＭＳ Ｐゴシック" panose="020B0600070205080204" pitchFamily="34" charset="-128"/>
              </a:rPr>
              <a:t>positional value</a:t>
            </a:r>
            <a:r>
              <a:rPr lang="en-US" altLang="en-US" smtClean="0">
                <a:ea typeface="ＭＳ Ｐゴシック" panose="020B0600070205080204" pitchFamily="34" charset="-128"/>
              </a:rPr>
              <a:t>, determined by raising the base to the power specified by the position (</a:t>
            </a:r>
            <a:r>
              <a:rPr lang="en-US" altLang="en-US" i="1" smtClean="0">
                <a:ea typeface="ＭＳ Ｐゴシック" panose="020B0600070205080204" pitchFamily="34" charset="-128"/>
              </a:rPr>
              <a:t>base</a:t>
            </a:r>
            <a:r>
              <a:rPr lang="en-US" altLang="en-US" i="1" baseline="30000" smtClean="0">
                <a:ea typeface="ＭＳ Ｐゴシック" panose="020B0600070205080204" pitchFamily="34" charset="-128"/>
              </a:rPr>
              <a:t>position</a:t>
            </a:r>
            <a:r>
              <a:rPr lang="en-US" altLang="en-US" smtClean="0">
                <a:ea typeface="ＭＳ Ｐゴシック" panose="020B0600070205080204" pitchFamily="34" charset="-128"/>
              </a:rPr>
              <a:t>)</a:t>
            </a:r>
          </a:p>
          <a:p>
            <a:pPr lvl="1"/>
            <a:endParaRPr lang="en-US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1946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09" r="8064"/>
          <a:stretch>
            <a:fillRect/>
          </a:stretch>
        </p:blipFill>
        <p:spPr bwMode="auto">
          <a:xfrm>
            <a:off x="971550" y="2632601"/>
            <a:ext cx="72390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6" b="4170"/>
          <a:stretch>
            <a:fillRect/>
          </a:stretch>
        </p:blipFill>
        <p:spPr bwMode="auto">
          <a:xfrm>
            <a:off x="990600" y="4172476"/>
            <a:ext cx="7219950" cy="175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9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Converting Binary to Decimal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Each digit or bit in binary number has positional value that is power of 2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We occasionally refer to a binary number as a string of bits or a </a:t>
            </a:r>
            <a:r>
              <a:rPr lang="en-US" altLang="en-US" b="1" smtClean="0">
                <a:ea typeface="ＭＳ Ｐゴシック" panose="020B0600070205080204" pitchFamily="34" charset="-128"/>
              </a:rPr>
              <a:t>bit string</a:t>
            </a:r>
            <a:endParaRPr lang="en-US" altLang="en-US" smtClean="0"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To determine the integer quantity that a string of bits represents: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2048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8"/>
          <a:stretch>
            <a:fillRect/>
          </a:stretch>
        </p:blipFill>
        <p:spPr bwMode="auto">
          <a:xfrm>
            <a:off x="802217" y="3675063"/>
            <a:ext cx="733425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3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Converting Binary to Decimal</a:t>
            </a:r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7152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Converting Binary to Decimal</a:t>
            </a:r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6248400" cy="49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5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Conversion Shortcuts</a:t>
            </a:r>
          </a:p>
        </p:txBody>
      </p:sp>
      <p:sp>
        <p:nvSpPr>
          <p:cNvPr id="2355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818800"/>
            <a:ext cx="8229600" cy="4525963"/>
          </a:xfrm>
        </p:spPr>
        <p:txBody>
          <a:bodyPr/>
          <a:lstStyle/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180000"/>
              </a:lnSpc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Thus, a quick way to compute the decimal value of the number 11111</a:t>
            </a:r>
            <a:r>
              <a:rPr lang="en-US" altLang="en-US" baseline="-25000" dirty="0" smtClean="0">
                <a:ea typeface="ＭＳ Ｐゴシック" panose="020B0600070205080204" pitchFamily="34" charset="-128"/>
              </a:rPr>
              <a:t>2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is 2</a:t>
            </a:r>
            <a:r>
              <a:rPr lang="en-US" altLang="en-US" baseline="30000" dirty="0" smtClean="0">
                <a:ea typeface="ＭＳ Ｐゴシック" panose="020B0600070205080204" pitchFamily="34" charset="-128"/>
              </a:rPr>
              <a:t>5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- 1, or 31</a:t>
            </a:r>
            <a:r>
              <a:rPr lang="en-US" altLang="en-US" baseline="-25000" dirty="0" smtClean="0">
                <a:ea typeface="ＭＳ Ｐゴシック" panose="020B0600070205080204" pitchFamily="34" charset="-128"/>
              </a:rPr>
              <a:t>10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2355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540" y="1170189"/>
            <a:ext cx="6314921" cy="40206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70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Octal and Hexadecimal Numbers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077200" cy="44196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To convert from octal to binary, start by assuming that each digit in the octal number represents three digits in the corresponding binary number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endParaRPr lang="en-US" altLang="en-US" sz="1600" smtClean="0"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To convert binary to octal, you begin at the right and factor the bits into groups of three bits each</a:t>
            </a:r>
          </a:p>
        </p:txBody>
      </p:sp>
      <p:pic>
        <p:nvPicPr>
          <p:cNvPr id="2458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48"/>
          <a:stretch>
            <a:fillRect/>
          </a:stretch>
        </p:blipFill>
        <p:spPr bwMode="auto">
          <a:xfrm>
            <a:off x="911225" y="3336925"/>
            <a:ext cx="75469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36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Structure of Strings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An integer can</a:t>
            </a:r>
            <a:r>
              <a:rPr lang="ja-JP" altLang="en-US" smtClean="0">
                <a:ea typeface="ＭＳ Ｐゴシック" panose="020B0600070205080204" pitchFamily="34" charset="-128"/>
              </a:rPr>
              <a:t>’</a:t>
            </a:r>
            <a:r>
              <a:rPr lang="en-US" altLang="ja-JP" smtClean="0">
                <a:ea typeface="ＭＳ Ｐゴシック" panose="020B0600070205080204" pitchFamily="34" charset="-128"/>
              </a:rPr>
              <a:t>t be factored into more primitive parts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A string is an </a:t>
            </a:r>
            <a:r>
              <a:rPr lang="en-US" altLang="en-US" b="1" smtClean="0">
                <a:ea typeface="ＭＳ Ｐゴシック" panose="020B0600070205080204" pitchFamily="34" charset="-128"/>
              </a:rPr>
              <a:t>immutable</a:t>
            </a:r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  <a:r>
              <a:rPr lang="en-US" altLang="en-US" b="1" smtClean="0">
                <a:ea typeface="ＭＳ Ｐゴシック" panose="020B0600070205080204" pitchFamily="34" charset="-128"/>
              </a:rPr>
              <a:t>data structure 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Data structure: Consists of smaller pieces of data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String</a:t>
            </a:r>
            <a:r>
              <a:rPr lang="ja-JP" altLang="en-US" smtClean="0">
                <a:ea typeface="ＭＳ Ｐゴシック" panose="020B0600070205080204" pitchFamily="34" charset="-128"/>
              </a:rPr>
              <a:t>’</a:t>
            </a:r>
            <a:r>
              <a:rPr lang="en-US" altLang="ja-JP" smtClean="0">
                <a:ea typeface="ＭＳ Ｐゴシック" panose="020B0600070205080204" pitchFamily="34" charset="-128"/>
              </a:rPr>
              <a:t>s length: Number of characters it contains (0+)</a:t>
            </a:r>
          </a:p>
          <a:p>
            <a:pPr lvl="1">
              <a:buFontTx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819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75" b="18977"/>
          <a:stretch>
            <a:fillRect/>
          </a:stretch>
        </p:blipFill>
        <p:spPr bwMode="auto">
          <a:xfrm>
            <a:off x="1035050" y="3264779"/>
            <a:ext cx="7281863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13" y="4407779"/>
            <a:ext cx="7318375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8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Octal and Hexadecimal Numbers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To convert from hex to binary, replace each hex digit with the corresponding 4-bit binary number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160000"/>
              </a:lnSpc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To convert from binary to hex, factor the bits into groups of 4 and look up the corresponding hex digits</a:t>
            </a:r>
          </a:p>
        </p:txBody>
      </p:sp>
      <p:pic>
        <p:nvPicPr>
          <p:cNvPr id="2560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5"/>
          <a:stretch>
            <a:fillRect/>
          </a:stretch>
        </p:blipFill>
        <p:spPr bwMode="auto">
          <a:xfrm>
            <a:off x="914400" y="2613200"/>
            <a:ext cx="7558088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4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String Methods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Python includes a set of string operations called </a:t>
            </a:r>
            <a:r>
              <a:rPr lang="en-US" altLang="en-US" b="1" smtClean="0">
                <a:ea typeface="ＭＳ Ｐゴシック" panose="020B0600070205080204" pitchFamily="34" charset="-128"/>
              </a:rPr>
              <a:t>methods </a:t>
            </a:r>
            <a:r>
              <a:rPr lang="en-US" altLang="en-US" smtClean="0">
                <a:ea typeface="ＭＳ Ｐゴシック" panose="020B0600070205080204" pitchFamily="34" charset="-128"/>
              </a:rPr>
              <a:t>that make tasks like counting the words in a single sentence easy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56933"/>
            <a:ext cx="7859889" cy="2593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4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String Methods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 method behaves like a function, but has a slightly different syntax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 method is always called with a given data value called an </a:t>
            </a:r>
            <a:r>
              <a:rPr lang="en-US" altLang="en-US" b="1" smtClean="0">
                <a:ea typeface="ＭＳ Ｐゴシック" panose="020B0600070205080204" pitchFamily="34" charset="-128"/>
              </a:rPr>
              <a:t>object</a:t>
            </a:r>
            <a:endParaRPr lang="en-US" altLang="en-US" smtClean="0">
              <a:ea typeface="ＭＳ Ｐゴシック" panose="020B0600070205080204" pitchFamily="34" charset="-128"/>
            </a:endParaRPr>
          </a:p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Methods can expect arguments and return values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A method knows about the internal state of the object with which it is called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In Python, all data values are objects</a:t>
            </a:r>
          </a:p>
        </p:txBody>
      </p:sp>
      <p:pic>
        <p:nvPicPr>
          <p:cNvPr id="2765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88"/>
          <a:stretch>
            <a:fillRect/>
          </a:stretch>
        </p:blipFill>
        <p:spPr bwMode="auto">
          <a:xfrm>
            <a:off x="1032228" y="2600325"/>
            <a:ext cx="73152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88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String Methods</a:t>
            </a:r>
          </a:p>
        </p:txBody>
      </p:sp>
      <p:grpSp>
        <p:nvGrpSpPr>
          <p:cNvPr id="28678" name="Group 7"/>
          <p:cNvGrpSpPr>
            <a:grpSpLocks/>
          </p:cNvGrpSpPr>
          <p:nvPr/>
        </p:nvGrpSpPr>
        <p:grpSpPr bwMode="auto">
          <a:xfrm>
            <a:off x="1192213" y="1377244"/>
            <a:ext cx="6759575" cy="4762500"/>
            <a:chOff x="751" y="774"/>
            <a:chExt cx="4258" cy="3000"/>
          </a:xfrm>
        </p:grpSpPr>
        <p:pic>
          <p:nvPicPr>
            <p:cNvPr id="28679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" y="774"/>
              <a:ext cx="4258" cy="2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0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" y="3587"/>
              <a:ext cx="3623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4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01" name="Group 6"/>
          <p:cNvGrpSpPr>
            <a:grpSpLocks/>
          </p:cNvGrpSpPr>
          <p:nvPr/>
        </p:nvGrpSpPr>
        <p:grpSpPr bwMode="auto">
          <a:xfrm>
            <a:off x="1524000" y="1447800"/>
            <a:ext cx="6083300" cy="4708525"/>
            <a:chOff x="728" y="702"/>
            <a:chExt cx="4303" cy="3330"/>
          </a:xfrm>
        </p:grpSpPr>
        <p:pic>
          <p:nvPicPr>
            <p:cNvPr id="29703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" y="1005"/>
              <a:ext cx="4303" cy="3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4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" y="702"/>
              <a:ext cx="4258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075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ＭＳ Ｐゴシック" panose="020B0600070205080204" pitchFamily="34" charset="-128"/>
                <a:cs typeface="+mj-cs"/>
              </a:rPr>
              <a:t>String Methods</a:t>
            </a:r>
            <a:endParaRPr kumimoji="0" lang="en-US" altLang="en-US" sz="3075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ＭＳ Ｐゴシック" panose="020B0600070205080204" pitchFamily="34" charset="-12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9081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156" y="1137042"/>
            <a:ext cx="5966707" cy="5013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07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ＭＳ Ｐゴシック" panose="020B0600070205080204" pitchFamily="34" charset="-128"/>
                <a:cs typeface="+mj-cs"/>
              </a:rPr>
              <a:t>String Methods</a:t>
            </a:r>
          </a:p>
        </p:txBody>
      </p:sp>
    </p:spTree>
    <p:extLst>
      <p:ext uri="{BB962C8B-B14F-4D97-AF65-F5344CB8AC3E}">
        <p14:creationId xmlns:p14="http://schemas.microsoft.com/office/powerpoint/2010/main" val="13770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86000"/>
            <a:ext cx="637222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07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ＭＳ Ｐゴシック" panose="020B0600070205080204" pitchFamily="34" charset="-128"/>
                <a:cs typeface="+mj-cs"/>
              </a:rPr>
              <a:t>String Methods</a:t>
            </a:r>
          </a:p>
        </p:txBody>
      </p:sp>
    </p:spTree>
    <p:extLst>
      <p:ext uri="{BB962C8B-B14F-4D97-AF65-F5344CB8AC3E}">
        <p14:creationId xmlns:p14="http://schemas.microsoft.com/office/powerpoint/2010/main" val="39944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Example: extracting a filename</a:t>
            </a:r>
            <a:r>
              <a:rPr lang="ja-JP" altLang="en-US" smtClean="0">
                <a:ea typeface="ＭＳ Ｐゴシック" panose="020B0600070205080204" pitchFamily="34" charset="-128"/>
              </a:rPr>
              <a:t>’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s extension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10000"/>
              </a:lnSpc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subscript </a:t>
            </a:r>
            <a:r>
              <a:rPr lang="en-US" altLang="en-US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[-1]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extracts the last element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Can be used to write a general expression for obtaining any filename</a:t>
            </a:r>
            <a:r>
              <a:rPr lang="ja-JP" altLang="en-US" smtClean="0">
                <a:ea typeface="ＭＳ Ｐゴシック" panose="020B0600070205080204" pitchFamily="34" charset="-128"/>
              </a:rPr>
              <a:t>’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s extension, as follows: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3277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24"/>
          <a:stretch>
            <a:fillRect/>
          </a:stretch>
        </p:blipFill>
        <p:spPr bwMode="auto">
          <a:xfrm>
            <a:off x="996950" y="2223558"/>
            <a:ext cx="6684963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70"/>
          <a:stretch>
            <a:fillRect/>
          </a:stretch>
        </p:blipFill>
        <p:spPr bwMode="auto">
          <a:xfrm>
            <a:off x="996950" y="5651500"/>
            <a:ext cx="6684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07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ＭＳ Ｐゴシック" panose="020B0600070205080204" pitchFamily="34" charset="-128"/>
                <a:cs typeface="+mj-cs"/>
              </a:rPr>
              <a:t>String Methods</a:t>
            </a:r>
          </a:p>
        </p:txBody>
      </p:sp>
    </p:spTree>
    <p:extLst>
      <p:ext uri="{BB962C8B-B14F-4D97-AF65-F5344CB8AC3E}">
        <p14:creationId xmlns:p14="http://schemas.microsoft.com/office/powerpoint/2010/main" val="66872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Text Files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 text file is software object that stores data on permanent medium such as disk or CD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When compared to keyboard input from human user, the main advantages of taking input data from a file are: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The data set can be much larger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The data can be input much more quickly and with less chance of error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The data can be used repeatedly with the same program or with different programs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85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Text Files and Their Format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35"/>
            <a:ext cx="8229600" cy="3339022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Using a text editor such as Notepad or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TextEdit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, you can create, view, and save data in a text file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All data output to or input from a text file must be strings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3482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7" b="7246"/>
          <a:stretch>
            <a:fillRect/>
          </a:stretch>
        </p:blipFill>
        <p:spPr bwMode="auto">
          <a:xfrm>
            <a:off x="990600" y="2743200"/>
            <a:ext cx="7010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23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Subscript Operator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form of the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subscript operator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is: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9223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4" b="6856"/>
          <a:stretch>
            <a:fillRect/>
          </a:stretch>
        </p:blipFill>
        <p:spPr bwMode="auto">
          <a:xfrm>
            <a:off x="979715" y="3425965"/>
            <a:ext cx="7182824" cy="271554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24" name="Group 12"/>
          <p:cNvGrpSpPr>
            <a:grpSpLocks/>
          </p:cNvGrpSpPr>
          <p:nvPr/>
        </p:nvGrpSpPr>
        <p:grpSpPr bwMode="auto">
          <a:xfrm>
            <a:off x="1896531" y="2205481"/>
            <a:ext cx="6266008" cy="1153120"/>
            <a:chOff x="624" y="1392"/>
            <a:chExt cx="4608" cy="848"/>
          </a:xfrm>
        </p:grpSpPr>
        <p:pic>
          <p:nvPicPr>
            <p:cNvPr id="9225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53" b="430"/>
            <a:stretch>
              <a:fillRect/>
            </a:stretch>
          </p:blipFill>
          <p:spPr bwMode="auto">
            <a:xfrm>
              <a:off x="624" y="1392"/>
              <a:ext cx="46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6" name="Line 9"/>
            <p:cNvSpPr>
              <a:spLocks noChangeShapeType="1"/>
            </p:cNvSpPr>
            <p:nvPr/>
          </p:nvSpPr>
          <p:spPr bwMode="auto">
            <a:xfrm flipH="1" flipV="1">
              <a:off x="2091" y="1575"/>
              <a:ext cx="336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7" name="Text Box 10"/>
            <p:cNvSpPr txBox="1">
              <a:spLocks noChangeArrowheads="1"/>
            </p:cNvSpPr>
            <p:nvPr/>
          </p:nvSpPr>
          <p:spPr bwMode="auto">
            <a:xfrm>
              <a:off x="2448" y="1561"/>
              <a:ext cx="2460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1" dirty="0">
                  <a:solidFill>
                    <a:srgbClr val="FF3300"/>
                  </a:solidFill>
                </a:rPr>
                <a:t>index </a:t>
              </a:r>
              <a:r>
                <a:rPr lang="en-US" altLang="en-US" dirty="0">
                  <a:solidFill>
                    <a:srgbClr val="FF3300"/>
                  </a:solidFill>
                </a:rPr>
                <a:t> is usually in range [0,length of string – 1];  </a:t>
              </a:r>
            </a:p>
            <a:p>
              <a:pPr eaLnBrk="1" hangingPunct="1"/>
              <a:r>
                <a:rPr lang="en-US" altLang="en-US" dirty="0">
                  <a:solidFill>
                    <a:srgbClr val="FF3300"/>
                  </a:solidFill>
                </a:rPr>
                <a:t>can be negative</a:t>
              </a:r>
              <a:endParaRPr lang="en-US" altLang="en-US" b="1" dirty="0">
                <a:solidFill>
                  <a:srgbClr val="FF3300"/>
                </a:solidFill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25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Writing Text to a File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Data can be output to a text file using a </a:t>
            </a:r>
            <a:r>
              <a:rPr lang="en-US" altLang="en-US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file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object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To </a:t>
            </a:r>
            <a:r>
              <a:rPr lang="en-US" altLang="en-US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open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a file for output:</a:t>
            </a:r>
          </a:p>
          <a:p>
            <a:pPr lvl="1">
              <a:lnSpc>
                <a:spcPct val="30000"/>
              </a:lnSpc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If file does not exist, it is created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If it already exists, Python opens it; when </a:t>
            </a:r>
            <a:r>
              <a:rPr lang="en-US" altLang="en-US" smtClean="0">
                <a:ea typeface="ＭＳ Ｐゴシック" panose="020B0600070205080204" pitchFamily="34" charset="-128"/>
              </a:rPr>
              <a:t>data </a:t>
            </a:r>
            <a:r>
              <a:rPr lang="en-US" altLang="en-US" smtClean="0">
                <a:ea typeface="ＭＳ Ｐゴシック" panose="020B0600070205080204" pitchFamily="34" charset="-128"/>
              </a:rPr>
              <a:t>is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written to the file and the file is closed, any data previously existing in the file are erased</a:t>
            </a: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2"/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3584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15" b="8046"/>
          <a:stretch>
            <a:fillRect/>
          </a:stretch>
        </p:blipFill>
        <p:spPr bwMode="auto">
          <a:xfrm>
            <a:off x="1141413" y="2435578"/>
            <a:ext cx="708818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46"/>
          <a:stretch>
            <a:fillRect/>
          </a:stretch>
        </p:blipFill>
        <p:spPr bwMode="auto">
          <a:xfrm>
            <a:off x="1133475" y="4393318"/>
            <a:ext cx="709612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9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25" y="4836230"/>
            <a:ext cx="711835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0" name="Line 7"/>
          <p:cNvSpPr>
            <a:spLocks noChangeShapeType="1"/>
          </p:cNvSpPr>
          <p:nvPr/>
        </p:nvSpPr>
        <p:spPr bwMode="auto">
          <a:xfrm flipH="1">
            <a:off x="2819400" y="5048955"/>
            <a:ext cx="304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1" name="Text Box 8"/>
          <p:cNvSpPr txBox="1">
            <a:spLocks noChangeArrowheads="1"/>
          </p:cNvSpPr>
          <p:nvPr/>
        </p:nvSpPr>
        <p:spPr bwMode="auto">
          <a:xfrm>
            <a:off x="3048000" y="4863218"/>
            <a:ext cx="5632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3300"/>
                </a:solidFill>
              </a:rPr>
              <a:t>Failure to close output file can result in data being lost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4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Writing Numbers to a File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77200" cy="44958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</a:t>
            </a:r>
            <a:r>
              <a:rPr lang="en-US" altLang="en-US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file</a:t>
            </a:r>
            <a:r>
              <a:rPr lang="en-US" altLang="en-US" b="1" smtClean="0"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ea typeface="ＭＳ Ｐゴシック" panose="020B0600070205080204" pitchFamily="34" charset="-128"/>
              </a:rPr>
              <a:t>method </a:t>
            </a:r>
            <a:r>
              <a:rPr lang="en-US" altLang="en-US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write</a:t>
            </a:r>
            <a:r>
              <a:rPr lang="en-US" altLang="en-US" b="1" smtClean="0"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ea typeface="ＭＳ Ｐゴシック" panose="020B0600070205080204" pitchFamily="34" charset="-128"/>
              </a:rPr>
              <a:t>expects a string as an argument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Other types of data must first be converted to strings before being written to output file (e.g., using 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mtClean="0">
                <a:ea typeface="ＭＳ Ｐゴシック" panose="020B0600070205080204" pitchFamily="34" charset="-128"/>
              </a:rPr>
              <a:t>)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69355"/>
            <a:ext cx="734377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6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Reading Text from a File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32766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You open a file for input in a manner similar to opening a file for output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If the path name is not accessible from the current working directory, Python raises an error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There are several ways to read data from a file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Example: the </a:t>
            </a:r>
            <a:r>
              <a:rPr lang="en-US" altLang="en-US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read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method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3789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13" b="4819"/>
          <a:stretch>
            <a:fillRect/>
          </a:stretch>
        </p:blipFill>
        <p:spPr bwMode="auto">
          <a:xfrm>
            <a:off x="1066800" y="2590800"/>
            <a:ext cx="70119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645378"/>
            <a:ext cx="6629400" cy="141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Reading Text from a File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After input is finished, </a:t>
            </a:r>
            <a:r>
              <a:rPr lang="en-US" altLang="en-US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read</a:t>
            </a:r>
            <a:r>
              <a:rPr lang="en-US" altLang="en-US" b="1" smtClean="0"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ea typeface="ＭＳ Ｐゴシック" panose="020B0600070205080204" pitchFamily="34" charset="-128"/>
              </a:rPr>
              <a:t>returns an empty string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38919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51755"/>
            <a:ext cx="625792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7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Reading Numbers from a File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6482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What does each line of this code do?</a:t>
            </a:r>
          </a:p>
        </p:txBody>
      </p:sp>
      <p:pic>
        <p:nvPicPr>
          <p:cNvPr id="3994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33600"/>
            <a:ext cx="641032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2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Reading Numbers from a File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6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Accessing and Manipulating Files and Directories on Disk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When designing Python programs that interact with files, it</a:t>
            </a:r>
            <a:r>
              <a:rPr lang="ja-JP" altLang="en-US" smtClean="0">
                <a:ea typeface="ＭＳ Ｐゴシック" panose="020B0600070205080204" pitchFamily="34" charset="-128"/>
              </a:rPr>
              <a:t>’</a:t>
            </a:r>
            <a:r>
              <a:rPr lang="en-US" altLang="ja-JP" smtClean="0">
                <a:ea typeface="ＭＳ Ｐゴシック" panose="020B0600070205080204" pitchFamily="34" charset="-128"/>
              </a:rPr>
              <a:t>s a good idea to include error recovery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For example, before attempting to open a file for input, you should check to see if file exists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Function </a:t>
            </a:r>
            <a:r>
              <a:rPr lang="en-US" altLang="en-US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os.path.exists</a:t>
            </a:r>
            <a:r>
              <a:rPr lang="en-US" altLang="en-US" smtClean="0">
                <a:ea typeface="ＭＳ Ｐゴシック" panose="020B0600070205080204" pitchFamily="34" charset="-128"/>
              </a:rPr>
              <a:t> supports this checking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Example: To print all of the names of files in the current working directory with a </a:t>
            </a:r>
            <a:r>
              <a:rPr lang="en-US" altLang="en-US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.py</a:t>
            </a:r>
            <a:r>
              <a:rPr lang="en-US" altLang="en-US" b="1" smtClean="0"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ea typeface="ＭＳ Ｐゴシック" panose="020B0600070205080204" pitchFamily="34" charset="-128"/>
              </a:rPr>
              <a:t>extension: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080934"/>
            <a:ext cx="677227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8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Accessing and Manipulating Files and Directories on Disk</a:t>
            </a:r>
          </a:p>
        </p:txBody>
      </p:sp>
      <p:pic>
        <p:nvPicPr>
          <p:cNvPr id="4301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31598"/>
            <a:ext cx="7924800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Accessing and Manipulating Files and Directories on Disk </a:t>
            </a:r>
          </a:p>
        </p:txBody>
      </p:sp>
      <p:pic>
        <p:nvPicPr>
          <p:cNvPr id="4403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2286000"/>
            <a:ext cx="7924800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2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Case Study: Text Analysis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In 1949, Dr. Rudolf Flesch proposed a measure of text readability known as the </a:t>
            </a:r>
            <a:r>
              <a:rPr lang="en-US" altLang="en-US" b="1" smtClean="0">
                <a:ea typeface="ＭＳ Ｐゴシック" panose="020B0600070205080204" pitchFamily="34" charset="-128"/>
              </a:rPr>
              <a:t>Flesch Index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Index is based on the average number of syllables per word and the average number of words per sentence in a piece of text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Scores usually range from 0 to 100, and indicate readable prose for the following grade levels: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4506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7"/>
          <a:stretch>
            <a:fillRect/>
          </a:stretch>
        </p:blipFill>
        <p:spPr bwMode="auto">
          <a:xfrm>
            <a:off x="1062038" y="3688644"/>
            <a:ext cx="7315200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42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Subscript Operator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Subscript operator is useful when you want to use the positions as well as the characters in a string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Use a count-controlled loop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4178"/>
            <a:ext cx="725805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6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Case Study: Analysis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Input is the name of a text file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Outputs are the number of sentences, words, and syllables in the file, as well as the file</a:t>
            </a:r>
            <a:r>
              <a:rPr lang="ja-JP" altLang="en-US" smtClean="0">
                <a:ea typeface="ＭＳ Ｐゴシック" panose="020B0600070205080204" pitchFamily="34" charset="-128"/>
              </a:rPr>
              <a:t>’</a:t>
            </a:r>
            <a:r>
              <a:rPr lang="en-US" altLang="ja-JP" smtClean="0">
                <a:ea typeface="ＭＳ Ｐゴシック" panose="020B0600070205080204" pitchFamily="34" charset="-128"/>
              </a:rPr>
              <a:t>s Flesch index and grade-level equivalent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4711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09572"/>
            <a:ext cx="7924800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40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Case Study: Design</a:t>
            </a:r>
          </a:p>
        </p:txBody>
      </p:sp>
      <p:pic>
        <p:nvPicPr>
          <p:cNvPr id="4813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09045"/>
            <a:ext cx="7924800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6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2954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Case Study: Implementation (Coding)</a:t>
            </a:r>
          </a:p>
        </p:txBody>
      </p:sp>
      <p:pic>
        <p:nvPicPr>
          <p:cNvPr id="4915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6019800" cy="4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4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25600"/>
            <a:ext cx="76200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2954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Case Study: Implementation (Coding)</a:t>
            </a:r>
          </a:p>
        </p:txBody>
      </p:sp>
    </p:spTree>
    <p:extLst>
      <p:ext uri="{BB962C8B-B14F-4D97-AF65-F5344CB8AC3E}">
        <p14:creationId xmlns:p14="http://schemas.microsoft.com/office/powerpoint/2010/main" val="34541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Case Study: Testing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77200" cy="4495800"/>
          </a:xfrm>
        </p:spPr>
        <p:txBody>
          <a:bodyPr/>
          <a:lstStyle/>
          <a:p>
            <a:r>
              <a:rPr lang="en-US" altLang="en-US" b="1" smtClean="0">
                <a:ea typeface="ＭＳ Ｐゴシック" panose="020B0600070205080204" pitchFamily="34" charset="-128"/>
              </a:rPr>
              <a:t>Bottom-up testing: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Each task is coded and tested before it is integrated into the overall program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After you have written code for one or two tasks, you can test them in a short script, called a </a:t>
            </a:r>
            <a:r>
              <a:rPr lang="en-US" altLang="en-US" b="1" smtClean="0">
                <a:ea typeface="ＭＳ Ｐゴシック" panose="020B0600070205080204" pitchFamily="34" charset="-128"/>
              </a:rPr>
              <a:t>driver</a:t>
            </a:r>
            <a:endParaRPr lang="en-US" altLang="en-US" smtClean="0">
              <a:ea typeface="ＭＳ Ｐゴシック" panose="020B0600070205080204" pitchFamily="34" charset="-128"/>
            </a:endParaRPr>
          </a:p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12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 string is a sequence of zero or more characters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Immutable data structure</a:t>
            </a:r>
          </a:p>
          <a:p>
            <a:pPr lvl="1"/>
            <a:r>
              <a:rPr lang="en-US" altLang="en-US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[]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used to access a character at a given position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Can also be used for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slicing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(</a:t>
            </a:r>
            <a:r>
              <a:rPr lang="en-US" altLang="en-US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[&lt;</a:t>
            </a:r>
            <a:r>
              <a:rPr lang="en-US" altLang="en-US" b="1" i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start</a:t>
            </a:r>
            <a:r>
              <a:rPr lang="en-US" altLang="en-US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&gt;:&lt;</a:t>
            </a:r>
            <a:r>
              <a:rPr lang="en-US" altLang="en-US" b="1" i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end</a:t>
            </a:r>
            <a:r>
              <a:rPr lang="en-US" altLang="en-US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&gt;]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)</a:t>
            </a:r>
          </a:p>
          <a:p>
            <a:r>
              <a:rPr lang="en-US" altLang="en-US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in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operator is used to detect the presence or absence of a substring in a string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Method: operation that is used with an object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string type includes many useful methods for use with string objects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A text file is a software object that allows a program to transfer data to and from permanent storage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A </a:t>
            </a:r>
            <a:r>
              <a:rPr lang="en-US" altLang="en-US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file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object is used to open a connection to a text file for input or output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Some useful methods: </a:t>
            </a:r>
            <a:r>
              <a:rPr lang="en-US" altLang="en-US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read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, </a:t>
            </a:r>
            <a:r>
              <a:rPr lang="en-US" altLang="en-US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write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, </a:t>
            </a:r>
            <a:r>
              <a:rPr lang="en-US" altLang="en-US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readline</a:t>
            </a:r>
            <a:endParaRPr lang="en-US" altLang="en-US" b="1" dirty="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r>
              <a:rPr lang="en-US" altLang="en-US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for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loop treats an input file as a sequence of lines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On each pass through the loop, the loop</a:t>
            </a:r>
            <a:r>
              <a:rPr lang="ja-JP" altLang="en-US" smtClean="0">
                <a:ea typeface="ＭＳ Ｐゴシック" panose="020B0600070205080204" pitchFamily="34" charset="-128"/>
              </a:rPr>
              <a:t>’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s variable is bound to a line of text read from the file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7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Slicing for Substrings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Python</a:t>
            </a:r>
            <a:r>
              <a:rPr lang="ja-JP" altLang="en-US" smtClean="0">
                <a:ea typeface="ＭＳ Ｐゴシック" panose="020B0600070205080204" pitchFamily="34" charset="-128"/>
              </a:rPr>
              <a:t>’</a:t>
            </a:r>
            <a:r>
              <a:rPr lang="en-US" altLang="ja-JP" smtClean="0">
                <a:ea typeface="ＭＳ Ｐゴシック" panose="020B0600070205080204" pitchFamily="34" charset="-128"/>
              </a:rPr>
              <a:t>s subscript operator can be used to obtain a substring through a process called </a:t>
            </a:r>
            <a:r>
              <a:rPr lang="en-US" altLang="ja-JP" b="1" smtClean="0">
                <a:ea typeface="ＭＳ Ｐゴシック" panose="020B0600070205080204" pitchFamily="34" charset="-128"/>
              </a:rPr>
              <a:t>slicing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Place a colon (</a:t>
            </a:r>
            <a:r>
              <a:rPr lang="en-US" altLang="en-US" b="1" smtClean="0">
                <a:ea typeface="ＭＳ Ｐゴシック" panose="020B0600070205080204" pitchFamily="34" charset="-128"/>
              </a:rPr>
              <a:t>:</a:t>
            </a:r>
            <a:r>
              <a:rPr lang="en-US" altLang="en-US" smtClean="0">
                <a:ea typeface="ＭＳ Ｐゴシック" panose="020B0600070205080204" pitchFamily="34" charset="-128"/>
              </a:rPr>
              <a:t>) in the subscript; an integer value can appear on either side of the colon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grpSp>
        <p:nvGrpSpPr>
          <p:cNvPr id="11271" name="Group 6"/>
          <p:cNvGrpSpPr>
            <a:grpSpLocks/>
          </p:cNvGrpSpPr>
          <p:nvPr/>
        </p:nvGrpSpPr>
        <p:grpSpPr bwMode="auto">
          <a:xfrm>
            <a:off x="660199" y="2917373"/>
            <a:ext cx="7823602" cy="3043464"/>
            <a:chOff x="610" y="2159"/>
            <a:chExt cx="4574" cy="1729"/>
          </a:xfrm>
        </p:grpSpPr>
        <p:pic>
          <p:nvPicPr>
            <p:cNvPr id="11272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926"/>
            <a:stretch>
              <a:fillRect/>
            </a:stretch>
          </p:blipFill>
          <p:spPr bwMode="auto">
            <a:xfrm>
              <a:off x="610" y="2159"/>
              <a:ext cx="4574" cy="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3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23" b="13223"/>
            <a:stretch>
              <a:fillRect/>
            </a:stretch>
          </p:blipFill>
          <p:spPr bwMode="auto">
            <a:xfrm>
              <a:off x="616" y="2943"/>
              <a:ext cx="4568" cy="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2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Testing for a Substring with the 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in</a:t>
            </a:r>
            <a:r>
              <a:rPr lang="en-US" altLang="en-US" smtClean="0">
                <a:ea typeface="ＭＳ Ｐゴシック" panose="020B0600070205080204" pitchFamily="34" charset="-128"/>
              </a:rPr>
              <a:t> Operator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77200" cy="44958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When used with strings, the left operand of </a:t>
            </a:r>
            <a:r>
              <a:rPr lang="en-US" altLang="en-US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in</a:t>
            </a:r>
            <a:r>
              <a:rPr lang="en-US" altLang="en-US" b="1" smtClean="0"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ea typeface="ＭＳ Ｐゴシック" panose="020B0600070205080204" pitchFamily="34" charset="-128"/>
              </a:rPr>
              <a:t>is a target substring and the right operand is the string to be searched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Returns </a:t>
            </a:r>
            <a:r>
              <a:rPr lang="en-US" altLang="en-US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  <a:r>
              <a:rPr lang="en-US" altLang="en-US" b="1" smtClean="0"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ea typeface="ＭＳ Ｐゴシック" panose="020B0600070205080204" pitchFamily="34" charset="-128"/>
              </a:rPr>
              <a:t>if target string is somewhere in search string, or </a:t>
            </a:r>
            <a:r>
              <a:rPr lang="en-US" altLang="en-US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False</a:t>
            </a:r>
            <a:r>
              <a:rPr lang="en-US" altLang="en-US" b="1" smtClean="0"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ea typeface="ＭＳ Ｐゴシック" panose="020B0600070205080204" pitchFamily="34" charset="-128"/>
              </a:rPr>
              <a:t>otherwise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10844"/>
            <a:ext cx="77152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6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Data Encryption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It is easy to observe data crossing a network, particularly in wireless networks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Attacker may use </a:t>
            </a:r>
            <a:r>
              <a:rPr lang="en-US" altLang="en-US" b="1" smtClean="0">
                <a:ea typeface="ＭＳ Ｐゴシック" panose="020B0600070205080204" pitchFamily="34" charset="-128"/>
              </a:rPr>
              <a:t>sniffing software</a:t>
            </a:r>
            <a:endParaRPr lang="en-US" altLang="en-US" smtClean="0">
              <a:ea typeface="ＭＳ Ｐゴシック" panose="020B0600070205080204" pitchFamily="34" charset="-128"/>
            </a:endParaRP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Data encryption </a:t>
            </a:r>
            <a:r>
              <a:rPr lang="en-US" altLang="en-US" smtClean="0">
                <a:ea typeface="ＭＳ Ｐゴシック" panose="020B0600070205080204" pitchFamily="34" charset="-128"/>
              </a:rPr>
              <a:t>can be used to protect information transmitted on networks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Many protocols have secure versions (e.g., HTTPS)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One or more </a:t>
            </a:r>
            <a:r>
              <a:rPr lang="en-US" altLang="en-US" b="1" smtClean="0">
                <a:ea typeface="ＭＳ Ｐゴシック" panose="020B0600070205080204" pitchFamily="34" charset="-128"/>
              </a:rPr>
              <a:t>keys</a:t>
            </a:r>
            <a:r>
              <a:rPr lang="en-US" altLang="en-US" smtClean="0">
                <a:ea typeface="ＭＳ Ｐゴシック" panose="020B0600070205080204" pitchFamily="34" charset="-128"/>
              </a:rPr>
              <a:t> are use to </a:t>
            </a:r>
            <a:r>
              <a:rPr lang="en-US" altLang="en-US" b="1" smtClean="0">
                <a:ea typeface="ＭＳ Ｐゴシック" panose="020B0600070205080204" pitchFamily="34" charset="-128"/>
              </a:rPr>
              <a:t>encrypt</a:t>
            </a:r>
            <a:r>
              <a:rPr lang="en-US" altLang="en-US" smtClean="0">
                <a:ea typeface="ＭＳ Ｐゴシック" panose="020B0600070205080204" pitchFamily="34" charset="-128"/>
              </a:rPr>
              <a:t> messages to produce </a:t>
            </a:r>
            <a:r>
              <a:rPr lang="en-US" altLang="en-US" b="1" smtClean="0">
                <a:ea typeface="ＭＳ Ｐゴシック" panose="020B0600070205080204" pitchFamily="34" charset="-128"/>
              </a:rPr>
              <a:t>cipher text</a:t>
            </a:r>
            <a:r>
              <a:rPr lang="en-US" altLang="en-US" smtClean="0">
                <a:ea typeface="ＭＳ Ｐゴシック" panose="020B0600070205080204" pitchFamily="34" charset="-128"/>
              </a:rPr>
              <a:t>, and to </a:t>
            </a:r>
            <a:r>
              <a:rPr lang="en-US" altLang="en-US" b="1" smtClean="0">
                <a:ea typeface="ＭＳ Ｐゴシック" panose="020B0600070205080204" pitchFamily="34" charset="-128"/>
              </a:rPr>
              <a:t>decrypt</a:t>
            </a:r>
            <a:r>
              <a:rPr lang="en-US" altLang="en-US" smtClean="0">
                <a:ea typeface="ＭＳ Ｐゴシック" panose="020B0600070205080204" pitchFamily="34" charset="-128"/>
              </a:rPr>
              <a:t> cipher text back to its original plain text form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Examples: Caesar cipher, block cipher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3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Data Encryption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160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smtClean="0">
                <a:ea typeface="ＭＳ Ｐゴシック" panose="020B0600070205080204" pitchFamily="34" charset="-128"/>
              </a:rPr>
              <a:t>Caesar cipher</a:t>
            </a:r>
            <a:r>
              <a:rPr lang="en-US" altLang="en-US" smtClean="0">
                <a:ea typeface="ＭＳ Ｐゴシック" panose="020B0600070205080204" pitchFamily="34" charset="-128"/>
              </a:rPr>
              <a:t> replaces each character in plain text with a character a given distance away</a:t>
            </a:r>
          </a:p>
          <a:p>
            <a:pPr>
              <a:lnSpc>
                <a:spcPct val="90000"/>
              </a:lnSpc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14343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2514600"/>
            <a:ext cx="6807200" cy="332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9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Data Encryption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To decrypt, use inverse method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1536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88" y="2060222"/>
            <a:ext cx="795337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unter_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2" id="{3D6D33C1-6C58-460D-AE80-64C7D09CCD4F}" vid="{A3435D1E-1032-40A8-A311-583487F8BE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Hunter_170_Template</Template>
  <TotalTime>363</TotalTime>
  <Words>1575</Words>
  <Application>Microsoft Office PowerPoint</Application>
  <PresentationFormat>On-screen Show (4:3)</PresentationFormat>
  <Paragraphs>237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Hunter_Theme</vt:lpstr>
      <vt:lpstr>Programming with Python</vt:lpstr>
      <vt:lpstr>The Structure of Strings</vt:lpstr>
      <vt:lpstr>The Subscript Operator</vt:lpstr>
      <vt:lpstr>The Subscript Operator</vt:lpstr>
      <vt:lpstr>Slicing for Substrings</vt:lpstr>
      <vt:lpstr>Testing for a Substring with the in Operator</vt:lpstr>
      <vt:lpstr>Data Encryption</vt:lpstr>
      <vt:lpstr>Data Encryption</vt:lpstr>
      <vt:lpstr>Data Encryption</vt:lpstr>
      <vt:lpstr>Data Encryption</vt:lpstr>
      <vt:lpstr>Data Encryption</vt:lpstr>
      <vt:lpstr>Other Ciphers…</vt:lpstr>
      <vt:lpstr>Strings and Number Systems</vt:lpstr>
      <vt:lpstr>The Positional System for Representing Numbers</vt:lpstr>
      <vt:lpstr>Converting Binary to Decimal</vt:lpstr>
      <vt:lpstr>Converting Binary to Decimal</vt:lpstr>
      <vt:lpstr>Converting Binary to Decimal</vt:lpstr>
      <vt:lpstr>Conversion Shortcuts</vt:lpstr>
      <vt:lpstr>Octal and Hexadecimal Numbers</vt:lpstr>
      <vt:lpstr>Octal and Hexadecimal Numbers</vt:lpstr>
      <vt:lpstr>String Methods</vt:lpstr>
      <vt:lpstr>String Methods</vt:lpstr>
      <vt:lpstr>String Methods</vt:lpstr>
      <vt:lpstr>PowerPoint Presentation</vt:lpstr>
      <vt:lpstr>PowerPoint Presentation</vt:lpstr>
      <vt:lpstr>PowerPoint Presentation</vt:lpstr>
      <vt:lpstr>PowerPoint Presentation</vt:lpstr>
      <vt:lpstr>Text Files</vt:lpstr>
      <vt:lpstr>Text Files and Their Format</vt:lpstr>
      <vt:lpstr>Writing Text to a File</vt:lpstr>
      <vt:lpstr>Writing Numbers to a File</vt:lpstr>
      <vt:lpstr>Reading Text from a File</vt:lpstr>
      <vt:lpstr>Reading Text from a File</vt:lpstr>
      <vt:lpstr>Reading Numbers from a File</vt:lpstr>
      <vt:lpstr>Reading Numbers from a File</vt:lpstr>
      <vt:lpstr>Accessing and Manipulating Files and Directories on Disk</vt:lpstr>
      <vt:lpstr>Accessing and Manipulating Files and Directories on Disk</vt:lpstr>
      <vt:lpstr>Accessing and Manipulating Files and Directories on Disk </vt:lpstr>
      <vt:lpstr>Case Study: Text Analysis</vt:lpstr>
      <vt:lpstr>Case Study: Analysis</vt:lpstr>
      <vt:lpstr>Case Study: Design</vt:lpstr>
      <vt:lpstr>Case Study: Implementation (Coding)</vt:lpstr>
      <vt:lpstr>Case Study: Implementation (Coding)</vt:lpstr>
      <vt:lpstr>Case Study: Testing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Python</dc:title>
  <dc:creator>Windows User</dc:creator>
  <cp:lastModifiedBy>George McRedmond</cp:lastModifiedBy>
  <cp:revision>66</cp:revision>
  <dcterms:created xsi:type="dcterms:W3CDTF">2016-10-04T15:52:03Z</dcterms:created>
  <dcterms:modified xsi:type="dcterms:W3CDTF">2017-08-24T16:23:02Z</dcterms:modified>
</cp:coreProperties>
</file>