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BC6E09-F1C0-4053-8B08-25E7E58C1F62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AFB7-E46E-4962-960E-313AB2214AF8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7118-0570-4673-A6B3-4693523EECCC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3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1C9FE51-7220-4346-BFDB-336DF6B0E6FD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9BAF-5345-4D59-B1E1-2FF266FE2E8D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7057" y="6492875"/>
            <a:ext cx="1421632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 dirty="0" smtClean="0"/>
              <a:t>Fundamentals of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27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850-1D75-405F-8DEA-19324918A65A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1931905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5597-EF4B-4C5D-BE79-6DF28C015806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51947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F8E-140D-4B84-BB9B-F4E35593AB15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7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2765-EE17-4CF8-BACD-17862F4A58F7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97941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D73C-B992-4FFF-B34D-5148BF2F5A00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CBEF57E-55C3-4EE0-B946-46CD1547FAA7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4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00AAFC-C025-4D2A-9047-F15F6B619DAE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531513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E210249C-0BA3-45FA-BE45-E9893A5285F0}" type="datetime1">
              <a:rPr lang="en-US" smtClean="0"/>
              <a:pPr/>
              <a:t>8/25/2017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Programming with Python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8" y="344143"/>
            <a:ext cx="2039829" cy="20398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List Methods for Inserting and Removing Elements</a:t>
            </a:r>
          </a:p>
        </p:txBody>
      </p:sp>
      <p:pic>
        <p:nvPicPr>
          <p:cNvPr id="1536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1"/>
          <a:stretch>
            <a:fillRect/>
          </a:stretch>
        </p:blipFill>
        <p:spPr bwMode="auto">
          <a:xfrm>
            <a:off x="731838" y="1620838"/>
            <a:ext cx="7726362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7" name="Group 10"/>
          <p:cNvGrpSpPr>
            <a:grpSpLocks/>
          </p:cNvGrpSpPr>
          <p:nvPr/>
        </p:nvGrpSpPr>
        <p:grpSpPr bwMode="auto">
          <a:xfrm>
            <a:off x="714375" y="3567113"/>
            <a:ext cx="7743825" cy="2719387"/>
            <a:chOff x="354" y="2238"/>
            <a:chExt cx="4878" cy="1713"/>
          </a:xfrm>
        </p:grpSpPr>
        <p:pic>
          <p:nvPicPr>
            <p:cNvPr id="15368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759" r="5251"/>
            <a:stretch>
              <a:fillRect/>
            </a:stretch>
          </p:blipFill>
          <p:spPr bwMode="auto">
            <a:xfrm>
              <a:off x="360" y="2304"/>
              <a:ext cx="487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57"/>
            <a:stretch>
              <a:fillRect/>
            </a:stretch>
          </p:blipFill>
          <p:spPr bwMode="auto">
            <a:xfrm>
              <a:off x="354" y="2880"/>
              <a:ext cx="4878" cy="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0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35" b="86455"/>
            <a:stretch>
              <a:fillRect/>
            </a:stretch>
          </p:blipFill>
          <p:spPr bwMode="auto">
            <a:xfrm>
              <a:off x="354" y="2238"/>
              <a:ext cx="4878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2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Searching a List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 Unicode MS" pitchFamily="34" charset="-128"/>
              <a:buChar char="•"/>
            </a:pPr>
            <a:r>
              <a:rPr lang="en-US" altLang="en-US" b="1" smtClean="0">
                <a:latin typeface="Courier New" panose="02070309020205020404" pitchFamily="49" charset="0"/>
              </a:rPr>
              <a:t>in</a:t>
            </a:r>
            <a:r>
              <a:rPr lang="en-US" altLang="en-US" b="1" smtClean="0"/>
              <a:t> </a:t>
            </a:r>
            <a:r>
              <a:rPr lang="en-US" altLang="en-US" smtClean="0"/>
              <a:t>determines an element’s presence or absence, but does not return position of element (if found)</a:t>
            </a:r>
          </a:p>
          <a:p>
            <a:r>
              <a:rPr lang="en-US" altLang="en-US" smtClean="0"/>
              <a:t>Use method </a:t>
            </a:r>
            <a:r>
              <a:rPr lang="en-US" altLang="en-US" b="1" smtClean="0">
                <a:latin typeface="Courier New" panose="02070309020205020404" pitchFamily="49" charset="0"/>
              </a:rPr>
              <a:t>index</a:t>
            </a:r>
            <a:r>
              <a:rPr lang="en-US" altLang="en-US" b="1" smtClean="0"/>
              <a:t> </a:t>
            </a:r>
            <a:r>
              <a:rPr lang="en-US" altLang="en-US" smtClean="0"/>
              <a:t>to locate an element’s position in a list</a:t>
            </a:r>
          </a:p>
          <a:p>
            <a:pPr lvl="1"/>
            <a:r>
              <a:rPr lang="en-US" altLang="en-US" smtClean="0"/>
              <a:t>Raises an error when the target element is not found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38689"/>
            <a:ext cx="60864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Sorting a List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list’s elements are always ordered by position, but you can impose a </a:t>
            </a:r>
            <a:r>
              <a:rPr lang="en-US" altLang="en-US" b="1" smtClean="0"/>
              <a:t>natural ordering </a:t>
            </a:r>
            <a:r>
              <a:rPr lang="en-US" altLang="en-US" smtClean="0"/>
              <a:t>on them</a:t>
            </a:r>
          </a:p>
          <a:p>
            <a:pPr lvl="1"/>
            <a:r>
              <a:rPr lang="en-US" altLang="en-US" smtClean="0"/>
              <a:t>For example, in alphabetical order</a:t>
            </a:r>
          </a:p>
          <a:p>
            <a:r>
              <a:rPr lang="en-US" altLang="en-US" smtClean="0"/>
              <a:t>When the elements can be related by comparing them </a:t>
            </a:r>
            <a:r>
              <a:rPr lang="en-US" altLang="en-US" smtClean="0">
                <a:latin typeface="Courier New" panose="02070309020205020404" pitchFamily="49" charset="0"/>
              </a:rPr>
              <a:t>&lt;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&gt;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</a:rPr>
              <a:t>==</a:t>
            </a:r>
            <a:r>
              <a:rPr lang="en-US" altLang="en-US" smtClean="0"/>
              <a:t>, they can be sorted</a:t>
            </a:r>
          </a:p>
          <a:p>
            <a:pPr lvl="1"/>
            <a:r>
              <a:rPr lang="en-US" altLang="en-US" smtClean="0"/>
              <a:t>The method </a:t>
            </a:r>
            <a:r>
              <a:rPr lang="en-US" altLang="en-US" b="1" smtClean="0">
                <a:latin typeface="Courier New" panose="02070309020205020404" pitchFamily="49" charset="0"/>
              </a:rPr>
              <a:t>sort</a:t>
            </a:r>
            <a:r>
              <a:rPr lang="en-US" altLang="en-US" b="1" smtClean="0"/>
              <a:t> </a:t>
            </a:r>
            <a:r>
              <a:rPr lang="en-US" altLang="en-US" smtClean="0"/>
              <a:t>mutates a list by arranging its elements in ascending order</a:t>
            </a:r>
          </a:p>
          <a:p>
            <a:endParaRPr lang="en-US" altLang="en-US" smtClean="0"/>
          </a:p>
        </p:txBody>
      </p:sp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83"/>
          <a:stretch>
            <a:fillRect/>
          </a:stretch>
        </p:blipFill>
        <p:spPr bwMode="auto">
          <a:xfrm>
            <a:off x="1032933" y="3965222"/>
            <a:ext cx="72390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0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Mutator Methods and the Value </a:t>
            </a:r>
            <a:r>
              <a:rPr lang="en-US" altLang="en-US" smtClean="0">
                <a:latin typeface="Courier New" panose="02070309020205020404" pitchFamily="49" charset="0"/>
              </a:rPr>
              <a:t>None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All of the functions and methods examined in previous chapters return a value that the caller can then use to complete its work</a:t>
            </a:r>
          </a:p>
          <a:p>
            <a:r>
              <a:rPr lang="en-US" altLang="en-US" b="1" smtClean="0"/>
              <a:t>Mutator</a:t>
            </a:r>
            <a:r>
              <a:rPr lang="en-US" altLang="en-US" smtClean="0"/>
              <a:t> methods (e.g., </a:t>
            </a:r>
            <a:r>
              <a:rPr lang="en-US" altLang="en-US" b="1" smtClean="0">
                <a:latin typeface="Courier New" panose="02070309020205020404" pitchFamily="49" charset="0"/>
              </a:rPr>
              <a:t>insert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anose="02070309020205020404" pitchFamily="49" charset="0"/>
              </a:rPr>
              <a:t>append</a:t>
            </a:r>
            <a:r>
              <a:rPr lang="en-US" altLang="en-US" smtClean="0"/>
              <a:t>) usually return no value of interest to caller</a:t>
            </a:r>
          </a:p>
          <a:p>
            <a:pPr lvl="1"/>
            <a:r>
              <a:rPr lang="en-US" altLang="en-US" smtClean="0"/>
              <a:t>Python automatically returns the special value </a:t>
            </a:r>
            <a:r>
              <a:rPr lang="en-US" altLang="en-US" b="1" smtClean="0">
                <a:latin typeface="Courier New" panose="02070309020205020404" pitchFamily="49" charset="0"/>
              </a:rPr>
              <a:t>None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pic>
        <p:nvPicPr>
          <p:cNvPr id="1843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73311"/>
            <a:ext cx="59245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0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Aliasing and Side Effects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876800"/>
          </a:xfrm>
        </p:spPr>
        <p:txBody>
          <a:bodyPr/>
          <a:lstStyle/>
          <a:p>
            <a:r>
              <a:rPr lang="en-US" altLang="en-US" smtClean="0"/>
              <a:t>Mutable property of lists leads to interesting phenomena:</a:t>
            </a:r>
          </a:p>
          <a:p>
            <a:endParaRPr lang="en-US" altLang="en-US" b="1" smtClean="0"/>
          </a:p>
          <a:p>
            <a:endParaRPr lang="en-US" altLang="en-US" b="1" smtClean="0"/>
          </a:p>
          <a:p>
            <a:endParaRPr lang="en-US" altLang="en-US" b="1" smtClean="0"/>
          </a:p>
          <a:p>
            <a:pPr>
              <a:lnSpc>
                <a:spcPct val="240000"/>
              </a:lnSpc>
            </a:pPr>
            <a:endParaRPr lang="en-US" altLang="en-US" b="1" smtClean="0"/>
          </a:p>
        </p:txBody>
      </p:sp>
      <p:grpSp>
        <p:nvGrpSpPr>
          <p:cNvPr id="19463" name="Group 9"/>
          <p:cNvGrpSpPr>
            <a:grpSpLocks/>
          </p:cNvGrpSpPr>
          <p:nvPr/>
        </p:nvGrpSpPr>
        <p:grpSpPr bwMode="auto">
          <a:xfrm>
            <a:off x="933450" y="2269597"/>
            <a:ext cx="7219950" cy="2330450"/>
            <a:chOff x="588" y="1643"/>
            <a:chExt cx="4548" cy="1468"/>
          </a:xfrm>
        </p:grpSpPr>
        <p:pic>
          <p:nvPicPr>
            <p:cNvPr id="19465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34"/>
            <a:stretch>
              <a:fillRect/>
            </a:stretch>
          </p:blipFill>
          <p:spPr bwMode="auto">
            <a:xfrm>
              <a:off x="588" y="1643"/>
              <a:ext cx="4548" cy="1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6" name="Line 5"/>
            <p:cNvSpPr>
              <a:spLocks noChangeShapeType="1"/>
            </p:cNvSpPr>
            <p:nvPr/>
          </p:nvSpPr>
          <p:spPr bwMode="auto">
            <a:xfrm flipH="1">
              <a:off x="1824" y="1863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Rectangle 7"/>
            <p:cNvSpPr>
              <a:spLocks noChangeArrowheads="1"/>
            </p:cNvSpPr>
            <p:nvPr/>
          </p:nvSpPr>
          <p:spPr bwMode="auto">
            <a:xfrm>
              <a:off x="2016" y="1755"/>
              <a:ext cx="23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3300"/>
                  </a:solidFill>
                  <a:latin typeface="Courier New" panose="02070309020205020404" pitchFamily="49" charset="0"/>
                </a:rPr>
                <a:t>first</a:t>
              </a:r>
              <a:r>
                <a:rPr lang="en-US" altLang="en-US" b="1">
                  <a:solidFill>
                    <a:srgbClr val="FF3300"/>
                  </a:solidFill>
                </a:rPr>
                <a:t> </a:t>
              </a:r>
              <a:r>
                <a:rPr lang="en-US" altLang="en-US">
                  <a:solidFill>
                    <a:srgbClr val="FF3300"/>
                  </a:solidFill>
                </a:rPr>
                <a:t>and </a:t>
              </a:r>
              <a:r>
                <a:rPr lang="en-US" altLang="en-US" b="1">
                  <a:solidFill>
                    <a:srgbClr val="FF3300"/>
                  </a:solidFill>
                  <a:latin typeface="Courier New" panose="02070309020205020404" pitchFamily="49" charset="0"/>
                </a:rPr>
                <a:t>second</a:t>
              </a:r>
              <a:r>
                <a:rPr lang="en-US" altLang="en-US" b="1">
                  <a:solidFill>
                    <a:srgbClr val="FF3300"/>
                  </a:solidFill>
                </a:rPr>
                <a:t> </a:t>
              </a:r>
              <a:r>
                <a:rPr lang="en-US" altLang="en-US">
                  <a:solidFill>
                    <a:srgbClr val="FF3300"/>
                  </a:solidFill>
                </a:rPr>
                <a:t>are </a:t>
              </a:r>
              <a:r>
                <a:rPr lang="en-US" altLang="en-US" b="1">
                  <a:solidFill>
                    <a:srgbClr val="FF3300"/>
                  </a:solidFill>
                </a:rPr>
                <a:t>aliases</a:t>
              </a:r>
            </a:p>
            <a:p>
              <a:pPr eaLnBrk="1" hangingPunct="1"/>
              <a:r>
                <a:rPr lang="en-US" altLang="en-US">
                  <a:solidFill>
                    <a:srgbClr val="FF3300"/>
                  </a:solidFill>
                </a:rPr>
                <a:t>(refer to the exact same list object)</a:t>
              </a:r>
            </a:p>
          </p:txBody>
        </p:sp>
      </p:grp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4"/>
          <a:stretch>
            <a:fillRect/>
          </a:stretch>
        </p:blipFill>
        <p:spPr bwMode="auto">
          <a:xfrm>
            <a:off x="885825" y="4647672"/>
            <a:ext cx="72993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2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Aliasing and Side Effects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To prevent aliasing, copy contents of object:</a:t>
            </a:r>
          </a:p>
          <a:p>
            <a:endParaRPr lang="en-US" altLang="en-US" smtClean="0"/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83" b="36986"/>
          <a:stretch>
            <a:fillRect/>
          </a:stretch>
        </p:blipFill>
        <p:spPr bwMode="auto">
          <a:xfrm>
            <a:off x="968022" y="1947860"/>
            <a:ext cx="7239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/>
          <a:stretch>
            <a:fillRect/>
          </a:stretch>
        </p:blipFill>
        <p:spPr bwMode="auto">
          <a:xfrm>
            <a:off x="922338" y="3809997"/>
            <a:ext cx="72993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0" y="2666997"/>
            <a:ext cx="2487613" cy="692150"/>
            <a:chOff x="4097" y="1820"/>
            <a:chExt cx="1567" cy="436"/>
          </a:xfrm>
        </p:grpSpPr>
        <p:pic>
          <p:nvPicPr>
            <p:cNvPr id="2049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354" b="10655"/>
            <a:stretch>
              <a:fillRect/>
            </a:stretch>
          </p:blipFill>
          <p:spPr bwMode="auto">
            <a:xfrm>
              <a:off x="4144" y="2038"/>
              <a:ext cx="1520" cy="21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91" name="Text Box 7"/>
            <p:cNvSpPr txBox="1">
              <a:spLocks noChangeArrowheads="1"/>
            </p:cNvSpPr>
            <p:nvPr/>
          </p:nvSpPr>
          <p:spPr bwMode="auto">
            <a:xfrm>
              <a:off x="4097" y="1820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3300"/>
                  </a:solidFill>
                </a:rPr>
                <a:t>Alternative: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5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Equality: Object Identity and Structural Equivalence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9"/>
          <a:stretch>
            <a:fillRect/>
          </a:stretch>
        </p:blipFill>
        <p:spPr bwMode="auto">
          <a:xfrm>
            <a:off x="969963" y="1387649"/>
            <a:ext cx="7259637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3803824"/>
            <a:ext cx="72993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Using a List to Find the Median of a Set of Numbers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To find the </a:t>
            </a:r>
            <a:r>
              <a:rPr lang="en-US" altLang="en-US" b="1" smtClean="0"/>
              <a:t>median </a:t>
            </a:r>
            <a:r>
              <a:rPr lang="en-US" altLang="en-US" smtClean="0"/>
              <a:t>of a set of numbers:</a:t>
            </a:r>
          </a:p>
          <a:p>
            <a:endParaRPr lang="en-US" altLang="en-US" smtClean="0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1" y="1941687"/>
            <a:ext cx="693420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7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Tuples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648200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b="1" dirty="0" err="1" smtClean="0"/>
              <a:t>tuple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resembles a list, but is immutable</a:t>
            </a:r>
          </a:p>
          <a:p>
            <a:pPr lvl="1"/>
            <a:r>
              <a:rPr lang="en-US" altLang="en-US" dirty="0" smtClean="0"/>
              <a:t>Indicate by enclosing its elements in 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lnSpc>
                <a:spcPct val="7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Most of the operators and functions used with lists can be used in a similar fashion with </a:t>
            </a:r>
            <a:r>
              <a:rPr lang="en-US" altLang="en-US" dirty="0" err="1" smtClean="0"/>
              <a:t>tuples</a:t>
            </a:r>
            <a:endParaRPr lang="en-US" altLang="en-US" dirty="0" smtClean="0"/>
          </a:p>
        </p:txBody>
      </p:sp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2"/>
          <a:stretch>
            <a:fillRect/>
          </a:stretch>
        </p:blipFill>
        <p:spPr bwMode="auto">
          <a:xfrm>
            <a:off x="1001713" y="2490082"/>
            <a:ext cx="7332662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Syntax of Simple Function Definitions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Defining our own functions allows us to organize our code in existing scripts more effectively</a:t>
            </a:r>
          </a:p>
          <a:p>
            <a:r>
              <a:rPr lang="en-US" altLang="en-US" dirty="0" smtClean="0"/>
              <a:t>Definition of a function consists of header and body</a:t>
            </a:r>
          </a:p>
          <a:p>
            <a:pPr lvl="1">
              <a:buNone/>
            </a:pPr>
            <a:endParaRPr lang="en-US" altLang="en-US" dirty="0" smtClean="0"/>
          </a:p>
          <a:p>
            <a:pPr lvl="1">
              <a:buNone/>
            </a:pPr>
            <a:endParaRPr lang="en-US" altLang="en-US" dirty="0" smtClean="0"/>
          </a:p>
          <a:p>
            <a:pPr lvl="1">
              <a:buNone/>
            </a:pPr>
            <a:endParaRPr lang="en-US" altLang="en-US" dirty="0" smtClean="0"/>
          </a:p>
          <a:p>
            <a:pPr lvl="1"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err="1" smtClean="0"/>
              <a:t>Docstring</a:t>
            </a:r>
            <a:r>
              <a:rPr lang="en-US" altLang="en-US" dirty="0" smtClean="0"/>
              <a:t> contains information about what the function does; to display, enter </a:t>
            </a:r>
            <a:r>
              <a:rPr lang="en-US" altLang="en-US" b="1" dirty="0" smtClean="0">
                <a:latin typeface="Courier New" panose="02070309020205020404" pitchFamily="49" charset="0"/>
              </a:rPr>
              <a:t>help(square)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r>
              <a:rPr lang="en-US" altLang="en-US" dirty="0" smtClean="0"/>
              <a:t>A function can be defined in a Python shell, but it is more convenient to define it in an IDLE window</a:t>
            </a:r>
          </a:p>
          <a:p>
            <a:r>
              <a:rPr lang="en-US" altLang="en-US" dirty="0" smtClean="0"/>
              <a:t>Syntax of a function definition:</a:t>
            </a:r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9"/>
          <a:stretch>
            <a:fillRect/>
          </a:stretch>
        </p:blipFill>
        <p:spPr bwMode="auto">
          <a:xfrm>
            <a:off x="990600" y="2612676"/>
            <a:ext cx="74676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2" b="8832"/>
          <a:stretch>
            <a:fillRect/>
          </a:stretch>
        </p:blipFill>
        <p:spPr bwMode="auto">
          <a:xfrm>
            <a:off x="985838" y="5523090"/>
            <a:ext cx="74723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" b="346"/>
          <a:stretch>
            <a:fillRect/>
          </a:stretch>
        </p:blipFill>
        <p:spPr bwMode="auto">
          <a:xfrm>
            <a:off x="982663" y="3374676"/>
            <a:ext cx="7475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1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Lists and Dictionaries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b="1" smtClean="0"/>
              <a:t>list </a:t>
            </a:r>
            <a:r>
              <a:rPr lang="en-US" altLang="en-US" smtClean="0"/>
              <a:t>allows the programmer to manipulate a sequence of data values of any types</a:t>
            </a:r>
          </a:p>
          <a:p>
            <a:r>
              <a:rPr lang="en-US" altLang="en-US" smtClean="0"/>
              <a:t>A </a:t>
            </a:r>
            <a:r>
              <a:rPr lang="en-US" altLang="en-US" b="1" smtClean="0"/>
              <a:t>dictionary </a:t>
            </a:r>
            <a:r>
              <a:rPr lang="en-US" altLang="en-US" smtClean="0"/>
              <a:t>organizes data values by association with other data values rather than by sequential position</a:t>
            </a:r>
          </a:p>
          <a:p>
            <a:r>
              <a:rPr lang="en-US" altLang="en-US" smtClean="0"/>
              <a:t>Lists and dictionaries provide powerful ways to organize data in useful and interesting applications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42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Parameters and Arguments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r>
              <a:rPr lang="en-US" altLang="en-US" smtClean="0"/>
              <a:t>A parameter is the name used in the function definition for an argument that is passed to the function when it is called</a:t>
            </a:r>
          </a:p>
          <a:p>
            <a:r>
              <a:rPr lang="en-US" altLang="en-US" smtClean="0"/>
              <a:t>For now, the number and positions of arguments of a function call should match the number and positions of the parameters in the definition</a:t>
            </a:r>
          </a:p>
          <a:p>
            <a:r>
              <a:rPr lang="en-US" altLang="en-US" smtClean="0"/>
              <a:t>Some functions expect no arguments</a:t>
            </a:r>
          </a:p>
          <a:p>
            <a:pPr lvl="1"/>
            <a:r>
              <a:rPr lang="en-US" altLang="en-US" smtClean="0"/>
              <a:t>They are defined with no parameters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7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return</a:t>
            </a:r>
            <a:r>
              <a:rPr lang="en-US" altLang="en-US" smtClean="0"/>
              <a:t> Statement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Place a </a:t>
            </a:r>
            <a:r>
              <a:rPr lang="en-US" altLang="en-US" b="1" dirty="0" smtClean="0">
                <a:latin typeface="Courier New" panose="02070309020205020404" pitchFamily="49" charset="0"/>
              </a:rPr>
              <a:t>return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statement at each exit point of a function when function should explicitly return a value</a:t>
            </a:r>
          </a:p>
          <a:p>
            <a:r>
              <a:rPr lang="en-US" altLang="en-US" dirty="0" smtClean="0"/>
              <a:t>Syntax: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If a function contains no </a:t>
            </a:r>
            <a:r>
              <a:rPr lang="en-US" altLang="en-US" b="1" dirty="0" smtClean="0">
                <a:latin typeface="Courier New" panose="02070309020205020404" pitchFamily="49" charset="0"/>
              </a:rPr>
              <a:t>return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statement, Python transfers control to the caller after the last statement in the function’s body is executed</a:t>
            </a:r>
          </a:p>
          <a:p>
            <a:pPr lvl="1"/>
            <a:r>
              <a:rPr lang="en-US" altLang="en-US" dirty="0" smtClean="0"/>
              <a:t>The special value </a:t>
            </a:r>
            <a:r>
              <a:rPr lang="en-US" altLang="en-US" b="1" dirty="0" smtClean="0">
                <a:latin typeface="Courier New" panose="02070309020205020404" pitchFamily="49" charset="0"/>
              </a:rPr>
              <a:t>None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is automatically returned</a:t>
            </a:r>
          </a:p>
        </p:txBody>
      </p:sp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2977093"/>
            <a:ext cx="72628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18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Boolean Functions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b="1" smtClean="0"/>
              <a:t>Boolean function </a:t>
            </a:r>
            <a:r>
              <a:rPr lang="en-US" altLang="en-US" smtClean="0"/>
              <a:t>usually tests its argument for the presence or absence of some property</a:t>
            </a:r>
          </a:p>
          <a:p>
            <a:pPr lvl="1"/>
            <a:r>
              <a:rPr lang="en-US" altLang="en-US" smtClean="0"/>
              <a:t>Returns </a:t>
            </a:r>
            <a:r>
              <a:rPr lang="en-US" altLang="en-US" b="1" smtClean="0">
                <a:latin typeface="Courier New" panose="02070309020205020404" pitchFamily="49" charset="0"/>
              </a:rPr>
              <a:t>True</a:t>
            </a:r>
            <a:r>
              <a:rPr lang="en-US" altLang="en-US" b="1" smtClean="0"/>
              <a:t> </a:t>
            </a:r>
            <a:r>
              <a:rPr lang="en-US" altLang="en-US" smtClean="0"/>
              <a:t>if property is present; </a:t>
            </a:r>
            <a:r>
              <a:rPr lang="en-US" altLang="en-US" b="1" smtClean="0">
                <a:latin typeface="Courier New" panose="02070309020205020404" pitchFamily="49" charset="0"/>
              </a:rPr>
              <a:t>False</a:t>
            </a:r>
            <a:r>
              <a:rPr lang="en-US" altLang="en-US" b="1" smtClean="0"/>
              <a:t> </a:t>
            </a:r>
            <a:r>
              <a:rPr lang="en-US" altLang="en-US" smtClean="0"/>
              <a:t>otherwise</a:t>
            </a:r>
          </a:p>
          <a:p>
            <a:r>
              <a:rPr lang="en-US" altLang="en-US" smtClean="0"/>
              <a:t>Example:</a:t>
            </a:r>
          </a:p>
          <a:p>
            <a:endParaRPr lang="en-US" altLang="en-US" smtClean="0"/>
          </a:p>
        </p:txBody>
      </p:sp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225624"/>
            <a:ext cx="71183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97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Defining a </a:t>
            </a:r>
            <a:r>
              <a:rPr lang="en-US" altLang="en-US" smtClean="0">
                <a:latin typeface="Courier New" panose="02070309020205020404" pitchFamily="49" charset="0"/>
              </a:rPr>
              <a:t>main</a:t>
            </a:r>
            <a:r>
              <a:rPr lang="en-US" altLang="en-US" smtClean="0"/>
              <a:t> Function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 Unicode MS" pitchFamily="34" charset="-128"/>
              <a:buChar char="•"/>
            </a:pPr>
            <a:r>
              <a:rPr lang="en-US" altLang="en-US" b="1" dirty="0" smtClean="0">
                <a:latin typeface="Courier New" panose="02070309020205020404" pitchFamily="49" charset="0"/>
              </a:rPr>
              <a:t>main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serves as the entry point for a script</a:t>
            </a:r>
          </a:p>
          <a:p>
            <a:pPr lvl="1"/>
            <a:r>
              <a:rPr lang="en-US" altLang="en-US" dirty="0" smtClean="0"/>
              <a:t>Usually expects no arguments and returns no value</a:t>
            </a:r>
          </a:p>
          <a:p>
            <a:r>
              <a:rPr lang="en-US" altLang="en-US" dirty="0" smtClean="0"/>
              <a:t>Definition of </a:t>
            </a:r>
            <a:r>
              <a:rPr lang="en-US" altLang="en-US" b="1" dirty="0" smtClean="0">
                <a:latin typeface="Courier New" panose="02070309020205020404" pitchFamily="49" charset="0"/>
              </a:rPr>
              <a:t>main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and other functions can appear in no particular order in the script</a:t>
            </a:r>
          </a:p>
          <a:p>
            <a:pPr lvl="1"/>
            <a:r>
              <a:rPr lang="en-US" altLang="en-US" dirty="0" smtClean="0"/>
              <a:t>As long as </a:t>
            </a:r>
            <a:r>
              <a:rPr lang="en-US" altLang="en-US" b="1" dirty="0" smtClean="0">
                <a:latin typeface="Courier New" panose="02070309020205020404" pitchFamily="49" charset="0"/>
              </a:rPr>
              <a:t>main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is called at the end of the script</a:t>
            </a:r>
          </a:p>
          <a:p>
            <a:r>
              <a:rPr lang="en-US" altLang="en-US" dirty="0" smtClean="0"/>
              <a:t>Script can be run from IDLE, imported into the shell, or run from a terminal command prompt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What are the difference between Python’s “main” function and Java “main” method?</a:t>
            </a:r>
          </a:p>
          <a:p>
            <a:r>
              <a:rPr lang="en-US" altLang="en-US" dirty="0" smtClean="0"/>
              <a:t>What is the signature of Java “main” method?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23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Defining a </a:t>
            </a:r>
            <a:r>
              <a:rPr lang="en-US" altLang="en-US" dirty="0" smtClean="0">
                <a:latin typeface="Courier New" panose="02070309020205020404" pitchFamily="49" charset="0"/>
              </a:rPr>
              <a:t>main</a:t>
            </a:r>
            <a:r>
              <a:rPr lang="en-US" altLang="en-US" dirty="0" smtClean="0"/>
              <a:t> Function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81343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Study: Generating Sentences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Request: write a program that generates sentences</a:t>
            </a:r>
          </a:p>
          <a:p>
            <a:r>
              <a:rPr lang="en-US" altLang="en-US" smtClean="0"/>
              <a:t>Analysis: program will generate sentences from a simplified subset of English</a:t>
            </a:r>
          </a:p>
        </p:txBody>
      </p:sp>
      <p:pic>
        <p:nvPicPr>
          <p:cNvPr id="3175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53590"/>
            <a:ext cx="68580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86" y="4842401"/>
            <a:ext cx="521017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36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Generating Sentences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Design:</a:t>
            </a:r>
          </a:p>
          <a:p>
            <a:pPr lvl="1"/>
            <a:r>
              <a:rPr lang="en-US" altLang="en-US" smtClean="0"/>
              <a:t>Assign task of generating each phrase to a separate function</a:t>
            </a:r>
          </a:p>
          <a:p>
            <a:pPr lvl="1"/>
            <a:endParaRPr lang="en-US" altLang="en-US" smtClean="0"/>
          </a:p>
        </p:txBody>
      </p:sp>
      <p:pic>
        <p:nvPicPr>
          <p:cNvPr id="3277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55333"/>
            <a:ext cx="531812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3217333"/>
            <a:ext cx="65055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3979333"/>
            <a:ext cx="567848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03133"/>
            <a:ext cx="7315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74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Generating Sentences</a:t>
            </a:r>
          </a:p>
        </p:txBody>
      </p:sp>
      <p:sp>
        <p:nvSpPr>
          <p:cNvPr id="3379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Implementation (coding):</a:t>
            </a:r>
          </a:p>
          <a:p>
            <a:pPr lvl="1"/>
            <a:r>
              <a:rPr lang="en-US" altLang="en-US" dirty="0" smtClean="0"/>
              <a:t>The variables for the data are initialized just below the </a:t>
            </a:r>
            <a:r>
              <a:rPr lang="en-US" altLang="en-US" b="1" dirty="0" smtClean="0">
                <a:latin typeface="Courier New" panose="02070309020205020404" pitchFamily="49" charset="0"/>
              </a:rPr>
              <a:t>import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statement</a:t>
            </a:r>
          </a:p>
          <a:p>
            <a:endParaRPr lang="en-US" altLang="en-US" dirty="0" smtClean="0"/>
          </a:p>
        </p:txBody>
      </p:sp>
      <p:pic>
        <p:nvPicPr>
          <p:cNvPr id="3379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33134"/>
            <a:ext cx="5894388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6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1"/>
            <a:ext cx="6361289" cy="458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990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Case Study: Generating Sentences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0"/>
            <a:ext cx="72580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1143000"/>
          </a:xfrm>
        </p:spPr>
        <p:txBody>
          <a:bodyPr/>
          <a:lstStyle/>
          <a:p>
            <a:r>
              <a:rPr lang="en-US" altLang="en-US" dirty="0" smtClean="0"/>
              <a:t>Case Study: Generating Sentences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Testing:</a:t>
            </a:r>
          </a:p>
          <a:p>
            <a:pPr lvl="1"/>
            <a:r>
              <a:rPr lang="en-US" altLang="en-US" smtClean="0"/>
              <a:t>Two approaches:</a:t>
            </a:r>
          </a:p>
          <a:p>
            <a:pPr lvl="2"/>
            <a:r>
              <a:rPr lang="en-US" altLang="en-US" smtClean="0"/>
              <a:t>Bottom-up</a:t>
            </a:r>
          </a:p>
          <a:p>
            <a:pPr lvl="2"/>
            <a:r>
              <a:rPr lang="en-US" altLang="en-US" smtClean="0"/>
              <a:t>Top-down</a:t>
            </a:r>
          </a:p>
          <a:p>
            <a:pPr lvl="1"/>
            <a:r>
              <a:rPr lang="en-US" altLang="en-US" smtClean="0"/>
              <a:t>Wise programmer can mix bottom-up and top-down testing as needed</a:t>
            </a:r>
          </a:p>
          <a:p>
            <a:pPr lvl="1"/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6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List: Sequence of data values (</a:t>
            </a:r>
            <a:r>
              <a:rPr lang="en-US" altLang="en-US" b="1" smtClean="0"/>
              <a:t>items </a:t>
            </a:r>
            <a:r>
              <a:rPr lang="en-US" altLang="en-US" smtClean="0"/>
              <a:t>or </a:t>
            </a:r>
            <a:r>
              <a:rPr lang="en-US" altLang="en-US" b="1" smtClean="0"/>
              <a:t>elements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Some examples:</a:t>
            </a:r>
          </a:p>
          <a:p>
            <a:pPr lvl="1"/>
            <a:r>
              <a:rPr lang="en-US" altLang="en-US" smtClean="0"/>
              <a:t>Shopping list for the grocery store</a:t>
            </a:r>
          </a:p>
          <a:p>
            <a:pPr lvl="1"/>
            <a:r>
              <a:rPr lang="en-US" altLang="en-US" smtClean="0"/>
              <a:t>Guest list for a wedding</a:t>
            </a:r>
          </a:p>
          <a:p>
            <a:pPr lvl="1"/>
            <a:r>
              <a:rPr lang="en-US" altLang="en-US" smtClean="0"/>
              <a:t>Recipe, which is a list of instructions</a:t>
            </a:r>
          </a:p>
          <a:p>
            <a:pPr lvl="1"/>
            <a:r>
              <a:rPr lang="en-US" altLang="en-US" smtClean="0"/>
              <a:t>Text document, which is a list of lines</a:t>
            </a:r>
          </a:p>
          <a:p>
            <a:pPr lvl="1"/>
            <a:r>
              <a:rPr lang="en-US" altLang="en-US" smtClean="0"/>
              <a:t>Words in a dictionary</a:t>
            </a:r>
          </a:p>
          <a:p>
            <a:r>
              <a:rPr lang="en-US" altLang="en-US" smtClean="0"/>
              <a:t>Each item in a list has a unique </a:t>
            </a:r>
            <a:r>
              <a:rPr lang="en-US" altLang="en-US" b="1" smtClean="0"/>
              <a:t>index </a:t>
            </a:r>
            <a:r>
              <a:rPr lang="en-US" altLang="en-US" smtClean="0"/>
              <a:t>that specifies its position (from 0 to length – 1)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5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Dictionaries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dictionary organizes information by </a:t>
            </a:r>
            <a:r>
              <a:rPr lang="en-US" altLang="en-US" b="1" smtClean="0"/>
              <a:t>association</a:t>
            </a:r>
            <a:r>
              <a:rPr lang="en-US" altLang="en-US" smtClean="0"/>
              <a:t>, not position</a:t>
            </a:r>
          </a:p>
          <a:p>
            <a:pPr lvl="1"/>
            <a:r>
              <a:rPr lang="en-US" altLang="en-US" smtClean="0"/>
              <a:t>Example: When you use a dictionary to look up the definition of “mammal,” you don’t start at page 1; instead, you turn to the words beginning with “M”</a:t>
            </a:r>
          </a:p>
          <a:p>
            <a:r>
              <a:rPr lang="en-US" altLang="en-US" smtClean="0"/>
              <a:t>Data structures organized by association are also called </a:t>
            </a:r>
            <a:r>
              <a:rPr lang="en-US" altLang="en-US" b="1" smtClean="0"/>
              <a:t>tables </a:t>
            </a:r>
            <a:r>
              <a:rPr lang="en-US" altLang="en-US" smtClean="0"/>
              <a:t>or </a:t>
            </a:r>
            <a:r>
              <a:rPr lang="en-US" altLang="en-US" b="1" smtClean="0"/>
              <a:t>association lists</a:t>
            </a:r>
          </a:p>
          <a:p>
            <a:r>
              <a:rPr lang="en-US" altLang="en-US" smtClean="0"/>
              <a:t>In Python, a </a:t>
            </a:r>
            <a:r>
              <a:rPr lang="en-US" altLang="en-US" b="1" smtClean="0"/>
              <a:t>dictionary </a:t>
            </a:r>
            <a:r>
              <a:rPr lang="en-US" altLang="en-US" smtClean="0"/>
              <a:t>associates a set of </a:t>
            </a:r>
            <a:r>
              <a:rPr lang="en-US" altLang="en-US" b="1" smtClean="0"/>
              <a:t>keys </a:t>
            </a:r>
            <a:r>
              <a:rPr lang="en-US" altLang="en-US" smtClean="0"/>
              <a:t>with data values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37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Dictionary Literals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724400"/>
          </a:xfrm>
        </p:spPr>
        <p:txBody>
          <a:bodyPr/>
          <a:lstStyle/>
          <a:p>
            <a:r>
              <a:rPr lang="en-US" altLang="en-US" dirty="0" smtClean="0"/>
              <a:t>A Python dictionary is written as a sequence of key/value pairs separated by commas</a:t>
            </a:r>
          </a:p>
          <a:p>
            <a:pPr lvl="1"/>
            <a:r>
              <a:rPr lang="en-US" altLang="en-US" dirty="0" smtClean="0"/>
              <a:t>Pairs are sometimes called </a:t>
            </a:r>
            <a:r>
              <a:rPr lang="en-US" altLang="en-US" b="1" dirty="0" smtClean="0"/>
              <a:t>entries</a:t>
            </a:r>
          </a:p>
          <a:p>
            <a:pPr lvl="1"/>
            <a:r>
              <a:rPr lang="en-US" altLang="en-US" dirty="0" smtClean="0"/>
              <a:t>Enclosed in curly braces (</a:t>
            </a:r>
            <a:r>
              <a:rPr lang="en-US" altLang="en-US" b="1" dirty="0" smtClean="0"/>
              <a:t>{ </a:t>
            </a:r>
            <a:r>
              <a:rPr lang="en-US" altLang="en-US" dirty="0" smtClean="0"/>
              <a:t>and </a:t>
            </a:r>
            <a:r>
              <a:rPr lang="en-US" altLang="en-US" b="1" dirty="0" smtClean="0"/>
              <a:t>}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A colon (</a:t>
            </a:r>
            <a:r>
              <a:rPr lang="en-US" altLang="en-US" b="1" dirty="0" smtClean="0"/>
              <a:t>:</a:t>
            </a:r>
            <a:r>
              <a:rPr lang="en-US" altLang="en-US" dirty="0" smtClean="0"/>
              <a:t>) separates a key and its value</a:t>
            </a:r>
          </a:p>
          <a:p>
            <a:r>
              <a:rPr lang="en-US" altLang="en-US" dirty="0" smtClean="0"/>
              <a:t>Examples:</a:t>
            </a:r>
          </a:p>
          <a:p>
            <a:pPr lvl="1"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{'Sarah':'476-3321', 'Nathan':'351-7743'}</a:t>
            </a:r>
            <a:r>
              <a:rPr lang="en-US" altLang="en-US" sz="1800" b="1" dirty="0" smtClean="0"/>
              <a:t>      </a:t>
            </a:r>
            <a:r>
              <a:rPr lang="en-US" altLang="en-US" sz="1800" dirty="0" smtClean="0"/>
              <a:t>A Phone book</a:t>
            </a:r>
          </a:p>
          <a:p>
            <a:pPr lvl="1"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{'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Name':'Molly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', 'Age':18}</a:t>
            </a:r>
            <a:r>
              <a:rPr lang="en-US" altLang="en-US" sz="1800" b="1" dirty="0" smtClean="0"/>
              <a:t> 	</a:t>
            </a:r>
            <a:r>
              <a:rPr lang="en-US" altLang="en-US" sz="1800" dirty="0" smtClean="0"/>
              <a:t>Personal information</a:t>
            </a:r>
          </a:p>
          <a:p>
            <a:pPr lvl="1">
              <a:buFontTx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</a:rPr>
              <a:t>{}</a:t>
            </a:r>
            <a:r>
              <a:rPr lang="en-US" altLang="en-US" sz="1800" b="1" dirty="0" smtClean="0"/>
              <a:t> 		    			</a:t>
            </a:r>
            <a:r>
              <a:rPr lang="en-US" altLang="en-US" sz="1800" dirty="0" smtClean="0"/>
              <a:t>An empty dictionary</a:t>
            </a:r>
          </a:p>
          <a:p>
            <a:r>
              <a:rPr lang="en-US" altLang="en-US" dirty="0" smtClean="0"/>
              <a:t>Keys can be data of any immutable types, including other data structures</a:t>
            </a:r>
            <a:endParaRPr lang="en-US" alt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01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Adding Keys and Replacing Values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Add a new key/value pair to a dictionary using </a:t>
            </a:r>
            <a:r>
              <a:rPr lang="en-US" altLang="en-US" b="1" dirty="0" smtClean="0">
                <a:latin typeface="Courier New" panose="02070309020205020404" pitchFamily="49" charset="0"/>
              </a:rPr>
              <a:t>[]</a:t>
            </a:r>
            <a:r>
              <a:rPr lang="en-US" altLang="en-US" dirty="0" smtClean="0"/>
              <a:t>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Example: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Use </a:t>
            </a:r>
            <a:r>
              <a:rPr lang="en-US" altLang="en-US" b="1" dirty="0" smtClean="0">
                <a:latin typeface="Courier New" panose="02070309020205020404" pitchFamily="49" charset="0"/>
              </a:rPr>
              <a:t>[]</a:t>
            </a:r>
            <a:r>
              <a:rPr lang="en-US" altLang="en-US" dirty="0" smtClean="0"/>
              <a:t> also to replace a value at an existing key: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6" b="3619"/>
          <a:stretch>
            <a:fillRect/>
          </a:stretch>
        </p:blipFill>
        <p:spPr bwMode="auto">
          <a:xfrm>
            <a:off x="965200" y="2054755"/>
            <a:ext cx="726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6"/>
          <a:stretch>
            <a:fillRect/>
          </a:stretch>
        </p:blipFill>
        <p:spPr bwMode="auto">
          <a:xfrm>
            <a:off x="982663" y="2988205"/>
            <a:ext cx="7246937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3"/>
          <a:stretch>
            <a:fillRect/>
          </a:stretch>
        </p:blipFill>
        <p:spPr bwMode="auto">
          <a:xfrm>
            <a:off x="969963" y="5119688"/>
            <a:ext cx="7259637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49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371600"/>
          </a:xfrm>
        </p:spPr>
        <p:txBody>
          <a:bodyPr/>
          <a:lstStyle/>
          <a:p>
            <a:r>
              <a:rPr lang="en-US" altLang="en-US" smtClean="0"/>
              <a:t>Accessing Values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76800"/>
          </a:xfrm>
        </p:spPr>
        <p:txBody>
          <a:bodyPr/>
          <a:lstStyle/>
          <a:p>
            <a:r>
              <a:rPr lang="en-US" altLang="en-US" dirty="0" smtClean="0"/>
              <a:t>Use </a:t>
            </a:r>
            <a:r>
              <a:rPr lang="en-US" altLang="en-US" b="1" dirty="0" smtClean="0">
                <a:latin typeface="Courier New" panose="02070309020205020404" pitchFamily="49" charset="0"/>
              </a:rPr>
              <a:t>[]</a:t>
            </a:r>
            <a:r>
              <a:rPr lang="en-US" altLang="en-US" dirty="0" smtClean="0"/>
              <a:t> to obtain the value associated with a key</a:t>
            </a:r>
          </a:p>
          <a:p>
            <a:pPr lvl="1"/>
            <a:r>
              <a:rPr lang="en-US" altLang="en-US" dirty="0" smtClean="0"/>
              <a:t>If key is not present in dictionary, an error is raised</a:t>
            </a:r>
          </a:p>
          <a:p>
            <a:endParaRPr lang="en-US" altLang="en-US" dirty="0" smtClean="0"/>
          </a:p>
          <a:p>
            <a:pPr>
              <a:lnSpc>
                <a:spcPct val="130000"/>
              </a:lnSpc>
            </a:pPr>
            <a:endParaRPr lang="en-US" altLang="en-US" sz="2800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If the existence of a key is uncertain, test for it using the dictionary method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has_key</a:t>
            </a:r>
            <a:endParaRPr lang="en-US" altLang="en-US" b="1" dirty="0" smtClean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 smtClean="0"/>
              <a:t>Easier strategy is to use the method </a:t>
            </a:r>
            <a:r>
              <a:rPr lang="en-US" altLang="en-US" b="1" dirty="0" smtClean="0">
                <a:latin typeface="Courier New" panose="02070309020205020404" pitchFamily="49" charset="0"/>
              </a:rPr>
              <a:t>get</a:t>
            </a:r>
            <a:endParaRPr lang="en-US" altLang="en-US" dirty="0" smtClean="0"/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"/>
          <a:stretch>
            <a:fillRect/>
          </a:stretch>
        </p:blipFill>
        <p:spPr bwMode="auto">
          <a:xfrm>
            <a:off x="990600" y="2286000"/>
            <a:ext cx="7237413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57800"/>
            <a:ext cx="647700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62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Keys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r>
              <a:rPr lang="en-US" altLang="en-US" smtClean="0"/>
              <a:t>To delete an entry from a dictionary, remove its key using the method </a:t>
            </a:r>
            <a:r>
              <a:rPr lang="en-US" altLang="en-US" b="1" smtClean="0">
                <a:latin typeface="Courier New" panose="02070309020205020404" pitchFamily="49" charset="0"/>
              </a:rPr>
              <a:t>pop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/>
            <a:r>
              <a:rPr lang="en-US" altLang="en-US" b="1" smtClean="0">
                <a:latin typeface="Courier New" panose="02070309020205020404" pitchFamily="49" charset="0"/>
              </a:rPr>
              <a:t>pop</a:t>
            </a:r>
            <a:r>
              <a:rPr lang="en-US" altLang="en-US" smtClean="0"/>
              <a:t> expects a key and an optional default value as arguments</a:t>
            </a:r>
          </a:p>
          <a:p>
            <a:pPr lvl="1"/>
            <a:endParaRPr lang="en-US" altLang="en-US" smtClean="0"/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7048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Traversing a Dictionary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To print all of the keys and their values: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3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Alternative: Use the dictionary method </a:t>
            </a:r>
            <a:r>
              <a:rPr lang="en-US" altLang="en-US" b="1" dirty="0" smtClean="0">
                <a:latin typeface="Courier New" panose="02070309020205020404" pitchFamily="49" charset="0"/>
              </a:rPr>
              <a:t>items()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 smtClean="0"/>
              <a:t>Entries are represented as </a:t>
            </a:r>
            <a:r>
              <a:rPr lang="en-US" altLang="en-US" dirty="0" err="1" smtClean="0"/>
              <a:t>tuples</a:t>
            </a:r>
            <a:r>
              <a:rPr lang="en-US" altLang="en-US" dirty="0" smtClean="0"/>
              <a:t> within the list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You can sort the list first:</a:t>
            </a:r>
          </a:p>
          <a:p>
            <a:pPr lvl="1"/>
            <a:endParaRPr lang="en-US" altLang="en-US" dirty="0" smtClean="0"/>
          </a:p>
        </p:txBody>
      </p:sp>
      <p:pic>
        <p:nvPicPr>
          <p:cNvPr id="4199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6" b="-841"/>
          <a:stretch>
            <a:fillRect/>
          </a:stretch>
        </p:blipFill>
        <p:spPr bwMode="auto">
          <a:xfrm>
            <a:off x="990600" y="3200401"/>
            <a:ext cx="6685844" cy="751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30400"/>
            <a:ext cx="6674556" cy="55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6968067" cy="58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4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09444"/>
            <a:ext cx="6750756" cy="97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46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6539089" cy="487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Traversing a Dictionary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05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The Hexadecimal System Revisited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You can keep a hex-to-binary </a:t>
            </a:r>
            <a:r>
              <a:rPr lang="en-US" altLang="en-US" b="1" dirty="0" smtClean="0"/>
              <a:t>lookup table</a:t>
            </a:r>
            <a:r>
              <a:rPr lang="en-US" altLang="en-US" dirty="0" smtClean="0"/>
              <a:t> to aid in the conversion process.</a:t>
            </a:r>
          </a:p>
          <a:p>
            <a:r>
              <a:rPr lang="en-US" altLang="en-US" dirty="0" smtClean="0"/>
              <a:t>Read the code below. What does each line do?</a:t>
            </a:r>
          </a:p>
          <a:p>
            <a:endParaRPr lang="en-US" altLang="en-US" dirty="0" smtClean="0"/>
          </a:p>
        </p:txBody>
      </p:sp>
      <p:grpSp>
        <p:nvGrpSpPr>
          <p:cNvPr id="44039" name="Group 6"/>
          <p:cNvGrpSpPr>
            <a:grpSpLocks/>
          </p:cNvGrpSpPr>
          <p:nvPr/>
        </p:nvGrpSpPr>
        <p:grpSpPr bwMode="auto">
          <a:xfrm>
            <a:off x="984250" y="2630310"/>
            <a:ext cx="7321550" cy="3429000"/>
            <a:chOff x="620" y="1776"/>
            <a:chExt cx="4612" cy="2160"/>
          </a:xfrm>
        </p:grpSpPr>
        <p:pic>
          <p:nvPicPr>
            <p:cNvPr id="4404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06"/>
            <a:stretch>
              <a:fillRect/>
            </a:stretch>
          </p:blipFill>
          <p:spPr bwMode="auto">
            <a:xfrm>
              <a:off x="624" y="1776"/>
              <a:ext cx="4608" cy="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98"/>
            <a:stretch>
              <a:fillRect/>
            </a:stretch>
          </p:blipFill>
          <p:spPr bwMode="auto">
            <a:xfrm>
              <a:off x="620" y="2592"/>
              <a:ext cx="4612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22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the Mode of a List of Values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/>
              <a:t>mode </a:t>
            </a:r>
            <a:r>
              <a:rPr lang="en-US" altLang="en-US" smtClean="0"/>
              <a:t>of a list of values is the value that occurs most frequently</a:t>
            </a:r>
          </a:p>
          <a:p>
            <a:r>
              <a:rPr lang="en-US" altLang="en-US" smtClean="0"/>
              <a:t>The following script inputs a list of words from a text file and prints their mode</a:t>
            </a:r>
          </a:p>
          <a:p>
            <a:endParaRPr lang="en-US" altLang="en-US" smtClean="0"/>
          </a:p>
        </p:txBody>
      </p:sp>
      <p:pic>
        <p:nvPicPr>
          <p:cNvPr id="4506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79045"/>
            <a:ext cx="70199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7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Finding the Mode of a List of Values</a:t>
            </a:r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76401"/>
            <a:ext cx="7270044" cy="404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 Literals and Basic Operators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953000"/>
          </a:xfrm>
        </p:spPr>
        <p:txBody>
          <a:bodyPr/>
          <a:lstStyle/>
          <a:p>
            <a:r>
              <a:rPr lang="en-US" altLang="en-US" dirty="0" smtClean="0"/>
              <a:t>Some examples: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['apples', 'oranges', 'cherries']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[[5, 9], [541, 78]]</a:t>
            </a:r>
          </a:p>
          <a:p>
            <a:r>
              <a:rPr lang="en-US" altLang="en-US" dirty="0" smtClean="0"/>
              <a:t>When an element is an expression, its value is included in the list:</a:t>
            </a:r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Lists of integers can be built using </a:t>
            </a:r>
            <a:r>
              <a:rPr lang="en-US" altLang="en-US" b="1" dirty="0" smtClean="0">
                <a:latin typeface="Courier New" panose="02070309020205020404" pitchFamily="49" charset="0"/>
              </a:rPr>
              <a:t>range</a:t>
            </a:r>
            <a:r>
              <a:rPr lang="en-US" altLang="en-US" dirty="0" smtClean="0"/>
              <a:t>:</a:t>
            </a:r>
          </a:p>
        </p:txBody>
      </p:sp>
      <p:pic>
        <p:nvPicPr>
          <p:cNvPr id="922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9" b="46692"/>
          <a:stretch>
            <a:fillRect/>
          </a:stretch>
        </p:blipFill>
        <p:spPr bwMode="auto">
          <a:xfrm>
            <a:off x="990600" y="3197578"/>
            <a:ext cx="71008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76044"/>
            <a:ext cx="72009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93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Study: Nondirective Psychotherapy (Request)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r>
              <a:rPr lang="en-US" altLang="en-US" smtClean="0"/>
              <a:t>Doctor in this kind of therapy responds to patient’s statements by rephrasing them or indirectly asking for more information</a:t>
            </a:r>
          </a:p>
          <a:p>
            <a:r>
              <a:rPr lang="en-US" altLang="en-US" smtClean="0"/>
              <a:t>Request:</a:t>
            </a:r>
          </a:p>
          <a:p>
            <a:pPr lvl="1"/>
            <a:r>
              <a:rPr lang="en-US" altLang="en-US" smtClean="0"/>
              <a:t>Write a program that emulates a nondirective psychotherapist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90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Nondirective Psychotherapy (Analysis)</a:t>
            </a:r>
          </a:p>
        </p:txBody>
      </p:sp>
      <p:pic>
        <p:nvPicPr>
          <p:cNvPr id="4813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2151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01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Nondirective Psychotherapy (Analysis)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When user enters a statement, program responds in one of two ways:</a:t>
            </a:r>
          </a:p>
          <a:p>
            <a:pPr lvl="1"/>
            <a:r>
              <a:rPr lang="en-US" altLang="en-US" smtClean="0"/>
              <a:t>With a randomly chosen hedge, such as “Please tell me more”</a:t>
            </a:r>
          </a:p>
          <a:p>
            <a:pPr lvl="1"/>
            <a:r>
              <a:rPr lang="en-US" altLang="en-US" smtClean="0"/>
              <a:t>By changing some key words in user’s input string and appending string to a randomly chosen qualifier</a:t>
            </a:r>
          </a:p>
          <a:p>
            <a:pPr lvl="2"/>
            <a:r>
              <a:rPr lang="en-US" altLang="en-US" smtClean="0"/>
              <a:t>Thus, to “My teacher always plays favorites,” program might reply, “Why do you say that your teacher always plays favorites?”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97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Study: Nondirective Psychotherapy (Design)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Program consists of a set of collaborating functions that share a common data pool</a:t>
            </a:r>
          </a:p>
          <a:p>
            <a:r>
              <a:rPr lang="en-US" altLang="en-US" dirty="0" err="1" smtClean="0"/>
              <a:t>Pseudocode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output a greeting to the patient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while True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/>
              <a:t>prompt for and input a string from the patient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/>
              <a:t>if the string equals “Quit”</a:t>
            </a:r>
          </a:p>
          <a:p>
            <a:pPr lvl="3">
              <a:lnSpc>
                <a:spcPct val="80000"/>
              </a:lnSpc>
            </a:pPr>
            <a:r>
              <a:rPr lang="en-US" altLang="en-US" sz="1600" dirty="0" smtClean="0"/>
              <a:t>output a sign-off message to the patient</a:t>
            </a:r>
          </a:p>
          <a:p>
            <a:pPr lvl="3">
              <a:lnSpc>
                <a:spcPct val="80000"/>
              </a:lnSpc>
            </a:pPr>
            <a:r>
              <a:rPr lang="en-US" altLang="en-US" sz="1600" dirty="0" smtClean="0"/>
              <a:t>break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/>
              <a:t>call another function to obtain a reply to this string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/>
              <a:t>output the reply to the patient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84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Nondirective Psychotherapy (Implementation)</a:t>
            </a:r>
          </a:p>
        </p:txBody>
      </p:sp>
      <p:grpSp>
        <p:nvGrpSpPr>
          <p:cNvPr id="51206" name="Group 6"/>
          <p:cNvGrpSpPr>
            <a:grpSpLocks/>
          </p:cNvGrpSpPr>
          <p:nvPr/>
        </p:nvGrpSpPr>
        <p:grpSpPr bwMode="auto">
          <a:xfrm>
            <a:off x="990600" y="2133600"/>
            <a:ext cx="7334250" cy="3732213"/>
            <a:chOff x="624" y="1344"/>
            <a:chExt cx="4620" cy="2351"/>
          </a:xfrm>
        </p:grpSpPr>
        <p:pic>
          <p:nvPicPr>
            <p:cNvPr id="5120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344"/>
              <a:ext cx="4008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253"/>
            <a:stretch>
              <a:fillRect/>
            </a:stretch>
          </p:blipFill>
          <p:spPr bwMode="auto">
            <a:xfrm>
              <a:off x="624" y="2007"/>
              <a:ext cx="4620" cy="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45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23" y="1066800"/>
            <a:ext cx="7061200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59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Study: Nondirective Psychotherapy (Testing)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419600"/>
          </a:xfrm>
        </p:spPr>
        <p:txBody>
          <a:bodyPr/>
          <a:lstStyle/>
          <a:p>
            <a:r>
              <a:rPr lang="en-US" altLang="en-US" smtClean="0"/>
              <a:t>Functions in this program can be tested in a bottom-up or a top-down manner</a:t>
            </a:r>
          </a:p>
          <a:p>
            <a:r>
              <a:rPr lang="en-US" altLang="en-US" smtClean="0"/>
              <a:t>Program’s replies break down when:</a:t>
            </a:r>
          </a:p>
          <a:p>
            <a:pPr lvl="1"/>
            <a:r>
              <a:rPr lang="en-US" altLang="en-US" smtClean="0"/>
              <a:t>User addresses the therapist in the second person</a:t>
            </a:r>
          </a:p>
          <a:p>
            <a:pPr lvl="1"/>
            <a:r>
              <a:rPr lang="en-US" altLang="en-US" smtClean="0"/>
              <a:t>User uses contractions (for example, I’m and I’ll)</a:t>
            </a:r>
          </a:p>
          <a:p>
            <a:r>
              <a:rPr lang="en-US" altLang="en-US" smtClean="0"/>
              <a:t>With a little work, you can make the replies more realistic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83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724400"/>
          </a:xfrm>
        </p:spPr>
        <p:txBody>
          <a:bodyPr/>
          <a:lstStyle/>
          <a:p>
            <a:r>
              <a:rPr lang="en-US" altLang="en-US" dirty="0" smtClean="0"/>
              <a:t>A list is a sequence of zero or more elements</a:t>
            </a:r>
          </a:p>
          <a:p>
            <a:pPr lvl="1"/>
            <a:r>
              <a:rPr lang="en-US" altLang="en-US" dirty="0" smtClean="0"/>
              <a:t>Can be manipulated with the subscript, concatenation, comparison, and </a:t>
            </a:r>
            <a:r>
              <a:rPr lang="en-US" altLang="en-US" b="1" dirty="0" smtClean="0">
                <a:latin typeface="Courier New" panose="02070309020205020404" pitchFamily="49" charset="0"/>
              </a:rPr>
              <a:t>in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operators</a:t>
            </a:r>
          </a:p>
          <a:p>
            <a:pPr lvl="1"/>
            <a:r>
              <a:rPr lang="en-US" altLang="en-US" dirty="0" smtClean="0"/>
              <a:t>Mutable data structure</a:t>
            </a:r>
          </a:p>
          <a:p>
            <a:pPr lvl="1"/>
            <a:r>
              <a:rPr lang="en-US" altLang="en-US" b="1" dirty="0" smtClean="0">
                <a:latin typeface="Courier New" panose="02070309020205020404" pitchFamily="49" charset="0"/>
              </a:rPr>
              <a:t>index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returns position of target element in a list</a:t>
            </a:r>
          </a:p>
          <a:p>
            <a:pPr lvl="1"/>
            <a:r>
              <a:rPr lang="en-US" altLang="en-US" dirty="0" smtClean="0"/>
              <a:t>Elements can be arranged in order using </a:t>
            </a:r>
            <a:r>
              <a:rPr lang="en-US" altLang="en-US" b="1" dirty="0" smtClean="0">
                <a:latin typeface="Courier New" panose="02070309020205020404" pitchFamily="49" charset="0"/>
              </a:rPr>
              <a:t>sort</a:t>
            </a:r>
            <a:endParaRPr lang="en-US" altLang="en-US" dirty="0" smtClean="0"/>
          </a:p>
          <a:p>
            <a:r>
              <a:rPr lang="en-US" altLang="en-US" dirty="0" err="1" smtClean="0"/>
              <a:t>Mutator</a:t>
            </a:r>
            <a:r>
              <a:rPr lang="en-US" altLang="en-US" dirty="0" smtClean="0"/>
              <a:t> methods are called to change the state of an object; usually return the value </a:t>
            </a:r>
            <a:r>
              <a:rPr lang="en-US" altLang="en-US" b="1" dirty="0" smtClean="0">
                <a:latin typeface="Courier New" panose="02070309020205020404" pitchFamily="49" charset="0"/>
              </a:rPr>
              <a:t>None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r>
              <a:rPr lang="en-US" altLang="en-US" dirty="0" smtClean="0"/>
              <a:t>Assignment of a variable to another one causes both to refer to the same data object (aliasing)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err="1" smtClean="0"/>
              <a:t>tuple</a:t>
            </a:r>
            <a:r>
              <a:rPr lang="en-US" altLang="en-US" dirty="0" smtClean="0"/>
              <a:t> is similar to a list, but is immutable</a:t>
            </a:r>
          </a:p>
          <a:p>
            <a:r>
              <a:rPr lang="en-US" altLang="en-US" dirty="0" smtClean="0"/>
              <a:t>A function definition consists of header and body</a:t>
            </a:r>
          </a:p>
          <a:p>
            <a:pPr lvl="1"/>
            <a:r>
              <a:rPr lang="en-US" altLang="en-US" b="1" dirty="0" smtClean="0">
                <a:latin typeface="Courier New" panose="02070309020205020404" pitchFamily="49" charset="0"/>
              </a:rPr>
              <a:t>return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returns a value from a function definition</a:t>
            </a:r>
          </a:p>
          <a:p>
            <a:r>
              <a:rPr lang="en-US" altLang="en-US" dirty="0" smtClean="0"/>
              <a:t>A dictionary associates a set of keys with values</a:t>
            </a:r>
          </a:p>
          <a:p>
            <a:pPr lvl="1"/>
            <a:r>
              <a:rPr lang="en-US" altLang="en-US" b="1" dirty="0" smtClean="0">
                <a:latin typeface="Courier New" panose="02070309020205020404" pitchFamily="49" charset="0"/>
              </a:rPr>
              <a:t>[]</a:t>
            </a:r>
            <a:r>
              <a:rPr lang="en-US" altLang="en-US" dirty="0" smtClean="0"/>
              <a:t> is used to add a new key/value pair to a dictionary or to replace a value associated with an existing key</a:t>
            </a:r>
          </a:p>
          <a:p>
            <a:pPr lvl="1"/>
            <a:r>
              <a:rPr lang="en-US" altLang="en-US" b="1" dirty="0" err="1" smtClean="0">
                <a:latin typeface="Courier New" panose="02070309020205020404" pitchFamily="49" charset="0"/>
              </a:rPr>
              <a:t>dict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type includes methods to access and remove data in a dictionary</a:t>
            </a:r>
          </a:p>
          <a:p>
            <a:r>
              <a:rPr lang="en-US" altLang="en-US" dirty="0" smtClean="0"/>
              <a:t>Testing can be bottom-up, top-down, or you can use a mix of both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7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List Literals and Basic Operators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dirty="0" err="1" smtClean="0">
                <a:latin typeface="Courier New" panose="02070309020205020404" pitchFamily="49" charset="0"/>
              </a:rPr>
              <a:t>len</a:t>
            </a:r>
            <a:r>
              <a:rPr lang="en-US" altLang="en-US" sz="2400" dirty="0" smtClean="0"/>
              <a:t>,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[]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+</a:t>
            </a:r>
            <a:r>
              <a:rPr lang="en-US" altLang="en-US" sz="2400" dirty="0" smtClean="0"/>
              <a:t>, and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==</a:t>
            </a:r>
            <a:r>
              <a:rPr lang="en-US" altLang="en-US" sz="2400" dirty="0" smtClean="0"/>
              <a:t> work on lists as expected:</a:t>
            </a:r>
          </a:p>
          <a:p>
            <a:pPr>
              <a:lnSpc>
                <a:spcPct val="70000"/>
              </a:lnSpc>
            </a:pPr>
            <a:endParaRPr lang="en-US" altLang="en-US" sz="2400" dirty="0" smtClean="0"/>
          </a:p>
          <a:p>
            <a:endParaRPr lang="en-US" altLang="en-US" sz="32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pPr>
              <a:lnSpc>
                <a:spcPct val="60000"/>
              </a:lnSpc>
            </a:pPr>
            <a:endParaRPr lang="en-US" altLang="en-US" sz="2400" dirty="0" smtClean="0"/>
          </a:p>
          <a:p>
            <a:pPr>
              <a:lnSpc>
                <a:spcPct val="60000"/>
              </a:lnSpc>
            </a:pPr>
            <a:r>
              <a:rPr lang="en-US" altLang="en-US" sz="2400" dirty="0" smtClean="0"/>
              <a:t>To print the contents of a list:</a:t>
            </a:r>
          </a:p>
          <a:p>
            <a:pPr>
              <a:lnSpc>
                <a:spcPct val="60000"/>
              </a:lnSpc>
            </a:pPr>
            <a:endParaRPr lang="en-US" altLang="en-US" sz="2400" dirty="0" smtClean="0"/>
          </a:p>
          <a:p>
            <a:pPr>
              <a:lnSpc>
                <a:spcPct val="60000"/>
              </a:lnSpc>
            </a:pPr>
            <a:endParaRPr lang="en-US" altLang="en-US" sz="2400" dirty="0" smtClean="0"/>
          </a:p>
          <a:p>
            <a:pPr>
              <a:lnSpc>
                <a:spcPct val="60000"/>
              </a:lnSpc>
            </a:pPr>
            <a:endParaRPr lang="en-US" altLang="en-US" sz="3000" dirty="0" smtClean="0"/>
          </a:p>
          <a:p>
            <a:pPr>
              <a:lnSpc>
                <a:spcPct val="40000"/>
              </a:lnSpc>
            </a:pPr>
            <a:endParaRPr lang="en-US" altLang="en-US" sz="2400" dirty="0" smtClean="0"/>
          </a:p>
          <a:p>
            <a:r>
              <a:rPr lang="en-US" altLang="en-US" sz="2400" b="1" dirty="0" smtClean="0">
                <a:latin typeface="Courier New" panose="02070309020205020404" pitchFamily="49" charset="0"/>
              </a:rPr>
              <a:t>in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detects the presence of an element: </a:t>
            </a:r>
          </a:p>
        </p:txBody>
      </p:sp>
      <p:grpSp>
        <p:nvGrpSpPr>
          <p:cNvPr id="10247" name="Group 13"/>
          <p:cNvGrpSpPr>
            <a:grpSpLocks/>
          </p:cNvGrpSpPr>
          <p:nvPr/>
        </p:nvGrpSpPr>
        <p:grpSpPr bwMode="auto">
          <a:xfrm>
            <a:off x="990600" y="2057401"/>
            <a:ext cx="5635978" cy="1537333"/>
            <a:chOff x="585" y="1383"/>
            <a:chExt cx="4128" cy="1126"/>
          </a:xfrm>
        </p:grpSpPr>
        <p:pic>
          <p:nvPicPr>
            <p:cNvPr id="10250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011" b="68236"/>
            <a:stretch>
              <a:fillRect/>
            </a:stretch>
          </p:blipFill>
          <p:spPr bwMode="auto">
            <a:xfrm>
              <a:off x="585" y="1383"/>
              <a:ext cx="412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90"/>
            <a:stretch>
              <a:fillRect/>
            </a:stretch>
          </p:blipFill>
          <p:spPr bwMode="auto">
            <a:xfrm>
              <a:off x="588" y="1959"/>
              <a:ext cx="4125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2" name="Picture 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433" r="19011" b="11765"/>
            <a:stretch>
              <a:fillRect/>
            </a:stretch>
          </p:blipFill>
          <p:spPr bwMode="auto">
            <a:xfrm>
              <a:off x="585" y="1680"/>
              <a:ext cx="41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48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2" b="-4135"/>
          <a:stretch>
            <a:fillRect/>
          </a:stretch>
        </p:blipFill>
        <p:spPr bwMode="auto">
          <a:xfrm>
            <a:off x="968022" y="5619044"/>
            <a:ext cx="5635978" cy="3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78" y="4131732"/>
            <a:ext cx="5700889" cy="96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914400"/>
            <a:ext cx="6536242" cy="510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List Literals and Basic Operators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86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Replacing an Element in a List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216400"/>
          </a:xfrm>
        </p:spPr>
        <p:txBody>
          <a:bodyPr/>
          <a:lstStyle/>
          <a:p>
            <a:r>
              <a:rPr lang="en-US" altLang="en-US" dirty="0" smtClean="0"/>
              <a:t>A list is </a:t>
            </a:r>
            <a:r>
              <a:rPr lang="en-US" altLang="en-US" b="1" dirty="0" smtClean="0"/>
              <a:t>mutable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Elements can be inserted, removed, or replaced</a:t>
            </a:r>
          </a:p>
          <a:p>
            <a:pPr lvl="1"/>
            <a:r>
              <a:rPr lang="en-US" altLang="en-US" dirty="0" smtClean="0"/>
              <a:t>The list itself maintains its identity, but its </a:t>
            </a:r>
            <a:r>
              <a:rPr lang="en-US" altLang="en-US" b="1" dirty="0" smtClean="0"/>
              <a:t>state</a:t>
            </a:r>
            <a:r>
              <a:rPr lang="en-US" altLang="en-US" dirty="0" smtClean="0"/>
              <a:t>—its length and its contents—can change</a:t>
            </a:r>
          </a:p>
          <a:p>
            <a:r>
              <a:rPr lang="en-US" altLang="en-US" dirty="0" smtClean="0"/>
              <a:t>Subscript operator is used to replace an element:</a:t>
            </a:r>
          </a:p>
          <a:p>
            <a:endParaRPr lang="en-US" altLang="en-US" dirty="0" smtClean="0"/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Subscript is used to reference the </a:t>
            </a:r>
            <a:r>
              <a:rPr lang="en-US" altLang="en-US" b="1" dirty="0" smtClean="0"/>
              <a:t>target </a:t>
            </a:r>
            <a:r>
              <a:rPr lang="en-US" altLang="en-US" dirty="0" smtClean="0"/>
              <a:t>of the assignment, which is not the list but an element’s position within it</a:t>
            </a:r>
          </a:p>
        </p:txBody>
      </p:sp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3356"/>
            <a:ext cx="70104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6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Replacing an Element in a List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Read the “while” loop code below. What does each line do?</a:t>
            </a:r>
          </a:p>
        </p:txBody>
      </p:sp>
      <p:grpSp>
        <p:nvGrpSpPr>
          <p:cNvPr id="13319" name="Group 8"/>
          <p:cNvGrpSpPr>
            <a:grpSpLocks/>
          </p:cNvGrpSpPr>
          <p:nvPr/>
        </p:nvGrpSpPr>
        <p:grpSpPr bwMode="auto">
          <a:xfrm>
            <a:off x="990600" y="2286000"/>
            <a:ext cx="7086600" cy="2362200"/>
            <a:chOff x="528" y="1392"/>
            <a:chExt cx="4464" cy="1488"/>
          </a:xfrm>
        </p:grpSpPr>
        <p:pic>
          <p:nvPicPr>
            <p:cNvPr id="13321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14"/>
            <a:stretch>
              <a:fillRect/>
            </a:stretch>
          </p:blipFill>
          <p:spPr bwMode="auto">
            <a:xfrm>
              <a:off x="528" y="1392"/>
              <a:ext cx="4464" cy="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2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058"/>
              <a:ext cx="4462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2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03"/>
          <a:stretch>
            <a:fillRect/>
          </a:stretch>
        </p:blipFill>
        <p:spPr bwMode="auto">
          <a:xfrm>
            <a:off x="990600" y="4800600"/>
            <a:ext cx="7086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5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 Methods for Inserting and Removing Elements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anose="02070309020205020404" pitchFamily="49" charset="0"/>
              </a:rPr>
              <a:t>list</a:t>
            </a:r>
            <a:r>
              <a:rPr lang="en-US" altLang="en-US" b="1" smtClean="0"/>
              <a:t> </a:t>
            </a:r>
            <a:r>
              <a:rPr lang="en-US" altLang="en-US" smtClean="0"/>
              <a:t>type includes several methods for inserting and removing elements</a:t>
            </a:r>
          </a:p>
          <a:p>
            <a:endParaRPr lang="en-US" altLang="en-US" smtClean="0"/>
          </a:p>
        </p:txBody>
      </p:sp>
      <p:pic>
        <p:nvPicPr>
          <p:cNvPr id="1434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97" y="2245783"/>
            <a:ext cx="7839075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4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2" id="{3D6D33C1-6C58-460D-AE80-64C7D09CCD4F}" vid="{A3435D1E-1032-40A8-A311-583487F8BE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Hunter_170_Template</Template>
  <TotalTime>623</TotalTime>
  <Words>1917</Words>
  <Application>Microsoft Office PowerPoint</Application>
  <PresentationFormat>On-screen Show (4:3)</PresentationFormat>
  <Paragraphs>296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Hunter_Theme</vt:lpstr>
      <vt:lpstr>Programming with Python</vt:lpstr>
      <vt:lpstr>Lists and Dictionaries</vt:lpstr>
      <vt:lpstr>Lists</vt:lpstr>
      <vt:lpstr>List Literals and Basic Operators</vt:lpstr>
      <vt:lpstr>List Literals and Basic Operators</vt:lpstr>
      <vt:lpstr>PowerPoint Presentation</vt:lpstr>
      <vt:lpstr>Replacing an Element in a List</vt:lpstr>
      <vt:lpstr>Replacing an Element in a List</vt:lpstr>
      <vt:lpstr>List Methods for Inserting and Removing Elements</vt:lpstr>
      <vt:lpstr>List Methods for Inserting and Removing Elements</vt:lpstr>
      <vt:lpstr>Searching a List</vt:lpstr>
      <vt:lpstr>Sorting a List</vt:lpstr>
      <vt:lpstr>Mutator Methods and the Value None</vt:lpstr>
      <vt:lpstr>Aliasing and Side Effects</vt:lpstr>
      <vt:lpstr>Aliasing and Side Effects</vt:lpstr>
      <vt:lpstr>Equality: Object Identity and Structural Equivalence</vt:lpstr>
      <vt:lpstr>Example: Using a List to Find the Median of a Set of Numbers</vt:lpstr>
      <vt:lpstr>Tuples</vt:lpstr>
      <vt:lpstr>The Syntax of Simple Function Definitions</vt:lpstr>
      <vt:lpstr>Parameters and Arguments</vt:lpstr>
      <vt:lpstr>The return Statement</vt:lpstr>
      <vt:lpstr>Boolean Functions</vt:lpstr>
      <vt:lpstr>Defining a main Function</vt:lpstr>
      <vt:lpstr>Defining a main Function</vt:lpstr>
      <vt:lpstr>Case Study: Generating Sentences</vt:lpstr>
      <vt:lpstr>Case Study: Generating Sentences</vt:lpstr>
      <vt:lpstr>Case Study: Generating Sentences</vt:lpstr>
      <vt:lpstr>Case Study: Generating Sentences</vt:lpstr>
      <vt:lpstr>Case Study: Generating Sentences</vt:lpstr>
      <vt:lpstr>Dictionaries</vt:lpstr>
      <vt:lpstr>Dictionary Literals</vt:lpstr>
      <vt:lpstr>Adding Keys and Replacing Values</vt:lpstr>
      <vt:lpstr>Accessing Values</vt:lpstr>
      <vt:lpstr>Removing Keys</vt:lpstr>
      <vt:lpstr>Traversing a Dictionary</vt:lpstr>
      <vt:lpstr>PowerPoint Presentation</vt:lpstr>
      <vt:lpstr>Example: The Hexadecimal System Revisited</vt:lpstr>
      <vt:lpstr>Example: Finding the Mode of a List of Values</vt:lpstr>
      <vt:lpstr>Example: Finding the Mode of a List of Values</vt:lpstr>
      <vt:lpstr>Case Study: Nondirective Psychotherapy (Request)</vt:lpstr>
      <vt:lpstr>Case Study: Nondirective Psychotherapy (Analysis)</vt:lpstr>
      <vt:lpstr>Case Study: Nondirective Psychotherapy (Analysis)</vt:lpstr>
      <vt:lpstr>Case Study: Nondirective Psychotherapy (Design)</vt:lpstr>
      <vt:lpstr>Case Study: Nondirective Psychotherapy (Implementation)</vt:lpstr>
      <vt:lpstr>PowerPoint Presentation</vt:lpstr>
      <vt:lpstr>Case Study: Nondirective Psychotherapy (Testing)</vt:lpstr>
      <vt:lpstr>Summary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Windows User</dc:creator>
  <cp:lastModifiedBy>George McRedmond</cp:lastModifiedBy>
  <cp:revision>69</cp:revision>
  <dcterms:created xsi:type="dcterms:W3CDTF">2016-10-04T15:58:21Z</dcterms:created>
  <dcterms:modified xsi:type="dcterms:W3CDTF">2017-08-25T12:51:33Z</dcterms:modified>
</cp:coreProperties>
</file>