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2A76E-C859-4D8C-B983-FCD6316D1979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7CD9-0ADA-4E14-B079-75DB22074A83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18AD-92FB-4B36-B434-0551DAA2547C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8675CA-61DF-4440-88D3-CFEADDE3C64F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3DC8-544D-420B-993D-6A18AC397BE2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E0AC-FA3B-48AB-918B-3D269CA7F74C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204-B395-4988-92C1-F6602B0F0077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566-A8DC-4DBD-9A4C-2789778C8B7F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3C65-4840-4C93-A4A2-B292A04A058F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1C11-3901-481A-B2B4-5A36FEB23AE7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B43D0D-4183-4DA4-806C-AC219F127599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396C4F-19D2-4499-AD34-119FD2FC7FA0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91F6FD87-B3EA-402A-92B7-B12E3341FA09}" type="datetime1">
              <a:rPr lang="en-US" smtClean="0"/>
              <a:pPr/>
              <a:t>8/28/2017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with Python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4" y="289714"/>
            <a:ext cx="2137800" cy="2137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Design of the Doctor Program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25" y="1490663"/>
            <a:ext cx="6630365" cy="46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with Recursive Functions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top-down design, you decompose a complex problem into a set of simpler problems and solve these with different functions</a:t>
            </a:r>
          </a:p>
          <a:p>
            <a:r>
              <a:rPr lang="en-US" altLang="en-US" smtClean="0"/>
              <a:t>In some cases, you can decompose a complex problem into smaller problems of the same form</a:t>
            </a:r>
          </a:p>
          <a:p>
            <a:pPr lvl="1"/>
            <a:r>
              <a:rPr lang="en-US" altLang="en-US" smtClean="0"/>
              <a:t>Subproblems can be solved using the same function</a:t>
            </a:r>
          </a:p>
          <a:p>
            <a:pPr lvl="2"/>
            <a:r>
              <a:rPr lang="en-US" altLang="en-US" smtClean="0"/>
              <a:t>This design strategy is called </a:t>
            </a:r>
            <a:r>
              <a:rPr lang="en-US" altLang="en-US" b="1" smtClean="0"/>
              <a:t>recursive design</a:t>
            </a:r>
          </a:p>
          <a:p>
            <a:pPr lvl="2"/>
            <a:r>
              <a:rPr lang="en-US" altLang="en-US" smtClean="0"/>
              <a:t>Resulting functions are called </a:t>
            </a:r>
            <a:r>
              <a:rPr lang="en-US" altLang="en-US" b="1" smtClean="0"/>
              <a:t>recursive functions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9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Recursive Function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recursive function is a function that calls itself</a:t>
            </a:r>
          </a:p>
          <a:p>
            <a:pPr lvl="1"/>
            <a:r>
              <a:rPr lang="en-US" altLang="en-US" dirty="0" smtClean="0"/>
              <a:t>To prevent function from repeating itself indefinitely, it must contain at least one selection statement</a:t>
            </a:r>
          </a:p>
          <a:p>
            <a:pPr lvl="2"/>
            <a:r>
              <a:rPr lang="en-US" altLang="en-US" dirty="0" smtClean="0"/>
              <a:t>Statement examines </a:t>
            </a:r>
            <a:r>
              <a:rPr lang="en-US" altLang="en-US" b="1" dirty="0" smtClean="0"/>
              <a:t>base case </a:t>
            </a:r>
            <a:r>
              <a:rPr lang="en-US" altLang="en-US" dirty="0" smtClean="0"/>
              <a:t>to determine whether to stop or to continue with another </a:t>
            </a:r>
            <a:r>
              <a:rPr lang="en-US" altLang="en-US" b="1" dirty="0" smtClean="0"/>
              <a:t>recursive step</a:t>
            </a:r>
            <a:endParaRPr lang="en-US" altLang="en-US" dirty="0" smtClean="0"/>
          </a:p>
          <a:p>
            <a:r>
              <a:rPr lang="en-US" altLang="en-US" dirty="0" smtClean="0"/>
              <a:t>To convert </a:t>
            </a:r>
            <a:r>
              <a:rPr lang="en-US" altLang="en-US" dirty="0" err="1" smtClean="0">
                <a:latin typeface="Courier New" panose="02070309020205020404" pitchFamily="49" charset="0"/>
              </a:rPr>
              <a:t>displayRange</a:t>
            </a:r>
            <a:r>
              <a:rPr lang="en-US" altLang="en-US" dirty="0" smtClean="0"/>
              <a:t> to a recursive function:</a:t>
            </a:r>
          </a:p>
          <a:p>
            <a:pPr lvl="1"/>
            <a:endParaRPr lang="en-US" altLang="en-US" dirty="0" smtClean="0"/>
          </a:p>
          <a:p>
            <a:pPr lvl="1">
              <a:lnSpc>
                <a:spcPct val="200000"/>
              </a:lnSpc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You can replace loop with a selection statement and assignment statement with a </a:t>
            </a:r>
            <a:r>
              <a:rPr lang="en-US" altLang="en-US" b="1" dirty="0" smtClean="0"/>
              <a:t>recursive call</a:t>
            </a:r>
            <a:endParaRPr lang="en-US" altLang="en-US" dirty="0" smtClean="0"/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69196"/>
            <a:ext cx="6808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a Recursive Function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Making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displayRange</a:t>
            </a:r>
            <a:r>
              <a:rPr lang="en-US" altLang="en-US" dirty="0" smtClean="0"/>
              <a:t> recursive (continued):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5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Most recursive functions expect at least one argument</a:t>
            </a:r>
          </a:p>
          <a:p>
            <a:r>
              <a:rPr lang="en-US" altLang="en-US" dirty="0" smtClean="0"/>
              <a:t>Another example: Recursive version of </a:t>
            </a:r>
            <a:r>
              <a:rPr lang="en-US" altLang="en-US" dirty="0" smtClean="0">
                <a:latin typeface="Courier New" panose="02070309020205020404" pitchFamily="49" charset="0"/>
              </a:rPr>
              <a:t>sum</a:t>
            </a: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1456"/>
            <a:ext cx="648493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72336"/>
            <a:ext cx="6484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7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90600"/>
          </a:xfrm>
        </p:spPr>
        <p:txBody>
          <a:bodyPr/>
          <a:lstStyle/>
          <a:p>
            <a:r>
              <a:rPr lang="en-US" altLang="en-US" smtClean="0"/>
              <a:t>Tracing a Recursive Function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24" y="1366775"/>
            <a:ext cx="5728504" cy="470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Recursive Definitions to Construct Recursive Functions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Recursive functions are frequently used to design algorithms that have a </a:t>
            </a:r>
            <a:r>
              <a:rPr lang="en-US" altLang="en-US" b="1" smtClean="0"/>
              <a:t>recursive definition</a:t>
            </a:r>
          </a:p>
          <a:p>
            <a:pPr lvl="1"/>
            <a:r>
              <a:rPr lang="en-US" altLang="en-US" smtClean="0"/>
              <a:t>A recursive definition consists of equations that state what a value is for one or more base cases and one or more recursive cases</a:t>
            </a:r>
          </a:p>
          <a:p>
            <a:r>
              <a:rPr lang="en-US" altLang="en-US" smtClean="0"/>
              <a:t>Example: Fibonacci sequence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1 1 2 3 5 8 13 . . .</a:t>
            </a:r>
          </a:p>
          <a:p>
            <a:endParaRPr lang="en-US" altLang="en-US" smtClean="0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3" b="5443"/>
          <a:stretch>
            <a:fillRect/>
          </a:stretch>
        </p:blipFill>
        <p:spPr bwMode="auto">
          <a:xfrm>
            <a:off x="1066800" y="3738683"/>
            <a:ext cx="7008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 r="8476" b="3365"/>
          <a:stretch>
            <a:fillRect/>
          </a:stretch>
        </p:blipFill>
        <p:spPr bwMode="auto">
          <a:xfrm>
            <a:off x="1066800" y="4260970"/>
            <a:ext cx="7010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9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in Sentence Structure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817451"/>
          </a:xfrm>
        </p:spPr>
        <p:txBody>
          <a:bodyPr/>
          <a:lstStyle/>
          <a:p>
            <a:r>
              <a:rPr lang="en-US" altLang="en-US" dirty="0" smtClean="0"/>
              <a:t>Recursive solutions can often flow from the structure of a problem</a:t>
            </a:r>
          </a:p>
          <a:p>
            <a:r>
              <a:rPr lang="en-US" altLang="en-US" dirty="0" smtClean="0"/>
              <a:t>Example: Structure of sentences in a language</a:t>
            </a:r>
          </a:p>
          <a:p>
            <a:pPr lvl="1"/>
            <a:r>
              <a:rPr lang="en-US" altLang="en-US" dirty="0" smtClean="0"/>
              <a:t>A noun phrase can be modified by a prepositional phrase, which also contains another noun phrase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319040"/>
            <a:ext cx="7334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7"/>
          <p:cNvGrpSpPr>
            <a:grpSpLocks/>
          </p:cNvGrpSpPr>
          <p:nvPr/>
        </p:nvGrpSpPr>
        <p:grpSpPr bwMode="auto">
          <a:xfrm>
            <a:off x="987425" y="3776240"/>
            <a:ext cx="7467600" cy="1944688"/>
            <a:chOff x="622" y="2736"/>
            <a:chExt cx="4704" cy="1225"/>
          </a:xfrm>
        </p:grpSpPr>
        <p:pic>
          <p:nvPicPr>
            <p:cNvPr id="215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8"/>
            <a:stretch>
              <a:fillRect/>
            </a:stretch>
          </p:blipFill>
          <p:spPr bwMode="auto">
            <a:xfrm>
              <a:off x="622" y="2736"/>
              <a:ext cx="4658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3237" y="3516"/>
              <a:ext cx="2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2">
                <a:spcBef>
                  <a:spcPct val="20000"/>
                </a:spcBef>
              </a:pPr>
              <a:r>
                <a:rPr lang="en-US" altLang="en-US">
                  <a:solidFill>
                    <a:srgbClr val="FF3300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en-US" b="1">
                  <a:solidFill>
                    <a:srgbClr val="FF3300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en-US" b="1">
                  <a:solidFill>
                    <a:srgbClr val="FF3300"/>
                  </a:solidFill>
                </a:rPr>
                <a:t>Indirect recursion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Infinite Recursion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759577"/>
          </a:xfrm>
        </p:spPr>
        <p:txBody>
          <a:bodyPr/>
          <a:lstStyle/>
          <a:p>
            <a:r>
              <a:rPr lang="en-US" altLang="en-US" b="1" smtClean="0"/>
              <a:t>Infinite recursion </a:t>
            </a:r>
            <a:r>
              <a:rPr lang="en-US" altLang="en-US" smtClean="0"/>
              <a:t>arises when programmer fails to specify base case or to reduce size of problem in a way that terminates the recursive process</a:t>
            </a:r>
          </a:p>
          <a:p>
            <a:pPr lvl="1"/>
            <a:r>
              <a:rPr lang="en-US" altLang="en-US" smtClean="0"/>
              <a:t>In fact, the Python virtual machine eventually runs out of memory resources to manage the process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411638"/>
            <a:ext cx="7299325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3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Costs and Benefits of Recursion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4293243" cy="457200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Python Virtual Machine (PVM) reserves an area of memory for the </a:t>
            </a:r>
            <a:r>
              <a:rPr lang="en-US" altLang="en-US" sz="1600" b="1" dirty="0" smtClean="0"/>
              <a:t>call stack</a:t>
            </a:r>
          </a:p>
          <a:p>
            <a:r>
              <a:rPr lang="en-US" altLang="en-US" sz="1600" dirty="0" smtClean="0"/>
              <a:t>For each call of a function, the PVM must allocate on the call stack a </a:t>
            </a:r>
            <a:r>
              <a:rPr lang="en-US" altLang="en-US" sz="1600" b="1" dirty="0" smtClean="0"/>
              <a:t>stack frame</a:t>
            </a:r>
            <a:r>
              <a:rPr lang="en-US" altLang="en-US" sz="1600" dirty="0" smtClean="0"/>
              <a:t>, which contains:</a:t>
            </a:r>
          </a:p>
          <a:p>
            <a:pPr lvl="1"/>
            <a:r>
              <a:rPr lang="en-US" altLang="en-US" sz="1200" dirty="0" smtClean="0"/>
              <a:t>Values of the arguments</a:t>
            </a:r>
          </a:p>
          <a:p>
            <a:pPr lvl="1"/>
            <a:r>
              <a:rPr lang="en-US" altLang="en-US" sz="1200" dirty="0" smtClean="0"/>
              <a:t>Return address for the particular function call</a:t>
            </a:r>
          </a:p>
          <a:p>
            <a:pPr lvl="1"/>
            <a:r>
              <a:rPr lang="en-US" altLang="en-US" sz="1200" dirty="0" smtClean="0"/>
              <a:t>Space for the function call’s return value</a:t>
            </a:r>
          </a:p>
          <a:p>
            <a:r>
              <a:rPr lang="en-US" altLang="en-US" sz="1600" dirty="0" smtClean="0"/>
              <a:t>When a call returns, return address is used to locate the next instruction, and stack frame is </a:t>
            </a:r>
            <a:r>
              <a:rPr lang="en-US" altLang="en-US" sz="1600" dirty="0" err="1" smtClean="0"/>
              <a:t>deallocated</a:t>
            </a:r>
            <a:endParaRPr lang="en-US" altLang="en-US" sz="1600" dirty="0" smtClean="0"/>
          </a:p>
          <a:p>
            <a:r>
              <a:rPr lang="en-US" altLang="en-US" sz="1600" dirty="0" smtClean="0"/>
              <a:t>Amount of memory needed for a loop does not grow with the size of the problem’s data 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Fundamentals of Python</a:t>
            </a:r>
            <a:endParaRPr lang="en-US" dirty="0"/>
          </a:p>
        </p:txBody>
      </p:sp>
      <p:pic>
        <p:nvPicPr>
          <p:cNvPr id="27650" name="Picture 2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1246" y="1620455"/>
            <a:ext cx="3551750" cy="414725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08345" y="576801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http://jasonleaster.github.io/blog/2016/02/21/architecture-of-python-virtual-machine/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9820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48" y="1783233"/>
            <a:ext cx="5879939" cy="4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Costs and Benefits of Recursion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31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as Abstraction Mechanisms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b="1" u="sng" dirty="0" smtClean="0"/>
              <a:t>abstraction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hides detail</a:t>
            </a:r>
          </a:p>
          <a:p>
            <a:pPr lvl="1"/>
            <a:r>
              <a:rPr lang="en-US" altLang="en-US" dirty="0" smtClean="0"/>
              <a:t>Allows a person to view many things as just one thing</a:t>
            </a:r>
          </a:p>
          <a:p>
            <a:r>
              <a:rPr lang="en-US" altLang="en-US" dirty="0" smtClean="0"/>
              <a:t>We use abstractions to refer to the most common tasks in everyday life</a:t>
            </a:r>
          </a:p>
          <a:p>
            <a:pPr lvl="1"/>
            <a:r>
              <a:rPr lang="en-US" altLang="en-US" dirty="0" smtClean="0"/>
              <a:t>For example, the expression “</a:t>
            </a:r>
            <a:r>
              <a:rPr lang="en-US" altLang="en-US" i="1" dirty="0" smtClean="0"/>
              <a:t>doing my laundry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Effective designers must invent useful abstractions to control complexity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92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Gathering Information from a File System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Request: Write a program that allows the user to obtain information about the file system</a:t>
            </a:r>
          </a:p>
          <a:p>
            <a:r>
              <a:rPr lang="en-US" altLang="en-US" smtClean="0"/>
              <a:t>Analysis:</a:t>
            </a:r>
          </a:p>
          <a:p>
            <a:pPr lvl="1"/>
            <a:r>
              <a:rPr lang="en-US" altLang="en-US" smtClean="0"/>
              <a:t>File systems are tree-like structures</a:t>
            </a:r>
          </a:p>
          <a:p>
            <a:pPr lvl="1"/>
            <a:r>
              <a:rPr lang="en-US" altLang="en-US" smtClean="0"/>
              <a:t>At the top of the tree is the </a:t>
            </a:r>
            <a:r>
              <a:rPr lang="en-US" altLang="en-US" b="1" smtClean="0"/>
              <a:t>root directory</a:t>
            </a:r>
          </a:p>
          <a:p>
            <a:pPr lvl="1"/>
            <a:r>
              <a:rPr lang="en-US" altLang="en-US" smtClean="0"/>
              <a:t>Under the root are files and subdirectories</a:t>
            </a:r>
          </a:p>
          <a:p>
            <a:pPr lvl="1"/>
            <a:r>
              <a:rPr lang="en-US" altLang="en-US" smtClean="0"/>
              <a:t>Each directory in the system except the root lies within another directory called its </a:t>
            </a:r>
            <a:r>
              <a:rPr lang="en-US" altLang="en-US" b="1" smtClean="0"/>
              <a:t>parent</a:t>
            </a:r>
            <a:endParaRPr lang="en-US" altLang="en-US" smtClean="0"/>
          </a:p>
          <a:p>
            <a:pPr lvl="1"/>
            <a:r>
              <a:rPr lang="en-US" altLang="en-US" smtClean="0"/>
              <a:t>Example of a path (UNIX-based file system):</a:t>
            </a:r>
          </a:p>
          <a:p>
            <a:pPr lvl="2"/>
            <a:r>
              <a:rPr lang="en-US" altLang="en-US" sz="2000" smtClean="0">
                <a:latin typeface="Courier New" panose="02070309020205020404" pitchFamily="49" charset="0"/>
              </a:rPr>
              <a:t>/Users/KenLaptop/Book/Chapter6/Chapter6.doc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Gathering Information from a File System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30" y="1641476"/>
            <a:ext cx="6292770" cy="43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719263"/>
            <a:ext cx="7334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Gathering Information from a File System (continued)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4977113"/>
            <a:ext cx="8229600" cy="103018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dirty="0" smtClean="0"/>
              <a:t>When user enters a number, program runs command; then, displays CWD and menu again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unrecognized command produces an error message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3" y="1371601"/>
            <a:ext cx="6807562" cy="459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Study: Gathering Information from a File System (continued)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741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645525"/>
            <a:ext cx="55340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77200"/>
            <a:ext cx="56388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Gathering Information from a File System –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61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Gathering Information from a File System (continued)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1667719" y="1544256"/>
            <a:ext cx="6234113" cy="4594225"/>
            <a:chOff x="662" y="1104"/>
            <a:chExt cx="3927" cy="2894"/>
          </a:xfrm>
        </p:grpSpPr>
        <p:pic>
          <p:nvPicPr>
            <p:cNvPr id="3072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71"/>
            <a:stretch>
              <a:fillRect/>
            </a:stretch>
          </p:blipFill>
          <p:spPr bwMode="auto">
            <a:xfrm>
              <a:off x="672" y="1104"/>
              <a:ext cx="3917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662" y="376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Managing a Program’s Namespace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A program’s </a:t>
            </a:r>
            <a:r>
              <a:rPr lang="en-US" altLang="en-US" b="1" smtClean="0"/>
              <a:t>namespace</a:t>
            </a:r>
            <a:r>
              <a:rPr lang="en-US" altLang="en-US" smtClean="0"/>
              <a:t> is the set of its variables and their values</a:t>
            </a:r>
          </a:p>
          <a:p>
            <a:pPr lvl="1"/>
            <a:r>
              <a:rPr lang="en-US" altLang="en-US" smtClean="0"/>
              <a:t>You can control it with good design principles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altLang="en-US" smtClean="0"/>
              <a:t>Module Variables, Parameters, and Temporary Variables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18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Module variables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temporary variables </a:t>
            </a:r>
            <a:r>
              <a:rPr lang="en-US" altLang="en-US" dirty="0" smtClean="0"/>
              <a:t>receive their values as soon as they are introduced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Parameters </a:t>
            </a:r>
            <a:r>
              <a:rPr lang="en-US" altLang="en-US" dirty="0" smtClean="0"/>
              <a:t>behave like a variable and are introduced in a function or method header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 not receive a value until the function is called</a:t>
            </a:r>
          </a:p>
        </p:txBody>
      </p:sp>
      <p:grpSp>
        <p:nvGrpSpPr>
          <p:cNvPr id="32775" name="Group 15"/>
          <p:cNvGrpSpPr>
            <a:grpSpLocks/>
          </p:cNvGrpSpPr>
          <p:nvPr/>
        </p:nvGrpSpPr>
        <p:grpSpPr bwMode="auto">
          <a:xfrm>
            <a:off x="903288" y="1524000"/>
            <a:ext cx="7326312" cy="2667000"/>
            <a:chOff x="569" y="960"/>
            <a:chExt cx="4615" cy="1680"/>
          </a:xfrm>
        </p:grpSpPr>
        <p:pic>
          <p:nvPicPr>
            <p:cNvPr id="3277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1"/>
            <a:stretch>
              <a:fillRect/>
            </a:stretch>
          </p:blipFill>
          <p:spPr bwMode="auto">
            <a:xfrm>
              <a:off x="624" y="1211"/>
              <a:ext cx="4560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Text Box 5"/>
            <p:cNvSpPr txBox="1">
              <a:spLocks noChangeArrowheads="1"/>
            </p:cNvSpPr>
            <p:nvPr/>
          </p:nvSpPr>
          <p:spPr bwMode="auto">
            <a:xfrm>
              <a:off x="569" y="960"/>
              <a:ext cx="2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doctor.py</a:t>
              </a:r>
              <a:r>
                <a:rPr lang="en-US" altLang="en-US"/>
                <a:t> file (module name is </a:t>
              </a:r>
              <a:r>
                <a:rPr lang="en-US" altLang="en-US">
                  <a:latin typeface="Courier New" panose="02070309020205020404" pitchFamily="49" charset="0"/>
                </a:rPr>
                <a:t>doctor</a:t>
              </a:r>
              <a:r>
                <a:rPr lang="en-US" altLang="en-US"/>
                <a:t>):</a:t>
              </a:r>
            </a:p>
          </p:txBody>
        </p:sp>
        <p:sp>
          <p:nvSpPr>
            <p:cNvPr id="32778" name="Line 6"/>
            <p:cNvSpPr>
              <a:spLocks noChangeShapeType="1"/>
            </p:cNvSpPr>
            <p:nvPr/>
          </p:nvSpPr>
          <p:spPr bwMode="auto">
            <a:xfrm flipV="1">
              <a:off x="960" y="1344"/>
              <a:ext cx="192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624" y="1427"/>
              <a:ext cx="29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3300"/>
                  </a:solidFill>
                </a:rPr>
                <a:t>A module variable		A parameter name</a:t>
              </a:r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H="1">
              <a:off x="2064" y="1536"/>
              <a:ext cx="33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9"/>
            <p:cNvSpPr>
              <a:spLocks noChangeShapeType="1"/>
            </p:cNvSpPr>
            <p:nvPr/>
          </p:nvSpPr>
          <p:spPr bwMode="auto">
            <a:xfrm flipH="1">
              <a:off x="1200" y="1920"/>
              <a:ext cx="62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Text Box 10"/>
            <p:cNvSpPr txBox="1">
              <a:spLocks noChangeArrowheads="1"/>
            </p:cNvSpPr>
            <p:nvPr/>
          </p:nvSpPr>
          <p:spPr bwMode="auto">
            <a:xfrm>
              <a:off x="1776" y="1824"/>
              <a:ext cx="12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3300"/>
                  </a:solidFill>
                </a:rPr>
                <a:t>A temporary variable</a:t>
              </a:r>
            </a:p>
          </p:txBody>
        </p:sp>
        <p:sp>
          <p:nvSpPr>
            <p:cNvPr id="32783" name="Line 12"/>
            <p:cNvSpPr>
              <a:spLocks noChangeShapeType="1"/>
            </p:cNvSpPr>
            <p:nvPr/>
          </p:nvSpPr>
          <p:spPr bwMode="auto">
            <a:xfrm flipH="1" flipV="1">
              <a:off x="2112" y="2112"/>
              <a:ext cx="432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Text Box 13"/>
            <p:cNvSpPr txBox="1">
              <a:spLocks noChangeArrowheads="1"/>
            </p:cNvSpPr>
            <p:nvPr/>
          </p:nvSpPr>
          <p:spPr bwMode="auto">
            <a:xfrm>
              <a:off x="2525" y="2142"/>
              <a:ext cx="10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3300"/>
                  </a:solidFill>
                </a:rPr>
                <a:t>A </a:t>
              </a:r>
              <a:r>
                <a:rPr lang="en-US" altLang="en-US" sz="1600" b="1">
                  <a:solidFill>
                    <a:srgbClr val="FF3300"/>
                  </a:solidFill>
                </a:rPr>
                <a:t>method name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Scope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b="1" smtClean="0"/>
              <a:t>Scope: </a:t>
            </a:r>
            <a:r>
              <a:rPr lang="en-US" altLang="en-US" smtClean="0"/>
              <a:t>Area in which a name refers to a given value</a:t>
            </a:r>
          </a:p>
          <a:p>
            <a:pPr lvl="1"/>
            <a:r>
              <a:rPr lang="en-US" altLang="en-US" smtClean="0"/>
              <a:t>Temporary variables are restricted to the body of the functions in which they are introduced</a:t>
            </a:r>
          </a:p>
          <a:p>
            <a:pPr lvl="1"/>
            <a:r>
              <a:rPr lang="en-US" altLang="en-US" smtClean="0"/>
              <a:t>Parameters are invisible outside function definition</a:t>
            </a:r>
          </a:p>
          <a:p>
            <a:pPr lvl="1"/>
            <a:r>
              <a:rPr lang="en-US" altLang="en-US" smtClean="0"/>
              <a:t>The scope of module variables includes entire module below point where they are introduced</a:t>
            </a:r>
          </a:p>
          <a:p>
            <a:pPr lvl="2"/>
            <a:r>
              <a:rPr lang="en-US" altLang="en-US" smtClean="0"/>
              <a:t>A function can reference a module variable, but can’t under normal circumstances assign a new value to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Lifetime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Variable’s </a:t>
            </a:r>
            <a:r>
              <a:rPr lang="en-US" altLang="en-US" b="1" smtClean="0"/>
              <a:t>lifetime:</a:t>
            </a:r>
            <a:r>
              <a:rPr lang="en-US" altLang="en-US" smtClean="0"/>
              <a:t> Period of time when variable has memory storage associated with it</a:t>
            </a:r>
          </a:p>
          <a:p>
            <a:pPr lvl="1"/>
            <a:r>
              <a:rPr lang="en-US" altLang="en-US" smtClean="0"/>
              <a:t>When a variable comes into existence, storage is allocated for it; when it goes out of existence, storage is reclaimed by the PVM</a:t>
            </a:r>
          </a:p>
          <a:p>
            <a:r>
              <a:rPr lang="en-US" altLang="en-US" smtClean="0"/>
              <a:t>Module variables come into existence when introduced and generally exist for lifetime of program that introduces or imports them</a:t>
            </a:r>
          </a:p>
          <a:p>
            <a:r>
              <a:rPr lang="en-US" altLang="en-US" smtClean="0"/>
              <a:t>Parameters and temporary variables come into existence when bound to values during call, but go out of existence when call terminates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4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Eliminate Redundancy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Functions serve as abstraction mechanisms by eliminating redundant, or repetitious, code</a:t>
            </a:r>
          </a:p>
          <a:p>
            <a:endParaRPr lang="en-US" altLang="en-US" smtClean="0"/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1017588" y="2430683"/>
            <a:ext cx="7150100" cy="3395663"/>
            <a:chOff x="632" y="1926"/>
            <a:chExt cx="4504" cy="2139"/>
          </a:xfrm>
        </p:grpSpPr>
        <p:pic>
          <p:nvPicPr>
            <p:cNvPr id="820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33"/>
            <a:stretch>
              <a:fillRect/>
            </a:stretch>
          </p:blipFill>
          <p:spPr bwMode="auto">
            <a:xfrm>
              <a:off x="632" y="1926"/>
              <a:ext cx="4504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62"/>
            <a:stretch>
              <a:fillRect/>
            </a:stretch>
          </p:blipFill>
          <p:spPr bwMode="auto">
            <a:xfrm>
              <a:off x="632" y="2733"/>
              <a:ext cx="4504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6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Default (Keyword) Arguments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Arguments provide the function’s caller with the means of transmitting information to the function</a:t>
            </a:r>
          </a:p>
          <a:p>
            <a:r>
              <a:rPr lang="en-US" altLang="en-US" dirty="0" smtClean="0"/>
              <a:t>Programmer can specify optional arguments with default values in any function definition: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Following the required arguments are one or more </a:t>
            </a:r>
            <a:r>
              <a:rPr lang="en-US" altLang="en-US" b="1" dirty="0" smtClean="0"/>
              <a:t>default or keyword arguments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When function is called with these arguments, default values are overridden by caller’s values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5"/>
          <a:stretch>
            <a:fillRect/>
          </a:stretch>
        </p:blipFill>
        <p:spPr bwMode="auto">
          <a:xfrm>
            <a:off x="990600" y="2983154"/>
            <a:ext cx="7281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"/>
          <a:stretch>
            <a:fillRect/>
          </a:stretch>
        </p:blipFill>
        <p:spPr bwMode="auto">
          <a:xfrm>
            <a:off x="823913" y="1464613"/>
            <a:ext cx="750093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/>
          <a:stretch>
            <a:fillRect/>
          </a:stretch>
        </p:blipFill>
        <p:spPr bwMode="auto">
          <a:xfrm>
            <a:off x="823913" y="3526775"/>
            <a:ext cx="7500937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Default (Keyword) Arguments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Default (Keyword) Arguments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643831"/>
          </a:xfrm>
        </p:spPr>
        <p:txBody>
          <a:bodyPr/>
          <a:lstStyle/>
          <a:p>
            <a:r>
              <a:rPr lang="en-US" altLang="en-US" smtClean="0"/>
              <a:t>The default arguments that follow can be supplied in two ways:</a:t>
            </a:r>
          </a:p>
          <a:p>
            <a:pPr lvl="1"/>
            <a:r>
              <a:rPr lang="en-US" altLang="en-US" smtClean="0"/>
              <a:t>By </a:t>
            </a:r>
            <a:r>
              <a:rPr lang="en-US" altLang="en-US" b="1" smtClean="0"/>
              <a:t>position</a:t>
            </a:r>
          </a:p>
          <a:p>
            <a:pPr lvl="1"/>
            <a:r>
              <a:rPr lang="en-US" altLang="en-US" smtClean="0"/>
              <a:t>By </a:t>
            </a:r>
            <a:r>
              <a:rPr lang="en-US" altLang="en-US" b="1" smtClean="0"/>
              <a:t>keyword</a:t>
            </a:r>
          </a:p>
          <a:p>
            <a:endParaRPr lang="en-US" altLang="en-US" smtClean="0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18413"/>
            <a:ext cx="61182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as First-Class Data Objects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Functions can be assigned to variables, passed as arguments, returned as the values of other functions, and stored in data structures</a:t>
            </a:r>
          </a:p>
          <a:p>
            <a:endParaRPr lang="en-US" altLang="en-US" smtClean="0"/>
          </a:p>
        </p:txBody>
      </p:sp>
      <p:grpSp>
        <p:nvGrpSpPr>
          <p:cNvPr id="39943" name="Group 6"/>
          <p:cNvGrpSpPr>
            <a:grpSpLocks/>
          </p:cNvGrpSpPr>
          <p:nvPr/>
        </p:nvGrpSpPr>
        <p:grpSpPr bwMode="auto">
          <a:xfrm>
            <a:off x="1033463" y="2747059"/>
            <a:ext cx="7043737" cy="3125788"/>
            <a:chOff x="651" y="1920"/>
            <a:chExt cx="4437" cy="1969"/>
          </a:xfrm>
        </p:grpSpPr>
        <p:pic>
          <p:nvPicPr>
            <p:cNvPr id="3994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7"/>
            <a:stretch>
              <a:fillRect/>
            </a:stretch>
          </p:blipFill>
          <p:spPr bwMode="auto">
            <a:xfrm>
              <a:off x="660" y="1920"/>
              <a:ext cx="4428" cy="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7"/>
            <a:stretch>
              <a:fillRect/>
            </a:stretch>
          </p:blipFill>
          <p:spPr bwMode="auto">
            <a:xfrm>
              <a:off x="651" y="3220"/>
              <a:ext cx="4437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4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Functions as First-Class Data Objects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914400"/>
          </a:xfrm>
        </p:spPr>
        <p:txBody>
          <a:bodyPr/>
          <a:lstStyle/>
          <a:p>
            <a:r>
              <a:rPr lang="en-US" altLang="en-US" smtClean="0"/>
              <a:t>Passing a function as an argument is no different from passing any other datum:</a:t>
            </a:r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0"/>
          <a:stretch>
            <a:fillRect/>
          </a:stretch>
        </p:blipFill>
        <p:spPr bwMode="auto">
          <a:xfrm>
            <a:off x="1004103" y="3124200"/>
            <a:ext cx="71961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Mapping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b="1" smtClean="0"/>
              <a:t>Mapping</a:t>
            </a:r>
            <a:r>
              <a:rPr lang="en-US" altLang="en-US" smtClean="0"/>
              <a:t> applies a function to each value in a sequence and returns a new sequence of the results</a:t>
            </a:r>
          </a:p>
          <a:p>
            <a:endParaRPr lang="en-US" altLang="en-US" b="1" smtClean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82200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2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Mapping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905000"/>
            <a:ext cx="74787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6675"/>
            <a:ext cx="74676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Filtering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</a:t>
            </a:r>
            <a:r>
              <a:rPr lang="en-US" altLang="en-US" b="1" smtClean="0"/>
              <a:t>filtering</a:t>
            </a:r>
            <a:r>
              <a:rPr lang="en-US" altLang="en-US" smtClean="0"/>
              <a:t>, a function called a </a:t>
            </a:r>
            <a:r>
              <a:rPr lang="en-US" altLang="en-US" b="1" smtClean="0"/>
              <a:t>predicate </a:t>
            </a:r>
            <a:r>
              <a:rPr lang="en-US" altLang="en-US" smtClean="0"/>
              <a:t>is applied to each value in a list</a:t>
            </a:r>
          </a:p>
          <a:p>
            <a:pPr lvl="1"/>
            <a:r>
              <a:rPr lang="en-US" altLang="en-US" smtClean="0"/>
              <a:t>If predicate returns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value is added to a new list; otherwise, value is dropped from consideration</a:t>
            </a:r>
          </a:p>
          <a:p>
            <a:endParaRPr lang="en-US" altLang="en-US" smtClean="0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610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</a:t>
            </a:r>
            <a:r>
              <a:rPr lang="en-US" altLang="en-US" b="1" smtClean="0"/>
              <a:t>reducing</a:t>
            </a:r>
            <a:r>
              <a:rPr lang="en-US" altLang="en-US" smtClean="0"/>
              <a:t>, we take a list of values and repeatedly apply a function to accumulate a single data value</a:t>
            </a:r>
          </a:p>
          <a:p>
            <a:endParaRPr lang="en-US" altLang="en-US" smtClean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75" y="3015206"/>
            <a:ext cx="6953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0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smtClean="0">
                <a:latin typeface="Courier New" panose="02070309020205020404" pitchFamily="49" charset="0"/>
              </a:rPr>
              <a:t>lambda</a:t>
            </a:r>
            <a:r>
              <a:rPr lang="en-US" altLang="en-US" smtClean="0"/>
              <a:t> to Create Anonymous Functions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238115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>
                <a:latin typeface="Courier New" panose="02070309020205020404" pitchFamily="49" charset="0"/>
              </a:rPr>
              <a:t>lambda</a:t>
            </a:r>
            <a:r>
              <a:rPr lang="en-US" altLang="en-US" b="1" smtClean="0"/>
              <a:t> </a:t>
            </a:r>
            <a:r>
              <a:rPr lang="en-US" altLang="en-US" smtClean="0"/>
              <a:t>is an </a:t>
            </a:r>
            <a:r>
              <a:rPr lang="en-US" altLang="en-US" b="1" smtClean="0"/>
              <a:t>anonymous function</a:t>
            </a:r>
          </a:p>
          <a:p>
            <a:pPr lvl="1"/>
            <a:r>
              <a:rPr lang="en-US" altLang="en-US" smtClean="0"/>
              <a:t>When the </a:t>
            </a:r>
            <a:r>
              <a:rPr lang="en-US" altLang="en-US" b="1" smtClean="0">
                <a:latin typeface="Courier New" panose="02070309020205020404" pitchFamily="49" charset="0"/>
              </a:rPr>
              <a:t>lambda</a:t>
            </a:r>
            <a:r>
              <a:rPr lang="en-US" altLang="en-US" b="1" smtClean="0"/>
              <a:t> </a:t>
            </a:r>
            <a:r>
              <a:rPr lang="en-US" altLang="en-US" smtClean="0"/>
              <a:t>is applied to its arguments, its expression is evaluated and its value is returned</a:t>
            </a:r>
          </a:p>
          <a:p>
            <a:endParaRPr lang="en-US" altLang="en-US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5" b="-8597"/>
          <a:stretch>
            <a:fillRect/>
          </a:stretch>
        </p:blipFill>
        <p:spPr bwMode="auto">
          <a:xfrm>
            <a:off x="990600" y="2727366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5"/>
          <a:stretch>
            <a:fillRect/>
          </a:stretch>
        </p:blipFill>
        <p:spPr bwMode="auto">
          <a:xfrm>
            <a:off x="976313" y="3184566"/>
            <a:ext cx="725328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"/>
          <a:stretch>
            <a:fillRect/>
          </a:stretch>
        </p:blipFill>
        <p:spPr bwMode="auto">
          <a:xfrm>
            <a:off x="962025" y="4416466"/>
            <a:ext cx="72675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5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Hide Complexity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Functions serve as abstraction mechanisms is by hiding complicated details</a:t>
            </a:r>
          </a:p>
          <a:p>
            <a:r>
              <a:rPr lang="en-US" altLang="en-US" smtClean="0"/>
              <a:t>For example, consider the previous </a:t>
            </a:r>
            <a:r>
              <a:rPr lang="en-US" altLang="en-US" smtClean="0">
                <a:latin typeface="Courier New" panose="02070309020205020404" pitchFamily="49" charset="0"/>
              </a:rPr>
              <a:t>sum</a:t>
            </a:r>
            <a:r>
              <a:rPr lang="en-US" altLang="en-US" smtClean="0"/>
              <a:t> function</a:t>
            </a:r>
          </a:p>
          <a:p>
            <a:pPr lvl="1"/>
            <a:r>
              <a:rPr lang="en-US" altLang="en-US" smtClean="0"/>
              <a:t>The idea of summing a range of numbers is simple; the code for computing a summation is not</a:t>
            </a:r>
          </a:p>
          <a:p>
            <a:r>
              <a:rPr lang="en-US" altLang="en-US" smtClean="0"/>
              <a:t>A function call expresses the idea of a process to the programmer</a:t>
            </a:r>
          </a:p>
          <a:p>
            <a:pPr lvl="1"/>
            <a:r>
              <a:rPr lang="en-US" altLang="en-US" smtClean="0"/>
              <a:t>Without forcing him/her to wade through the complex code that realizes that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03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Jump Tables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jump table</a:t>
            </a:r>
            <a:r>
              <a:rPr lang="en-US" altLang="en-US" smtClean="0"/>
              <a:t> is a dictionary of functions keyed by command names</a:t>
            </a:r>
          </a:p>
          <a:p>
            <a:endParaRPr lang="en-US" altLang="en-US" smtClean="0"/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"/>
          <a:stretch>
            <a:fillRect/>
          </a:stretch>
        </p:blipFill>
        <p:spPr bwMode="auto">
          <a:xfrm>
            <a:off x="914400" y="2819400"/>
            <a:ext cx="7239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"/>
          <a:stretch>
            <a:fillRect/>
          </a:stretch>
        </p:blipFill>
        <p:spPr bwMode="auto">
          <a:xfrm>
            <a:off x="931863" y="3673475"/>
            <a:ext cx="72215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4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A function serves as abstraction mechanism and eliminates redundant patterns of code</a:t>
            </a:r>
          </a:p>
          <a:p>
            <a:r>
              <a:rPr lang="en-US" altLang="en-US" smtClean="0"/>
              <a:t>Top-down design is strategy that decomposes complex problem into simpler subproblems and assigns their solutions to functions</a:t>
            </a:r>
          </a:p>
          <a:p>
            <a:r>
              <a:rPr lang="en-US" altLang="en-US" smtClean="0"/>
              <a:t>A structure chart is diagram of relationships among cooperating functions</a:t>
            </a:r>
          </a:p>
          <a:p>
            <a:r>
              <a:rPr lang="en-US" altLang="en-US" smtClean="0"/>
              <a:t>Recursive design is special case of top-down design, in which complex problem is decomposed into smaller problems of the same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recursive function is a function that calls itself</a:t>
            </a:r>
          </a:p>
          <a:p>
            <a:pPr lvl="1"/>
            <a:r>
              <a:rPr lang="en-US" altLang="en-US" smtClean="0"/>
              <a:t>Parts: Base case and recursive step</a:t>
            </a:r>
          </a:p>
          <a:p>
            <a:pPr lvl="1"/>
            <a:r>
              <a:rPr lang="en-US" altLang="en-US" smtClean="0"/>
              <a:t>Can be computationally expensive</a:t>
            </a:r>
          </a:p>
          <a:p>
            <a:r>
              <a:rPr lang="en-US" altLang="en-US" smtClean="0"/>
              <a:t>Programmers must avoid infinite recursion</a:t>
            </a:r>
          </a:p>
          <a:p>
            <a:r>
              <a:rPr lang="en-US" altLang="en-US" smtClean="0"/>
              <a:t>Program namespace structured in terms of module variables, parameters, and temporary variables</a:t>
            </a:r>
          </a:p>
          <a:p>
            <a:r>
              <a:rPr lang="en-US" altLang="en-US" smtClean="0"/>
              <a:t>Scope can be used to control the visibility of names in a namespace</a:t>
            </a:r>
          </a:p>
          <a:p>
            <a:r>
              <a:rPr lang="en-US" altLang="en-US" smtClean="0"/>
              <a:t>The lifetime of a variable is duration of program execution during which it uses memory storage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4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Functions are first-class data objects</a:t>
            </a:r>
          </a:p>
          <a:p>
            <a:r>
              <a:rPr lang="en-US" altLang="en-US" smtClean="0"/>
              <a:t>Higher-order functions can expect other functions as arguments and/or return functions as values</a:t>
            </a:r>
          </a:p>
          <a:p>
            <a:r>
              <a:rPr lang="en-US" altLang="en-US" smtClean="0"/>
              <a:t>A mapping function expects a function and a list of values as arguments</a:t>
            </a:r>
          </a:p>
          <a:p>
            <a:r>
              <a:rPr lang="en-US" altLang="en-US" smtClean="0"/>
              <a:t>A predicate is a Boolean function</a:t>
            </a:r>
          </a:p>
          <a:p>
            <a:r>
              <a:rPr lang="en-US" altLang="en-US" smtClean="0"/>
              <a:t>A filtering function expects a predicate and a list of values as arguments</a:t>
            </a:r>
          </a:p>
          <a:p>
            <a:r>
              <a:rPr lang="en-US" altLang="en-US" smtClean="0"/>
              <a:t>A reducing function expects a function and a list of values as arguments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Support General Methods with Systematic Variations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algorithm is a </a:t>
            </a:r>
            <a:r>
              <a:rPr lang="en-US" altLang="en-US" b="1" u="sng" dirty="0" smtClean="0"/>
              <a:t>general method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for solving a class of problems</a:t>
            </a:r>
          </a:p>
          <a:p>
            <a:r>
              <a:rPr lang="en-US" altLang="en-US" dirty="0" smtClean="0"/>
              <a:t>The individual problems that make up a class of problems are known as </a:t>
            </a:r>
            <a:r>
              <a:rPr lang="en-US" altLang="en-US" b="1" u="sng" dirty="0" smtClean="0"/>
              <a:t>problem instances</a:t>
            </a:r>
            <a:endParaRPr lang="en-US" altLang="en-US" u="sng" dirty="0" smtClean="0"/>
          </a:p>
          <a:p>
            <a:pPr lvl="1"/>
            <a:r>
              <a:rPr lang="en-US" altLang="en-US" dirty="0" smtClean="0"/>
              <a:t>What are the problem instances of our summation algorithm?</a:t>
            </a:r>
          </a:p>
          <a:p>
            <a:pPr lvl="1"/>
            <a:r>
              <a:rPr lang="en-US" altLang="en-US" dirty="0" smtClean="0"/>
              <a:t>Name other problem instances that can be solved by an algorithm.</a:t>
            </a:r>
          </a:p>
          <a:p>
            <a:r>
              <a:rPr lang="en-US" altLang="en-US" dirty="0" smtClean="0"/>
              <a:t>Algorithms should be general enough to provide a solution to many problem instances</a:t>
            </a:r>
          </a:p>
          <a:p>
            <a:pPr lvl="1"/>
            <a:r>
              <a:rPr lang="en-US" altLang="en-US" dirty="0" smtClean="0"/>
              <a:t>A function should provide a general method with systematic variations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4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Support the Division of Labor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 well-organized system, each part does its own job in collaborating to achieve a common goal</a:t>
            </a:r>
          </a:p>
          <a:p>
            <a:r>
              <a:rPr lang="en-US" altLang="en-US" smtClean="0"/>
              <a:t>In a computer program, functions can enforce a division of labor</a:t>
            </a:r>
          </a:p>
          <a:p>
            <a:pPr lvl="1"/>
            <a:r>
              <a:rPr lang="en-US" altLang="en-US" smtClean="0"/>
              <a:t>Each function should perform a single coherent task</a:t>
            </a:r>
          </a:p>
          <a:p>
            <a:pPr lvl="2"/>
            <a:r>
              <a:rPr lang="en-US" altLang="en-US" smtClean="0"/>
              <a:t>Example: Computing a summation</a:t>
            </a:r>
          </a:p>
          <a:p>
            <a:r>
              <a:rPr lang="en-US" altLang="en-US" smtClean="0"/>
              <a:t>Each of the tasks required by a system can be assigned to a function</a:t>
            </a:r>
          </a:p>
          <a:p>
            <a:pPr lvl="1"/>
            <a:r>
              <a:rPr lang="en-US" altLang="en-US" smtClean="0"/>
              <a:t>Including the tasks of managing or coordinating the use of other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Solving with Top-Down Design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u="sng" dirty="0" smtClean="0"/>
              <a:t>Top-down design</a:t>
            </a:r>
            <a:r>
              <a:rPr lang="en-US" altLang="en-US" u="sng" dirty="0" smtClean="0"/>
              <a:t> </a:t>
            </a:r>
            <a:r>
              <a:rPr lang="en-US" altLang="en-US" dirty="0" smtClean="0"/>
              <a:t>starts with a global view of the entire problem and breaks the problem into smaller, more manageable </a:t>
            </a:r>
            <a:r>
              <a:rPr lang="en-US" altLang="en-US" dirty="0" err="1" smtClean="0"/>
              <a:t>subproblems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Process known as </a:t>
            </a:r>
            <a:r>
              <a:rPr lang="en-US" altLang="en-US" b="1" dirty="0" smtClean="0"/>
              <a:t>problem decomposition</a:t>
            </a:r>
          </a:p>
          <a:p>
            <a:r>
              <a:rPr lang="en-US" altLang="en-US" dirty="0" smtClean="0"/>
              <a:t>As each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is isolated, its solution is assigned to a function</a:t>
            </a:r>
          </a:p>
          <a:p>
            <a:r>
              <a:rPr lang="en-US" altLang="en-US" dirty="0" smtClean="0"/>
              <a:t>As functions are developed to solve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, solution to overall problem is gradually filled out</a:t>
            </a:r>
          </a:p>
          <a:p>
            <a:pPr lvl="1"/>
            <a:r>
              <a:rPr lang="en-US" altLang="en-US" dirty="0" smtClean="0"/>
              <a:t>Process is also called </a:t>
            </a:r>
            <a:r>
              <a:rPr lang="en-US" altLang="en-US" b="1" dirty="0" smtClean="0"/>
              <a:t>stepwise refinement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0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altLang="en-US" smtClean="0"/>
              <a:t>The Design of the Text-Analysis Program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8450"/>
            <a:ext cx="56388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r>
              <a:rPr lang="en-US" altLang="en-US" smtClean="0"/>
              <a:t>The Design of the Sentence-Generator Program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00" y="1592263"/>
            <a:ext cx="6304344" cy="444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100</TotalTime>
  <Words>1755</Words>
  <Application>Microsoft Office PowerPoint</Application>
  <PresentationFormat>On-screen Show (4:3)</PresentationFormat>
  <Paragraphs>229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Hunter_Theme</vt:lpstr>
      <vt:lpstr>Programming with Python</vt:lpstr>
      <vt:lpstr>Functions as Abstraction Mechanisms</vt:lpstr>
      <vt:lpstr>Functions Eliminate Redundancy</vt:lpstr>
      <vt:lpstr>Functions Hide Complexity</vt:lpstr>
      <vt:lpstr>Functions Support General Methods with Systematic Variations</vt:lpstr>
      <vt:lpstr>Functions Support the Division of Labor</vt:lpstr>
      <vt:lpstr>Problem Solving with Top-Down Design</vt:lpstr>
      <vt:lpstr>The Design of the Text-Analysis Program</vt:lpstr>
      <vt:lpstr>The Design of the Sentence-Generator Program</vt:lpstr>
      <vt:lpstr>The Design of the Doctor Program</vt:lpstr>
      <vt:lpstr>Design with Recursive Functions</vt:lpstr>
      <vt:lpstr>Defining a Recursive Function</vt:lpstr>
      <vt:lpstr>Defining a Recursive Function</vt:lpstr>
      <vt:lpstr>Tracing a Recursive Function</vt:lpstr>
      <vt:lpstr>Using Recursive Definitions to Construct Recursive Functions</vt:lpstr>
      <vt:lpstr>Recursion in Sentence Structure</vt:lpstr>
      <vt:lpstr>Infinite Recursion</vt:lpstr>
      <vt:lpstr>The Costs and Benefits of Recursion</vt:lpstr>
      <vt:lpstr>PowerPoint Presentation</vt:lpstr>
      <vt:lpstr>Case Study: Gathering Information from a File System</vt:lpstr>
      <vt:lpstr>Case Study: Gathering Information from a File System</vt:lpstr>
      <vt:lpstr>Case Study: Gathering Information from a File System (continued)</vt:lpstr>
      <vt:lpstr>PowerPoint Presentation</vt:lpstr>
      <vt:lpstr>Case Study: Gathering Information from a File System – Design</vt:lpstr>
      <vt:lpstr>Case Study: Gathering Information from a File System (continued)</vt:lpstr>
      <vt:lpstr>Managing a Program’s Namespace</vt:lpstr>
      <vt:lpstr>Module Variables, Parameters, and Temporary Variables</vt:lpstr>
      <vt:lpstr>Scope</vt:lpstr>
      <vt:lpstr>Lifetime</vt:lpstr>
      <vt:lpstr>Default (Keyword) Arguments</vt:lpstr>
      <vt:lpstr>Default (Keyword) Arguments</vt:lpstr>
      <vt:lpstr>Default (Keyword) Arguments</vt:lpstr>
      <vt:lpstr>Functions as First-Class Data Objects</vt:lpstr>
      <vt:lpstr>Functions as First-Class Data Objects</vt:lpstr>
      <vt:lpstr>Mapping</vt:lpstr>
      <vt:lpstr>Mapping</vt:lpstr>
      <vt:lpstr>Filtering</vt:lpstr>
      <vt:lpstr>Reducing</vt:lpstr>
      <vt:lpstr>Using lambda to Create Anonymous Functions</vt:lpstr>
      <vt:lpstr>Creating Jump Tables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50</cp:revision>
  <dcterms:created xsi:type="dcterms:W3CDTF">2016-10-05T01:26:32Z</dcterms:created>
  <dcterms:modified xsi:type="dcterms:W3CDTF">2017-08-28T19:49:04Z</dcterms:modified>
</cp:coreProperties>
</file>