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5" r:id="rId26"/>
    <p:sldId id="286" r:id="rId27"/>
    <p:sldId id="287" r:id="rId28"/>
    <p:sldId id="288" r:id="rId29"/>
    <p:sldId id="289" r:id="rId30"/>
    <p:sldId id="290" r:id="rId31"/>
    <p:sldId id="292" r:id="rId32"/>
    <p:sldId id="291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8" r:id="rId4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9" autoAdjust="0"/>
  </p:normalViewPr>
  <p:slideViewPr>
    <p:cSldViewPr snapToGrid="0">
      <p:cViewPr varScale="1">
        <p:scale>
          <a:sx n="83" d="100"/>
          <a:sy n="83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8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C4A60-6C7D-4470-B60B-78C34AF2A18E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FF29-CDA4-4C45-893A-368F1816AD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1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7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35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E25AED8-8E11-4E47-A091-D04DBE8D500B}" type="datetime1">
              <a:rPr lang="en-US" smtClean="0"/>
              <a:pPr/>
              <a:t>8/30/2017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9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74B6-4017-44A1-B7ED-FC7E696C100C}" type="datetime1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6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6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06BB-558F-408A-97DA-41C18A2082DA}" type="datetime1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3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6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5F95C00-DAE2-41BF-B3A3-F6AD27084ADC}" type="datetime1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02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2558-F7AE-4085-BA91-FCDE1A421945}" type="datetime1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17057" y="6492875"/>
            <a:ext cx="1421632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r>
              <a:rPr lang="en-US" dirty="0" smtClean="0"/>
              <a:t>Fundamentals of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32731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3600" b="1" cap="none" baseline="0">
                <a:solidFill>
                  <a:schemeClr val="bg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1725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5481-B2F6-408A-A1FF-4E44AA9955AC}" type="datetime1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1931905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4822-4A48-429A-A0D0-A8A638C914AD}" type="datetime1">
              <a:rPr lang="en-US" smtClean="0"/>
              <a:pPr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51947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9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30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44430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1B22-704D-4DFB-9C92-955D8B4EA379}" type="datetime1">
              <a:rPr lang="en-US" smtClean="0"/>
              <a:pPr/>
              <a:t>8/30/2017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76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B29F-05C3-43FC-9132-A77A48D3760B}" type="datetime1">
              <a:rPr lang="en-US" smtClean="0"/>
              <a:pPr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97941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07ED-57BD-4218-A9DF-6596B868C51E}" type="datetime1">
              <a:rPr lang="en-US" smtClean="0"/>
              <a:pPr/>
              <a:t>8/30/2017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9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01F39DD6-BFAC-42F7-A9D4-79CFDFCC3FEF}" type="datetime1">
              <a:rPr lang="en-US" smtClean="0"/>
              <a:pPr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64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3716" indent="0" algn="r"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24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CBB72B2-7CFF-4718-A7D6-2C6DDA48B961}" type="datetime1">
              <a:rPr lang="en-US" smtClean="0"/>
              <a:pPr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5" y="6407950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225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44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3531513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44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4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fld id="{B41E386C-3096-4561-B009-56E0E5F706EB}" type="datetime1">
              <a:rPr lang="en-US" smtClean="0"/>
              <a:pPr/>
              <a:t>8/30/2017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88008" y="6407950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50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 b="0">
                <a:solidFill>
                  <a:schemeClr val="tx1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483" y="6198163"/>
            <a:ext cx="766549" cy="57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1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74320" indent="-192024" algn="l" rtl="0" eaLnBrk="1" latinLnBrk="0" hangingPunct="1">
        <a:spcBef>
          <a:spcPts val="3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171450" algn="l" rtl="0" eaLnBrk="1" latinLnBrk="0" hangingPunct="1">
        <a:spcBef>
          <a:spcPts val="243"/>
        </a:spcBef>
        <a:buClr>
          <a:schemeClr val="accent1"/>
        </a:buClr>
        <a:buFont typeface="Verdana"/>
        <a:buChar char="◦"/>
        <a:defRPr kumimoji="0" sz="1725" kern="1200">
          <a:solidFill>
            <a:schemeClr val="tx1"/>
          </a:solidFill>
          <a:latin typeface="+mn-lt"/>
          <a:ea typeface="+mn-ea"/>
          <a:cs typeface="+mn-cs"/>
        </a:defRPr>
      </a:lvl2pPr>
      <a:lvl3pPr marL="644652" indent="-171450" algn="l" rtl="0" eaLnBrk="1" latinLnBrk="0" hangingPunct="1">
        <a:spcBef>
          <a:spcPts val="263"/>
        </a:spcBef>
        <a:buClr>
          <a:schemeClr val="accent2"/>
        </a:buClr>
        <a:buSzPct val="100000"/>
        <a:buFont typeface="Wingdings 2"/>
        <a:buChar char="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Programming with Python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</a:t>
            </a:r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67" y="344687"/>
            <a:ext cx="2112763" cy="21127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0513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848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762" y="6064175"/>
            <a:ext cx="44624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75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Object Instantiation and the </a:t>
            </a:r>
            <a:r>
              <a:rPr kumimoji="0" lang="en-US" altLang="en-US" sz="3075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+mj-ea"/>
                <a:cs typeface="+mj-cs"/>
              </a:rPr>
              <a:t>turtle</a:t>
            </a:r>
            <a:r>
              <a:rPr kumimoji="0" lang="en-US" altLang="en-US" sz="3075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Module</a:t>
            </a:r>
            <a:endParaRPr kumimoji="0" lang="en-US" altLang="en-US" sz="3075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84344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Drawing Two-Dimensional Shapes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34"/>
            <a:ext cx="8229600" cy="1250291"/>
          </a:xfrm>
        </p:spPr>
        <p:txBody>
          <a:bodyPr/>
          <a:lstStyle/>
          <a:p>
            <a:r>
              <a:rPr lang="en-US" altLang="en-US" smtClean="0"/>
              <a:t>Many graphics applications use </a:t>
            </a:r>
            <a:r>
              <a:rPr lang="en-US" altLang="en-US" b="1" smtClean="0"/>
              <a:t>vector graphics</a:t>
            </a:r>
            <a:r>
              <a:rPr lang="en-US" altLang="en-US" smtClean="0"/>
              <a:t>, or the drawing of simple two-dimensional shapes, such as rectangles, triangles, and circles</a:t>
            </a:r>
          </a:p>
          <a:p>
            <a:endParaRPr lang="en-US" altLang="en-US" smtClean="0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251" y="2943828"/>
            <a:ext cx="6096000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18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Drawing Two-Dimensional Shapes</a:t>
            </a: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8720138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8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Taking a Random Walk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914400"/>
          </a:xfrm>
        </p:spPr>
        <p:txBody>
          <a:bodyPr/>
          <a:lstStyle/>
          <a:p>
            <a:r>
              <a:rPr lang="en-US" altLang="en-US" smtClean="0"/>
              <a:t>Like any animal, a turtle can wander around randomly:</a:t>
            </a:r>
          </a:p>
        </p:txBody>
      </p:sp>
      <p:pic>
        <p:nvPicPr>
          <p:cNvPr id="1843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63456"/>
            <a:ext cx="6361113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869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Taking a Random Walk</a:t>
            </a: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373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21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Colors and the RGB System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Display area on a computer screen is made up of colored dots called picture elements or </a:t>
            </a:r>
            <a:r>
              <a:rPr lang="en-US" altLang="en-US" b="1" smtClean="0"/>
              <a:t>pixels</a:t>
            </a:r>
            <a:endParaRPr lang="en-US" altLang="en-US" smtClean="0"/>
          </a:p>
          <a:p>
            <a:r>
              <a:rPr lang="en-US" altLang="en-US" smtClean="0"/>
              <a:t>Each pixel represents a color – the default is black </a:t>
            </a:r>
          </a:p>
          <a:p>
            <a:r>
              <a:rPr lang="en-US" altLang="en-US" b="1" smtClean="0"/>
              <a:t>RGB </a:t>
            </a:r>
            <a:r>
              <a:rPr lang="en-US" altLang="en-US" smtClean="0"/>
              <a:t>is a common system for representing colors </a:t>
            </a:r>
          </a:p>
          <a:p>
            <a:pPr lvl="1"/>
            <a:r>
              <a:rPr lang="en-US" altLang="en-US" smtClean="0"/>
              <a:t>RGB stands for red, green, and blue</a:t>
            </a:r>
          </a:p>
          <a:p>
            <a:pPr lvl="1"/>
            <a:r>
              <a:rPr lang="en-US" altLang="en-US" smtClean="0"/>
              <a:t>Each color component can range from 0 – 255</a:t>
            </a:r>
          </a:p>
          <a:p>
            <a:pPr lvl="2"/>
            <a:r>
              <a:rPr lang="en-US" altLang="en-US" smtClean="0"/>
              <a:t>255 </a:t>
            </a:r>
            <a:r>
              <a:rPr lang="en-US" altLang="en-US" smtClean="0">
                <a:sym typeface="Wingdings" panose="05000000000000000000" pitchFamily="2" charset="2"/>
              </a:rPr>
              <a:t> </a:t>
            </a:r>
            <a:r>
              <a:rPr lang="en-US" altLang="en-US" smtClean="0"/>
              <a:t>maximum saturation of a color component</a:t>
            </a:r>
          </a:p>
          <a:p>
            <a:pPr lvl="2"/>
            <a:r>
              <a:rPr lang="en-US" altLang="en-US" smtClean="0"/>
              <a:t>0 </a:t>
            </a:r>
            <a:r>
              <a:rPr lang="en-US" altLang="en-US" smtClean="0">
                <a:sym typeface="Wingdings" panose="05000000000000000000" pitchFamily="2" charset="2"/>
              </a:rPr>
              <a:t></a:t>
            </a:r>
            <a:r>
              <a:rPr lang="en-US" altLang="en-US" smtClean="0"/>
              <a:t> total absence of that color component</a:t>
            </a:r>
          </a:p>
          <a:p>
            <a:pPr lvl="1"/>
            <a:r>
              <a:rPr lang="en-US" altLang="en-US" smtClean="0"/>
              <a:t>A </a:t>
            </a:r>
            <a:r>
              <a:rPr lang="en-US" altLang="en-US" b="1" smtClean="0"/>
              <a:t>true color </a:t>
            </a:r>
            <a:r>
              <a:rPr lang="en-US" altLang="en-US" smtClean="0"/>
              <a:t>system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17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Colors and the RGB System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124" y="4884516"/>
            <a:ext cx="8077200" cy="10166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dirty="0" smtClean="0"/>
              <a:t>Each color component requires 8 bits; total number of bits needed to represent a color value is 24</a:t>
            </a:r>
          </a:p>
          <a:p>
            <a:pPr lvl="1"/>
            <a:r>
              <a:rPr lang="en-US" altLang="en-US" dirty="0" smtClean="0"/>
              <a:t>Total number of RGB colors is 2</a:t>
            </a:r>
            <a:r>
              <a:rPr lang="en-US" altLang="en-US" baseline="30000" dirty="0" smtClean="0"/>
              <a:t>24 </a:t>
            </a:r>
            <a:r>
              <a:rPr lang="en-US" altLang="en-US" dirty="0" smtClean="0"/>
              <a:t>(16,777,216)</a:t>
            </a:r>
          </a:p>
        </p:txBody>
      </p:sp>
      <p:pic>
        <p:nvPicPr>
          <p:cNvPr id="2151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334250" cy="33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209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Drawing with Random Colors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b="1" smtClean="0">
                <a:latin typeface="Courier New" panose="02070309020205020404" pitchFamily="49" charset="0"/>
              </a:rPr>
              <a:t>Turtle</a:t>
            </a:r>
            <a:r>
              <a:rPr lang="en-US" altLang="en-US" b="1" smtClean="0"/>
              <a:t> </a:t>
            </a:r>
            <a:r>
              <a:rPr lang="en-US" altLang="en-US" smtClean="0"/>
              <a:t>class includes a </a:t>
            </a:r>
            <a:r>
              <a:rPr lang="en-US" altLang="en-US" b="1" smtClean="0">
                <a:latin typeface="Courier New" panose="02070309020205020404" pitchFamily="49" charset="0"/>
              </a:rPr>
              <a:t>pencolor </a:t>
            </a:r>
            <a:r>
              <a:rPr lang="en-US" altLang="en-US" smtClean="0"/>
              <a:t>method for changing the turtle’s drawing color</a:t>
            </a:r>
          </a:p>
          <a:p>
            <a:pPr lvl="1"/>
            <a:r>
              <a:rPr lang="en-US" altLang="en-US" smtClean="0"/>
              <a:t>Expects integers for the three RGB components</a:t>
            </a:r>
          </a:p>
          <a:p>
            <a:endParaRPr lang="en-US" altLang="en-US" smtClean="0"/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980481"/>
            <a:ext cx="614362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39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Examining an Object's Attributes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 err="1" smtClean="0">
                <a:latin typeface="+mj-lt"/>
              </a:rPr>
              <a:t>Mutator</a:t>
            </a:r>
            <a:r>
              <a:rPr lang="en-US" b="1" dirty="0" smtClean="0">
                <a:latin typeface="+mj-lt"/>
              </a:rPr>
              <a:t> methods </a:t>
            </a:r>
            <a:r>
              <a:rPr lang="en-US" dirty="0" smtClean="0">
                <a:latin typeface="+mj-lt"/>
              </a:rPr>
              <a:t>change the internal state of a </a:t>
            </a:r>
            <a:r>
              <a:rPr lang="en-US" b="1" dirty="0" smtClean="0">
                <a:latin typeface="Courier" pitchFamily="49" charset="0"/>
              </a:rPr>
              <a:t>Turtle </a:t>
            </a:r>
            <a:r>
              <a:rPr lang="en-US" dirty="0" smtClean="0">
                <a:latin typeface="+mj-lt"/>
              </a:rPr>
              <a:t>method</a:t>
            </a:r>
          </a:p>
          <a:p>
            <a:pPr lvl="1">
              <a:defRPr/>
            </a:pPr>
            <a:r>
              <a:rPr lang="en-US" dirty="0" smtClean="0">
                <a:latin typeface="+mj-lt"/>
              </a:rPr>
              <a:t>Example: </a:t>
            </a:r>
            <a:r>
              <a:rPr lang="en-US" dirty="0" err="1" smtClean="0">
                <a:latin typeface="+mj-lt"/>
              </a:rPr>
              <a:t>pencolor</a:t>
            </a:r>
            <a:r>
              <a:rPr lang="en-US" dirty="0" smtClean="0">
                <a:latin typeface="+mj-lt"/>
              </a:rPr>
              <a:t> method</a:t>
            </a:r>
          </a:p>
          <a:p>
            <a:pPr lvl="1">
              <a:defRPr/>
            </a:pPr>
            <a:endParaRPr lang="en-US" dirty="0" smtClean="0">
              <a:latin typeface="+mj-lt"/>
            </a:endParaRPr>
          </a:p>
          <a:p>
            <a:pPr lvl="1">
              <a:buFontTx/>
              <a:buNone/>
              <a:defRPr/>
            </a:pPr>
            <a:endParaRPr lang="en-US" dirty="0" smtClean="0">
              <a:latin typeface="+mj-lt"/>
            </a:endParaRPr>
          </a:p>
          <a:p>
            <a:pPr>
              <a:defRPr/>
            </a:pPr>
            <a:r>
              <a:rPr lang="en-US" b="1" dirty="0" err="1" smtClean="0"/>
              <a:t>Accessor</a:t>
            </a:r>
            <a:r>
              <a:rPr lang="en-US" b="1" dirty="0" smtClean="0"/>
              <a:t> methods </a:t>
            </a:r>
            <a:r>
              <a:rPr lang="en-US" dirty="0" smtClean="0"/>
              <a:t>return the values of a </a:t>
            </a:r>
            <a:r>
              <a:rPr lang="en-US" b="1" dirty="0" smtClean="0">
                <a:latin typeface="Courier" pitchFamily="49" charset="0"/>
              </a:rPr>
              <a:t>Turtle </a:t>
            </a:r>
            <a:r>
              <a:rPr lang="en-US" dirty="0" smtClean="0"/>
              <a:t>object’s attributes without altering its state</a:t>
            </a:r>
          </a:p>
          <a:p>
            <a:pPr lvl="1">
              <a:defRPr/>
            </a:pPr>
            <a:r>
              <a:rPr lang="en-US" dirty="0" smtClean="0"/>
              <a:t>Example: position method</a:t>
            </a:r>
          </a:p>
          <a:p>
            <a:pPr lvl="1">
              <a:buFontTx/>
              <a:buNone/>
              <a:defRPr/>
            </a:pPr>
            <a:endParaRPr lang="en-US" b="1" dirty="0" smtClean="0">
              <a:latin typeface="+mj-lt"/>
            </a:endParaRPr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09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Manipulating a Turtle’s Screen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2362200"/>
          </a:xfrm>
        </p:spPr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n-US" altLang="en-US" smtClean="0"/>
              <a:t> object’s attributes include its width and height in pixels and its background color </a:t>
            </a:r>
          </a:p>
          <a:p>
            <a:r>
              <a:rPr lang="en-US" altLang="en-US" smtClean="0"/>
              <a:t>Use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t.screen</a:t>
            </a:r>
            <a:r>
              <a:rPr lang="en-US" altLang="en-US" smtClean="0"/>
              <a:t> to access a turtle’s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mtClean="0"/>
              <a:t>object, then call a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n-US" altLang="en-US" smtClean="0"/>
              <a:t> method on this object</a:t>
            </a:r>
          </a:p>
        </p:txBody>
      </p:sp>
      <p:pic>
        <p:nvPicPr>
          <p:cNvPr id="2458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352" y="3600691"/>
            <a:ext cx="48482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Simple Graphics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/>
              <a:t>Graphics: </a:t>
            </a:r>
            <a:r>
              <a:rPr lang="en-US" altLang="en-US" smtClean="0"/>
              <a:t>Discipline that underlies the representation and display of geometric shapes in two- and three-dimensional space</a:t>
            </a:r>
          </a:p>
          <a:p>
            <a:r>
              <a:rPr lang="en-US" altLang="en-US" smtClean="0"/>
              <a:t>A </a:t>
            </a:r>
            <a:r>
              <a:rPr lang="en-US" altLang="en-US" b="1" smtClean="0"/>
              <a:t>Turtle graphics</a:t>
            </a:r>
            <a:r>
              <a:rPr lang="en-US" altLang="en-US" smtClean="0"/>
              <a:t> toolkit provides a simple and enjoyable way to draw pictures in a window</a:t>
            </a:r>
          </a:p>
          <a:p>
            <a:pPr lvl="1"/>
            <a:r>
              <a:rPr lang="en-US" altLang="en-US" b="1" smtClean="0">
                <a:latin typeface="Courier New" panose="02070309020205020404" pitchFamily="49" charset="0"/>
              </a:rPr>
              <a:t>turtle</a:t>
            </a:r>
            <a:r>
              <a:rPr lang="en-US" altLang="en-US" smtClean="0"/>
              <a:t> is a non-standard, open-source Python module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67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Case Study: Recursive Patterns in Fractals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Fractals are highly repetitive or recursive patterns</a:t>
            </a:r>
          </a:p>
          <a:p>
            <a:r>
              <a:rPr lang="en-US" altLang="en-US" smtClean="0"/>
              <a:t>A </a:t>
            </a:r>
            <a:r>
              <a:rPr lang="en-US" altLang="en-US" b="1" smtClean="0"/>
              <a:t>fractal object </a:t>
            </a:r>
            <a:r>
              <a:rPr lang="en-US" altLang="en-US" smtClean="0"/>
              <a:t>appears geometric, yet it cannot be described with ordinary Euclidean geometry</a:t>
            </a:r>
          </a:p>
          <a:p>
            <a:r>
              <a:rPr lang="en-US" altLang="en-US" smtClean="0"/>
              <a:t>Strangely, a fractal curve is not one-dimensional, and a fractal surface is not two-dimensional</a:t>
            </a:r>
          </a:p>
          <a:p>
            <a:pPr lvl="1"/>
            <a:r>
              <a:rPr lang="en-US" altLang="en-US" smtClean="0"/>
              <a:t>Every fractal shape has its own fractal dimension</a:t>
            </a:r>
          </a:p>
          <a:p>
            <a:r>
              <a:rPr lang="en-US" altLang="en-US" smtClean="0"/>
              <a:t>One example of a fractal curve is the </a:t>
            </a:r>
            <a:r>
              <a:rPr lang="en-US" altLang="en-US" b="1" smtClean="0"/>
              <a:t>c-curve</a:t>
            </a:r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10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Case Study: Recursive Patterns in Fractals</a:t>
            </a:r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47" y="1600200"/>
            <a:ext cx="7262632" cy="429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22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Case Study: Recursive Patterns in Fractals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Request:</a:t>
            </a:r>
          </a:p>
          <a:p>
            <a:pPr lvl="1"/>
            <a:r>
              <a:rPr lang="en-US" altLang="en-US" smtClean="0"/>
              <a:t>Write a program that allows the user to draw a particular c-curve in varying degrees</a:t>
            </a:r>
          </a:p>
          <a:p>
            <a:r>
              <a:rPr lang="en-US" altLang="en-US" smtClean="0"/>
              <a:t>Analysis:</a:t>
            </a:r>
          </a:p>
          <a:p>
            <a:pPr lvl="1"/>
            <a:r>
              <a:rPr lang="en-US" altLang="en-US" smtClean="0"/>
              <a:t>Program should prompt the user for the level of the c-curve</a:t>
            </a:r>
          </a:p>
          <a:p>
            <a:pPr lvl="1"/>
            <a:r>
              <a:rPr lang="en-US" altLang="en-US" smtClean="0"/>
              <a:t>Next, program should display a Turtle graphics window in which it draws the c-curve</a:t>
            </a:r>
          </a:p>
          <a:p>
            <a:pPr lvl="1"/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90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Case Study - Design</a:t>
            </a:r>
          </a:p>
        </p:txBody>
      </p:sp>
      <p:pic>
        <p:nvPicPr>
          <p:cNvPr id="2867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90800"/>
            <a:ext cx="52578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96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295400"/>
          </a:xfrm>
        </p:spPr>
        <p:txBody>
          <a:bodyPr/>
          <a:lstStyle/>
          <a:p>
            <a:r>
              <a:rPr lang="en-US" altLang="en-US" dirty="0" smtClean="0"/>
              <a:t>Case Study - Implementation</a:t>
            </a:r>
          </a:p>
        </p:txBody>
      </p:sp>
      <p:pic>
        <p:nvPicPr>
          <p:cNvPr id="2970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40" y="1900177"/>
            <a:ext cx="4405131" cy="293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185" y="1924291"/>
            <a:ext cx="4430129" cy="236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461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Image Processing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Digital image processing includes the principles and techniques for the following:</a:t>
            </a:r>
          </a:p>
          <a:p>
            <a:pPr lvl="1"/>
            <a:r>
              <a:rPr lang="en-US" altLang="en-US" dirty="0" smtClean="0"/>
              <a:t>The capture of images with devices such as flatbed scanners and digital cameras</a:t>
            </a:r>
          </a:p>
          <a:p>
            <a:pPr lvl="1"/>
            <a:r>
              <a:rPr lang="en-US" altLang="en-US" dirty="0" smtClean="0"/>
              <a:t>The representation and storage of images in efficient file formats</a:t>
            </a:r>
          </a:p>
          <a:p>
            <a:pPr lvl="1"/>
            <a:r>
              <a:rPr lang="en-US" altLang="en-US" dirty="0" smtClean="0"/>
              <a:t>Constructing the algorithms in image-manipulation programs such as Adobe Photoshop</a:t>
            </a:r>
          </a:p>
          <a:p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88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Analog and Digital Information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Computers must use digital information which consists of </a:t>
            </a:r>
            <a:r>
              <a:rPr lang="en-US" altLang="en-US" b="1" smtClean="0"/>
              <a:t>discrete values</a:t>
            </a:r>
          </a:p>
          <a:p>
            <a:pPr lvl="1"/>
            <a:r>
              <a:rPr lang="en-US" altLang="en-US" smtClean="0"/>
              <a:t>Example: Individual integers, characters of text, or bits </a:t>
            </a:r>
          </a:p>
          <a:p>
            <a:r>
              <a:rPr lang="en-US" altLang="en-US" smtClean="0"/>
              <a:t>The information contained in images, sound, and much of the rest of the physical world is analog</a:t>
            </a:r>
          </a:p>
          <a:p>
            <a:pPr lvl="1"/>
            <a:r>
              <a:rPr lang="en-US" altLang="en-US" b="1" smtClean="0"/>
              <a:t>Analog information </a:t>
            </a:r>
            <a:r>
              <a:rPr lang="en-US" altLang="en-US" smtClean="0"/>
              <a:t>contains a </a:t>
            </a:r>
            <a:r>
              <a:rPr lang="en-US" altLang="en-US" b="1" smtClean="0"/>
              <a:t>continuous range </a:t>
            </a:r>
            <a:r>
              <a:rPr lang="en-US" altLang="en-US" smtClean="0"/>
              <a:t>of values</a:t>
            </a:r>
          </a:p>
          <a:p>
            <a:r>
              <a:rPr lang="en-US" altLang="en-US" smtClean="0"/>
              <a:t>Ticks representing seconds on an analog clock’s face represent an attempt to </a:t>
            </a:r>
            <a:r>
              <a:rPr lang="en-US" altLang="en-US" b="1" smtClean="0"/>
              <a:t>sample </a:t>
            </a:r>
            <a:r>
              <a:rPr lang="en-US" altLang="en-US" smtClean="0"/>
              <a:t>moments of time as discrete values (time itself is analog)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98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Sampling and Digitizing Images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 visual scene projects an infinite set of color and intensity values onto a two-dimensional sensing medium</a:t>
            </a:r>
          </a:p>
          <a:p>
            <a:pPr lvl="1"/>
            <a:r>
              <a:rPr lang="en-US" altLang="en-US" smtClean="0"/>
              <a:t>If you sample enough of these values, digital information can represent an image more or less indistinguishable (to human eye) from original scene</a:t>
            </a:r>
          </a:p>
          <a:p>
            <a:r>
              <a:rPr lang="en-US" altLang="en-US" smtClean="0"/>
              <a:t>Sampling devices measure discrete color values at distinct points on a two-dimensional grid</a:t>
            </a:r>
          </a:p>
          <a:p>
            <a:pPr lvl="1"/>
            <a:r>
              <a:rPr lang="en-US" altLang="en-US" smtClean="0"/>
              <a:t>These values are pixels</a:t>
            </a:r>
          </a:p>
          <a:p>
            <a:pPr lvl="1"/>
            <a:r>
              <a:rPr lang="en-US" altLang="en-US" smtClean="0"/>
              <a:t>As more pixels are sampled, the more realistic the resulting image will appear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91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Image File Formats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Once an image has been sampled, it can be stored in one of many file formats</a:t>
            </a:r>
          </a:p>
          <a:p>
            <a:r>
              <a:rPr lang="en-US" altLang="en-US" smtClean="0"/>
              <a:t>A </a:t>
            </a:r>
            <a:r>
              <a:rPr lang="en-US" altLang="en-US" b="1" smtClean="0"/>
              <a:t>raw image file </a:t>
            </a:r>
            <a:r>
              <a:rPr lang="en-US" altLang="en-US" smtClean="0"/>
              <a:t>saves all of the sampled information</a:t>
            </a:r>
          </a:p>
          <a:p>
            <a:r>
              <a:rPr lang="en-US" altLang="en-US" smtClean="0"/>
              <a:t>Data can be compressed to minimize its file size</a:t>
            </a:r>
          </a:p>
          <a:p>
            <a:pPr lvl="1"/>
            <a:r>
              <a:rPr lang="en-US" altLang="en-US" smtClean="0"/>
              <a:t>JPEG (Joint Photographic Experts Group)</a:t>
            </a:r>
          </a:p>
          <a:p>
            <a:pPr lvl="2"/>
            <a:r>
              <a:rPr lang="en-US" altLang="en-US" smtClean="0"/>
              <a:t>Uses </a:t>
            </a:r>
            <a:r>
              <a:rPr lang="en-US" altLang="en-US" b="1" smtClean="0"/>
              <a:t>lossless compression</a:t>
            </a:r>
            <a:r>
              <a:rPr lang="en-US" altLang="en-US" smtClean="0"/>
              <a:t> and a </a:t>
            </a:r>
            <a:r>
              <a:rPr lang="en-US" altLang="en-US" b="1" smtClean="0"/>
              <a:t>lossy scheme</a:t>
            </a:r>
          </a:p>
          <a:p>
            <a:pPr lvl="1"/>
            <a:r>
              <a:rPr lang="en-US" altLang="en-US" smtClean="0"/>
              <a:t>GIF (Graphic Interchange Format)</a:t>
            </a:r>
          </a:p>
          <a:p>
            <a:pPr lvl="2"/>
            <a:r>
              <a:rPr lang="en-US" altLang="en-US" smtClean="0"/>
              <a:t>Uses a lossy compression and a </a:t>
            </a:r>
            <a:r>
              <a:rPr lang="en-US" altLang="en-US" b="1" smtClean="0"/>
              <a:t>color palette</a:t>
            </a:r>
            <a:r>
              <a:rPr lang="en-US" altLang="en-US" smtClean="0"/>
              <a:t> of up to 256 of the most prevalent colors in the image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61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Image-Manipulation Operations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648200"/>
          </a:xfrm>
        </p:spPr>
        <p:txBody>
          <a:bodyPr/>
          <a:lstStyle/>
          <a:p>
            <a:pPr>
              <a:lnSpc>
                <a:spcPct val="98000"/>
              </a:lnSpc>
              <a:spcBef>
                <a:spcPct val="18000"/>
              </a:spcBef>
            </a:pPr>
            <a:r>
              <a:rPr lang="en-US" altLang="en-US" smtClean="0"/>
              <a:t>Image-manipulation programs either transform the information in the pixels or alter the arrangement of the pixels in the image</a:t>
            </a:r>
          </a:p>
          <a:p>
            <a:pPr>
              <a:lnSpc>
                <a:spcPct val="98000"/>
              </a:lnSpc>
              <a:spcBef>
                <a:spcPct val="18000"/>
              </a:spcBef>
            </a:pPr>
            <a:r>
              <a:rPr lang="en-US" altLang="en-US" smtClean="0"/>
              <a:t>Examples:</a:t>
            </a:r>
          </a:p>
          <a:p>
            <a:pPr lvl="1">
              <a:lnSpc>
                <a:spcPct val="98000"/>
              </a:lnSpc>
              <a:spcBef>
                <a:spcPct val="18000"/>
              </a:spcBef>
            </a:pPr>
            <a:r>
              <a:rPr lang="en-US" altLang="en-US" smtClean="0"/>
              <a:t>Rotate an image</a:t>
            </a:r>
          </a:p>
          <a:p>
            <a:pPr lvl="1">
              <a:lnSpc>
                <a:spcPct val="98000"/>
              </a:lnSpc>
              <a:spcBef>
                <a:spcPct val="18000"/>
              </a:spcBef>
            </a:pPr>
            <a:r>
              <a:rPr lang="en-US" altLang="en-US" smtClean="0"/>
              <a:t>Convert an image from color to grayscale</a:t>
            </a:r>
          </a:p>
          <a:p>
            <a:pPr lvl="1">
              <a:lnSpc>
                <a:spcPct val="98000"/>
              </a:lnSpc>
              <a:spcBef>
                <a:spcPct val="18000"/>
              </a:spcBef>
            </a:pPr>
            <a:r>
              <a:rPr lang="en-US" altLang="en-US" smtClean="0"/>
              <a:t>Blur all or part of an image</a:t>
            </a:r>
          </a:p>
          <a:p>
            <a:pPr lvl="1">
              <a:lnSpc>
                <a:spcPct val="98000"/>
              </a:lnSpc>
              <a:spcBef>
                <a:spcPct val="18000"/>
              </a:spcBef>
            </a:pPr>
            <a:r>
              <a:rPr lang="en-US" altLang="en-US" smtClean="0"/>
              <a:t>Sharpen all or part of an image</a:t>
            </a:r>
          </a:p>
          <a:p>
            <a:pPr lvl="1">
              <a:lnSpc>
                <a:spcPct val="98000"/>
              </a:lnSpc>
              <a:spcBef>
                <a:spcPct val="18000"/>
              </a:spcBef>
            </a:pPr>
            <a:r>
              <a:rPr lang="en-US" altLang="en-US" smtClean="0"/>
              <a:t>Control the brightness of an image</a:t>
            </a:r>
          </a:p>
          <a:p>
            <a:pPr lvl="1">
              <a:lnSpc>
                <a:spcPct val="98000"/>
              </a:lnSpc>
              <a:spcBef>
                <a:spcPct val="18000"/>
              </a:spcBef>
            </a:pPr>
            <a:r>
              <a:rPr lang="en-US" altLang="en-US" smtClean="0"/>
              <a:t>Perform edge detection on an image</a:t>
            </a:r>
          </a:p>
          <a:p>
            <a:pPr lvl="1">
              <a:lnSpc>
                <a:spcPct val="98000"/>
              </a:lnSpc>
              <a:spcBef>
                <a:spcPct val="18000"/>
              </a:spcBef>
            </a:pPr>
            <a:r>
              <a:rPr lang="en-US" altLang="en-US" smtClean="0"/>
              <a:t>Enlarge or reduce an image’s size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5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Overview of Turtle Graphics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35"/>
            <a:ext cx="8229600" cy="2882322"/>
          </a:xfrm>
        </p:spPr>
        <p:txBody>
          <a:bodyPr/>
          <a:lstStyle/>
          <a:p>
            <a:r>
              <a:rPr lang="en-US" altLang="en-US" dirty="0" smtClean="0"/>
              <a:t>Turtle graphics originally developed as part of the children’s programming language Logo</a:t>
            </a:r>
          </a:p>
          <a:p>
            <a:pPr lvl="1"/>
            <a:r>
              <a:rPr lang="en-US" altLang="en-US" dirty="0" smtClean="0"/>
              <a:t>Created by Seymour </a:t>
            </a:r>
            <a:r>
              <a:rPr lang="en-US" altLang="en-US" dirty="0" err="1" smtClean="0"/>
              <a:t>Papert</a:t>
            </a:r>
            <a:r>
              <a:rPr lang="en-US" altLang="en-US" dirty="0" smtClean="0"/>
              <a:t> and his colleagues at MIT in the late 1960s</a:t>
            </a:r>
          </a:p>
          <a:p>
            <a:r>
              <a:rPr lang="en-US" altLang="en-US" dirty="0" smtClean="0"/>
              <a:t>Analogy: Turtle crawling on a piece of paper, with a pen tied to its tail</a:t>
            </a:r>
          </a:p>
          <a:p>
            <a:pPr lvl="1"/>
            <a:r>
              <a:rPr lang="en-US" altLang="en-US" dirty="0" smtClean="0"/>
              <a:t>Sheet of paper is a window on a display screen</a:t>
            </a:r>
          </a:p>
          <a:p>
            <a:pPr lvl="1"/>
            <a:r>
              <a:rPr lang="en-US" altLang="en-US" dirty="0" smtClean="0"/>
              <a:t>Position specified with (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) coordinates</a:t>
            </a:r>
          </a:p>
          <a:p>
            <a:pPr lvl="2"/>
            <a:r>
              <a:rPr lang="en-US" altLang="en-US" dirty="0" smtClean="0"/>
              <a:t>Cartesian </a:t>
            </a:r>
            <a:r>
              <a:rPr lang="en-US" altLang="en-US" b="1" dirty="0" smtClean="0"/>
              <a:t>coordinate system</a:t>
            </a:r>
            <a:r>
              <a:rPr lang="en-US" altLang="en-US" dirty="0" smtClean="0"/>
              <a:t>, with origin (0, 0) at the center of a window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58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Properties of Images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 coordinates of pixels in the two-dimensional grid of an image range from (0, 0) at the upper-left corner to (</a:t>
            </a:r>
            <a:r>
              <a:rPr lang="en-US" altLang="en-US" i="1" smtClean="0"/>
              <a:t>width-</a:t>
            </a:r>
            <a:r>
              <a:rPr lang="en-US" altLang="en-US" smtClean="0"/>
              <a:t>1, </a:t>
            </a:r>
            <a:r>
              <a:rPr lang="en-US" altLang="en-US" i="1" smtClean="0"/>
              <a:t>height-</a:t>
            </a:r>
            <a:r>
              <a:rPr lang="en-US" altLang="en-US" smtClean="0"/>
              <a:t>1) at lower-right corner</a:t>
            </a:r>
          </a:p>
          <a:p>
            <a:pPr lvl="1"/>
            <a:r>
              <a:rPr lang="en-US" altLang="en-US" i="1" smtClean="0"/>
              <a:t>width/height </a:t>
            </a:r>
            <a:r>
              <a:rPr lang="en-US" altLang="en-US" smtClean="0"/>
              <a:t>are the image’s dimensions in pixels</a:t>
            </a:r>
          </a:p>
          <a:p>
            <a:pPr lvl="1"/>
            <a:r>
              <a:rPr lang="en-US" altLang="en-US" smtClean="0"/>
              <a:t>Thus, the </a:t>
            </a:r>
            <a:r>
              <a:rPr lang="en-US" altLang="en-US" b="1" smtClean="0"/>
              <a:t>screen coordinate system </a:t>
            </a:r>
            <a:r>
              <a:rPr lang="en-US" altLang="en-US" smtClean="0"/>
              <a:t>for the display of an image is different from the standard Cartesian coordinate system that we used with Turtle graphics</a:t>
            </a:r>
          </a:p>
          <a:p>
            <a:r>
              <a:rPr lang="en-US" altLang="en-US" smtClean="0"/>
              <a:t>The RGB color system is a common way of representing the colors in images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04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3443650"/>
            <a:ext cx="7334250" cy="248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images</a:t>
            </a:r>
            <a:r>
              <a:rPr lang="en-US" altLang="en-US" smtClean="0"/>
              <a:t> Module</a:t>
            </a:r>
          </a:p>
        </p:txBody>
      </p:sp>
      <p:sp>
        <p:nvSpPr>
          <p:cNvPr id="378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Non-standard, open-source Python tool</a:t>
            </a:r>
          </a:p>
          <a:p>
            <a:pPr lvl="1"/>
            <a:r>
              <a:rPr lang="en-US" altLang="en-US" b="1" smtClean="0">
                <a:latin typeface="Courier New" panose="02070309020205020404" pitchFamily="49" charset="0"/>
              </a:rPr>
              <a:t>Image</a:t>
            </a:r>
            <a:r>
              <a:rPr lang="en-US" altLang="en-US" b="1" smtClean="0"/>
              <a:t> </a:t>
            </a:r>
            <a:r>
              <a:rPr lang="en-US" altLang="en-US" smtClean="0"/>
              <a:t>class represents an image as a two-dimensional grid of RGB values</a:t>
            </a:r>
          </a:p>
          <a:p>
            <a:pPr lvl="1"/>
            <a:endParaRPr lang="en-US" altLang="en-US" smtClean="0"/>
          </a:p>
        </p:txBody>
      </p:sp>
      <p:pic>
        <p:nvPicPr>
          <p:cNvPr id="3789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2605450"/>
            <a:ext cx="708342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6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</a:rPr>
              <a:t>images</a:t>
            </a:r>
            <a:r>
              <a:rPr lang="en-US" altLang="en-US" dirty="0" smtClean="0"/>
              <a:t> Module</a:t>
            </a:r>
          </a:p>
        </p:txBody>
      </p:sp>
      <p:pic>
        <p:nvPicPr>
          <p:cNvPr id="3891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44386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429000"/>
            <a:ext cx="44196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791200"/>
            <a:ext cx="49625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82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Loop Pattern for Traversing a Grid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Most of the loops we have used in this book have had a </a:t>
            </a:r>
            <a:r>
              <a:rPr lang="en-US" altLang="en-US" b="1" smtClean="0"/>
              <a:t>linear loop structure</a:t>
            </a:r>
            <a:endParaRPr lang="en-US" altLang="en-US" smtClean="0"/>
          </a:p>
          <a:p>
            <a:r>
              <a:rPr lang="en-US" altLang="en-US" smtClean="0"/>
              <a:t>Many image-processing algorithms use a </a:t>
            </a:r>
            <a:r>
              <a:rPr lang="en-US" altLang="en-US" b="1" smtClean="0"/>
              <a:t>nested loop structure </a:t>
            </a:r>
            <a:r>
              <a:rPr lang="en-US" altLang="en-US" smtClean="0"/>
              <a:t>to traverse a two-dimensional grid of pixels</a:t>
            </a:r>
          </a:p>
          <a:p>
            <a:endParaRPr lang="en-US" altLang="en-US" smtClean="0"/>
          </a:p>
        </p:txBody>
      </p:sp>
      <p:pic>
        <p:nvPicPr>
          <p:cNvPr id="3994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"/>
          <a:stretch>
            <a:fillRect/>
          </a:stretch>
        </p:blipFill>
        <p:spPr bwMode="auto">
          <a:xfrm>
            <a:off x="936625" y="3454501"/>
            <a:ext cx="72993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0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 Loop Pattern for Traversing a Grid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236334"/>
            <a:ext cx="8229600" cy="937549"/>
          </a:xfrm>
        </p:spPr>
        <p:txBody>
          <a:bodyPr/>
          <a:lstStyle/>
          <a:p>
            <a:pPr>
              <a:buNone/>
            </a:pPr>
            <a:r>
              <a:rPr lang="en-US" altLang="en-US" dirty="0" smtClean="0"/>
              <a:t>Previous loop uses a </a:t>
            </a:r>
            <a:r>
              <a:rPr lang="en-US" altLang="en-US" b="1" dirty="0" smtClean="0"/>
              <a:t>row-major traversal</a:t>
            </a:r>
          </a:p>
          <a:p>
            <a:pPr lvl="1"/>
            <a:r>
              <a:rPr lang="en-US" altLang="en-US" dirty="0" smtClean="0"/>
              <a:t>We use this template to develop many of the algorithms that follow:</a:t>
            </a:r>
          </a:p>
          <a:p>
            <a:endParaRPr lang="en-US" altLang="en-US" dirty="0" smtClean="0"/>
          </a:p>
        </p:txBody>
      </p:sp>
      <p:pic>
        <p:nvPicPr>
          <p:cNvPr id="4096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37814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025" y="5155550"/>
            <a:ext cx="42100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38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Word on Tuples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 pixel’s RGB values are stored in a </a:t>
            </a:r>
            <a:r>
              <a:rPr lang="en-US" altLang="en-US" dirty="0" err="1" smtClean="0"/>
              <a:t>tuple</a:t>
            </a:r>
            <a:r>
              <a:rPr lang="en-US" altLang="en-US" dirty="0" smtClean="0"/>
              <a:t>:</a:t>
            </a:r>
          </a:p>
          <a:p>
            <a:endParaRPr lang="en-US" altLang="en-US" dirty="0" smtClean="0"/>
          </a:p>
        </p:txBody>
      </p:sp>
      <p:pic>
        <p:nvPicPr>
          <p:cNvPr id="4199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4" b="-841"/>
          <a:stretch>
            <a:fillRect/>
          </a:stretch>
        </p:blipFill>
        <p:spPr bwMode="auto">
          <a:xfrm>
            <a:off x="914400" y="2438400"/>
            <a:ext cx="7162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5"/>
          <a:stretch>
            <a:fillRect/>
          </a:stretch>
        </p:blipFill>
        <p:spPr bwMode="auto">
          <a:xfrm>
            <a:off x="914400" y="3124200"/>
            <a:ext cx="7170738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3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4" b="-11627"/>
          <a:stretch>
            <a:fillRect/>
          </a:stretch>
        </p:blipFill>
        <p:spPr bwMode="auto">
          <a:xfrm>
            <a:off x="914400" y="4800600"/>
            <a:ext cx="71770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77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Converting an Image to Black and White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For each pixel, compute average of R/G/B values</a:t>
            </a:r>
          </a:p>
          <a:p>
            <a:r>
              <a:rPr lang="en-US" altLang="en-US" smtClean="0"/>
              <a:t>Then, reset pixel’s color values to 0 (black) if the average is closer to 0, or to 255 (white) if the average is closer to 255</a:t>
            </a:r>
          </a:p>
          <a:p>
            <a:endParaRPr lang="en-US" altLang="en-US" smtClean="0"/>
          </a:p>
        </p:txBody>
      </p:sp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974" y="2995914"/>
            <a:ext cx="64008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04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765925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157" y="3733800"/>
            <a:ext cx="55626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75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Converting an Image to Black and White</a:t>
            </a:r>
            <a:endParaRPr kumimoji="0" lang="en-US" altLang="en-US" sz="3075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22295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Converting an Image to Grayscale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4724400"/>
          </a:xfrm>
        </p:spPr>
        <p:txBody>
          <a:bodyPr/>
          <a:lstStyle/>
          <a:p>
            <a:r>
              <a:rPr lang="en-US" altLang="en-US" smtClean="0"/>
              <a:t>Black and white photographs contain various shades of gray known as </a:t>
            </a:r>
            <a:r>
              <a:rPr lang="en-US" altLang="en-US" b="1" smtClean="0"/>
              <a:t>grayscale</a:t>
            </a:r>
            <a:endParaRPr lang="en-US" altLang="en-US" smtClean="0"/>
          </a:p>
          <a:p>
            <a:r>
              <a:rPr lang="en-US" altLang="en-US" smtClean="0"/>
              <a:t>Grayscale can be an economical scheme (the only color values might be 8, 16, or 256 shades of gray)</a:t>
            </a:r>
          </a:p>
          <a:p>
            <a:r>
              <a:rPr lang="en-US" altLang="en-US" smtClean="0"/>
              <a:t>A simple method:</a:t>
            </a:r>
          </a:p>
          <a:p>
            <a:pPr>
              <a:lnSpc>
                <a:spcPct val="120000"/>
              </a:lnSpc>
            </a:pPr>
            <a:endParaRPr lang="en-US" altLang="en-US" sz="4000" smtClean="0"/>
          </a:p>
          <a:p>
            <a:pPr lvl="1"/>
            <a:r>
              <a:rPr lang="en-US" altLang="en-US" smtClean="0"/>
              <a:t>Problem: Does not reflect manner in which different color components affect human perception</a:t>
            </a:r>
          </a:p>
          <a:p>
            <a:r>
              <a:rPr lang="en-US" altLang="en-US" smtClean="0"/>
              <a:t>Scheme needs to take differences in </a:t>
            </a:r>
            <a:r>
              <a:rPr lang="en-US" altLang="en-US" b="1" smtClean="0"/>
              <a:t>luminance </a:t>
            </a:r>
            <a:r>
              <a:rPr lang="en-US" altLang="en-US" smtClean="0"/>
              <a:t>into account</a:t>
            </a:r>
          </a:p>
        </p:txBody>
      </p:sp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42840"/>
            <a:ext cx="5543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01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Converting an Image to Grayscale</a:t>
            </a:r>
          </a:p>
        </p:txBody>
      </p:sp>
      <p:pic>
        <p:nvPicPr>
          <p:cNvPr id="4608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962400"/>
            <a:ext cx="644842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58674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5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Overview of </a:t>
            </a:r>
            <a:r>
              <a:rPr lang="en-US" altLang="en-US" smtClean="0"/>
              <a:t>Turtle Graphics</a:t>
            </a:r>
            <a:endParaRPr lang="en-US" altLang="en-US" dirty="0" smtClean="0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5440112"/>
            <a:ext cx="8229600" cy="474552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en-US" dirty="0" smtClean="0"/>
              <a:t>Together, these attributes make up a turtle’s state</a:t>
            </a:r>
          </a:p>
        </p:txBody>
      </p:sp>
      <p:pic>
        <p:nvPicPr>
          <p:cNvPr id="922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76" y="1264565"/>
            <a:ext cx="79248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99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Copying an Image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 method </a:t>
            </a:r>
            <a:r>
              <a:rPr lang="en-US" altLang="en-US" b="1" smtClean="0">
                <a:latin typeface="Courier New" panose="02070309020205020404" pitchFamily="49" charset="0"/>
              </a:rPr>
              <a:t>clone</a:t>
            </a:r>
            <a:r>
              <a:rPr lang="en-US" altLang="en-US" b="1" smtClean="0"/>
              <a:t> </a:t>
            </a:r>
            <a:r>
              <a:rPr lang="en-US" altLang="en-US" smtClean="0"/>
              <a:t>builds and returns a new image with the same attributes as the original one, but with an empty string as the filename</a:t>
            </a:r>
          </a:p>
          <a:p>
            <a:endParaRPr lang="en-US" altLang="en-US" smtClean="0"/>
          </a:p>
        </p:txBody>
      </p:sp>
      <p:pic>
        <p:nvPicPr>
          <p:cNvPr id="4711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4"/>
          <a:stretch>
            <a:fillRect/>
          </a:stretch>
        </p:blipFill>
        <p:spPr bwMode="auto">
          <a:xfrm>
            <a:off x="947738" y="3035461"/>
            <a:ext cx="7281862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102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295400"/>
          </a:xfrm>
        </p:spPr>
        <p:txBody>
          <a:bodyPr/>
          <a:lstStyle/>
          <a:p>
            <a:r>
              <a:rPr lang="en-US" altLang="en-US" smtClean="0"/>
              <a:t>Blurring an Image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990600"/>
          </a:xfrm>
        </p:spPr>
        <p:txBody>
          <a:bodyPr/>
          <a:lstStyle/>
          <a:p>
            <a:r>
              <a:rPr lang="en-US" altLang="en-US" b="1" smtClean="0"/>
              <a:t>Pixilation</a:t>
            </a:r>
            <a:r>
              <a:rPr lang="en-US" altLang="en-US" smtClean="0"/>
              <a:t> can be mitigated by </a:t>
            </a:r>
            <a:r>
              <a:rPr lang="en-US" altLang="en-US" b="1" smtClean="0"/>
              <a:t>blurring</a:t>
            </a:r>
            <a:endParaRPr lang="en-US" altLang="en-US" smtClean="0"/>
          </a:p>
          <a:p>
            <a:endParaRPr lang="en-US" altLang="en-US" smtClean="0"/>
          </a:p>
        </p:txBody>
      </p:sp>
      <p:pic>
        <p:nvPicPr>
          <p:cNvPr id="4813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57400"/>
            <a:ext cx="5638800" cy="416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523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Edge Detection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/>
              <a:t>Edge detection </a:t>
            </a:r>
            <a:r>
              <a:rPr lang="en-US" altLang="en-US" smtClean="0"/>
              <a:t>removes the full colors to uncover the outlines of the objects represented in the image</a:t>
            </a:r>
          </a:p>
          <a:p>
            <a:endParaRPr lang="en-US" altLang="en-US" smtClean="0"/>
          </a:p>
        </p:txBody>
      </p:sp>
      <p:pic>
        <p:nvPicPr>
          <p:cNvPr id="4915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19400"/>
            <a:ext cx="55435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105400"/>
            <a:ext cx="103028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699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Edge Detection</a:t>
            </a:r>
          </a:p>
        </p:txBody>
      </p:sp>
      <p:pic>
        <p:nvPicPr>
          <p:cNvPr id="501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627697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622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Reducing the Image Size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The size and the quality of an image on a display medium depend on two factors: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Image’s width and height in pixels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Display medium’s </a:t>
            </a:r>
            <a:r>
              <a:rPr lang="en-US" altLang="en-US" b="1" smtClean="0"/>
              <a:t>resolution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Measured in pixels, or dots per inch (DPI)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The resolution of an image can be set before the image is captured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 higher DPI causes sampling device to take more samples (pixels) through the two-dimensional grid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A size reduction usually preserves an image’s </a:t>
            </a:r>
            <a:r>
              <a:rPr lang="en-US" altLang="en-US" b="1" smtClean="0"/>
              <a:t>aspect ratio</a:t>
            </a:r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158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1371600"/>
          </a:xfrm>
        </p:spPr>
        <p:txBody>
          <a:bodyPr/>
          <a:lstStyle/>
          <a:p>
            <a:r>
              <a:rPr lang="en-US" altLang="en-US" dirty="0" smtClean="0"/>
              <a:t>Reducing the Image Size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4790" y="5775770"/>
            <a:ext cx="7402010" cy="5092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dirty="0" smtClean="0"/>
              <a:t>Reducing size throws away some pixel information</a:t>
            </a:r>
          </a:p>
        </p:txBody>
      </p:sp>
      <p:pic>
        <p:nvPicPr>
          <p:cNvPr id="522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513513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656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Object-based programming uses classes, objects, and methods to solve problems</a:t>
            </a:r>
          </a:p>
          <a:p>
            <a:r>
              <a:rPr lang="en-US" altLang="en-US" dirty="0" smtClean="0"/>
              <a:t>A class specifies a set of attributes and methods for the objects of that class</a:t>
            </a:r>
          </a:p>
          <a:p>
            <a:r>
              <a:rPr lang="en-US" altLang="en-US" dirty="0" smtClean="0"/>
              <a:t>The values of the attributes of a given object make up its state</a:t>
            </a:r>
          </a:p>
          <a:p>
            <a:r>
              <a:rPr lang="en-US" altLang="en-US" dirty="0" smtClean="0"/>
              <a:t>A new object is obtained by instantiating its class</a:t>
            </a:r>
          </a:p>
          <a:p>
            <a:r>
              <a:rPr lang="en-US" altLang="en-US" dirty="0" smtClean="0"/>
              <a:t>The behavior of an object depends on its current state and on the methods that manipulate this state</a:t>
            </a:r>
          </a:p>
          <a:p>
            <a:r>
              <a:rPr lang="en-US" altLang="en-US" dirty="0" smtClean="0"/>
              <a:t>The set of a class’s methods is called its interface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Turtle graphics is a lightweight toolkit used to draw pictures in a Cartesian coordinate system</a:t>
            </a:r>
          </a:p>
          <a:p>
            <a:r>
              <a:rPr lang="en-US" altLang="en-US" dirty="0" smtClean="0"/>
              <a:t>RGB system represents a color value by mixing integer components that represent red, green, and blue intensities</a:t>
            </a:r>
          </a:p>
          <a:p>
            <a:r>
              <a:rPr lang="en-US" altLang="en-US" dirty="0" smtClean="0"/>
              <a:t>A grayscale system uses 8, 16, or 256 distinct shades of gray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000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Summary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Digital images are captured by sampling analog information from a light source, using a device such as a digital camera or a flatbed scanner</a:t>
            </a:r>
          </a:p>
          <a:p>
            <a:pPr lvl="1"/>
            <a:r>
              <a:rPr lang="en-US" altLang="en-US" dirty="0" smtClean="0"/>
              <a:t>Can be stored in several formats, like JPEG and GIF</a:t>
            </a:r>
          </a:p>
          <a:p>
            <a:r>
              <a:rPr lang="en-US" altLang="en-US" dirty="0" smtClean="0"/>
              <a:t>When displaying an image file, each color value is mapped onto a pixel in a two-dimensional grid</a:t>
            </a:r>
          </a:p>
          <a:p>
            <a:pPr lvl="1"/>
            <a:r>
              <a:rPr lang="en-US" altLang="en-US" dirty="0" smtClean="0"/>
              <a:t>A nested loop structure is used to visit each position</a:t>
            </a:r>
          </a:p>
          <a:p>
            <a:r>
              <a:rPr lang="en-US" altLang="en-US" dirty="0" smtClean="0"/>
              <a:t>Image-manipulation algorithms either transform pixels at given positions or create a new image using the pixel information of a source image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6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295400"/>
          </a:xfrm>
        </p:spPr>
        <p:txBody>
          <a:bodyPr/>
          <a:lstStyle/>
          <a:p>
            <a:r>
              <a:rPr lang="en-US" altLang="en-US" dirty="0" smtClean="0"/>
              <a:t>Turtle Operations</a:t>
            </a:r>
          </a:p>
        </p:txBody>
      </p:sp>
      <p:pic>
        <p:nvPicPr>
          <p:cNvPr id="1024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62" y="1718841"/>
            <a:ext cx="6725395" cy="3632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23" y="5559707"/>
            <a:ext cx="2057400" cy="2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636" y="1331089"/>
            <a:ext cx="5536764" cy="4599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228600"/>
            <a:ext cx="8077200" cy="1295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75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Turtle Operations</a:t>
            </a:r>
            <a:endParaRPr kumimoji="0" lang="en-US" altLang="en-US" sz="3075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2910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Turtle Operations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/>
              <a:t>Interface:</a:t>
            </a:r>
            <a:r>
              <a:rPr lang="en-US" altLang="en-US" smtClean="0"/>
              <a:t> set of methods of a given class</a:t>
            </a:r>
          </a:p>
          <a:p>
            <a:pPr lvl="1"/>
            <a:r>
              <a:rPr lang="en-US" altLang="en-US" smtClean="0"/>
              <a:t>Used to interact with an object</a:t>
            </a:r>
          </a:p>
          <a:p>
            <a:pPr lvl="1"/>
            <a:r>
              <a:rPr lang="en-US" altLang="en-US" smtClean="0"/>
              <a:t>Use docstring mechanism to view an interface</a:t>
            </a:r>
          </a:p>
          <a:p>
            <a:pPr lvl="2"/>
            <a:r>
              <a:rPr lang="en-US" altLang="en-US" b="1" smtClean="0">
                <a:latin typeface="Courier New" panose="02070309020205020404" pitchFamily="49" charset="0"/>
              </a:rPr>
              <a:t>help(&lt;</a:t>
            </a:r>
            <a:r>
              <a:rPr lang="en-US" altLang="en-US" b="1" i="1" smtClean="0">
                <a:latin typeface="Courier New" panose="02070309020205020404" pitchFamily="49" charset="0"/>
              </a:rPr>
              <a:t>class name</a:t>
            </a:r>
            <a:r>
              <a:rPr lang="en-US" altLang="en-US" b="1" smtClean="0">
                <a:latin typeface="Courier New" panose="02070309020205020404" pitchFamily="49" charset="0"/>
              </a:rPr>
              <a:t>&gt;)</a:t>
            </a:r>
          </a:p>
          <a:p>
            <a:pPr lvl="2"/>
            <a:r>
              <a:rPr lang="en-US" altLang="en-US" b="1" smtClean="0">
                <a:latin typeface="Courier New" panose="02070309020205020404" pitchFamily="49" charset="0"/>
              </a:rPr>
              <a:t>help(&lt;</a:t>
            </a:r>
            <a:r>
              <a:rPr lang="en-US" altLang="en-US" b="1" i="1" smtClean="0">
                <a:latin typeface="Courier New" panose="02070309020205020404" pitchFamily="49" charset="0"/>
              </a:rPr>
              <a:t>class name</a:t>
            </a:r>
            <a:r>
              <a:rPr lang="en-US" altLang="en-US" b="1" smtClean="0">
                <a:latin typeface="Courier New" panose="02070309020205020404" pitchFamily="49" charset="0"/>
              </a:rPr>
              <a:t>&gt;.&lt;</a:t>
            </a:r>
            <a:r>
              <a:rPr lang="en-US" altLang="en-US" b="1" i="1" smtClean="0">
                <a:latin typeface="Courier New" panose="02070309020205020404" pitchFamily="49" charset="0"/>
              </a:rPr>
              <a:t>method name</a:t>
            </a:r>
            <a:r>
              <a:rPr lang="en-US" altLang="en-US" b="1" smtClean="0">
                <a:latin typeface="Courier New" panose="02070309020205020404" pitchFamily="49" charset="0"/>
              </a:rPr>
              <a:t>&gt;)</a:t>
            </a:r>
            <a:endParaRPr lang="en-US" altLang="en-US" smtClean="0">
              <a:latin typeface="Courier New" panose="02070309020205020404" pitchFamily="49" charset="0"/>
            </a:endParaRPr>
          </a:p>
          <a:p>
            <a:pPr lvl="2"/>
            <a:endParaRPr lang="en-US" altLang="en-US" smtClean="0">
              <a:latin typeface="Courier New" panose="02070309020205020404" pitchFamily="49" charset="0"/>
            </a:endParaRPr>
          </a:p>
          <a:p>
            <a:pPr lvl="1"/>
            <a:endParaRPr lang="en-US" altLang="en-US" smtClean="0"/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28" y="3319040"/>
            <a:ext cx="6437313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4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Object Instantiation and the </a:t>
            </a:r>
            <a:r>
              <a:rPr lang="en-US" altLang="en-US" dirty="0" smtClean="0">
                <a:latin typeface="Courier New" panose="02070309020205020404" pitchFamily="49" charset="0"/>
              </a:rPr>
              <a:t>turtle</a:t>
            </a:r>
            <a:r>
              <a:rPr lang="en-US" altLang="en-US" dirty="0" smtClean="0"/>
              <a:t> Module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82284"/>
            <a:ext cx="8229600" cy="2592955"/>
          </a:xfrm>
        </p:spPr>
        <p:txBody>
          <a:bodyPr/>
          <a:lstStyle/>
          <a:p>
            <a:r>
              <a:rPr lang="en-US" altLang="en-US" dirty="0" smtClean="0"/>
              <a:t>Before you apply any methods to an object, you must create the object (i.e., an </a:t>
            </a:r>
            <a:r>
              <a:rPr lang="en-US" altLang="en-US" b="1" dirty="0" smtClean="0"/>
              <a:t>instance </a:t>
            </a:r>
            <a:r>
              <a:rPr lang="en-US" altLang="en-US" dirty="0" smtClean="0"/>
              <a:t>of)</a:t>
            </a:r>
          </a:p>
          <a:p>
            <a:r>
              <a:rPr lang="en-US" altLang="en-US" b="1" dirty="0" smtClean="0"/>
              <a:t>Instantiation:</a:t>
            </a:r>
            <a:r>
              <a:rPr lang="en-US" altLang="en-US" dirty="0" smtClean="0"/>
              <a:t> Process of creating an object</a:t>
            </a:r>
          </a:p>
          <a:p>
            <a:r>
              <a:rPr lang="en-US" altLang="en-US" dirty="0" smtClean="0"/>
              <a:t>Use a </a:t>
            </a:r>
            <a:r>
              <a:rPr lang="en-US" altLang="en-US" b="1" dirty="0" smtClean="0"/>
              <a:t>constructor </a:t>
            </a:r>
            <a:r>
              <a:rPr lang="en-US" altLang="en-US" dirty="0" smtClean="0"/>
              <a:t>to instantiate an object:</a:t>
            </a:r>
          </a:p>
          <a:p>
            <a:endParaRPr lang="en-US" altLang="en-US" sz="1800" dirty="0" smtClean="0"/>
          </a:p>
          <a:p>
            <a:pPr lvl="1">
              <a:lnSpc>
                <a:spcPct val="130000"/>
              </a:lnSpc>
            </a:pPr>
            <a:endParaRPr lang="en-US" altLang="en-US" dirty="0" smtClean="0"/>
          </a:p>
          <a:p>
            <a:r>
              <a:rPr lang="en-US" altLang="en-US" dirty="0" smtClean="0"/>
              <a:t>To instantiate the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Turtle</a:t>
            </a:r>
            <a:r>
              <a:rPr lang="en-US" altLang="en-US" dirty="0" smtClean="0"/>
              <a:t> class:</a:t>
            </a:r>
          </a:p>
          <a:p>
            <a:endParaRPr lang="en-US" altLang="en-US" dirty="0" smtClean="0"/>
          </a:p>
        </p:txBody>
      </p:sp>
      <p:pic>
        <p:nvPicPr>
          <p:cNvPr id="1331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94193"/>
            <a:ext cx="44958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203793"/>
            <a:ext cx="44767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051" y="3298793"/>
            <a:ext cx="50673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04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>
              <a:lnSpc>
                <a:spcPct val="180000"/>
              </a:lnSpc>
            </a:pPr>
            <a:endParaRPr lang="en-US" altLang="en-US" smtClean="0"/>
          </a:p>
          <a:p>
            <a:r>
              <a:rPr lang="en-US" altLang="en-US" smtClean="0"/>
              <a:t>To close a turtle’s window, click its close box</a:t>
            </a:r>
          </a:p>
          <a:p>
            <a:r>
              <a:rPr lang="en-US" altLang="en-US" smtClean="0"/>
              <a:t>Attempting to manipulate a turtle whose window has been closed raises an error</a:t>
            </a:r>
          </a:p>
        </p:txBody>
      </p:sp>
      <p:sp>
        <p:nvSpPr>
          <p:cNvPr id="1434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Object Instantiation and the </a:t>
            </a:r>
            <a:r>
              <a:rPr lang="en-US" altLang="en-US" dirty="0" smtClean="0">
                <a:latin typeface="Courier New" panose="02070309020205020404" pitchFamily="49" charset="0"/>
              </a:rPr>
              <a:t>turtle</a:t>
            </a:r>
            <a:r>
              <a:rPr lang="en-US" altLang="en-US" dirty="0" smtClean="0"/>
              <a:t> Module</a:t>
            </a:r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7894638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3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unter_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2" id="{3D6D33C1-6C58-460D-AE80-64C7D09CCD4F}" vid="{A3435D1E-1032-40A8-A311-583487F8BE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Hunter_170_Template</Template>
  <TotalTime>65</TotalTime>
  <Words>1807</Words>
  <Application>Microsoft Office PowerPoint</Application>
  <PresentationFormat>On-screen Show (4:3)</PresentationFormat>
  <Paragraphs>234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Hunter_Theme</vt:lpstr>
      <vt:lpstr>Programming with Python</vt:lpstr>
      <vt:lpstr>Simple Graphics</vt:lpstr>
      <vt:lpstr>Overview of Turtle Graphics</vt:lpstr>
      <vt:lpstr>Overview of Turtle Graphics</vt:lpstr>
      <vt:lpstr>Turtle Operations</vt:lpstr>
      <vt:lpstr>PowerPoint Presentation</vt:lpstr>
      <vt:lpstr>Turtle Operations</vt:lpstr>
      <vt:lpstr>Object Instantiation and the turtle Module</vt:lpstr>
      <vt:lpstr>Object Instantiation and the turtle Module</vt:lpstr>
      <vt:lpstr>PowerPoint Presentation</vt:lpstr>
      <vt:lpstr>Drawing Two-Dimensional Shapes</vt:lpstr>
      <vt:lpstr>Drawing Two-Dimensional Shapes</vt:lpstr>
      <vt:lpstr>Taking a Random Walk</vt:lpstr>
      <vt:lpstr>Taking a Random Walk</vt:lpstr>
      <vt:lpstr>Colors and the RGB System</vt:lpstr>
      <vt:lpstr>Colors and the RGB System</vt:lpstr>
      <vt:lpstr>Example: Drawing with Random Colors</vt:lpstr>
      <vt:lpstr>Examining an Object's Attributes</vt:lpstr>
      <vt:lpstr>Manipulating a Turtle’s Screen</vt:lpstr>
      <vt:lpstr>Case Study: Recursive Patterns in Fractals</vt:lpstr>
      <vt:lpstr>Case Study: Recursive Patterns in Fractals</vt:lpstr>
      <vt:lpstr>Case Study: Recursive Patterns in Fractals</vt:lpstr>
      <vt:lpstr>Case Study - Design</vt:lpstr>
      <vt:lpstr>Case Study - Implementation</vt:lpstr>
      <vt:lpstr>Image Processing</vt:lpstr>
      <vt:lpstr>Analog and Digital Information</vt:lpstr>
      <vt:lpstr>Sampling and Digitizing Images</vt:lpstr>
      <vt:lpstr>Image File Formats</vt:lpstr>
      <vt:lpstr>Image-Manipulation Operations</vt:lpstr>
      <vt:lpstr>The Properties of Images</vt:lpstr>
      <vt:lpstr>The images Module</vt:lpstr>
      <vt:lpstr>The images Module</vt:lpstr>
      <vt:lpstr>A Loop Pattern for Traversing a Grid</vt:lpstr>
      <vt:lpstr>A Loop Pattern for Traversing a Grid</vt:lpstr>
      <vt:lpstr>A Word on Tuples</vt:lpstr>
      <vt:lpstr>Converting an Image to Black and White</vt:lpstr>
      <vt:lpstr>PowerPoint Presentation</vt:lpstr>
      <vt:lpstr>Converting an Image to Grayscale</vt:lpstr>
      <vt:lpstr>Converting an Image to Grayscale</vt:lpstr>
      <vt:lpstr>Copying an Image</vt:lpstr>
      <vt:lpstr>Blurring an Image</vt:lpstr>
      <vt:lpstr>Edge Detection</vt:lpstr>
      <vt:lpstr>Edge Detection</vt:lpstr>
      <vt:lpstr>Reducing the Image Size</vt:lpstr>
      <vt:lpstr>Reducing the Image Size</vt:lpstr>
      <vt:lpstr>Summary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Python</dc:title>
  <dc:creator>Windows User</dc:creator>
  <cp:lastModifiedBy>George McRedmond</cp:lastModifiedBy>
  <cp:revision>59</cp:revision>
  <dcterms:created xsi:type="dcterms:W3CDTF">2016-10-05T01:30:49Z</dcterms:created>
  <dcterms:modified xsi:type="dcterms:W3CDTF">2017-08-30T12:48:15Z</dcterms:modified>
</cp:coreProperties>
</file>