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9" r:id="rId41"/>
    <p:sldId id="310" r:id="rId42"/>
    <p:sldId id="311" r:id="rId43"/>
    <p:sldId id="313" r:id="rId44"/>
    <p:sldId id="314" r:id="rId45"/>
    <p:sldId id="315" r:id="rId4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0F1B08-872F-4D14-9CCD-3FA6CAE984BB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475C-30F0-4120-A311-C249F1863448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509A-F32F-4B7A-878E-C53C0623AB20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0C9DD74-66A2-40F3-9033-64CB78E0E8C0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A59C-9517-4ABC-87BA-73977BDB3815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dirty="0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65D-057A-43B4-BF40-A139B642649D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DCE-3ECA-4D89-B7BE-BFD254CEFC75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56F-F04F-46B0-B9D2-DE441AAC5761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1107-94D9-4C0F-8FFD-00601CE12D6E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6480-0D0D-42CE-A0E5-B25DBCFDE09F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25CB2A-23BA-425B-A869-68F0F7B6D430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C99F9B-E463-4567-9B50-C1C32EE41FB1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911249EE-046F-4BD1-B7D7-5F62CFEDBDAB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Programming with Python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7" y="420343"/>
            <a:ext cx="1909200" cy="1909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__str__</a:t>
            </a:r>
            <a:r>
              <a:rPr lang="en-US" altLang="en-US" smtClean="0"/>
              <a:t> Method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Classes usually include an </a:t>
            </a:r>
            <a:r>
              <a:rPr lang="en-US" altLang="en-US" b="1" dirty="0" smtClean="0">
                <a:latin typeface="Courier New" panose="02070309020205020404" pitchFamily="49" charset="0"/>
              </a:rPr>
              <a:t>__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b="1" dirty="0" smtClean="0">
                <a:latin typeface="Courier New" panose="02070309020205020404" pitchFamily="49" charset="0"/>
              </a:rPr>
              <a:t>__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method</a:t>
            </a:r>
          </a:p>
          <a:p>
            <a:pPr lvl="1"/>
            <a:r>
              <a:rPr lang="en-US" altLang="en-US" dirty="0" smtClean="0"/>
              <a:t>Builds and returns a string representation of an object’s state</a:t>
            </a:r>
          </a:p>
          <a:p>
            <a:pPr>
              <a:lnSpc>
                <a:spcPct val="14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When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function is called with an object, that object’s </a:t>
            </a:r>
            <a:r>
              <a:rPr lang="en-US" altLang="en-US" b="1" dirty="0" smtClean="0">
                <a:latin typeface="Courier New" panose="02070309020205020404" pitchFamily="49" charset="0"/>
              </a:rPr>
              <a:t>__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b="1" dirty="0" smtClean="0">
                <a:latin typeface="Courier New" panose="02070309020205020404" pitchFamily="49" charset="0"/>
              </a:rPr>
              <a:t>__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method is automatically invoked</a:t>
            </a:r>
          </a:p>
          <a:p>
            <a:r>
              <a:rPr lang="en-US" altLang="en-US" dirty="0" smtClean="0"/>
              <a:t>Perhaps the most important use of </a:t>
            </a:r>
            <a:r>
              <a:rPr lang="en-US" altLang="en-US" b="1" dirty="0" smtClean="0">
                <a:latin typeface="Courier New" panose="02070309020205020404" pitchFamily="49" charset="0"/>
              </a:rPr>
              <a:t>__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str</a:t>
            </a:r>
            <a:r>
              <a:rPr lang="en-US" altLang="en-US" b="1" dirty="0" smtClean="0">
                <a:latin typeface="Courier New" panose="02070309020205020404" pitchFamily="49" charset="0"/>
              </a:rPr>
              <a:t>__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is in debugging</a:t>
            </a:r>
          </a:p>
          <a:p>
            <a:endParaRPr lang="en-US" altLang="en-US" dirty="0" smtClean="0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"/>
          <a:stretch>
            <a:fillRect/>
          </a:stretch>
        </p:blipFill>
        <p:spPr bwMode="auto">
          <a:xfrm>
            <a:off x="1017327" y="2405043"/>
            <a:ext cx="7318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Accessors and Mutators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Methods that allow a user to observe but not change the state of an object are called </a:t>
            </a:r>
            <a:r>
              <a:rPr lang="en-US" altLang="en-US" b="1" dirty="0" err="1" smtClean="0"/>
              <a:t>accessors</a:t>
            </a:r>
            <a:endParaRPr lang="en-US" altLang="en-US" b="1" dirty="0" smtClean="0"/>
          </a:p>
          <a:p>
            <a:r>
              <a:rPr lang="en-US" altLang="en-US" dirty="0" smtClean="0"/>
              <a:t>Methods that allow a user to modify an object’s state are called </a:t>
            </a:r>
            <a:r>
              <a:rPr lang="en-US" altLang="en-US" b="1" dirty="0" err="1" smtClean="0"/>
              <a:t>mutators</a:t>
            </a:r>
            <a:endParaRPr lang="en-US" altLang="en-US" dirty="0" smtClean="0"/>
          </a:p>
          <a:p>
            <a:pPr>
              <a:lnSpc>
                <a:spcPct val="14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Tip: if there’s no need to modify an attribute (e.g., a student’s name), do not include a method to do that</a:t>
            </a:r>
          </a:p>
          <a:p>
            <a:endParaRPr lang="en-US" altLang="en-US" dirty="0" smtClean="0"/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03" y="3038515"/>
            <a:ext cx="7334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4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Lifetime of Objects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5"/>
            <a:ext cx="8229600" cy="1423912"/>
          </a:xfrm>
        </p:spPr>
        <p:txBody>
          <a:bodyPr/>
          <a:lstStyle/>
          <a:p>
            <a:r>
              <a:rPr lang="en-US" altLang="en-US" dirty="0" smtClean="0"/>
              <a:t>The lifetime of an object’s instance variables is the lifetime of that object</a:t>
            </a:r>
          </a:p>
          <a:p>
            <a:r>
              <a:rPr lang="en-US" altLang="en-US" dirty="0" smtClean="0"/>
              <a:t>An object becomes a candidate for the garbage collection when it can no longer be referenced</a:t>
            </a:r>
          </a:p>
          <a:p>
            <a:endParaRPr lang="en-US" altLang="en-US" dirty="0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7"/>
          <a:stretch>
            <a:fillRect/>
          </a:stretch>
        </p:blipFill>
        <p:spPr bwMode="auto">
          <a:xfrm>
            <a:off x="990600" y="2960529"/>
            <a:ext cx="73152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9"/>
          <a:stretch>
            <a:fillRect/>
          </a:stretch>
        </p:blipFill>
        <p:spPr bwMode="auto">
          <a:xfrm>
            <a:off x="1004888" y="4300379"/>
            <a:ext cx="730091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3489325" y="5222716"/>
            <a:ext cx="48926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FF33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>
                <a:solidFill>
                  <a:srgbClr val="FF3300"/>
                </a:solidFill>
              </a:rPr>
              <a:t>object still exists, but interpreter will recycle its storage during </a:t>
            </a:r>
            <a:r>
              <a:rPr lang="en-US" altLang="en-US" b="1">
                <a:solidFill>
                  <a:srgbClr val="FF3300"/>
                </a:solidFill>
              </a:rPr>
              <a:t>garbage collection</a:t>
            </a:r>
            <a:endParaRPr lang="en-US" altLang="en-US">
              <a:solidFill>
                <a:srgbClr val="FF3300"/>
              </a:solidFill>
            </a:endParaRPr>
          </a:p>
        </p:txBody>
      </p:sp>
      <p:pic>
        <p:nvPicPr>
          <p:cNvPr id="1741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65541"/>
            <a:ext cx="1447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Rules of Thumb for Defining a Simple Class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Before writing a line of code, think about the behavior and attributes of the objects of new class</a:t>
            </a:r>
          </a:p>
          <a:p>
            <a:r>
              <a:rPr lang="en-US" altLang="en-US" smtClean="0"/>
              <a:t>Choose an appropriate class name and develop a short list of the methods available to users</a:t>
            </a:r>
          </a:p>
          <a:p>
            <a:r>
              <a:rPr lang="en-US" altLang="en-US" smtClean="0"/>
              <a:t>Write a short script that appears to use the new class in an appropriate way</a:t>
            </a:r>
          </a:p>
          <a:p>
            <a:r>
              <a:rPr lang="en-US" altLang="en-US" smtClean="0"/>
              <a:t>Choose appropriate data structures for attributes</a:t>
            </a:r>
          </a:p>
          <a:p>
            <a:r>
              <a:rPr lang="en-US" altLang="en-US" smtClean="0"/>
              <a:t>Fill in class template with </a:t>
            </a:r>
            <a:r>
              <a:rPr lang="en-US" altLang="en-US" b="1" smtClean="0">
                <a:latin typeface="Courier New" panose="02070309020205020404" pitchFamily="49" charset="0"/>
              </a:rPr>
              <a:t>__init__</a:t>
            </a:r>
            <a:r>
              <a:rPr lang="en-US" altLang="en-US" b="1" smtClean="0"/>
              <a:t> </a:t>
            </a:r>
            <a:r>
              <a:rPr lang="en-US" altLang="en-US" smtClean="0"/>
              <a:t>and </a:t>
            </a:r>
            <a:r>
              <a:rPr lang="en-US" altLang="en-US" b="1" smtClean="0">
                <a:latin typeface="Courier New" panose="02070309020205020404" pitchFamily="49" charset="0"/>
              </a:rPr>
              <a:t>__str__</a:t>
            </a:r>
            <a:endParaRPr lang="en-US" altLang="en-US" smtClean="0">
              <a:latin typeface="Courier New" panose="02070309020205020404" pitchFamily="49" charset="0"/>
            </a:endParaRPr>
          </a:p>
          <a:p>
            <a:r>
              <a:rPr lang="en-US" altLang="en-US" smtClean="0"/>
              <a:t>Complete and test remaining methods incrementally</a:t>
            </a:r>
          </a:p>
          <a:p>
            <a:r>
              <a:rPr lang="en-US" altLang="en-US" smtClean="0"/>
              <a:t>Document your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2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Playing the Game of Craps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Request:</a:t>
            </a:r>
          </a:p>
          <a:p>
            <a:pPr lvl="1"/>
            <a:r>
              <a:rPr lang="en-US" altLang="en-US" smtClean="0"/>
              <a:t>Write a program that allows the user to play and study the game of craps</a:t>
            </a:r>
          </a:p>
          <a:p>
            <a:r>
              <a:rPr lang="en-US" altLang="en-US" smtClean="0"/>
              <a:t>Analysis: define </a:t>
            </a:r>
            <a:r>
              <a:rPr lang="en-US" altLang="en-US" b="1" smtClean="0">
                <a:latin typeface="Courier New" panose="02070309020205020404" pitchFamily="49" charset="0"/>
              </a:rPr>
              <a:t>Player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anose="02070309020205020404" pitchFamily="49" charset="0"/>
              </a:rPr>
              <a:t>Die</a:t>
            </a:r>
            <a:r>
              <a:rPr lang="en-US" altLang="en-US" smtClean="0"/>
              <a:t> classes</a:t>
            </a:r>
          </a:p>
          <a:p>
            <a:pPr lvl="1"/>
            <a:r>
              <a:rPr lang="en-US" altLang="en-US" smtClean="0"/>
              <a:t>User interface: prompt for number of games to play</a:t>
            </a:r>
          </a:p>
        </p:txBody>
      </p:sp>
      <p:grpSp>
        <p:nvGrpSpPr>
          <p:cNvPr id="19463" name="Group 10"/>
          <p:cNvGrpSpPr>
            <a:grpSpLocks/>
          </p:cNvGrpSpPr>
          <p:nvPr/>
        </p:nvGrpSpPr>
        <p:grpSpPr bwMode="auto">
          <a:xfrm>
            <a:off x="1371600" y="3330623"/>
            <a:ext cx="1939925" cy="2438400"/>
            <a:chOff x="720" y="2208"/>
            <a:chExt cx="1222" cy="1536"/>
          </a:xfrm>
        </p:grpSpPr>
        <p:pic>
          <p:nvPicPr>
            <p:cNvPr id="1946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256"/>
              <a:ext cx="1174" cy="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Rectangle 7"/>
            <p:cNvSpPr>
              <a:spLocks noChangeArrowheads="1"/>
            </p:cNvSpPr>
            <p:nvPr/>
          </p:nvSpPr>
          <p:spPr bwMode="auto">
            <a:xfrm>
              <a:off x="720" y="2208"/>
              <a:ext cx="1200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3505200" y="3805185"/>
            <a:ext cx="4572000" cy="1676400"/>
            <a:chOff x="2064" y="2208"/>
            <a:chExt cx="2880" cy="1056"/>
          </a:xfrm>
        </p:grpSpPr>
        <p:pic>
          <p:nvPicPr>
            <p:cNvPr id="19465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3" y="2265"/>
              <a:ext cx="2829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2064" y="2208"/>
              <a:ext cx="2880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8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Design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315656"/>
            <a:ext cx="71755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5546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0387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24" y="1447801"/>
            <a:ext cx="5345575" cy="455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385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Object-Modeling Examples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As you have seen, objects and classes are useful for modeling objects in the real world</a:t>
            </a:r>
          </a:p>
          <a:p>
            <a:r>
              <a:rPr lang="en-US" altLang="en-US" smtClean="0"/>
              <a:t>In this section, we explore several other examples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9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15800"/>
            <a:ext cx="39909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Rational Numbers</a:t>
            </a:r>
          </a:p>
        </p:txBody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2362200"/>
          </a:xfrm>
        </p:spPr>
        <p:txBody>
          <a:bodyPr/>
          <a:lstStyle/>
          <a:p>
            <a:r>
              <a:rPr lang="en-US" altLang="en-US" b="1" smtClean="0"/>
              <a:t>Rational number </a:t>
            </a:r>
            <a:r>
              <a:rPr lang="en-US" altLang="en-US" smtClean="0"/>
              <a:t>consists of two integer parts, a numerator and a denominator</a:t>
            </a:r>
          </a:p>
          <a:p>
            <a:pPr lvl="1"/>
            <a:r>
              <a:rPr lang="en-US" altLang="en-US" smtClean="0"/>
              <a:t>Examples: 1/2, 2/3, etc.</a:t>
            </a:r>
          </a:p>
          <a:p>
            <a:r>
              <a:rPr lang="en-US" altLang="en-US" smtClean="0"/>
              <a:t>Python has no built-in type for rational numbers</a:t>
            </a:r>
          </a:p>
          <a:p>
            <a:pPr lvl="1"/>
            <a:r>
              <a:rPr lang="en-US" altLang="en-US" smtClean="0"/>
              <a:t>We will build a new class named </a:t>
            </a:r>
            <a:r>
              <a:rPr lang="en-US" altLang="en-US" b="1" smtClean="0">
                <a:latin typeface="Courier New" panose="02070309020205020404" pitchFamily="49" charset="0"/>
              </a:rPr>
              <a:t>Rational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/>
            <a:endParaRPr lang="en-US" altLang="en-US" smtClean="0"/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3429000" y="4847713"/>
            <a:ext cx="4143375" cy="573087"/>
            <a:chOff x="2160" y="3287"/>
            <a:chExt cx="2610" cy="361"/>
          </a:xfrm>
        </p:grpSpPr>
        <p:sp>
          <p:nvSpPr>
            <p:cNvPr id="24585" name="Line 5"/>
            <p:cNvSpPr>
              <a:spLocks noChangeShapeType="1"/>
            </p:cNvSpPr>
            <p:nvPr/>
          </p:nvSpPr>
          <p:spPr bwMode="auto">
            <a:xfrm flipH="1">
              <a:off x="2256" y="3408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Line 6"/>
            <p:cNvSpPr>
              <a:spLocks noChangeShapeType="1"/>
            </p:cNvSpPr>
            <p:nvPr/>
          </p:nvSpPr>
          <p:spPr bwMode="auto">
            <a:xfrm flipH="1">
              <a:off x="2160" y="3408"/>
              <a:ext cx="336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2486" y="3287"/>
              <a:ext cx="2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3300"/>
                  </a:solidFill>
                </a:rPr>
                <a:t>Operators need to be </a:t>
              </a:r>
              <a:r>
                <a:rPr lang="en-US" altLang="en-US" b="1">
                  <a:solidFill>
                    <a:srgbClr val="FF3300"/>
                  </a:solidFill>
                </a:rPr>
                <a:t>overloaded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Getting Inside Objects and Classes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What is the definition of object?</a:t>
            </a:r>
          </a:p>
          <a:p>
            <a:r>
              <a:rPr lang="en-US" altLang="en-US" dirty="0" smtClean="0"/>
              <a:t>What is the definition of class?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Programmers who use objects and classes (such as Java programmers) know:</a:t>
            </a:r>
          </a:p>
          <a:p>
            <a:pPr lvl="1"/>
            <a:r>
              <a:rPr lang="en-US" altLang="en-US" dirty="0" smtClean="0"/>
              <a:t>Interface that can be used with a class</a:t>
            </a:r>
          </a:p>
          <a:p>
            <a:pPr lvl="1"/>
            <a:r>
              <a:rPr lang="en-US" altLang="en-US" dirty="0" smtClean="0"/>
              <a:t>State of an object</a:t>
            </a:r>
          </a:p>
          <a:p>
            <a:pPr lvl="1"/>
            <a:r>
              <a:rPr lang="en-US" altLang="en-US" dirty="0" smtClean="0"/>
              <a:t>How to instantiate a class to obtain an object</a:t>
            </a:r>
          </a:p>
          <a:p>
            <a:r>
              <a:rPr lang="en-US" altLang="en-US" dirty="0" smtClean="0"/>
              <a:t>Objects are abstractions</a:t>
            </a:r>
          </a:p>
          <a:p>
            <a:pPr lvl="1"/>
            <a:r>
              <a:rPr lang="en-US" altLang="en-US" dirty="0" smtClean="0"/>
              <a:t>Package their state and methods in a single entity that can be referenced with a name</a:t>
            </a:r>
          </a:p>
          <a:p>
            <a:r>
              <a:rPr lang="en-US" altLang="en-US" dirty="0" smtClean="0"/>
              <a:t>Class definition is like a blueprint for each of the objects of that class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8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Rational Number Arithmetic and Operator Overloading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lnSpc>
                <a:spcPct val="220000"/>
              </a:lnSpc>
            </a:pPr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Object on which the method is called corresponds to the left operand</a:t>
            </a:r>
          </a:p>
          <a:p>
            <a:pPr lvl="1"/>
            <a:r>
              <a:rPr lang="en-US" altLang="en-US" smtClean="0"/>
              <a:t>For example, the code </a:t>
            </a:r>
            <a:r>
              <a:rPr lang="en-US" altLang="en-US" b="1" smtClean="0">
                <a:latin typeface="Courier New" panose="02070309020205020404" pitchFamily="49" charset="0"/>
              </a:rPr>
              <a:t>x + y</a:t>
            </a:r>
            <a:r>
              <a:rPr lang="en-US" altLang="en-US" b="1" smtClean="0"/>
              <a:t> </a:t>
            </a:r>
            <a:r>
              <a:rPr lang="en-US" altLang="en-US" smtClean="0"/>
              <a:t>is actually shorthand for the code </a:t>
            </a:r>
            <a:r>
              <a:rPr lang="en-US" altLang="en-US" b="1" smtClean="0">
                <a:latin typeface="Courier New" panose="02070309020205020404" pitchFamily="49" charset="0"/>
              </a:rPr>
              <a:t>x.__add__(y)</a:t>
            </a:r>
            <a:endParaRPr lang="en-US" altLang="en-US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82763"/>
            <a:ext cx="7839075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39625"/>
            <a:ext cx="861853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Rational Number Arithmetic and Operator Overloading</a:t>
            </a:r>
          </a:p>
        </p:txBody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2438400"/>
          </a:xfrm>
        </p:spPr>
        <p:txBody>
          <a:bodyPr/>
          <a:lstStyle/>
          <a:p>
            <a:r>
              <a:rPr lang="en-US" altLang="en-US" smtClean="0"/>
              <a:t>To overload an arithmetic operator, you define a new method using the appropriate method name </a:t>
            </a:r>
          </a:p>
          <a:p>
            <a:r>
              <a:rPr lang="en-US" altLang="en-US" smtClean="0"/>
              <a:t>Code for each method applies a rule of rational number arithmetic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Rational Number Arithmetic and Operator Overloading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35392"/>
            <a:ext cx="8229600" cy="2071905"/>
          </a:xfrm>
        </p:spPr>
        <p:txBody>
          <a:bodyPr/>
          <a:lstStyle/>
          <a:p>
            <a:pPr>
              <a:buNone/>
            </a:pPr>
            <a:endParaRPr lang="en-US" altLang="en-US" b="1" dirty="0" smtClean="0"/>
          </a:p>
          <a:p>
            <a:r>
              <a:rPr lang="en-US" altLang="en-US" b="1" dirty="0" smtClean="0"/>
              <a:t>Operator overloading </a:t>
            </a:r>
            <a:r>
              <a:rPr lang="en-US" altLang="en-US" dirty="0" smtClean="0"/>
              <a:t>is another example of an abstraction mechanism</a:t>
            </a:r>
          </a:p>
          <a:p>
            <a:pPr lvl="1"/>
            <a:r>
              <a:rPr lang="en-US" altLang="en-US" dirty="0" smtClean="0"/>
              <a:t>We can use operators with single, standard meanings even though the underlying operations vary from data type to data type</a:t>
            </a:r>
          </a:p>
        </p:txBody>
      </p:sp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"/>
          <a:stretch>
            <a:fillRect/>
          </a:stretch>
        </p:blipFill>
        <p:spPr bwMode="auto">
          <a:xfrm>
            <a:off x="990600" y="2106613"/>
            <a:ext cx="72326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0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Methods</a:t>
            </a:r>
          </a:p>
        </p:txBody>
      </p:sp>
      <p:pic>
        <p:nvPicPr>
          <p:cNvPr id="2867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026525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2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Equality and the </a:t>
            </a:r>
            <a:r>
              <a:rPr lang="en-US" altLang="en-US" b="1" smtClean="0">
                <a:latin typeface="Courier New" panose="02070309020205020404" pitchFamily="49" charset="0"/>
              </a:rPr>
              <a:t>__eq__</a:t>
            </a:r>
            <a:r>
              <a:rPr lang="en-US" altLang="en-US" smtClean="0"/>
              <a:t> Method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dirty="0" smtClean="0"/>
              <a:t>Not all objects are comparable using &lt; or &gt;, but any two objects can be compared for </a:t>
            </a:r>
            <a:r>
              <a:rPr lang="en-US" altLang="en-US" dirty="0" smtClean="0">
                <a:latin typeface="Courier New" panose="02070309020205020404" pitchFamily="49" charset="0"/>
              </a:rPr>
              <a:t>==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</a:rPr>
              <a:t>!=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twoThirds</a:t>
            </a:r>
            <a:r>
              <a:rPr lang="en-US" altLang="en-US" b="1" dirty="0" smtClean="0">
                <a:latin typeface="Courier New" panose="02070309020205020404" pitchFamily="49" charset="0"/>
              </a:rPr>
              <a:t> &lt; "hi there"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should generate an error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twoThirds</a:t>
            </a:r>
            <a:r>
              <a:rPr lang="en-US" altLang="en-US" b="1" dirty="0" smtClean="0">
                <a:latin typeface="Courier New" panose="02070309020205020404" pitchFamily="49" charset="0"/>
              </a:rPr>
              <a:t> != "hi there"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should return </a:t>
            </a:r>
            <a:r>
              <a:rPr lang="en-US" altLang="en-US" b="1" dirty="0" smtClean="0">
                <a:latin typeface="Courier New" panose="02070309020205020404" pitchFamily="49" charset="0"/>
              </a:rPr>
              <a:t>True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14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Include </a:t>
            </a:r>
            <a:r>
              <a:rPr lang="en-US" altLang="en-US" b="1" dirty="0" smtClean="0">
                <a:latin typeface="Courier New" panose="02070309020205020404" pitchFamily="49" charset="0"/>
              </a:rPr>
              <a:t>__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eq</a:t>
            </a:r>
            <a:r>
              <a:rPr lang="en-US" altLang="en-US" b="1" dirty="0" smtClean="0">
                <a:latin typeface="Courier New" panose="02070309020205020404" pitchFamily="49" charset="0"/>
              </a:rPr>
              <a:t>__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 any class where a comparison for equality uses a criterion other than object identity</a:t>
            </a:r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7"/>
          <a:stretch>
            <a:fillRect/>
          </a:stretch>
        </p:blipFill>
        <p:spPr bwMode="auto">
          <a:xfrm>
            <a:off x="1114425" y="2986238"/>
            <a:ext cx="7239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3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Savings Accounts and Class Variables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327825"/>
            <a:ext cx="731837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2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9" name="Group 6"/>
          <p:cNvGrpSpPr>
            <a:grpSpLocks/>
          </p:cNvGrpSpPr>
          <p:nvPr/>
        </p:nvGrpSpPr>
        <p:grpSpPr bwMode="auto">
          <a:xfrm>
            <a:off x="1219200" y="1216300"/>
            <a:ext cx="6791325" cy="4876800"/>
            <a:chOff x="570" y="10"/>
            <a:chExt cx="4566" cy="3293"/>
          </a:xfrm>
        </p:grpSpPr>
        <p:pic>
          <p:nvPicPr>
            <p:cNvPr id="31751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69"/>
            <a:stretch>
              <a:fillRect/>
            </a:stretch>
          </p:blipFill>
          <p:spPr bwMode="auto">
            <a:xfrm>
              <a:off x="570" y="10"/>
              <a:ext cx="4566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" r="8730"/>
            <a:stretch>
              <a:fillRect/>
            </a:stretch>
          </p:blipFill>
          <p:spPr bwMode="auto">
            <a:xfrm>
              <a:off x="576" y="1086"/>
              <a:ext cx="4560" cy="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Savings Accounts and Class Variables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427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Savings Accounts and Class Variables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300175"/>
            <a:ext cx="7262813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7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295400"/>
          </a:xfrm>
        </p:spPr>
        <p:txBody>
          <a:bodyPr/>
          <a:lstStyle/>
          <a:p>
            <a:r>
              <a:rPr lang="en-US" altLang="en-US" smtClean="0"/>
              <a:t>Putting the Accounts into a Bank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32050"/>
            <a:ext cx="5481638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/>
          <a:lstStyle/>
          <a:p>
            <a:r>
              <a:rPr lang="en-US" altLang="en-US" dirty="0" smtClean="0"/>
              <a:t>Putting the Accounts into a Bank</a:t>
            </a: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592338"/>
            <a:ext cx="7470775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4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First Example: The </a:t>
            </a:r>
            <a:r>
              <a:rPr lang="en-US" altLang="en-US" smtClean="0">
                <a:latin typeface="Courier New" panose="02070309020205020404" pitchFamily="49" charset="0"/>
              </a:rPr>
              <a:t>Student</a:t>
            </a:r>
            <a:r>
              <a:rPr lang="en-US" altLang="en-US" smtClean="0"/>
              <a:t> Class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506165" cy="151531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A course-management application needs to represent information about students in a course</a:t>
            </a:r>
          </a:p>
          <a:p>
            <a:r>
              <a:rPr lang="en-US" altLang="en-US" dirty="0" smtClean="0"/>
              <a:t>Read this program output. What are the characteristics of the Student object?</a:t>
            </a:r>
          </a:p>
          <a:p>
            <a:endParaRPr lang="en-US" altLang="en-US" dirty="0" smtClean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84" y="1466120"/>
            <a:ext cx="4848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7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1089949" y="1216300"/>
            <a:ext cx="7010400" cy="4876800"/>
            <a:chOff x="480" y="432"/>
            <a:chExt cx="4752" cy="3380"/>
          </a:xfrm>
        </p:grpSpPr>
        <p:pic>
          <p:nvPicPr>
            <p:cNvPr id="3584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4"/>
            <a:stretch>
              <a:fillRect/>
            </a:stretch>
          </p:blipFill>
          <p:spPr bwMode="auto">
            <a:xfrm>
              <a:off x="490" y="432"/>
              <a:ext cx="4742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23"/>
            <a:stretch>
              <a:fillRect/>
            </a:stretch>
          </p:blipFill>
          <p:spPr bwMode="auto">
            <a:xfrm>
              <a:off x="480" y="2848"/>
              <a:ext cx="4752" cy="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3400" y="304800"/>
            <a:ext cx="8077200" cy="1219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Putting the Accounts into a Bank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186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</a:t>
            </a:r>
            <a:r>
              <a:rPr lang="en-US" altLang="en-US" smtClean="0">
                <a:latin typeface="Courier" pitchFamily="49" charset="0"/>
              </a:rPr>
              <a:t>p</a:t>
            </a:r>
            <a:r>
              <a:rPr lang="en-US" altLang="en-US" smtClean="0">
                <a:latin typeface="Courier New" panose="02070309020205020404" pitchFamily="49" charset="0"/>
              </a:rPr>
              <a:t>ickle</a:t>
            </a:r>
            <a:r>
              <a:rPr lang="en-US" altLang="en-US" smtClean="0"/>
              <a:t> for Permanent Storage of Objects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</a:rPr>
              <a:t>pickle</a:t>
            </a:r>
            <a:r>
              <a:rPr lang="en-US" altLang="en-US" smtClean="0"/>
              <a:t> allows programmer to save and load objects using a process called </a:t>
            </a:r>
            <a:r>
              <a:rPr lang="en-US" altLang="en-US" b="1" smtClean="0"/>
              <a:t>pickling</a:t>
            </a:r>
            <a:endParaRPr lang="en-US" altLang="en-US" smtClean="0"/>
          </a:p>
          <a:p>
            <a:pPr lvl="1"/>
            <a:r>
              <a:rPr lang="en-US" altLang="en-US" smtClean="0"/>
              <a:t>Python takes care of all of the conversion details</a:t>
            </a:r>
          </a:p>
          <a:p>
            <a:pPr lvl="1"/>
            <a:endParaRPr lang="en-US" altLang="en-US" smtClean="0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3725"/>
            <a:ext cx="61436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68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of Objects and the </a:t>
            </a:r>
            <a:r>
              <a:rPr lang="en-US" altLang="en-US" smtClean="0">
                <a:latin typeface="Courier New" panose="02070309020205020404" pitchFamily="49" charset="0"/>
              </a:rPr>
              <a:t>try-except</a:t>
            </a:r>
            <a:r>
              <a:rPr lang="en-US" altLang="en-US" smtClean="0"/>
              <a:t> Statement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pPr>
              <a:lnSpc>
                <a:spcPct val="150000"/>
              </a:lnSpc>
            </a:pP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3789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59531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594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4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An ATM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8006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smtClean="0"/>
              <a:t>Develop a simple ATM program that uses the </a:t>
            </a:r>
            <a:r>
              <a:rPr lang="en-US" altLang="en-US" b="1" smtClean="0">
                <a:latin typeface="Courier New" panose="02070309020205020404" pitchFamily="49" charset="0"/>
              </a:rPr>
              <a:t>Bank</a:t>
            </a:r>
            <a:r>
              <a:rPr lang="en-US" altLang="en-US" b="1" smtClean="0"/>
              <a:t> </a:t>
            </a:r>
            <a:r>
              <a:rPr lang="en-US" altLang="en-US" smtClean="0"/>
              <a:t>and </a:t>
            </a:r>
            <a:r>
              <a:rPr lang="en-US" altLang="en-US" b="1" smtClean="0">
                <a:latin typeface="Courier New" panose="02070309020205020404" pitchFamily="49" charset="0"/>
              </a:rPr>
              <a:t>SavingsAccount</a:t>
            </a:r>
            <a:r>
              <a:rPr lang="en-US" altLang="en-US" b="1" smtClean="0"/>
              <a:t> </a:t>
            </a:r>
            <a:r>
              <a:rPr lang="en-US" altLang="en-US" smtClean="0"/>
              <a:t>classes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Request:</a:t>
            </a:r>
          </a:p>
          <a:p>
            <a:pPr lvl="1">
              <a:lnSpc>
                <a:spcPct val="98000"/>
              </a:lnSpc>
            </a:pPr>
            <a:r>
              <a:rPr lang="en-US" altLang="en-US" smtClean="0"/>
              <a:t>Write a program that simulates a simple ATM</a:t>
            </a:r>
          </a:p>
          <a:p>
            <a:pPr>
              <a:lnSpc>
                <a:spcPct val="98000"/>
              </a:lnSpc>
            </a:pPr>
            <a:r>
              <a:rPr lang="en-US" altLang="en-US" smtClean="0"/>
              <a:t>Analysis:</a:t>
            </a:r>
          </a:p>
          <a:p>
            <a:pPr lvl="1">
              <a:lnSpc>
                <a:spcPct val="98000"/>
              </a:lnSpc>
            </a:pPr>
            <a:r>
              <a:rPr lang="en-US" altLang="en-US" b="1" smtClean="0"/>
              <a:t>Class diagram </a:t>
            </a:r>
            <a:r>
              <a:rPr lang="en-US" altLang="en-US" smtClean="0"/>
              <a:t>in Figure 8.2 shows the relationships among the classes</a:t>
            </a:r>
          </a:p>
          <a:p>
            <a:pPr lvl="2">
              <a:lnSpc>
                <a:spcPct val="98000"/>
              </a:lnSpc>
            </a:pPr>
            <a:r>
              <a:rPr lang="en-US" altLang="en-US" smtClean="0"/>
              <a:t>Name of each class appears in a box</a:t>
            </a:r>
          </a:p>
          <a:p>
            <a:pPr lvl="2">
              <a:lnSpc>
                <a:spcPct val="98000"/>
              </a:lnSpc>
            </a:pPr>
            <a:r>
              <a:rPr lang="en-US" altLang="en-US" smtClean="0"/>
              <a:t>Edges connecting the boxes show the relationships</a:t>
            </a:r>
          </a:p>
          <a:p>
            <a:pPr lvl="1">
              <a:lnSpc>
                <a:spcPct val="98000"/>
              </a:lnSpc>
            </a:pPr>
            <a:r>
              <a:rPr lang="en-US" altLang="en-US" smtClean="0"/>
              <a:t>Use </a:t>
            </a:r>
            <a:r>
              <a:rPr lang="en-US" altLang="en-US" b="1" smtClean="0"/>
              <a:t>model/view</a:t>
            </a:r>
            <a:r>
              <a:rPr lang="en-US" altLang="en-US" smtClean="0"/>
              <a:t> pattern to structure the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0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An ATM</a:t>
            </a: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155825"/>
            <a:ext cx="73342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ATM Design</a:t>
            </a:r>
          </a:p>
        </p:txBody>
      </p:sp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061250"/>
            <a:ext cx="6791325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3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Structuring Classes with Inheritance and Polymorphism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r>
              <a:rPr lang="en-US" altLang="en-US" smtClean="0"/>
              <a:t>Most object-oriented languages require the programmer to master the following techniques:</a:t>
            </a:r>
          </a:p>
          <a:p>
            <a:pPr lvl="1"/>
            <a:r>
              <a:rPr lang="en-US" altLang="en-US" b="1" smtClean="0"/>
              <a:t>Data encapsulation:</a:t>
            </a:r>
            <a:r>
              <a:rPr lang="en-US" altLang="en-US" smtClean="0"/>
              <a:t> Restricting manipulation of an object’s state by external users to a set of method calls</a:t>
            </a:r>
            <a:endParaRPr lang="en-US" altLang="en-US" b="1" smtClean="0"/>
          </a:p>
          <a:p>
            <a:pPr lvl="1"/>
            <a:r>
              <a:rPr lang="en-US" altLang="en-US" b="1" smtClean="0"/>
              <a:t>Inheritance:</a:t>
            </a:r>
            <a:r>
              <a:rPr lang="en-US" altLang="en-US" smtClean="0"/>
              <a:t> Allowing a class to automatically reuse/ and extend code of similar but more general classes</a:t>
            </a:r>
            <a:endParaRPr lang="en-US" altLang="en-US" b="1" smtClean="0"/>
          </a:p>
          <a:p>
            <a:pPr lvl="1"/>
            <a:r>
              <a:rPr lang="en-US" altLang="en-US" b="1" smtClean="0"/>
              <a:t>Polymorphism:</a:t>
            </a:r>
            <a:r>
              <a:rPr lang="en-US" altLang="en-US" smtClean="0"/>
              <a:t> Allowing several different classes to use the same general method names</a:t>
            </a:r>
            <a:endParaRPr lang="en-US" altLang="en-US" b="1" smtClean="0"/>
          </a:p>
          <a:p>
            <a:r>
              <a:rPr lang="en-US" altLang="en-US" smtClean="0"/>
              <a:t>Python’s syntax doesn’t enforce data encapsulation</a:t>
            </a:r>
          </a:p>
          <a:p>
            <a:r>
              <a:rPr lang="en-US" altLang="en-US" smtClean="0"/>
              <a:t>Inheritance and polymorphism are built into Python</a:t>
            </a:r>
            <a:endParaRPr lang="en-US" altLang="en-US" b="1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1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Inheritance Hierarchies and Modeling</a:t>
            </a:r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40075"/>
            <a:ext cx="73342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Inheritance Hierarchies and Modeling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 Python, all classes automatically extend the built-in </a:t>
            </a:r>
            <a:r>
              <a:rPr lang="en-US" altLang="en-US" b="1" dirty="0" smtClean="0">
                <a:latin typeface="Courier New" panose="02070309020205020404" pitchFamily="49" charset="0"/>
              </a:rPr>
              <a:t>object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class</a:t>
            </a:r>
          </a:p>
          <a:p>
            <a:r>
              <a:rPr lang="en-US" altLang="en-US" dirty="0" smtClean="0"/>
              <a:t>It is possible to extend any existing class: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</a:rPr>
              <a:t>PhysicalObject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would extend </a:t>
            </a:r>
            <a:r>
              <a:rPr lang="en-US" altLang="en-US" b="1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</a:rPr>
              <a:t>LivingThing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would extend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PhysicalObject</a:t>
            </a:r>
            <a:endParaRPr lang="en-US" altLang="en-US" b="1" dirty="0" smtClean="0">
              <a:latin typeface="Courier New" panose="02070309020205020404" pitchFamily="49" charset="0"/>
            </a:endParaRPr>
          </a:p>
          <a:p>
            <a:r>
              <a:rPr lang="en-US" altLang="en-US" dirty="0" smtClean="0"/>
              <a:t>Inheritance hierarchies provide an abstraction mechanism that allows the programmer to avoid reinventing the wheel or writing redundant code</a:t>
            </a:r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9" b="-8597"/>
          <a:stretch>
            <a:fillRect/>
          </a:stretch>
        </p:blipFill>
        <p:spPr bwMode="auto">
          <a:xfrm>
            <a:off x="990600" y="2681638"/>
            <a:ext cx="7354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0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A Restricted Savings Account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34047"/>
            <a:ext cx="8229600" cy="925974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/>
              <a:t>To call a method in the parent class from within a method with the same name in a subclass:</a:t>
            </a:r>
          </a:p>
        </p:txBody>
      </p: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2" b="5882"/>
          <a:stretch>
            <a:fillRect/>
          </a:stretch>
        </p:blipFill>
        <p:spPr bwMode="auto">
          <a:xfrm>
            <a:off x="990600" y="5617575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976313" y="1676400"/>
            <a:ext cx="7281862" cy="3006725"/>
            <a:chOff x="615" y="1152"/>
            <a:chExt cx="4587" cy="1894"/>
          </a:xfrm>
        </p:grpSpPr>
        <p:pic>
          <p:nvPicPr>
            <p:cNvPr id="4916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" y="1152"/>
              <a:ext cx="4530" cy="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3" name="Rectangle 6"/>
            <p:cNvSpPr>
              <a:spLocks noChangeArrowheads="1"/>
            </p:cNvSpPr>
            <p:nvPr/>
          </p:nvSpPr>
          <p:spPr bwMode="auto">
            <a:xfrm>
              <a:off x="2811" y="2304"/>
              <a:ext cx="23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>
                  <a:solidFill>
                    <a:srgbClr val="FF3300"/>
                  </a:solidFill>
                </a:rPr>
                <a:t>A </a:t>
              </a:r>
              <a:r>
                <a:rPr lang="en-US" altLang="en-US" b="1">
                  <a:solidFill>
                    <a:srgbClr val="FF3300"/>
                  </a:solidFill>
                  <a:latin typeface="Courier New" panose="02070309020205020404" pitchFamily="49" charset="0"/>
                </a:rPr>
                <a:t>RestrictedSavingsAccount</a:t>
              </a:r>
              <a:r>
                <a:rPr lang="en-US" altLang="en-US" b="1">
                  <a:solidFill>
                    <a:srgbClr val="FF3300"/>
                  </a:solidFill>
                </a:rPr>
                <a:t> </a:t>
              </a:r>
              <a:r>
                <a:rPr lang="en-US" altLang="en-US">
                  <a:solidFill>
                    <a:srgbClr val="FF3300"/>
                  </a:solidFill>
                </a:rPr>
                <a:t>permits up to three withdrawals</a:t>
              </a:r>
            </a:p>
          </p:txBody>
        </p:sp>
        <p:sp>
          <p:nvSpPr>
            <p:cNvPr id="49164" name="Line 7"/>
            <p:cNvSpPr>
              <a:spLocks noChangeShapeType="1"/>
            </p:cNvSpPr>
            <p:nvPr/>
          </p:nvSpPr>
          <p:spPr bwMode="auto">
            <a:xfrm flipH="1">
              <a:off x="2448" y="2496"/>
              <a:ext cx="40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1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905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4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Student</a:t>
            </a:r>
            <a:r>
              <a:rPr lang="en-US" altLang="en-US" dirty="0" smtClean="0"/>
              <a:t> Class</a:t>
            </a:r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509531"/>
            <a:ext cx="7802563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8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Polymorphic Methods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 subclass when two classes share a substantial amount of </a:t>
            </a:r>
            <a:r>
              <a:rPr lang="en-US" altLang="en-US" b="1" smtClean="0"/>
              <a:t>abstract behavior</a:t>
            </a:r>
            <a:endParaRPr lang="en-US" altLang="en-US" smtClean="0"/>
          </a:p>
          <a:p>
            <a:pPr lvl="1"/>
            <a:r>
              <a:rPr lang="en-US" altLang="en-US" smtClean="0"/>
              <a:t>The classes have similar sets of methods/operations</a:t>
            </a:r>
          </a:p>
          <a:p>
            <a:pPr lvl="1"/>
            <a:r>
              <a:rPr lang="en-US" altLang="en-US" smtClean="0"/>
              <a:t>A subclass usually adds something extra</a:t>
            </a:r>
          </a:p>
          <a:p>
            <a:r>
              <a:rPr lang="en-US" altLang="en-US" smtClean="0"/>
              <a:t>The two classes may have the same interface</a:t>
            </a:r>
          </a:p>
          <a:p>
            <a:pPr lvl="1"/>
            <a:r>
              <a:rPr lang="en-US" altLang="en-US" smtClean="0"/>
              <a:t>One or more methods in subclass override the definitions of the same methods in the superclass to provide specialized versions of the abstract behavior</a:t>
            </a:r>
          </a:p>
          <a:p>
            <a:pPr lvl="2"/>
            <a:r>
              <a:rPr lang="en-US" altLang="en-US" b="1" smtClean="0"/>
              <a:t>Polymorphic methods </a:t>
            </a:r>
            <a:r>
              <a:rPr lang="en-US" altLang="en-US" smtClean="0"/>
              <a:t>(e.g., the </a:t>
            </a:r>
            <a:r>
              <a:rPr lang="en-US" altLang="en-US" b="1" smtClean="0">
                <a:latin typeface="Courier New" panose="02070309020205020404" pitchFamily="49" charset="0"/>
              </a:rPr>
              <a:t>__str__</a:t>
            </a:r>
            <a:r>
              <a:rPr lang="en-US" altLang="en-US" b="1" smtClean="0"/>
              <a:t> </a:t>
            </a:r>
            <a:r>
              <a:rPr lang="en-US" altLang="en-US" smtClean="0"/>
              <a:t>method)</a:t>
            </a:r>
          </a:p>
          <a:p>
            <a:pPr lvl="2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Abstract Classes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An </a:t>
            </a:r>
            <a:r>
              <a:rPr lang="en-US" altLang="en-US" b="1" smtClean="0"/>
              <a:t>abstract class </a:t>
            </a:r>
            <a:r>
              <a:rPr lang="en-US" altLang="en-US" smtClean="0"/>
              <a:t>includes data and methods common to its subclasses, but is never instantiated</a:t>
            </a:r>
          </a:p>
          <a:p>
            <a:endParaRPr lang="en-US" altLang="en-US" smtClean="0"/>
          </a:p>
        </p:txBody>
      </p:sp>
      <p:pic>
        <p:nvPicPr>
          <p:cNvPr id="5735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47288"/>
            <a:ext cx="733425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6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Costs and Benefits of Object-Oriented Programming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495800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z="1600" b="1" dirty="0" smtClean="0"/>
              <a:t>Imperative programming</a:t>
            </a:r>
            <a:endParaRPr lang="en-US" altLang="en-US" sz="1600" dirty="0" smtClean="0"/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z="1400" dirty="0" smtClean="0"/>
              <a:t>Code consists of I/O, assignment, and control (selection/iteration) statements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z="1400" dirty="0" smtClean="0"/>
              <a:t>Does not scale well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z="1600" dirty="0" smtClean="0"/>
              <a:t>Improvement: Embedding sequences of imperative code in function definitions or subprograms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z="1400" b="1" dirty="0" smtClean="0"/>
              <a:t>Procedural programming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z="1600" b="1" dirty="0" smtClean="0"/>
              <a:t>Functional programming</a:t>
            </a:r>
            <a:r>
              <a:rPr lang="en-US" altLang="en-US" sz="1600" dirty="0" smtClean="0"/>
              <a:t> views a program as a set of cooperating functions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</a:pPr>
            <a:r>
              <a:rPr lang="en-US" altLang="en-US" sz="1400" dirty="0" smtClean="0"/>
              <a:t>No assignment statements</a:t>
            </a:r>
          </a:p>
          <a:p>
            <a:r>
              <a:rPr lang="en-US" altLang="en-US" sz="1600" dirty="0" smtClean="0"/>
              <a:t>Functional programming does not conveniently model situations where data must change state</a:t>
            </a:r>
          </a:p>
          <a:p>
            <a:r>
              <a:rPr lang="en-US" altLang="en-US" sz="1600" dirty="0" smtClean="0"/>
              <a:t>Object-oriented programming attempts to control the complexity of a program while still modeling data that change their state</a:t>
            </a:r>
          </a:p>
          <a:p>
            <a:pPr lvl="1"/>
            <a:r>
              <a:rPr lang="en-US" altLang="en-US" sz="1400" dirty="0" smtClean="0"/>
              <a:t>Divides up data into units called objects</a:t>
            </a:r>
          </a:p>
          <a:p>
            <a:pPr lvl="1"/>
            <a:r>
              <a:rPr lang="en-US" altLang="en-US" sz="1400" dirty="0" smtClean="0"/>
              <a:t>Well-designed objects decrease likelihood that system will break when changes are made within a component</a:t>
            </a:r>
          </a:p>
          <a:p>
            <a:pPr lvl="1"/>
            <a:r>
              <a:rPr lang="en-US" altLang="en-US" sz="1400" dirty="0" smtClean="0"/>
              <a:t>Can be overused and abused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9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simple class definition consists of a header and a set of method definitions</a:t>
            </a:r>
          </a:p>
          <a:p>
            <a:r>
              <a:rPr lang="en-US" altLang="en-US" smtClean="0"/>
              <a:t>In addition to methods, a class can also include instance variables</a:t>
            </a:r>
          </a:p>
          <a:p>
            <a:r>
              <a:rPr lang="en-US" altLang="en-US" smtClean="0"/>
              <a:t>Constructor or </a:t>
            </a:r>
            <a:r>
              <a:rPr lang="en-US" altLang="en-US" b="1" smtClean="0">
                <a:latin typeface="Courier New" panose="02070309020205020404" pitchFamily="49" charset="0"/>
              </a:rPr>
              <a:t>__init__</a:t>
            </a:r>
            <a:r>
              <a:rPr lang="en-US" altLang="en-US" b="1" smtClean="0"/>
              <a:t> </a:t>
            </a:r>
            <a:r>
              <a:rPr lang="en-US" altLang="en-US" smtClean="0"/>
              <a:t>method is called when a class is instantiated</a:t>
            </a:r>
          </a:p>
          <a:p>
            <a:r>
              <a:rPr lang="en-US" altLang="en-US" smtClean="0"/>
              <a:t>A method contains a header and a body</a:t>
            </a:r>
          </a:p>
          <a:p>
            <a:r>
              <a:rPr lang="en-US" altLang="en-US" smtClean="0"/>
              <a:t>An instance variable is introduced and referenced like any other variable, but is always prefixed with </a:t>
            </a:r>
            <a:r>
              <a:rPr lang="en-US" altLang="en-US" b="1" smtClean="0">
                <a:latin typeface="Courier New" panose="02070309020205020404" pitchFamily="49" charset="0"/>
              </a:rPr>
              <a:t>self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8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Some standard operators can be overloaded for use with new classes of objects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When a program can no longer reference an object, it is considered dead and its storage is recycled by the garbage collector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A class variable is a name for a value that all instances of a class share in common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smtClean="0"/>
              <a:t>Pickling is the process of converting an object to a form that can be saved to permanent file storage</a:t>
            </a:r>
          </a:p>
          <a:p>
            <a:pPr>
              <a:lnSpc>
                <a:spcPct val="98000"/>
              </a:lnSpc>
              <a:spcBef>
                <a:spcPct val="18000"/>
              </a:spcBef>
            </a:pPr>
            <a:r>
              <a:rPr lang="en-US" altLang="en-US" b="1" smtClean="0">
                <a:latin typeface="Courier New" panose="02070309020205020404" pitchFamily="49" charset="0"/>
              </a:rPr>
              <a:t>try-except</a:t>
            </a:r>
            <a:r>
              <a:rPr lang="en-US" altLang="en-US" b="1" smtClean="0"/>
              <a:t> </a:t>
            </a:r>
            <a:r>
              <a:rPr lang="en-US" altLang="en-US" smtClean="0"/>
              <a:t>statement is used to catch and handle exceptions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4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Most important features of OO programming: encapsulation, inheritance, and polymorphism</a:t>
            </a:r>
          </a:p>
          <a:p>
            <a:pPr lvl="1"/>
            <a:r>
              <a:rPr lang="en-US" altLang="en-US" smtClean="0"/>
              <a:t>Encapsulation restricts access to an object’s data to users of the methods of its class</a:t>
            </a:r>
          </a:p>
          <a:p>
            <a:pPr lvl="1"/>
            <a:r>
              <a:rPr lang="en-US" altLang="en-US" smtClean="0"/>
              <a:t>Inheritance allows one class to pick up the attributes and behavior of another class for free</a:t>
            </a:r>
          </a:p>
          <a:p>
            <a:pPr lvl="1"/>
            <a:r>
              <a:rPr lang="en-US" altLang="en-US" smtClean="0"/>
              <a:t>Polymorphism allows methods in several different classes to have the same headers</a:t>
            </a:r>
          </a:p>
          <a:p>
            <a:r>
              <a:rPr lang="en-US" altLang="en-US" smtClean="0"/>
              <a:t>A data model is a set of classes that are responsible for managing the data of a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3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Student</a:t>
            </a:r>
            <a:r>
              <a:rPr lang="en-US" altLang="en-US" dirty="0" smtClean="0"/>
              <a:t> Class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Syntax of a simple class definition: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Class name is a Python identifier</a:t>
            </a:r>
          </a:p>
          <a:p>
            <a:pPr lvl="2"/>
            <a:r>
              <a:rPr lang="en-US" altLang="en-US" dirty="0" smtClean="0"/>
              <a:t>Typically capitalized</a:t>
            </a:r>
          </a:p>
          <a:p>
            <a:r>
              <a:rPr lang="en-US" altLang="en-US" dirty="0" smtClean="0"/>
              <a:t>Python classes are organized in a tree-like </a:t>
            </a:r>
            <a:r>
              <a:rPr lang="en-US" altLang="en-US" b="1" dirty="0" smtClean="0"/>
              <a:t>class hierarchy</a:t>
            </a:r>
          </a:p>
          <a:p>
            <a:pPr lvl="1"/>
            <a:r>
              <a:rPr lang="en-US" altLang="en-US" dirty="0" smtClean="0"/>
              <a:t>At the top, or root, of this tree is the </a:t>
            </a:r>
            <a:r>
              <a:rPr lang="en-US" altLang="en-US" b="1" dirty="0" smtClean="0">
                <a:latin typeface="Courier New" panose="02070309020205020404" pitchFamily="49" charset="0"/>
              </a:rPr>
              <a:t>object</a:t>
            </a:r>
            <a:r>
              <a:rPr lang="en-US" altLang="en-US" dirty="0" smtClean="0"/>
              <a:t> class</a:t>
            </a:r>
          </a:p>
          <a:p>
            <a:pPr lvl="1"/>
            <a:r>
              <a:rPr lang="en-US" altLang="en-US" dirty="0" smtClean="0"/>
              <a:t>Some terminology: </a:t>
            </a:r>
            <a:r>
              <a:rPr lang="en-US" altLang="en-US" b="1" dirty="0" smtClean="0"/>
              <a:t>subclass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parent class</a:t>
            </a:r>
            <a:endParaRPr lang="en-US" altLang="en-US" dirty="0" smtClean="0"/>
          </a:p>
        </p:txBody>
      </p:sp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9325"/>
            <a:ext cx="67945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5022850" y="2198688"/>
            <a:ext cx="1766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  <a:sym typeface="Wingdings" panose="05000000000000000000" pitchFamily="2" charset="2"/>
              </a:rPr>
              <a:t> class header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Student</a:t>
            </a:r>
            <a:r>
              <a:rPr lang="en-US" altLang="en-US" dirty="0" smtClean="0"/>
              <a:t> Class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4834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Docstrings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Docstrings</a:t>
            </a:r>
            <a:r>
              <a:rPr lang="en-US" altLang="en-US" dirty="0" smtClean="0"/>
              <a:t> can appear at three levels:</a:t>
            </a:r>
          </a:p>
          <a:p>
            <a:pPr lvl="1"/>
            <a:r>
              <a:rPr lang="en-US" altLang="en-US" dirty="0" smtClean="0"/>
              <a:t>Module</a:t>
            </a:r>
          </a:p>
          <a:p>
            <a:pPr lvl="1"/>
            <a:r>
              <a:rPr lang="en-US" altLang="en-US" dirty="0" smtClean="0"/>
              <a:t>Just after class header</a:t>
            </a:r>
          </a:p>
          <a:p>
            <a:pPr lvl="2"/>
            <a:r>
              <a:rPr lang="en-US" altLang="en-US" dirty="0" smtClean="0"/>
              <a:t>To describe its purpose</a:t>
            </a:r>
          </a:p>
          <a:p>
            <a:pPr lvl="1"/>
            <a:r>
              <a:rPr lang="en-US" altLang="en-US" dirty="0" smtClean="0"/>
              <a:t>After each method header</a:t>
            </a:r>
          </a:p>
          <a:p>
            <a:pPr lvl="2"/>
            <a:r>
              <a:rPr lang="en-US" altLang="en-US" dirty="0" smtClean="0"/>
              <a:t>Serve same role as they do for function definitions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</a:rPr>
              <a:t>help(Student)</a:t>
            </a:r>
            <a:r>
              <a:rPr lang="en-US" altLang="en-US" dirty="0" smtClean="0"/>
              <a:t> prints the documentation for the class and all of </a:t>
            </a:r>
            <a:r>
              <a:rPr lang="en-US" altLang="en-US" smtClean="0"/>
              <a:t>its </a:t>
            </a:r>
            <a:r>
              <a:rPr lang="en-US" altLang="en-US" smtClean="0"/>
              <a:t>methods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2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 Definitions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Method definitions are indented below class header</a:t>
            </a:r>
          </a:p>
          <a:p>
            <a:r>
              <a:rPr lang="en-US" altLang="en-US" smtClean="0"/>
              <a:t>Syntax of method definitions similar to functions</a:t>
            </a:r>
          </a:p>
          <a:p>
            <a:pPr lvl="1"/>
            <a:r>
              <a:rPr lang="en-US" altLang="en-US" smtClean="0"/>
              <a:t>Can have required and/or default arguments, return values, create/use temporary variables</a:t>
            </a:r>
          </a:p>
          <a:p>
            <a:pPr lvl="1"/>
            <a:r>
              <a:rPr lang="en-US" altLang="en-US" smtClean="0"/>
              <a:t>Returns </a:t>
            </a:r>
            <a:r>
              <a:rPr lang="en-US" altLang="en-US" b="1" smtClean="0">
                <a:latin typeface="Courier New" panose="02070309020205020404" pitchFamily="49" charset="0"/>
              </a:rPr>
              <a:t>None</a:t>
            </a:r>
            <a:r>
              <a:rPr lang="en-US" altLang="en-US" b="1" smtClean="0"/>
              <a:t> </a:t>
            </a:r>
            <a:r>
              <a:rPr lang="en-US" altLang="en-US" smtClean="0"/>
              <a:t>when no </a:t>
            </a:r>
            <a:r>
              <a:rPr lang="en-US" altLang="en-US" b="1" smtClean="0">
                <a:latin typeface="Courier New" panose="02070309020205020404" pitchFamily="49" charset="0"/>
              </a:rPr>
              <a:t>return</a:t>
            </a:r>
            <a:r>
              <a:rPr lang="en-US" altLang="en-US" b="1" smtClean="0"/>
              <a:t> </a:t>
            </a:r>
            <a:r>
              <a:rPr lang="en-US" altLang="en-US" smtClean="0"/>
              <a:t>statement is used</a:t>
            </a:r>
          </a:p>
          <a:p>
            <a:r>
              <a:rPr lang="en-US" altLang="en-US" smtClean="0"/>
              <a:t>Each method definition must include a first parameter named </a:t>
            </a:r>
            <a:r>
              <a:rPr lang="en-US" altLang="en-US" b="1" smtClean="0">
                <a:latin typeface="Courier New" panose="02070309020205020404" pitchFamily="49" charset="0"/>
              </a:rPr>
              <a:t>self</a:t>
            </a:r>
            <a:endParaRPr lang="en-US" altLang="en-US" smtClean="0"/>
          </a:p>
          <a:p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s.getScore(4)</a:t>
            </a:r>
          </a:p>
          <a:p>
            <a:pPr lvl="1"/>
            <a:r>
              <a:rPr lang="en-US" altLang="en-US" smtClean="0"/>
              <a:t>Binds the parameter </a:t>
            </a:r>
            <a:r>
              <a:rPr lang="en-US" altLang="en-US" b="1" smtClean="0">
                <a:latin typeface="Courier New" panose="02070309020205020404" pitchFamily="49" charset="0"/>
              </a:rPr>
              <a:t>self</a:t>
            </a:r>
            <a:r>
              <a:rPr lang="en-US" altLang="en-US" b="1" smtClean="0"/>
              <a:t> </a:t>
            </a:r>
            <a:r>
              <a:rPr lang="en-US" altLang="en-US" smtClean="0"/>
              <a:t>in the method </a:t>
            </a:r>
            <a:r>
              <a:rPr lang="en-US" altLang="en-US" b="1" smtClean="0">
                <a:latin typeface="Courier New" panose="02070309020205020404" pitchFamily="49" charset="0"/>
              </a:rPr>
              <a:t>getScore</a:t>
            </a:r>
            <a:r>
              <a:rPr lang="en-US" altLang="en-US" b="1" smtClean="0"/>
              <a:t> </a:t>
            </a:r>
            <a:r>
              <a:rPr lang="en-US" altLang="en-US" smtClean="0"/>
              <a:t>to the </a:t>
            </a:r>
            <a:r>
              <a:rPr lang="en-US" altLang="en-US" b="1" smtClean="0">
                <a:latin typeface="Courier New" panose="02070309020205020404" pitchFamily="49" charset="0"/>
              </a:rPr>
              <a:t>Student</a:t>
            </a:r>
            <a:r>
              <a:rPr lang="en-US" altLang="en-US" b="1" smtClean="0"/>
              <a:t> </a:t>
            </a:r>
            <a:r>
              <a:rPr lang="en-US" altLang="en-US" smtClean="0"/>
              <a:t>object referenced by the variable </a:t>
            </a:r>
            <a:r>
              <a:rPr lang="en-US" altLang="en-US" b="1" smtClean="0">
                <a:latin typeface="Courier New" panose="02070309020205020404" pitchFamily="49" charset="0"/>
              </a:rPr>
              <a:t>s</a:t>
            </a:r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2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__init__</a:t>
            </a:r>
            <a:r>
              <a:rPr lang="en-US" altLang="en-US" smtClean="0"/>
              <a:t> Method and Instance Variables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Most classes include the </a:t>
            </a:r>
            <a:r>
              <a:rPr lang="en-US" altLang="en-US" b="1" dirty="0" smtClean="0">
                <a:latin typeface="Courier New" panose="02070309020205020404" pitchFamily="49" charset="0"/>
              </a:rPr>
              <a:t>__init__</a:t>
            </a:r>
            <a:r>
              <a:rPr lang="en-US" altLang="en-US" dirty="0" smtClean="0"/>
              <a:t> method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Class’s </a:t>
            </a:r>
            <a:r>
              <a:rPr lang="en-US" altLang="en-US" b="1" dirty="0" smtClean="0"/>
              <a:t>constructor</a:t>
            </a:r>
          </a:p>
          <a:p>
            <a:pPr lvl="1"/>
            <a:r>
              <a:rPr lang="en-US" altLang="en-US" dirty="0" smtClean="0"/>
              <a:t>Runs automatically when user instantiates the class</a:t>
            </a:r>
          </a:p>
          <a:p>
            <a:r>
              <a:rPr lang="en-US" altLang="en-US" dirty="0" smtClean="0"/>
              <a:t>Example: </a:t>
            </a:r>
            <a:r>
              <a:rPr lang="en-US" altLang="en-US" dirty="0" smtClean="0">
                <a:latin typeface="Courier New" panose="02070309020205020404" pitchFamily="49" charset="0"/>
              </a:rPr>
              <a:t>s = Student("Juan", 5)</a:t>
            </a:r>
          </a:p>
          <a:p>
            <a:r>
              <a:rPr lang="en-US" altLang="en-US" b="1" dirty="0" smtClean="0"/>
              <a:t>Instance variables</a:t>
            </a:r>
            <a:r>
              <a:rPr lang="en-US" altLang="en-US" dirty="0" smtClean="0"/>
              <a:t> represent object attributes</a:t>
            </a:r>
            <a:endParaRPr lang="en-US" altLang="en-US" b="1" dirty="0" smtClean="0"/>
          </a:p>
          <a:p>
            <a:pPr lvl="1"/>
            <a:r>
              <a:rPr lang="en-US" altLang="en-US" dirty="0" smtClean="0"/>
              <a:t>Serve as storage for object state</a:t>
            </a:r>
          </a:p>
          <a:p>
            <a:pPr lvl="1"/>
            <a:r>
              <a:rPr lang="en-US" altLang="en-US" dirty="0" smtClean="0"/>
              <a:t>Scope is the entire class definition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7200"/>
            <a:ext cx="4729163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82</TotalTime>
  <Words>1755</Words>
  <Application>Microsoft Office PowerPoint</Application>
  <PresentationFormat>On-screen Show (4:3)</PresentationFormat>
  <Paragraphs>260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Hunter_Theme</vt:lpstr>
      <vt:lpstr>Programming with Python</vt:lpstr>
      <vt:lpstr>Getting Inside Objects and Classes</vt:lpstr>
      <vt:lpstr>A First Example: The Student Class</vt:lpstr>
      <vt:lpstr>The Student Class</vt:lpstr>
      <vt:lpstr>The Student Class</vt:lpstr>
      <vt:lpstr>The Student Class</vt:lpstr>
      <vt:lpstr>Docstrings</vt:lpstr>
      <vt:lpstr>Method Definitions</vt:lpstr>
      <vt:lpstr>The __init__ Method and Instance Variables</vt:lpstr>
      <vt:lpstr>The __str__ Method</vt:lpstr>
      <vt:lpstr>Accessors and Mutators</vt:lpstr>
      <vt:lpstr>The Lifetime of Objects</vt:lpstr>
      <vt:lpstr>Rules of Thumb for Defining a Simple Class</vt:lpstr>
      <vt:lpstr>Case Study: Playing the Game of Craps</vt:lpstr>
      <vt:lpstr>Case Study: Design</vt:lpstr>
      <vt:lpstr>PowerPoint Presentation</vt:lpstr>
      <vt:lpstr>PowerPoint Presentation</vt:lpstr>
      <vt:lpstr>Object-Modeling Examples</vt:lpstr>
      <vt:lpstr>Rational Numbers</vt:lpstr>
      <vt:lpstr>Rational Number Arithmetic and Operator Overloading</vt:lpstr>
      <vt:lpstr>Rational Number Arithmetic and Operator Overloading</vt:lpstr>
      <vt:lpstr>Rational Number Arithmetic and Operator Overloading</vt:lpstr>
      <vt:lpstr>Comparison Methods</vt:lpstr>
      <vt:lpstr>Equality and the __eq__ Method</vt:lpstr>
      <vt:lpstr>Savings Accounts and Class Variables</vt:lpstr>
      <vt:lpstr>PowerPoint Presentation</vt:lpstr>
      <vt:lpstr>Savings Accounts and Class Variables</vt:lpstr>
      <vt:lpstr>Putting the Accounts into a Bank</vt:lpstr>
      <vt:lpstr>Putting the Accounts into a Bank</vt:lpstr>
      <vt:lpstr>PowerPoint Presentation</vt:lpstr>
      <vt:lpstr>Using pickle for Permanent Storage of Objects</vt:lpstr>
      <vt:lpstr>Input of Objects and the try-except Statement</vt:lpstr>
      <vt:lpstr>Case Study: An ATM</vt:lpstr>
      <vt:lpstr>Case Study: An ATM</vt:lpstr>
      <vt:lpstr>Case Study: ATM Design</vt:lpstr>
      <vt:lpstr>Structuring Classes with Inheritance and Polymorphism</vt:lpstr>
      <vt:lpstr>Inheritance Hierarchies and Modeling</vt:lpstr>
      <vt:lpstr>Inheritance Hierarchies and Modeling</vt:lpstr>
      <vt:lpstr>Example: A Restricted Savings Account</vt:lpstr>
      <vt:lpstr>Polymorphic Methods</vt:lpstr>
      <vt:lpstr>Abstract Classes</vt:lpstr>
      <vt:lpstr>The Costs and Benefits of Object-Oriented Programming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George McRedmond</cp:lastModifiedBy>
  <cp:revision>66</cp:revision>
  <dcterms:created xsi:type="dcterms:W3CDTF">2016-10-05T01:36:53Z</dcterms:created>
  <dcterms:modified xsi:type="dcterms:W3CDTF">2017-09-05T13:00:03Z</dcterms:modified>
</cp:coreProperties>
</file>