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4A60-6C7D-4470-B60B-78C34AF2A18E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F29-CDA4-4C45-893A-368F1816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7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35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6671E6-4A8B-4655-AB40-2E7AC3BDAAB5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3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5F04-E509-4592-B98B-8B058F71A5F6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6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002-6DC3-4B5D-9E55-C7C227FBEBFE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64A5EA-3BF8-41CE-81A5-D9DD7F721FE1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7335-3AE2-497F-A4CC-D0A15E65C166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7057" y="6492875"/>
            <a:ext cx="1421632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r>
              <a:rPr lang="en-US" dirty="0" smtClean="0"/>
              <a:t>Fundamentals of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27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600" b="1" cap="none" baseline="0">
                <a:solidFill>
                  <a:schemeClr val="bg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1725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0267-5E57-4CF2-96DD-C659D0FFCD04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1931905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0F757-91CC-44B2-AD78-6004004EA22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1947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30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430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BC29-8EEE-4EFD-BCB0-D0D562B75010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8482-050F-45E6-8333-470CA5E03716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79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6390-9164-4C19-851A-63D0DFCF4B3F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875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2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9CB65E-43A3-4FA8-973F-A00050151AFD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4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3716" indent="0" algn="r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AE51AA-43EC-4E5B-BD06-5BF6D512C030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5" y="6407950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225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53151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anchor="ctr" compatLnSpc="1"/>
          <a:lstStyle/>
          <a:p>
            <a:pPr algn="ctr" eaLnBrk="1" latinLnBrk="0" hangingPunct="1"/>
            <a:endParaRPr kumimoji="0" lang="en-US" sz="135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4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fld id="{B59F5F99-AD20-418D-B823-6C1430DF34EB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88008" y="640795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Fundamentals of Python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5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750" b="0">
                <a:solidFill>
                  <a:schemeClr val="tx1"/>
                </a:solidFill>
              </a:defRPr>
            </a:lvl1pPr>
            <a:extLst/>
          </a:lstStyle>
          <a:p>
            <a:fld id="{3320DFD2-12D3-45CE-904C-2BA0BD0DF5C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483" y="6198163"/>
            <a:ext cx="766549" cy="5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3075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74320" indent="-192024" algn="l" rtl="0" eaLnBrk="1" latinLnBrk="0" hangingPunct="1">
        <a:spcBef>
          <a:spcPts val="3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71450" algn="l" rtl="0" eaLnBrk="1" latinLnBrk="0" hangingPunct="1">
        <a:spcBef>
          <a:spcPts val="243"/>
        </a:spcBef>
        <a:buClr>
          <a:schemeClr val="accent1"/>
        </a:buClr>
        <a:buFont typeface="Verdana"/>
        <a:buChar char="◦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644652" indent="-171450" algn="l" rtl="0" eaLnBrk="1" latinLnBrk="0" hangingPunct="1">
        <a:spcBef>
          <a:spcPts val="263"/>
        </a:spcBef>
        <a:buClr>
          <a:schemeClr val="accent2"/>
        </a:buClr>
        <a:buSzPct val="100000"/>
        <a:buFont typeface="Wingdings 2"/>
        <a:buChar char="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latinLnBrk="0" hangingPunct="1">
        <a:spcBef>
          <a:spcPts val="263"/>
        </a:spcBef>
        <a:buClr>
          <a:schemeClr val="accent2"/>
        </a:buClr>
        <a:buFont typeface="Wingdings 2"/>
        <a:buChar char="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0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bg2">
                <a:lumMod val="25000"/>
              </a:schemeClr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Programming with Python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9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6" y="169971"/>
            <a:ext cx="2246657" cy="22466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051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Windows and Labels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868327"/>
          </a:xfrm>
        </p:spPr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/>
              <a:t>grid layout</a:t>
            </a:r>
            <a:r>
              <a:rPr lang="en-US" altLang="en-US" smtClean="0"/>
              <a:t> allows programmer to place components in the cells of an invisible grid</a:t>
            </a:r>
          </a:p>
          <a:p>
            <a:endParaRPr lang="en-US" altLang="en-US" smtClean="0"/>
          </a:p>
        </p:txBody>
      </p:sp>
      <p:pic>
        <p:nvPicPr>
          <p:cNvPr id="1434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12357"/>
            <a:ext cx="6151563" cy="3505200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Windows and Labels (continued)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GUI is launched in the </a:t>
            </a:r>
            <a:r>
              <a:rPr lang="en-US" altLang="en-US" b="1" smtClean="0">
                <a:latin typeface="Courier New" panose="02070309020205020404" pitchFamily="49" charset="0"/>
              </a:rPr>
              <a:t>main</a:t>
            </a:r>
            <a:r>
              <a:rPr lang="en-US" altLang="en-US" b="1" smtClean="0"/>
              <a:t> </a:t>
            </a:r>
            <a:r>
              <a:rPr lang="en-US" altLang="en-US" smtClean="0"/>
              <a:t>method</a:t>
            </a:r>
          </a:p>
          <a:p>
            <a:pPr lvl="1"/>
            <a:r>
              <a:rPr lang="en-US" altLang="en-US" smtClean="0"/>
              <a:t>Instantiates </a:t>
            </a:r>
            <a:r>
              <a:rPr lang="en-US" altLang="en-US" b="1" smtClean="0">
                <a:latin typeface="Courier New" panose="02070309020205020404" pitchFamily="49" charset="0"/>
              </a:rPr>
              <a:t>LabelDemo</a:t>
            </a:r>
            <a:r>
              <a:rPr lang="en-US" altLang="en-US" b="1" smtClean="0"/>
              <a:t> </a:t>
            </a:r>
            <a:r>
              <a:rPr lang="en-US" altLang="en-US" smtClean="0"/>
              <a:t>and calls </a:t>
            </a:r>
            <a:r>
              <a:rPr lang="en-US" altLang="en-US" b="1" smtClean="0">
                <a:latin typeface="Courier New" panose="02070309020205020404" pitchFamily="49" charset="0"/>
              </a:rPr>
              <a:t>mainloop</a:t>
            </a:r>
            <a:endParaRPr lang="en-US" altLang="en-US" smtClean="0"/>
          </a:p>
          <a:p>
            <a:r>
              <a:rPr lang="en-US" altLang="en-US" b="1" smtClean="0">
                <a:latin typeface="Courier New" panose="02070309020205020404" pitchFamily="49" charset="0"/>
              </a:rPr>
              <a:t>mainloop</a:t>
            </a:r>
            <a:r>
              <a:rPr lang="en-US" altLang="en-US" smtClean="0"/>
              <a:t> method pops up window and waits for user events</a:t>
            </a:r>
          </a:p>
          <a:p>
            <a:pPr lvl="1"/>
            <a:r>
              <a:rPr lang="en-US" altLang="en-US" smtClean="0"/>
              <a:t>At this point, the </a:t>
            </a:r>
            <a:r>
              <a:rPr lang="en-US" altLang="en-US" b="1" smtClean="0">
                <a:latin typeface="Courier New" panose="02070309020205020404" pitchFamily="49" charset="0"/>
              </a:rPr>
              <a:t>main</a:t>
            </a:r>
            <a:r>
              <a:rPr lang="en-US" altLang="en-US" b="1" smtClean="0"/>
              <a:t> </a:t>
            </a:r>
            <a:r>
              <a:rPr lang="en-US" altLang="en-US" smtClean="0"/>
              <a:t>method quits (GUI is running a hidden, event-driven loop in a separate process)</a:t>
            </a:r>
          </a:p>
          <a:p>
            <a:endParaRPr lang="en-US" altLang="en-US" smtClean="0"/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516775"/>
            <a:ext cx="72993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Displaying Images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Steps to create a label with an image: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</a:rPr>
              <a:t>__init__</a:t>
            </a:r>
            <a:r>
              <a:rPr lang="en-US" altLang="en-US" b="1" smtClean="0"/>
              <a:t> </a:t>
            </a:r>
            <a:r>
              <a:rPr lang="en-US" altLang="en-US" smtClean="0"/>
              <a:t>creates an instance of </a:t>
            </a:r>
            <a:r>
              <a:rPr lang="en-US" altLang="en-US" b="1" smtClean="0">
                <a:latin typeface="Courier New" panose="02070309020205020404" pitchFamily="49" charset="0"/>
              </a:rPr>
              <a:t>PhotoImage</a:t>
            </a:r>
            <a:r>
              <a:rPr lang="en-US" altLang="en-US" b="1" smtClean="0"/>
              <a:t> </a:t>
            </a:r>
            <a:r>
              <a:rPr lang="en-US" altLang="en-US" smtClean="0"/>
              <a:t>from a GIF file on disk</a:t>
            </a:r>
          </a:p>
          <a:p>
            <a:pPr lvl="1"/>
            <a:r>
              <a:rPr lang="en-US" altLang="en-US" smtClean="0"/>
              <a:t>The label’s </a:t>
            </a:r>
            <a:r>
              <a:rPr lang="en-US" altLang="en-US" b="1" smtClean="0">
                <a:latin typeface="Courier New" panose="02070309020205020404" pitchFamily="49" charset="0"/>
              </a:rPr>
              <a:t>image</a:t>
            </a:r>
            <a:r>
              <a:rPr lang="en-US" altLang="en-US" b="1" smtClean="0"/>
              <a:t> </a:t>
            </a:r>
            <a:r>
              <a:rPr lang="en-US" altLang="en-US" smtClean="0"/>
              <a:t>attribute is set to this</a:t>
            </a:r>
            <a:r>
              <a:rPr lang="en-US" altLang="en-US" b="1" smtClean="0"/>
              <a:t> </a:t>
            </a:r>
            <a:r>
              <a:rPr lang="en-US" altLang="en-US" smtClean="0"/>
              <a:t>object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99" y="2769242"/>
            <a:ext cx="64770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9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Displaying Images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image label is placed in the grid before the text label</a:t>
            </a:r>
          </a:p>
          <a:p>
            <a:r>
              <a:rPr lang="en-US" altLang="en-US" smtClean="0"/>
              <a:t>The resulting labels are centered in a column in the window</a:t>
            </a:r>
          </a:p>
          <a:p>
            <a:endParaRPr lang="en-US" altLang="en-US" smtClean="0"/>
          </a:p>
        </p:txBody>
      </p:sp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"/>
          <a:stretch>
            <a:fillRect/>
          </a:stretch>
        </p:blipFill>
        <p:spPr bwMode="auto">
          <a:xfrm>
            <a:off x="1006475" y="2694972"/>
            <a:ext cx="7299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8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Command Buttons and Responding to Events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07602"/>
            <a:ext cx="6008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Command Buttons and Responding to Events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button can display either text or an image</a:t>
            </a:r>
          </a:p>
          <a:p>
            <a:r>
              <a:rPr lang="en-US" altLang="en-US" smtClean="0"/>
              <a:t>To activate a button and enable it to respond to clicks, set </a:t>
            </a:r>
            <a:r>
              <a:rPr lang="en-US" altLang="en-US" b="1" smtClean="0">
                <a:latin typeface="Courier New" panose="02070309020205020404" pitchFamily="49" charset="0"/>
              </a:rPr>
              <a:t>command</a:t>
            </a:r>
            <a:r>
              <a:rPr lang="en-US" altLang="en-US" b="1" smtClean="0"/>
              <a:t> </a:t>
            </a:r>
            <a:r>
              <a:rPr lang="en-US" altLang="en-US" smtClean="0"/>
              <a:t>to an event-handling method</a:t>
            </a:r>
          </a:p>
          <a:p>
            <a:pPr lvl="1"/>
            <a:r>
              <a:rPr lang="en-US" altLang="en-US" smtClean="0"/>
              <a:t>In this case, </a:t>
            </a:r>
            <a:r>
              <a:rPr lang="en-US" altLang="en-US" b="1" smtClean="0">
                <a:latin typeface="Courier New" panose="02070309020205020404" pitchFamily="49" charset="0"/>
              </a:rPr>
              <a:t>_switch</a:t>
            </a:r>
            <a:r>
              <a:rPr lang="en-US" altLang="en-US" b="1" smtClean="0"/>
              <a:t> </a:t>
            </a:r>
            <a:r>
              <a:rPr lang="en-US" altLang="en-US" smtClean="0"/>
              <a:t>examines the </a:t>
            </a:r>
            <a:r>
              <a:rPr lang="en-US" altLang="en-US" b="1" smtClean="0">
                <a:latin typeface="Courier New" panose="02070309020205020404" pitchFamily="49" charset="0"/>
              </a:rPr>
              <a:t>text</a:t>
            </a:r>
            <a:r>
              <a:rPr lang="en-US" altLang="en-US" b="1" smtClean="0"/>
              <a:t> </a:t>
            </a:r>
            <a:r>
              <a:rPr lang="en-US" altLang="en-US" smtClean="0"/>
              <a:t>attribute of the label and sets it to the appropriate value</a:t>
            </a:r>
          </a:p>
          <a:p>
            <a:pPr lvl="2"/>
            <a:r>
              <a:rPr lang="en-US" altLang="en-US" smtClean="0"/>
              <a:t>Attributes are stored in a dictionary</a:t>
            </a:r>
          </a:p>
          <a:p>
            <a:pPr lvl="2"/>
            <a:endParaRPr lang="en-US" altLang="en-US" smtClean="0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729339"/>
            <a:ext cx="72993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2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Viewing the Images of Playing Cards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1440075"/>
            <a:ext cx="7299325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7"/>
          <a:stretch>
            <a:fillRect/>
          </a:stretch>
        </p:blipFill>
        <p:spPr bwMode="auto">
          <a:xfrm>
            <a:off x="962025" y="4122950"/>
            <a:ext cx="72675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Entry Fields for the Input and Output of Text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</a:t>
            </a:r>
            <a:r>
              <a:rPr lang="en-US" altLang="en-US" b="1" smtClean="0"/>
              <a:t>form filler </a:t>
            </a:r>
            <a:r>
              <a:rPr lang="en-US" altLang="en-US" smtClean="0"/>
              <a:t>consists of labeled </a:t>
            </a:r>
            <a:r>
              <a:rPr lang="en-US" altLang="en-US" b="1" smtClean="0"/>
              <a:t>entry fields</a:t>
            </a:r>
            <a:r>
              <a:rPr lang="en-US" altLang="en-US" smtClean="0"/>
              <a:t>, which allow the user to enter and edit a single line of text</a:t>
            </a:r>
          </a:p>
          <a:p>
            <a:r>
              <a:rPr lang="en-US" altLang="en-US" smtClean="0"/>
              <a:t>A field can also contain text output by a program</a:t>
            </a:r>
          </a:p>
          <a:p>
            <a:r>
              <a:rPr lang="en-US" altLang="en-US" b="1" smtClean="0">
                <a:latin typeface="Courier New" panose="02070309020205020404" pitchFamily="49" charset="0"/>
              </a:rPr>
              <a:t>tkinter’s Entry</a:t>
            </a:r>
            <a:r>
              <a:rPr lang="en-US" altLang="en-US" b="1" smtClean="0"/>
              <a:t> </a:t>
            </a:r>
            <a:r>
              <a:rPr lang="en-US" altLang="en-US" smtClean="0"/>
              <a:t>displays an entry field</a:t>
            </a:r>
          </a:p>
          <a:p>
            <a:r>
              <a:rPr lang="en-US" altLang="en-US" smtClean="0"/>
              <a:t>Three types of data </a:t>
            </a:r>
            <a:r>
              <a:rPr lang="en-US" altLang="en-US" b="1" smtClean="0"/>
              <a:t>container objects</a:t>
            </a:r>
            <a:r>
              <a:rPr lang="en-US" altLang="en-US" smtClean="0"/>
              <a:t> can be used with </a:t>
            </a:r>
            <a:r>
              <a:rPr lang="en-US" altLang="en-US" b="1" smtClean="0">
                <a:latin typeface="Courier New" panose="02070309020205020404" pitchFamily="49" charset="0"/>
              </a:rPr>
              <a:t>Entry</a:t>
            </a:r>
            <a:r>
              <a:rPr lang="en-US" altLang="en-US" b="1" smtClean="0"/>
              <a:t> </a:t>
            </a:r>
            <a:r>
              <a:rPr lang="en-US" altLang="en-US" smtClean="0"/>
              <a:t>fields:</a:t>
            </a:r>
          </a:p>
          <a:p>
            <a:endParaRPr lang="en-US" altLang="en-US" smtClean="0"/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5"/>
          <a:stretch>
            <a:fillRect/>
          </a:stretch>
        </p:blipFill>
        <p:spPr bwMode="auto">
          <a:xfrm>
            <a:off x="1014413" y="3923075"/>
            <a:ext cx="7196137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Entry Fields for the Input and Output of Text</a:t>
            </a:r>
          </a:p>
        </p:txBody>
      </p:sp>
      <p:pic>
        <p:nvPicPr>
          <p:cNvPr id="2253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905000"/>
            <a:ext cx="7910513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854008"/>
            <a:ext cx="7299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Pop-up Dialog Boxes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44" y="1219201"/>
            <a:ext cx="7078231" cy="470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Most modern computer software employs a </a:t>
            </a:r>
            <a:r>
              <a:rPr lang="en-US" altLang="en-US" b="1" smtClean="0"/>
              <a:t>graphical user interface </a:t>
            </a:r>
            <a:r>
              <a:rPr lang="en-US" altLang="en-US" smtClean="0"/>
              <a:t>or </a:t>
            </a:r>
            <a:r>
              <a:rPr lang="en-US" altLang="en-US" b="1" smtClean="0"/>
              <a:t>GUI</a:t>
            </a:r>
          </a:p>
          <a:p>
            <a:r>
              <a:rPr lang="en-US" altLang="en-US" smtClean="0"/>
              <a:t>A GUI displays text as well as small images (called icons) that represent objects such as directories, files of different types, command buttons, and drop-down menus</a:t>
            </a:r>
          </a:p>
          <a:p>
            <a:r>
              <a:rPr lang="en-US" altLang="en-US" smtClean="0"/>
              <a:t>In addition to entering text at keyboard, the user of a GUI can select an icon with pointing device, such as mouse, and move that icon around on the display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Pop-up Dialog Boxes</a:t>
            </a:r>
          </a:p>
        </p:txBody>
      </p:sp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3732634"/>
            <a:ext cx="7262813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81559"/>
            <a:ext cx="72390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Case Study: A GUI-Based ATM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648200"/>
          </a:xfrm>
        </p:spPr>
        <p:txBody>
          <a:bodyPr/>
          <a:lstStyle/>
          <a:p>
            <a:r>
              <a:rPr lang="en-US" altLang="en-US" smtClean="0"/>
              <a:t>Request:</a:t>
            </a:r>
          </a:p>
          <a:p>
            <a:pPr lvl="1"/>
            <a:r>
              <a:rPr lang="en-US" altLang="en-US" smtClean="0"/>
              <a:t>Replace the terminal-based interface of the ATM program with a GUI</a:t>
            </a:r>
          </a:p>
          <a:p>
            <a:r>
              <a:rPr lang="en-US" altLang="en-US" smtClean="0"/>
              <a:t>Analysis:</a:t>
            </a:r>
          </a:p>
          <a:p>
            <a:pPr lvl="1"/>
            <a:r>
              <a:rPr lang="en-US" altLang="en-US" smtClean="0"/>
              <a:t>There are no new classes, although the </a:t>
            </a:r>
            <a:r>
              <a:rPr lang="en-US" altLang="en-US" b="1" smtClean="0">
                <a:latin typeface="Courier New" panose="02070309020205020404" pitchFamily="49" charset="0"/>
              </a:rPr>
              <a:t>ATM</a:t>
            </a:r>
            <a:r>
              <a:rPr lang="en-US" altLang="en-US" b="1" smtClean="0"/>
              <a:t> </a:t>
            </a:r>
            <a:r>
              <a:rPr lang="en-US" altLang="en-US" smtClean="0"/>
              <a:t>class now extends the </a:t>
            </a:r>
            <a:r>
              <a:rPr lang="en-US" altLang="en-US" b="1" smtClean="0">
                <a:latin typeface="Courier New" panose="02070309020205020404" pitchFamily="49" charset="0"/>
              </a:rPr>
              <a:t>Frame</a:t>
            </a:r>
            <a:r>
              <a:rPr lang="en-US" altLang="en-US" b="1" smtClean="0"/>
              <a:t> </a:t>
            </a:r>
            <a:r>
              <a:rPr lang="en-US" altLang="en-US" smtClean="0"/>
              <a:t>class</a:t>
            </a:r>
          </a:p>
          <a:p>
            <a:r>
              <a:rPr lang="en-US" altLang="en-US" smtClean="0"/>
              <a:t>Design:</a:t>
            </a:r>
          </a:p>
          <a:p>
            <a:pPr lvl="1"/>
            <a:r>
              <a:rPr lang="en-US" altLang="en-US" smtClean="0"/>
              <a:t>Instead of implementing a text-based, menu-driven command processor, </a:t>
            </a:r>
            <a:r>
              <a:rPr lang="en-US" altLang="en-US" b="1" smtClean="0">
                <a:latin typeface="Courier New" panose="02070309020205020404" pitchFamily="49" charset="0"/>
              </a:rPr>
              <a:t>ATM</a:t>
            </a:r>
            <a:r>
              <a:rPr lang="en-US" altLang="en-US" b="1" smtClean="0"/>
              <a:t> </a:t>
            </a:r>
            <a:r>
              <a:rPr lang="en-US" altLang="en-US" smtClean="0"/>
              <a:t>now implements a GUI-based, event-driven command processor</a:t>
            </a:r>
          </a:p>
          <a:p>
            <a:pPr lvl="2"/>
            <a:r>
              <a:rPr lang="en-US" altLang="en-US" b="1" smtClean="0">
                <a:latin typeface="Courier New" panose="02070309020205020404" pitchFamily="49" charset="0"/>
              </a:rPr>
              <a:t>_login</a:t>
            </a:r>
            <a:r>
              <a:rPr lang="en-US" altLang="en-US" b="1" smtClean="0"/>
              <a:t> </a:t>
            </a:r>
            <a:r>
              <a:rPr lang="en-US" altLang="en-US" smtClean="0"/>
              <a:t>and </a:t>
            </a:r>
            <a:r>
              <a:rPr lang="en-US" altLang="en-US" b="1" smtClean="0"/>
              <a:t>_</a:t>
            </a:r>
            <a:r>
              <a:rPr lang="en-US" altLang="en-US" b="1" smtClean="0">
                <a:latin typeface="Courier New" panose="02070309020205020404" pitchFamily="49" charset="0"/>
              </a:rPr>
              <a:t>logout</a:t>
            </a:r>
            <a:endParaRPr lang="en-US" altLang="en-US" smtClean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2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A GUI-Based ATM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80208"/>
            <a:ext cx="73342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Case Study: GUI-Based ATM Implementation</a:t>
            </a:r>
          </a:p>
        </p:txBody>
      </p:sp>
      <p:pic>
        <p:nvPicPr>
          <p:cNvPr id="2765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37167"/>
            <a:ext cx="68564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1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Useful GUI Resources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Layout of GUI components can be specified in more detail</a:t>
            </a:r>
          </a:p>
          <a:p>
            <a:pPr lvl="1"/>
            <a:r>
              <a:rPr lang="en-US" altLang="en-US" smtClean="0"/>
              <a:t>Groups of components can be nested in panes</a:t>
            </a:r>
          </a:p>
          <a:p>
            <a:r>
              <a:rPr lang="en-US" altLang="en-US" smtClean="0"/>
              <a:t>Paragraphs can be displayed in scrolling text boxes </a:t>
            </a:r>
          </a:p>
          <a:p>
            <a:r>
              <a:rPr lang="en-US" altLang="en-US" smtClean="0"/>
              <a:t>Lists of information can be presented for selection in scrolling list boxes and drop-down menus</a:t>
            </a:r>
          </a:p>
          <a:p>
            <a:r>
              <a:rPr lang="en-US" altLang="en-US" smtClean="0"/>
              <a:t>Color, size, and style of text and of some GUI components can be adjusted</a:t>
            </a:r>
          </a:p>
          <a:p>
            <a:r>
              <a:rPr lang="en-US" altLang="en-US" smtClean="0"/>
              <a:t>GUI-based programs can be configured to respond to various keyboard events and mouse events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1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Colors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latin typeface="Courier New" panose="02070309020205020404" pitchFamily="49" charset="0"/>
              </a:rPr>
              <a:t>tkinter</a:t>
            </a:r>
            <a:r>
              <a:rPr lang="en-US" altLang="en-US" b="1" smtClean="0"/>
              <a:t> </a:t>
            </a:r>
            <a:r>
              <a:rPr lang="en-US" altLang="en-US" smtClean="0"/>
              <a:t>module supports the RGB</a:t>
            </a:r>
          </a:p>
          <a:p>
            <a:pPr lvl="1"/>
            <a:r>
              <a:rPr lang="en-US" altLang="en-US" smtClean="0"/>
              <a:t>Values expressed in hex notation (e.g., </a:t>
            </a:r>
            <a:r>
              <a:rPr lang="en-US" altLang="en-US" b="1" smtClean="0">
                <a:latin typeface="Courier New" panose="02070309020205020404" pitchFamily="49" charset="0"/>
              </a:rPr>
              <a:t>#ff0000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Some commonly used colors have been defined as string values (e.g., </a:t>
            </a:r>
            <a:r>
              <a:rPr lang="en-US" altLang="en-US" b="1" smtClean="0">
                <a:latin typeface="Courier New" panose="02070309020205020404" pitchFamily="49" charset="0"/>
              </a:rPr>
              <a:t>"white"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"black"</a:t>
            </a:r>
            <a:r>
              <a:rPr lang="en-US" altLang="en-US" smtClean="0"/>
              <a:t>, </a:t>
            </a:r>
            <a:r>
              <a:rPr lang="en-US" altLang="en-US" b="1" smtClean="0">
                <a:latin typeface="Courier New" panose="02070309020205020404" pitchFamily="49" charset="0"/>
              </a:rPr>
              <a:t>"red"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For most components, you can set two color attributes:</a:t>
            </a:r>
          </a:p>
          <a:p>
            <a:pPr lvl="1"/>
            <a:r>
              <a:rPr lang="en-US" altLang="en-US" smtClean="0"/>
              <a:t>A foreground color (</a:t>
            </a:r>
            <a:r>
              <a:rPr lang="en-US" altLang="en-US" b="1" smtClean="0">
                <a:latin typeface="Courier New" panose="02070309020205020404" pitchFamily="49" charset="0"/>
              </a:rPr>
              <a:t>fg</a:t>
            </a:r>
            <a:r>
              <a:rPr lang="en-US" altLang="en-US" smtClean="0"/>
              <a:t>) and a background color (</a:t>
            </a:r>
            <a:r>
              <a:rPr lang="en-US" altLang="en-US" b="1" smtClean="0">
                <a:latin typeface="Courier New" panose="02070309020205020404" pitchFamily="49" charset="0"/>
              </a:rPr>
              <a:t>bg</a:t>
            </a:r>
            <a:r>
              <a:rPr lang="en-US" altLang="en-US" smtClean="0"/>
              <a:t>)</a:t>
            </a:r>
          </a:p>
          <a:p>
            <a:endParaRPr lang="en-US" altLang="en-US" smtClean="0"/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12147"/>
            <a:ext cx="5643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0"/>
          <a:stretch>
            <a:fillRect/>
          </a:stretch>
        </p:blipFill>
        <p:spPr bwMode="auto">
          <a:xfrm>
            <a:off x="1752600" y="4845572"/>
            <a:ext cx="5640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Text Attributes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text displayed in a label, entry field, or button can also have a </a:t>
            </a:r>
            <a:r>
              <a:rPr lang="en-US" altLang="en-US" b="1" smtClean="0"/>
              <a:t>type font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440329"/>
            <a:ext cx="9066212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Text Attributes Example</a:t>
            </a:r>
          </a:p>
        </p:txBody>
      </p:sp>
      <p:pic>
        <p:nvPicPr>
          <p:cNvPr id="3175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735388"/>
            <a:ext cx="7383462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239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Sizing and Justifying an Entry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34"/>
            <a:ext cx="8229600" cy="1169269"/>
          </a:xfrm>
        </p:spPr>
        <p:txBody>
          <a:bodyPr/>
          <a:lstStyle/>
          <a:p>
            <a:r>
              <a:rPr lang="en-US" altLang="en-US" smtClean="0"/>
              <a:t>It’s common to restrict the data in a given entry field to a fixed length; for example:</a:t>
            </a:r>
          </a:p>
          <a:p>
            <a:pPr lvl="1"/>
            <a:r>
              <a:rPr lang="en-US" altLang="en-US" smtClean="0"/>
              <a:t>A nine-digit number for a Social Security number</a:t>
            </a:r>
          </a:p>
          <a:p>
            <a:endParaRPr lang="en-US" altLang="en-US" smtClean="0"/>
          </a:p>
        </p:txBody>
      </p:sp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749776"/>
            <a:ext cx="7299325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9"/>
          <a:stretch>
            <a:fillRect/>
          </a:stretch>
        </p:blipFill>
        <p:spPr bwMode="auto">
          <a:xfrm>
            <a:off x="984250" y="2700438"/>
            <a:ext cx="719772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8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Sizing the Main Window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To set the window’s title: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self.master.title(&lt;</a:t>
            </a:r>
            <a:r>
              <a:rPr lang="en-US" altLang="en-US" i="1" smtClean="0">
                <a:latin typeface="Courier New" panose="02070309020205020404" pitchFamily="49" charset="0"/>
              </a:rPr>
              <a:t>a string</a:t>
            </a:r>
            <a:r>
              <a:rPr lang="en-US" altLang="en-US" smtClean="0">
                <a:latin typeface="Courier New" panose="02070309020205020404" pitchFamily="49" charset="0"/>
              </a:rPr>
              <a:t>&gt;)</a:t>
            </a:r>
            <a:endParaRPr lang="en-US" altLang="en-US" smtClean="0"/>
          </a:p>
          <a:p>
            <a:r>
              <a:rPr lang="en-US" altLang="en-US" smtClean="0"/>
              <a:t>Two other methods, </a:t>
            </a:r>
            <a:r>
              <a:rPr lang="en-US" altLang="en-US" b="1" smtClean="0">
                <a:latin typeface="Courier New" panose="02070309020205020404" pitchFamily="49" charset="0"/>
              </a:rPr>
              <a:t>geometry</a:t>
            </a:r>
            <a:r>
              <a:rPr lang="en-US" altLang="en-US" b="1" smtClean="0"/>
              <a:t> </a:t>
            </a:r>
            <a:r>
              <a:rPr lang="en-US" altLang="en-US" smtClean="0"/>
              <a:t>and </a:t>
            </a:r>
            <a:r>
              <a:rPr lang="en-US" altLang="en-US" b="1" smtClean="0">
                <a:latin typeface="Courier New" panose="02070309020205020404" pitchFamily="49" charset="0"/>
              </a:rPr>
              <a:t>resizable</a:t>
            </a:r>
            <a:r>
              <a:rPr lang="en-US" altLang="en-US" smtClean="0"/>
              <a:t>, can be run with the root window to affect its sizing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self.master.geometry("200x100")</a:t>
            </a:r>
          </a:p>
          <a:p>
            <a:pPr lvl="1"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self.master.resizable(0, 0)</a:t>
            </a:r>
          </a:p>
          <a:p>
            <a:r>
              <a:rPr lang="en-US" altLang="en-US" smtClean="0"/>
              <a:t>Generally, it is easiest for both the programmer and the user to manage a window that is </a:t>
            </a:r>
            <a:r>
              <a:rPr lang="en-US" altLang="en-US" i="1" smtClean="0"/>
              <a:t>not </a:t>
            </a:r>
            <a:r>
              <a:rPr lang="en-US" altLang="en-US" smtClean="0"/>
              <a:t>resizable</a:t>
            </a:r>
          </a:p>
          <a:p>
            <a:pPr lvl="1"/>
            <a:r>
              <a:rPr lang="en-US" altLang="en-US" smtClean="0"/>
              <a:t>Some flexibility might occasionally be warranted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Behavior of Terminal-Based Programs and GUI-Based Programs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Two different versions of the </a:t>
            </a:r>
            <a:r>
              <a:rPr lang="en-US" altLang="en-US" b="1" smtClean="0">
                <a:latin typeface="Courier New" panose="02070309020205020404" pitchFamily="49" charset="0"/>
              </a:rPr>
              <a:t>bouncy</a:t>
            </a:r>
            <a:r>
              <a:rPr lang="en-US" altLang="en-US" smtClean="0"/>
              <a:t> program from a user’s point of view:</a:t>
            </a:r>
          </a:p>
          <a:p>
            <a:pPr lvl="1"/>
            <a:r>
              <a:rPr lang="en-US" altLang="en-US" smtClean="0"/>
              <a:t>Terminal-based user interface</a:t>
            </a:r>
          </a:p>
          <a:p>
            <a:pPr lvl="1"/>
            <a:r>
              <a:rPr lang="en-US" altLang="en-US" smtClean="0"/>
              <a:t>Graphical user interface</a:t>
            </a:r>
          </a:p>
          <a:p>
            <a:r>
              <a:rPr lang="en-US" altLang="en-US" smtClean="0"/>
              <a:t>Both programs perform exactly the same function</a:t>
            </a:r>
          </a:p>
          <a:p>
            <a:pPr lvl="1"/>
            <a:r>
              <a:rPr lang="en-US" altLang="en-US" smtClean="0"/>
              <a:t>However, their behavior, or look and feel, from a user’s perspective are quite different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Grid Attributes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By default, a newly opened window shrink-wraps around its components and is resizable</a:t>
            </a:r>
          </a:p>
          <a:p>
            <a:pPr lvl="1"/>
            <a:r>
              <a:rPr lang="en-US" altLang="en-US" smtClean="0"/>
              <a:t>When window is resized, the components stay shrink-wrapped in their grid</a:t>
            </a:r>
          </a:p>
          <a:p>
            <a:pPr lvl="2"/>
            <a:r>
              <a:rPr lang="en-US" altLang="en-US" smtClean="0"/>
              <a:t>Grid remains centered within the window</a:t>
            </a:r>
          </a:p>
          <a:p>
            <a:pPr lvl="2"/>
            <a:r>
              <a:rPr lang="en-US" altLang="en-US" smtClean="0"/>
              <a:t>Widgets are also centered within their grid cells</a:t>
            </a:r>
          </a:p>
          <a:p>
            <a:r>
              <a:rPr lang="en-US" altLang="en-US" smtClean="0"/>
              <a:t>Occasionally,</a:t>
            </a:r>
          </a:p>
          <a:p>
            <a:pPr lvl="1"/>
            <a:r>
              <a:rPr lang="en-US" altLang="en-US" smtClean="0"/>
              <a:t>A widget must be aligned to left/right of its grid cell,</a:t>
            </a:r>
          </a:p>
          <a:p>
            <a:pPr lvl="1"/>
            <a:r>
              <a:rPr lang="en-US" altLang="en-US" smtClean="0"/>
              <a:t>Grid must expand with surrounding window, and/or</a:t>
            </a:r>
          </a:p>
          <a:p>
            <a:pPr lvl="1"/>
            <a:r>
              <a:rPr lang="en-US" altLang="en-US" smtClean="0"/>
              <a:t>Components must expand within their cells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3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Grid Attributes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186334"/>
            <a:ext cx="729932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8"/>
          <a:stretch>
            <a:fillRect/>
          </a:stretch>
        </p:blipFill>
        <p:spPr bwMode="auto">
          <a:xfrm>
            <a:off x="962025" y="1363884"/>
            <a:ext cx="7258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2084"/>
            <a:ext cx="7239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7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Nested Frames to Organize Components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Suppose a GUI requires a row of command buttons beneath two columns of labels and entry fields: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It is difficult, but not impossible, to create this complex layout with a single grid</a:t>
            </a:r>
          </a:p>
          <a:p>
            <a:r>
              <a:rPr lang="en-US" altLang="en-US" dirty="0" smtClean="0"/>
              <a:t>Alternative: decompose window into two nested frames (</a:t>
            </a:r>
            <a:r>
              <a:rPr lang="en-US" altLang="en-US" b="1" dirty="0" smtClean="0"/>
              <a:t>panes</a:t>
            </a:r>
            <a:r>
              <a:rPr lang="en-US" altLang="en-US" dirty="0" smtClean="0"/>
              <a:t>)</a:t>
            </a:r>
            <a:r>
              <a:rPr lang="en-US" altLang="en-US" b="1" dirty="0" smtClean="0"/>
              <a:t>,</a:t>
            </a:r>
            <a:r>
              <a:rPr lang="en-US" altLang="en-US" dirty="0" smtClean="0"/>
              <a:t> each containing its own grid</a:t>
            </a:r>
          </a:p>
        </p:txBody>
      </p: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63" y="2313147"/>
            <a:ext cx="7299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Using Nested Frames to Organize Components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new frame is then added to its parent’s grid and becomes the parent of the widgets in its own grid</a:t>
            </a:r>
          </a:p>
          <a:p>
            <a:endParaRPr lang="en-US" altLang="en-US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"/>
          <a:stretch>
            <a:fillRect/>
          </a:stretch>
        </p:blipFill>
        <p:spPr bwMode="auto">
          <a:xfrm>
            <a:off x="990600" y="2714264"/>
            <a:ext cx="71628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Multi-Line Text Widgets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Use </a:t>
            </a:r>
            <a:r>
              <a:rPr lang="en-US" altLang="en-US" b="1" smtClean="0">
                <a:latin typeface="Courier New" panose="02070309020205020404" pitchFamily="49" charset="0"/>
              </a:rPr>
              <a:t>Text</a:t>
            </a:r>
            <a:r>
              <a:rPr lang="en-US" altLang="en-US" b="1" smtClean="0"/>
              <a:t> </a:t>
            </a:r>
            <a:r>
              <a:rPr lang="en-US" altLang="en-US" smtClean="0"/>
              <a:t>widget to display multiple lines of text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wrap</a:t>
            </a:r>
            <a:r>
              <a:rPr lang="en-US" altLang="en-US" b="1" smtClean="0"/>
              <a:t> </a:t>
            </a:r>
            <a:r>
              <a:rPr lang="en-US" altLang="en-US" smtClean="0"/>
              <a:t>attribute </a:t>
            </a:r>
            <a:r>
              <a:rPr lang="en-US" altLang="en-US" smtClean="0">
                <a:sym typeface="Wingdings" panose="05000000000000000000" pitchFamily="2" charset="2"/>
              </a:rPr>
              <a:t></a:t>
            </a:r>
            <a:r>
              <a:rPr lang="en-US" altLang="en-US" smtClean="0"/>
              <a:t> </a:t>
            </a:r>
            <a:r>
              <a:rPr lang="en-US" altLang="en-US" b="1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(default), </a:t>
            </a:r>
            <a:r>
              <a:rPr lang="en-US" altLang="en-US" b="1" smtClean="0">
                <a:latin typeface="Courier New" panose="02070309020205020404" pitchFamily="49" charset="0"/>
              </a:rPr>
              <a:t>WORD</a:t>
            </a:r>
            <a:r>
              <a:rPr lang="en-US" altLang="en-US" smtClean="0"/>
              <a:t>, or </a:t>
            </a:r>
            <a:r>
              <a:rPr lang="en-US" altLang="en-US" b="1" smtClean="0">
                <a:latin typeface="Courier New" panose="02070309020205020404" pitchFamily="49" charset="0"/>
              </a:rPr>
              <a:t>NONE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Widget can expand with its cell; alternative: scroll bars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Text within a </a:t>
            </a:r>
            <a:r>
              <a:rPr lang="en-US" altLang="en-US" b="1" smtClean="0">
                <a:latin typeface="Courier New" panose="02070309020205020404" pitchFamily="49" charset="0"/>
              </a:rPr>
              <a:t>Text</a:t>
            </a:r>
            <a:r>
              <a:rPr lang="en-US" altLang="en-US" b="1" smtClean="0"/>
              <a:t> </a:t>
            </a:r>
            <a:r>
              <a:rPr lang="en-US" altLang="en-US" smtClean="0"/>
              <a:t>widget is accessed by index positions (specified as strings):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"</a:t>
            </a:r>
            <a:r>
              <a:rPr lang="en-US" altLang="en-US" i="1" smtClean="0">
                <a:latin typeface="Courier New" panose="02070309020205020404" pitchFamily="49" charset="0"/>
              </a:rPr>
              <a:t>rowNumber</a:t>
            </a:r>
            <a:r>
              <a:rPr lang="en-US" altLang="en-US" smtClean="0">
                <a:latin typeface="Courier New" panose="02070309020205020404" pitchFamily="49" charset="0"/>
              </a:rPr>
              <a:t>.</a:t>
            </a:r>
            <a:r>
              <a:rPr lang="en-US" altLang="en-US" i="1" smtClean="0">
                <a:latin typeface="Courier New" panose="02070309020205020404" pitchFamily="49" charset="0"/>
              </a:rPr>
              <a:t>characterNumber</a:t>
            </a:r>
            <a:r>
              <a:rPr lang="en-US" altLang="en-US" smtClean="0"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insert</a:t>
            </a:r>
            <a:r>
              <a:rPr lang="en-US" altLang="en-US" b="1" smtClean="0"/>
              <a:t> </a:t>
            </a:r>
            <a:r>
              <a:rPr lang="en-US" altLang="en-US" smtClean="0"/>
              <a:t>is used to send a string to a </a:t>
            </a:r>
            <a:r>
              <a:rPr lang="en-US" altLang="en-US" b="1" smtClean="0">
                <a:latin typeface="Courier New" panose="02070309020205020404" pitchFamily="49" charset="0"/>
              </a:rPr>
              <a:t>Text</a:t>
            </a:r>
            <a:r>
              <a:rPr lang="en-US" altLang="en-US" b="1" smtClean="0"/>
              <a:t> </a:t>
            </a:r>
            <a:r>
              <a:rPr lang="en-US" altLang="en-US" smtClean="0"/>
              <a:t>widget: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output.insert("1.0", "Pythonƒrules!")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output.insert(END, "Pythonƒrules! ")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</a:rPr>
              <a:t>delete</a:t>
            </a:r>
            <a:r>
              <a:rPr lang="en-US" altLang="en-US" b="1" smtClean="0"/>
              <a:t> </a:t>
            </a:r>
            <a:r>
              <a:rPr lang="en-US" altLang="en-US" smtClean="0"/>
              <a:t>can be used to clear a </a:t>
            </a:r>
            <a:r>
              <a:rPr lang="en-US" altLang="en-US" b="1" smtClean="0">
                <a:latin typeface="Courier New" panose="02070309020205020404" pitchFamily="49" charset="0"/>
              </a:rPr>
              <a:t>Text</a:t>
            </a:r>
            <a:r>
              <a:rPr lang="en-US" altLang="en-US" b="1" smtClean="0"/>
              <a:t> </a:t>
            </a:r>
            <a:r>
              <a:rPr lang="en-US" altLang="en-US" smtClean="0"/>
              <a:t>widget: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output.delete("1.0",  END)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Multi-Line Text Widgets</a:t>
            </a: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4"/>
          <a:stretch>
            <a:fillRect/>
          </a:stretch>
        </p:blipFill>
        <p:spPr bwMode="auto">
          <a:xfrm>
            <a:off x="955675" y="2057400"/>
            <a:ext cx="7219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760788"/>
            <a:ext cx="7299325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0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Scrolling List Boxes</a:t>
            </a:r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218235"/>
            <a:ext cx="73183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Scrolling List Boxes</a:t>
            </a:r>
          </a:p>
        </p:txBody>
      </p:sp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9"/>
          <a:stretch>
            <a:fillRect/>
          </a:stretch>
        </p:blipFill>
        <p:spPr bwMode="auto">
          <a:xfrm>
            <a:off x="989013" y="1355746"/>
            <a:ext cx="724058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2574946"/>
            <a:ext cx="722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2"/>
          <a:stretch>
            <a:fillRect/>
          </a:stretch>
        </p:blipFill>
        <p:spPr bwMode="auto">
          <a:xfrm>
            <a:off x="969963" y="3197246"/>
            <a:ext cx="725963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4" b="2419"/>
          <a:stretch>
            <a:fillRect/>
          </a:stretch>
        </p:blipFill>
        <p:spPr bwMode="auto">
          <a:xfrm>
            <a:off x="971550" y="4899046"/>
            <a:ext cx="7261225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Mouse Events</a:t>
            </a:r>
          </a:p>
        </p:txBody>
      </p:sp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615633"/>
            <a:ext cx="7802563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Mouse Events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r>
              <a:rPr lang="en-US" altLang="en-US" smtClean="0"/>
              <a:t>Associate a mouse event and an event-handling method with a widget by calling the </a:t>
            </a:r>
            <a:r>
              <a:rPr lang="en-US" altLang="en-US" b="1" smtClean="0">
                <a:latin typeface="Courier New" panose="02070309020205020404" pitchFamily="49" charset="0"/>
              </a:rPr>
              <a:t>bind</a:t>
            </a:r>
            <a:r>
              <a:rPr lang="en-US" altLang="en-US" b="1" smtClean="0"/>
              <a:t> </a:t>
            </a:r>
            <a:r>
              <a:rPr lang="en-US" altLang="en-US" smtClean="0"/>
              <a:t>method: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900" smtClean="0">
                <a:latin typeface="Courier New" panose="02070309020205020404" pitchFamily="49" charset="0"/>
              </a:rPr>
              <a:t>self._theList.bind("&lt;ButtonRelease-1&gt;", self._get)</a:t>
            </a:r>
          </a:p>
          <a:p>
            <a:r>
              <a:rPr lang="en-US" altLang="en-US" smtClean="0"/>
              <a:t>Now all you have to do is define the </a:t>
            </a:r>
            <a:r>
              <a:rPr lang="en-US" altLang="en-US" b="1" smtClean="0">
                <a:latin typeface="Courier New" panose="02070309020205020404" pitchFamily="49" charset="0"/>
              </a:rPr>
              <a:t>_get</a:t>
            </a:r>
            <a:r>
              <a:rPr lang="en-US" altLang="en-US" b="1" smtClean="0"/>
              <a:t> </a:t>
            </a:r>
            <a:r>
              <a:rPr lang="en-US" altLang="en-US" smtClean="0"/>
              <a:t>method </a:t>
            </a:r>
          </a:p>
          <a:p>
            <a:pPr lvl="1"/>
            <a:r>
              <a:rPr lang="en-US" altLang="en-US" smtClean="0"/>
              <a:t>Method has a single parameter named </a:t>
            </a:r>
            <a:r>
              <a:rPr lang="en-US" altLang="en-US" b="1" smtClean="0">
                <a:latin typeface="Courier New" panose="02070309020205020404" pitchFamily="49" charset="0"/>
              </a:rPr>
              <a:t>event</a:t>
            </a:r>
            <a:endParaRPr lang="en-US" altLang="en-US" smtClean="0">
              <a:latin typeface="Courier New" panose="02070309020205020404" pitchFamily="49" charset="0"/>
            </a:endParaRP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"/>
          <a:stretch>
            <a:fillRect/>
          </a:stretch>
        </p:blipFill>
        <p:spPr bwMode="auto">
          <a:xfrm>
            <a:off x="1066800" y="3803550"/>
            <a:ext cx="72390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4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Terminal-Based Version</a:t>
            </a:r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270161"/>
            <a:ext cx="701198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Keyboard Events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GUI-based programs can also respond to various keyboard events: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lnSpc>
                <a:spcPct val="110000"/>
              </a:lnSpc>
            </a:pP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Example: to bind the key press event to a handler</a:t>
            </a:r>
          </a:p>
          <a:p>
            <a:pPr lvl="1">
              <a:buFontTx/>
              <a:buNone/>
            </a:pPr>
            <a:r>
              <a:rPr lang="en-US" altLang="en-US" sz="2100" dirty="0" err="1" smtClean="0">
                <a:latin typeface="Courier New" panose="02070309020205020404" pitchFamily="49" charset="0"/>
              </a:rPr>
              <a:t>self._radiusEntry.bind</a:t>
            </a:r>
            <a:r>
              <a:rPr lang="en-US" altLang="en-US" sz="2100" dirty="0" smtClean="0">
                <a:latin typeface="Courier New" panose="02070309020205020404" pitchFamily="49" charset="0"/>
              </a:rPr>
              <a:t>("&lt;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KeyPress</a:t>
            </a:r>
            <a:r>
              <a:rPr lang="en-US" altLang="en-US" sz="2100" dirty="0" smtClean="0">
                <a:latin typeface="Courier New" panose="02070309020205020404" pitchFamily="49" charset="0"/>
              </a:rPr>
              <a:t>-Return&gt;",</a:t>
            </a:r>
          </a:p>
          <a:p>
            <a:pPr lvl="1">
              <a:buFontTx/>
              <a:buNone/>
            </a:pPr>
            <a:r>
              <a:rPr lang="en-US" altLang="en-US" sz="2100" dirty="0" smtClean="0">
                <a:latin typeface="Courier New" panose="02070309020205020404" pitchFamily="49" charset="0"/>
              </a:rPr>
              <a:t>                  </a:t>
            </a:r>
            <a:r>
              <a:rPr lang="en-US" altLang="en-US" sz="2100" b="1" dirty="0" smtClean="0">
                <a:latin typeface="Courier New" panose="02070309020205020404" pitchFamily="49" charset="0"/>
              </a:rPr>
              <a:t>lambda</a:t>
            </a:r>
            <a:r>
              <a:rPr lang="en-US" altLang="en-US" sz="2100" dirty="0" smtClean="0">
                <a:latin typeface="Courier New" panose="02070309020205020404" pitchFamily="49" charset="0"/>
              </a:rPr>
              <a:t> event: </a:t>
            </a:r>
            <a:r>
              <a:rPr lang="en-US" altLang="en-US" sz="2100" dirty="0" err="1" smtClean="0">
                <a:latin typeface="Courier New" panose="02070309020205020404" pitchFamily="49" charset="0"/>
              </a:rPr>
              <a:t>self._area</a:t>
            </a:r>
            <a:r>
              <a:rPr lang="en-US" altLang="en-US" sz="2100" dirty="0" smtClean="0">
                <a:latin typeface="Courier New" panose="02070309020205020404" pitchFamily="49" charset="0"/>
              </a:rPr>
              <a:t>())</a:t>
            </a:r>
            <a:endParaRPr lang="en-US" altLang="en-US" dirty="0" smtClean="0"/>
          </a:p>
        </p:txBody>
      </p:sp>
      <p:pic>
        <p:nvPicPr>
          <p:cNvPr id="4506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>
            <a:fillRect/>
          </a:stretch>
        </p:blipFill>
        <p:spPr bwMode="auto">
          <a:xfrm>
            <a:off x="942975" y="2116901"/>
            <a:ext cx="7315200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GUI-based program responds to user events by running methods to perform various tasks</a:t>
            </a:r>
          </a:p>
          <a:p>
            <a:pPr lvl="1"/>
            <a:r>
              <a:rPr lang="en-US" altLang="en-US" smtClean="0"/>
              <a:t>The model/view/controller pattern assigns the roles and responsibilities to three different sets of classes</a:t>
            </a:r>
          </a:p>
          <a:p>
            <a:r>
              <a:rPr lang="en-US" altLang="en-US" b="1" smtClean="0">
                <a:latin typeface="Courier New" panose="02070309020205020404" pitchFamily="49" charset="0"/>
              </a:rPr>
              <a:t>tkinter</a:t>
            </a:r>
            <a:r>
              <a:rPr lang="en-US" altLang="en-US" b="1" smtClean="0"/>
              <a:t> </a:t>
            </a:r>
            <a:r>
              <a:rPr lang="en-US" altLang="en-US" smtClean="0"/>
              <a:t>module includes classes, functions, and constants used in GUI programming</a:t>
            </a:r>
          </a:p>
          <a:p>
            <a:r>
              <a:rPr lang="en-US" altLang="en-US" smtClean="0"/>
              <a:t>A GUI-based program is structured as a main window class (extends the </a:t>
            </a:r>
            <a:r>
              <a:rPr lang="en-US" altLang="en-US" b="1" smtClean="0">
                <a:latin typeface="Courier New" panose="02070309020205020404" pitchFamily="49" charset="0"/>
              </a:rPr>
              <a:t>Frame</a:t>
            </a:r>
            <a:r>
              <a:rPr lang="en-US" altLang="en-US" b="1" smtClean="0"/>
              <a:t> </a:t>
            </a:r>
            <a:r>
              <a:rPr lang="en-US" altLang="en-US" smtClean="0"/>
              <a:t>class)</a:t>
            </a:r>
          </a:p>
          <a:p>
            <a:r>
              <a:rPr lang="en-US" altLang="en-US" smtClean="0"/>
              <a:t>Examples of window components: labels, entry fields, command buttons, text areas, and list boxes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Summary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Pop-up dialog boxes display messages and ask yes/no question (</a:t>
            </a:r>
            <a:r>
              <a:rPr lang="en-US" altLang="en-US" b="1" smtClean="0">
                <a:latin typeface="Courier New" panose="02070309020205020404" pitchFamily="49" charset="0"/>
              </a:rPr>
              <a:t>tkinter.messagebox </a:t>
            </a:r>
            <a:r>
              <a:rPr lang="en-US" altLang="en-US" smtClean="0"/>
              <a:t>module)</a:t>
            </a:r>
          </a:p>
          <a:p>
            <a:r>
              <a:rPr lang="en-US" altLang="en-US" smtClean="0"/>
              <a:t>Objects can be arranged using grids and panes</a:t>
            </a:r>
          </a:p>
          <a:p>
            <a:r>
              <a:rPr lang="en-US" altLang="en-US" smtClean="0"/>
              <a:t>Each component has attributes for the foreground color and background color</a:t>
            </a:r>
          </a:p>
          <a:p>
            <a:r>
              <a:rPr lang="en-US" altLang="en-US" smtClean="0"/>
              <a:t>Text has a type font attribute</a:t>
            </a:r>
          </a:p>
          <a:p>
            <a:r>
              <a:rPr lang="en-US" altLang="en-US" smtClean="0"/>
              <a:t>The </a:t>
            </a:r>
            <a:r>
              <a:rPr lang="en-US" altLang="en-US" b="1" smtClean="0">
                <a:latin typeface="Courier New" panose="02070309020205020404" pitchFamily="49" charset="0"/>
              </a:rPr>
              <a:t>command</a:t>
            </a:r>
            <a:r>
              <a:rPr lang="en-US" altLang="en-US" b="1" smtClean="0"/>
              <a:t> </a:t>
            </a:r>
            <a:r>
              <a:rPr lang="en-US" altLang="en-US" smtClean="0"/>
              <a:t>attribute of a button can be set to a method that handles a button click</a:t>
            </a:r>
          </a:p>
          <a:p>
            <a:r>
              <a:rPr lang="en-US" altLang="en-US" smtClean="0"/>
              <a:t>Mouse and keyboard events can be associated with handler methods for window objects (</a:t>
            </a:r>
            <a:r>
              <a:rPr lang="en-US" altLang="en-US" b="1" smtClean="0">
                <a:latin typeface="Courier New" panose="02070309020205020404" pitchFamily="49" charset="0"/>
              </a:rPr>
              <a:t>bind</a:t>
            </a:r>
            <a:r>
              <a:rPr lang="en-US" altLang="en-US" smtClean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2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Terminal-Based Version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Problems:</a:t>
            </a:r>
          </a:p>
          <a:p>
            <a:pPr lvl="1"/>
            <a:r>
              <a:rPr lang="en-US" altLang="en-US" smtClean="0"/>
              <a:t>User is constrained to reply to a definite sequence of prompts for inputs</a:t>
            </a:r>
          </a:p>
          <a:p>
            <a:pPr lvl="2"/>
            <a:r>
              <a:rPr lang="en-US" altLang="en-US" smtClean="0"/>
              <a:t>Once an input is entered, there is no way to change it</a:t>
            </a:r>
          </a:p>
          <a:p>
            <a:pPr lvl="1"/>
            <a:r>
              <a:rPr lang="en-US" altLang="en-US" smtClean="0"/>
              <a:t>To obtain results for a different set of input data, user must wait for command menu to be displayed again</a:t>
            </a:r>
          </a:p>
          <a:p>
            <a:pPr lvl="2"/>
            <a:r>
              <a:rPr lang="en-US" altLang="en-US" smtClean="0"/>
              <a:t>At that point, the same command and all of the other inputs must be re-entered</a:t>
            </a:r>
          </a:p>
          <a:p>
            <a:pPr lvl="1"/>
            <a:r>
              <a:rPr lang="en-US" altLang="en-US" smtClean="0"/>
              <a:t>User can enter an unrecognized command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GUI-Based Version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1295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Uses a window that contains various components</a:t>
            </a:r>
          </a:p>
          <a:p>
            <a:pPr lvl="1"/>
            <a:r>
              <a:rPr lang="en-US" altLang="en-US" dirty="0" smtClean="0"/>
              <a:t>Called </a:t>
            </a:r>
            <a:r>
              <a:rPr lang="en-US" altLang="en-US" b="1" dirty="0" smtClean="0"/>
              <a:t>window objects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widgets</a:t>
            </a:r>
            <a:endParaRPr lang="en-US" altLang="en-US" dirty="0" smtClean="0"/>
          </a:p>
          <a:p>
            <a:r>
              <a:rPr lang="en-US" altLang="en-US" dirty="0" smtClean="0"/>
              <a:t>Solves problems of terminal-based version</a:t>
            </a:r>
          </a:p>
        </p:txBody>
      </p:sp>
      <p:grpSp>
        <p:nvGrpSpPr>
          <p:cNvPr id="10247" name="Group 16"/>
          <p:cNvGrpSpPr>
            <a:grpSpLocks/>
          </p:cNvGrpSpPr>
          <p:nvPr/>
        </p:nvGrpSpPr>
        <p:grpSpPr bwMode="auto">
          <a:xfrm>
            <a:off x="838200" y="2790825"/>
            <a:ext cx="8315325" cy="2898775"/>
            <a:chOff x="528" y="1758"/>
            <a:chExt cx="5238" cy="1826"/>
          </a:xfrm>
        </p:grpSpPr>
        <p:pic>
          <p:nvPicPr>
            <p:cNvPr id="1024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50"/>
              <a:ext cx="4620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9" name="Line 5"/>
            <p:cNvSpPr>
              <a:spLocks noChangeShapeType="1"/>
            </p:cNvSpPr>
            <p:nvPr/>
          </p:nvSpPr>
          <p:spPr bwMode="auto">
            <a:xfrm flipH="1">
              <a:off x="4134" y="2215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5090" y="2094"/>
              <a:ext cx="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0000"/>
                  </a:solidFill>
                </a:rPr>
                <a:t>Title bar</a:t>
              </a:r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 flipH="1">
              <a:off x="3462" y="1879"/>
              <a:ext cx="628" cy="2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Text Box 8"/>
            <p:cNvSpPr txBox="1">
              <a:spLocks noChangeArrowheads="1"/>
            </p:cNvSpPr>
            <p:nvPr/>
          </p:nvSpPr>
          <p:spPr bwMode="auto">
            <a:xfrm>
              <a:off x="4056" y="1758"/>
              <a:ext cx="14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A </a:t>
              </a:r>
              <a:r>
                <a:rPr lang="en-US" altLang="en-US" b="1">
                  <a:solidFill>
                    <a:srgbClr val="FF0000"/>
                  </a:solidFill>
                </a:rPr>
                <a:t>command button</a:t>
              </a:r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 flipH="1">
              <a:off x="1350" y="1879"/>
              <a:ext cx="792" cy="4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Text Box 10"/>
            <p:cNvSpPr txBox="1">
              <a:spLocks noChangeArrowheads="1"/>
            </p:cNvSpPr>
            <p:nvPr/>
          </p:nvSpPr>
          <p:spPr bwMode="auto">
            <a:xfrm>
              <a:off x="2117" y="1758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A </a:t>
              </a:r>
              <a:r>
                <a:rPr lang="en-US" altLang="en-US" b="1">
                  <a:solidFill>
                    <a:srgbClr val="FF0000"/>
                  </a:solidFill>
                </a:rPr>
                <a:t>label</a:t>
              </a:r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 flipH="1">
              <a:off x="2070" y="1879"/>
              <a:ext cx="792" cy="45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12"/>
            <p:cNvSpPr txBox="1">
              <a:spLocks noChangeArrowheads="1"/>
            </p:cNvSpPr>
            <p:nvPr/>
          </p:nvSpPr>
          <p:spPr bwMode="auto">
            <a:xfrm>
              <a:off x="2837" y="1758"/>
              <a:ext cx="10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An </a:t>
              </a:r>
              <a:r>
                <a:rPr lang="en-US" altLang="en-US" b="1">
                  <a:solidFill>
                    <a:srgbClr val="FF0000"/>
                  </a:solidFill>
                </a:rPr>
                <a:t>entry field</a:t>
              </a:r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 flipV="1">
              <a:off x="3894" y="3006"/>
              <a:ext cx="864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Text Box 14"/>
            <p:cNvSpPr txBox="1">
              <a:spLocks noChangeArrowheads="1"/>
            </p:cNvSpPr>
            <p:nvPr/>
          </p:nvSpPr>
          <p:spPr bwMode="auto">
            <a:xfrm>
              <a:off x="3120" y="3351"/>
              <a:ext cx="24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Can be dragged to resize window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Event-Driven Programming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User-generated </a:t>
            </a:r>
            <a:r>
              <a:rPr lang="en-US" altLang="en-US" b="1" smtClean="0"/>
              <a:t>events</a:t>
            </a:r>
            <a:r>
              <a:rPr lang="en-US" altLang="en-US" smtClean="0"/>
              <a:t> (e.g., mouse clicks) trigger operations in program to respond by pulling in inputs, processing them, and displaying results</a:t>
            </a:r>
          </a:p>
          <a:p>
            <a:pPr lvl="1"/>
            <a:r>
              <a:rPr lang="en-US" altLang="en-US" b="1" smtClean="0"/>
              <a:t>Event-driven</a:t>
            </a:r>
            <a:r>
              <a:rPr lang="en-US" altLang="en-US" smtClean="0"/>
              <a:t> software</a:t>
            </a:r>
          </a:p>
          <a:p>
            <a:pPr lvl="1"/>
            <a:r>
              <a:rPr lang="en-US" altLang="en-US" b="1" smtClean="0"/>
              <a:t>Event-driven programming</a:t>
            </a:r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"/>
          <a:stretch>
            <a:fillRect/>
          </a:stretch>
        </p:blipFill>
        <p:spPr bwMode="auto">
          <a:xfrm>
            <a:off x="1066800" y="3302703"/>
            <a:ext cx="701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Event-Driven Programming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u="sng" dirty="0" smtClean="0"/>
              <a:t>Coding phase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endParaRPr lang="en-US" alt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altLang="en-US" dirty="0" smtClean="0"/>
              <a:t>Define a new class to represent the main </a:t>
            </a:r>
            <a:r>
              <a:rPr lang="en-US" altLang="en-US" dirty="0" smtClean="0"/>
              <a:t>window.</a:t>
            </a:r>
            <a:endParaRPr lang="en-US" alt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altLang="en-US" dirty="0" smtClean="0"/>
              <a:t>Instantiate the classes of window objects needed for this application (e.g., labels, command buttons</a:t>
            </a:r>
            <a:r>
              <a:rPr lang="en-US" altLang="en-US" dirty="0" smtClean="0"/>
              <a:t>).</a:t>
            </a:r>
            <a:endParaRPr lang="en-US" alt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altLang="en-US" dirty="0" smtClean="0"/>
              <a:t>Position these components in the </a:t>
            </a:r>
            <a:r>
              <a:rPr lang="en-US" altLang="en-US" dirty="0" smtClean="0"/>
              <a:t>window.</a:t>
            </a:r>
            <a:endParaRPr lang="en-US" alt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altLang="en-US" dirty="0" smtClean="0"/>
              <a:t>Instantiate the data model and provide for the display of any default data in the window </a:t>
            </a:r>
            <a:r>
              <a:rPr lang="en-US" altLang="en-US" dirty="0" smtClean="0"/>
              <a:t>objects.</a:t>
            </a:r>
            <a:endParaRPr lang="en-US" alt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altLang="en-US" dirty="0" smtClean="0"/>
              <a:t>Register controller methods with each window object in which a relevant event might </a:t>
            </a:r>
            <a:r>
              <a:rPr lang="en-US" altLang="en-US" dirty="0" smtClean="0"/>
              <a:t>occur.</a:t>
            </a:r>
            <a:endParaRPr lang="en-US" alt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altLang="en-US" dirty="0" smtClean="0"/>
              <a:t>Define these controller </a:t>
            </a:r>
            <a:r>
              <a:rPr lang="en-US" altLang="en-US" dirty="0" smtClean="0"/>
              <a:t>methods.</a:t>
            </a:r>
            <a:endParaRPr lang="en-US" altLang="en-US" dirty="0" smtClean="0"/>
          </a:p>
          <a:p>
            <a:pPr marL="637794" lvl="1" indent="-342900">
              <a:buFont typeface="+mj-lt"/>
              <a:buAutoNum type="arabicPeriod"/>
            </a:pPr>
            <a:r>
              <a:rPr lang="en-US" altLang="en-US" dirty="0" smtClean="0"/>
              <a:t>Define a </a:t>
            </a:r>
            <a:r>
              <a:rPr lang="en-US" altLang="en-US" b="1" dirty="0" smtClean="0">
                <a:latin typeface="Courier New" panose="02070309020205020404" pitchFamily="49" charset="0"/>
              </a:rPr>
              <a:t>main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function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that </a:t>
            </a:r>
            <a:r>
              <a:rPr lang="en-US" altLang="en-US" dirty="0" smtClean="0"/>
              <a:t>launches the </a:t>
            </a:r>
            <a:r>
              <a:rPr lang="en-US" altLang="en-US" dirty="0" smtClean="0"/>
              <a:t>GUI.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Coding Simple GUI-Based Programs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r>
              <a:rPr lang="en-US" altLang="en-US" dirty="0" smtClean="0"/>
              <a:t>There are many libraries and toolkits of GUI components available to the Python </a:t>
            </a:r>
            <a:r>
              <a:rPr lang="en-US" altLang="en-US" dirty="0" smtClean="0"/>
              <a:t>programmer</a:t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r>
              <a:rPr lang="en-US" altLang="en-US" sz="2000" b="1" dirty="0" err="1" smtClean="0">
                <a:latin typeface="Courier New" panose="02070309020205020404" pitchFamily="49" charset="0"/>
              </a:rPr>
              <a:t>tkinter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includes classes for windows and numerous types of window </a:t>
            </a:r>
            <a:r>
              <a:rPr lang="en-US" altLang="en-US" dirty="0" smtClean="0"/>
              <a:t>objects</a:t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r>
              <a:rPr lang="en-US" altLang="en-US" sz="2000" b="1" dirty="0" err="1" smtClean="0">
                <a:latin typeface="Courier New" panose="02070309020205020404" pitchFamily="49" charset="0"/>
              </a:rPr>
              <a:t>tkinter.messagebox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dirty="0" smtClean="0"/>
              <a:t>includes functions for several standard pop-up dialog boxes</a:t>
            </a:r>
          </a:p>
          <a:p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Fundamentals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unter_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3D6D33C1-6C58-460D-AE80-64C7D09CCD4F}" vid="{A3435D1E-1032-40A8-A311-583487F8BE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Hunter_170_Template</Template>
  <TotalTime>136</TotalTime>
  <Words>1528</Words>
  <Application>Microsoft Office PowerPoint</Application>
  <PresentationFormat>On-screen Show (4:3)</PresentationFormat>
  <Paragraphs>220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Hunter_Theme</vt:lpstr>
      <vt:lpstr>Programming with Python</vt:lpstr>
      <vt:lpstr>Introduction</vt:lpstr>
      <vt:lpstr>The Behavior of Terminal-Based Programs and GUI-Based Programs</vt:lpstr>
      <vt:lpstr>The Terminal-Based Version</vt:lpstr>
      <vt:lpstr>The Terminal-Based Version</vt:lpstr>
      <vt:lpstr>The GUI-Based Version</vt:lpstr>
      <vt:lpstr>Event-Driven Programming</vt:lpstr>
      <vt:lpstr>Event-Driven Programming</vt:lpstr>
      <vt:lpstr>Coding Simple GUI-Based Programs</vt:lpstr>
      <vt:lpstr>Windows and Labels</vt:lpstr>
      <vt:lpstr>Windows and Labels (continued)</vt:lpstr>
      <vt:lpstr>Displaying Images</vt:lpstr>
      <vt:lpstr>Displaying Images</vt:lpstr>
      <vt:lpstr>Command Buttons and Responding to Events</vt:lpstr>
      <vt:lpstr>Command Buttons and Responding to Events</vt:lpstr>
      <vt:lpstr>Viewing the Images of Playing Cards</vt:lpstr>
      <vt:lpstr>Entry Fields for the Input and Output of Text</vt:lpstr>
      <vt:lpstr>Entry Fields for the Input and Output of Text</vt:lpstr>
      <vt:lpstr>Using Pop-up Dialog Boxes</vt:lpstr>
      <vt:lpstr>Using Pop-up Dialog Boxes</vt:lpstr>
      <vt:lpstr>Case Study: A GUI-Based ATM</vt:lpstr>
      <vt:lpstr>Case Study: A GUI-Based ATM</vt:lpstr>
      <vt:lpstr>Case Study: GUI-Based ATM Implementation</vt:lpstr>
      <vt:lpstr>Other Useful GUI Resources</vt:lpstr>
      <vt:lpstr>Colors</vt:lpstr>
      <vt:lpstr>Text Attributes</vt:lpstr>
      <vt:lpstr>Text Attributes Example</vt:lpstr>
      <vt:lpstr>Sizing and Justifying an Entry</vt:lpstr>
      <vt:lpstr>Sizing the Main Window</vt:lpstr>
      <vt:lpstr>Grid Attributes</vt:lpstr>
      <vt:lpstr>Grid Attributes</vt:lpstr>
      <vt:lpstr>Using Nested Frames to Organize Components</vt:lpstr>
      <vt:lpstr>Using Nested Frames to Organize Components</vt:lpstr>
      <vt:lpstr>Multi-Line Text Widgets</vt:lpstr>
      <vt:lpstr>Multi-Line Text Widgets</vt:lpstr>
      <vt:lpstr>Scrolling List Boxes</vt:lpstr>
      <vt:lpstr>Scrolling List Boxes</vt:lpstr>
      <vt:lpstr>Mouse Events</vt:lpstr>
      <vt:lpstr>Mouse Events</vt:lpstr>
      <vt:lpstr>Keyboard Events</vt:lpstr>
      <vt:lpstr>Summary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Python</dc:title>
  <dc:creator>Windows User</dc:creator>
  <cp:lastModifiedBy>George McRedmond</cp:lastModifiedBy>
  <cp:revision>60</cp:revision>
  <dcterms:created xsi:type="dcterms:W3CDTF">2016-10-05T01:42:40Z</dcterms:created>
  <dcterms:modified xsi:type="dcterms:W3CDTF">2017-09-06T16:24:24Z</dcterms:modified>
</cp:coreProperties>
</file>