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61" r:id="rId3"/>
    <p:sldId id="262" r:id="rId4"/>
    <p:sldId id="265" r:id="rId5"/>
    <p:sldId id="268" r:id="rId6"/>
    <p:sldId id="267" r:id="rId7"/>
    <p:sldId id="266" r:id="rId8"/>
    <p:sldId id="263" r:id="rId9"/>
    <p:sldId id="264" r:id="rId10"/>
    <p:sldId id="269" r:id="rId11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4996" autoAdjust="0"/>
    <p:restoredTop sz="94660"/>
  </p:normalViewPr>
  <p:slideViewPr>
    <p:cSldViewPr snapToGrid="0">
      <p:cViewPr varScale="1">
        <p:scale>
          <a:sx n="87" d="100"/>
          <a:sy n="87" d="100"/>
        </p:scale>
        <p:origin x="-53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6C4A60-6C7D-4470-B60B-78C34AF2A18E}" type="datetimeFigureOut">
              <a:rPr lang="en-US" smtClean="0"/>
              <a:pPr/>
              <a:t>10/27/2016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D3FF29-CDA4-4C45-893A-368F1816AD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02711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7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36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48006" indent="0" algn="r">
              <a:buNone/>
              <a:defRPr>
                <a:solidFill>
                  <a:schemeClr val="tx2"/>
                </a:solidFill>
              </a:defRPr>
            </a:lvl1pPr>
            <a:lvl2pPr marL="342900" indent="0" algn="ctr">
              <a:buNone/>
            </a:lvl2pPr>
            <a:lvl3pPr marL="685800" indent="0" algn="ctr">
              <a:buNone/>
            </a:lvl3pPr>
            <a:lvl4pPr marL="1028700" indent="0" algn="ctr">
              <a:buNone/>
            </a:lvl4pPr>
            <a:lvl5pPr marL="1371600" indent="0" algn="ctr">
              <a:buNone/>
            </a:lvl5pPr>
            <a:lvl6pPr marL="1714500" indent="0" algn="ctr">
              <a:buNone/>
            </a:lvl6pPr>
            <a:lvl7pPr marL="2057400" indent="0" algn="ctr">
              <a:buNone/>
            </a:lvl7pPr>
            <a:lvl8pPr marL="2400300" indent="0" algn="ctr">
              <a:buNone/>
            </a:lvl8pPr>
            <a:lvl9pPr marL="27432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4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350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350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 sz="1350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F2AA2E3-2158-4E1D-AEF6-4F968CE2EBCB}" type="datetime1">
              <a:rPr lang="en-US" smtClean="0"/>
              <a:pPr/>
              <a:t>10/27/2016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lang="en-US" smtClean="0"/>
              <a:t>Fundamentals of Python</a:t>
            </a: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320DFD2-12D3-45CE-904C-2BA0BD0DF5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773941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33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4EFA2-FABB-44B7-AFA5-0098C76947C9}" type="datetime1">
              <a:rPr lang="en-US" smtClean="0"/>
              <a:pPr/>
              <a:t>10/27/2016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DFD2-12D3-45CE-904C-2BA0BD0DF5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418665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6"/>
            <a:ext cx="1777470" cy="5592761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7250A-9E19-4F15-B867-77FD7E3A9914}" type="datetime1">
              <a:rPr lang="en-US" smtClean="0"/>
              <a:pPr/>
              <a:t>10/27/2016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DFD2-12D3-45CE-904C-2BA0BD0DF5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622358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600206"/>
            <a:ext cx="8229600" cy="4525963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4C1CFD7D-CC2B-4F35-9016-38B2D8C6B9A2}" type="datetime1">
              <a:rPr lang="en-US" smtClean="0"/>
              <a:pPr/>
              <a:t>10/27/2016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Fundamentals of Python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3320DFD2-12D3-45CE-904C-2BA0BD0DF5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591025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77E2C-8AB4-47E8-AA8F-267BA1C8C04C}" type="datetime1">
              <a:rPr lang="en-US" smtClean="0"/>
              <a:pPr/>
              <a:t>10/27/2016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17057" y="6492875"/>
            <a:ext cx="1421632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r>
              <a:rPr lang="en-US" dirty="0" smtClean="0"/>
              <a:t>Fundamentals of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DFD2-12D3-45CE-904C-2BA0BD0DF5C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xmlns="" val="5327313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3600" b="1" cap="none" baseline="0">
                <a:solidFill>
                  <a:schemeClr val="bg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1725">
                <a:solidFill>
                  <a:schemeClr val="tx1"/>
                </a:solidFill>
              </a:defRPr>
            </a:lvl1pPr>
            <a:lvl2pPr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4637F-7A90-437F-91CF-F0EB5062C695}" type="datetime1">
              <a:rPr lang="en-US" smtClean="0"/>
              <a:pPr/>
              <a:t>10/27/2016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DFD2-12D3-45CE-904C-2BA0BD0DF5C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350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350"/>
          </a:p>
        </p:txBody>
      </p:sp>
    </p:spTree>
    <p:extLst>
      <p:ext uri="{BB962C8B-B14F-4D97-AF65-F5344CB8AC3E}">
        <p14:creationId xmlns:p14="http://schemas.microsoft.com/office/powerpoint/2010/main" xmlns="" val="19319058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34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extLst/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34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extLst/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C19C1-E911-4F9B-8D79-9798DC2F938E}" type="datetime1">
              <a:rPr lang="en-US" smtClean="0"/>
              <a:pPr/>
              <a:t>10/27/2016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DFD2-12D3-45CE-904C-2BA0BD0DF5C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xmlns="" val="26519471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  <a:lvl2pPr>
              <a:buNone/>
              <a:defRPr sz="1500" b="1"/>
            </a:lvl2pPr>
            <a:lvl3pPr>
              <a:buNone/>
              <a:defRPr sz="1350" b="1"/>
            </a:lvl3pPr>
            <a:lvl4pPr>
              <a:buNone/>
              <a:defRPr sz="1200" b="1"/>
            </a:lvl4pPr>
            <a:lvl5pPr>
              <a:buNone/>
              <a:defRPr sz="1200" b="1"/>
            </a:lvl5pPr>
            <a:extLst/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9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  <a:lvl2pPr>
              <a:buNone/>
              <a:defRPr sz="1500" b="1"/>
            </a:lvl2pPr>
            <a:lvl3pPr>
              <a:buNone/>
              <a:defRPr sz="1350" b="1"/>
            </a:lvl3pPr>
            <a:lvl4pPr>
              <a:buNone/>
              <a:defRPr sz="1200" b="1"/>
            </a:lvl4pPr>
            <a:lvl5pPr>
              <a:buNone/>
              <a:defRPr sz="1200" b="1"/>
            </a:lvl5pPr>
            <a:extLst/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300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extLst/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444300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extLst/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62FD9-5735-4BC0-AEF4-D2FCE02B056F}" type="datetime1">
              <a:rPr lang="en-US" smtClean="0"/>
              <a:pPr/>
              <a:t>10/27/2016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DFD2-12D3-45CE-904C-2BA0BD0DF5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425763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33732-9F9E-4724-9D64-C4F5153C418D}" type="datetime1">
              <a:rPr lang="en-US" smtClean="0"/>
              <a:pPr/>
              <a:t>10/27/2016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DFD2-12D3-45CE-904C-2BA0BD0DF5C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xmlns="" val="21979412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474A6-FC3C-4B31-BA06-75039D61149A}" type="datetime1">
              <a:rPr lang="en-US" smtClean="0"/>
              <a:pPr/>
              <a:t>10/27/2016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DFD2-12D3-45CE-904C-2BA0BD0DF5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77295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1875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200"/>
            </a:lvl1pPr>
            <a:lvl2pPr>
              <a:buNone/>
              <a:defRPr sz="900"/>
            </a:lvl2pPr>
            <a:lvl3pPr>
              <a:buNone/>
              <a:defRPr sz="750"/>
            </a:lvl3pPr>
            <a:lvl4pPr>
              <a:buNone/>
              <a:defRPr sz="675"/>
            </a:lvl4pPr>
            <a:lvl5pPr>
              <a:buNone/>
              <a:defRPr sz="675"/>
            </a:lvl5pPr>
            <a:extLst/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extLst/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5F9E100C-2BE5-4256-BA75-11F8C5DEFA71}" type="datetime1">
              <a:rPr lang="en-US" smtClean="0"/>
              <a:pPr/>
              <a:t>10/27/2016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DFD2-12D3-45CE-904C-2BA0BD0DF5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815641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3716" indent="0" algn="r">
              <a:buNone/>
              <a:defRPr sz="1050"/>
            </a:lvl1pPr>
            <a:lvl2pPr>
              <a:defRPr sz="900"/>
            </a:lvl2pPr>
            <a:lvl3pPr>
              <a:defRPr sz="750"/>
            </a:lvl3pPr>
            <a:lvl4pPr>
              <a:defRPr sz="675"/>
            </a:lvl4pPr>
            <a:lvl5pPr>
              <a:defRPr sz="675"/>
            </a:lvl5pPr>
            <a:extLst/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24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6864A20-1917-4E68-8E47-C0382A1929C3}" type="datetime1">
              <a:rPr lang="en-US" smtClean="0"/>
              <a:pPr/>
              <a:t>10/27/2016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5" y="6407950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en-US" smtClean="0"/>
              <a:t>Fundamentals of Python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320DFD2-12D3-45CE-904C-2BA0BD0DF5C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1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225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68580" tIns="34290" rIns="68580" bIns="34290" anchor="ctr" compatLnSpc="1"/>
          <a:lstStyle/>
          <a:p>
            <a:pPr algn="ctr" eaLnBrk="1" latinLnBrk="0" hangingPunct="1"/>
            <a:endParaRPr kumimoji="0" lang="en-US" sz="1350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44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350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350"/>
          </a:p>
        </p:txBody>
      </p:sp>
    </p:spTree>
    <p:extLst>
      <p:ext uri="{BB962C8B-B14F-4D97-AF65-F5344CB8AC3E}">
        <p14:creationId xmlns:p14="http://schemas.microsoft.com/office/powerpoint/2010/main" xmlns="" val="35315137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gi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4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68580" tIns="34290" rIns="68580" bIns="34290" anchor="ctr" compatLnSpc="1"/>
          <a:lstStyle/>
          <a:p>
            <a:pPr algn="ctr" eaLnBrk="1" latinLnBrk="0" hangingPunct="1"/>
            <a:endParaRPr kumimoji="0" lang="en-US" sz="1350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44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34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750">
                <a:solidFill>
                  <a:schemeClr val="tx1"/>
                </a:solidFill>
              </a:defRPr>
            </a:lvl1pPr>
            <a:extLst/>
          </a:lstStyle>
          <a:p>
            <a:fld id="{0075E226-2619-4353-BB68-42435FBD5164}" type="datetime1">
              <a:rPr lang="en-US" smtClean="0"/>
              <a:pPr/>
              <a:t>10/27/2016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5888008" y="6407950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750">
                <a:solidFill>
                  <a:schemeClr val="tx1"/>
                </a:solidFill>
              </a:defRPr>
            </a:lvl1pPr>
            <a:extLst/>
          </a:lstStyle>
          <a:p>
            <a:r>
              <a:rPr lang="en-US" smtClean="0"/>
              <a:t>Fundamentals of Python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50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750" b="0">
                <a:solidFill>
                  <a:schemeClr val="tx1"/>
                </a:solidFill>
              </a:defRPr>
            </a:lvl1pPr>
            <a:extLst/>
          </a:lstStyle>
          <a:p>
            <a:fld id="{3320DFD2-12D3-45CE-904C-2BA0BD0DF5C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46483" y="6198163"/>
            <a:ext cx="766549" cy="574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00516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  <p:hf sldNum="0" hdr="0" dt="0"/>
  <p:txStyles>
    <p:titleStyle>
      <a:lvl1pPr algn="l" rtl="0" eaLnBrk="1" latinLnBrk="0" hangingPunct="1">
        <a:spcBef>
          <a:spcPct val="0"/>
        </a:spcBef>
        <a:buNone/>
        <a:defRPr kumimoji="0" sz="3075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74320" indent="-192024" algn="l" rtl="0" eaLnBrk="1" latinLnBrk="0" hangingPunct="1">
        <a:spcBef>
          <a:spcPts val="3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025" kern="1200">
          <a:solidFill>
            <a:schemeClr val="tx1"/>
          </a:solidFill>
          <a:latin typeface="+mn-lt"/>
          <a:ea typeface="+mn-ea"/>
          <a:cs typeface="+mn-cs"/>
        </a:defRPr>
      </a:lvl1pPr>
      <a:lvl2pPr marL="466344" indent="-171450" algn="l" rtl="0" eaLnBrk="1" latinLnBrk="0" hangingPunct="1">
        <a:spcBef>
          <a:spcPts val="243"/>
        </a:spcBef>
        <a:buClr>
          <a:schemeClr val="accent1"/>
        </a:buClr>
        <a:buFont typeface="Verdana"/>
        <a:buChar char="◦"/>
        <a:defRPr kumimoji="0" sz="1725" kern="1200">
          <a:solidFill>
            <a:schemeClr val="tx1"/>
          </a:solidFill>
          <a:latin typeface="+mn-lt"/>
          <a:ea typeface="+mn-ea"/>
          <a:cs typeface="+mn-cs"/>
        </a:defRPr>
      </a:lvl2pPr>
      <a:lvl3pPr marL="644652" indent="-171450" algn="l" rtl="0" eaLnBrk="1" latinLnBrk="0" hangingPunct="1">
        <a:spcBef>
          <a:spcPts val="263"/>
        </a:spcBef>
        <a:buClr>
          <a:schemeClr val="accent2"/>
        </a:buClr>
        <a:buSzPct val="100000"/>
        <a:buFont typeface="Wingdings 2"/>
        <a:buChar char=""/>
        <a:defRPr kumimoji="0"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1450" algn="l" rtl="0" eaLnBrk="1" latinLnBrk="0" hangingPunct="1">
        <a:spcBef>
          <a:spcPts val="263"/>
        </a:spcBef>
        <a:buClr>
          <a:schemeClr val="accent2"/>
        </a:buClr>
        <a:buFont typeface="Wingdings 2"/>
        <a:buChar char=""/>
        <a:defRPr kumimoji="0" sz="1425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indent="-171450" algn="l" rtl="0" eaLnBrk="1" latinLnBrk="0" hangingPunct="1">
        <a:spcBef>
          <a:spcPts val="263"/>
        </a:spcBef>
        <a:buClr>
          <a:schemeClr val="accent2"/>
        </a:buClr>
        <a:buFont typeface="Wingdings 2"/>
        <a:buChar char=""/>
        <a:defRPr kumimoji="0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200150" indent="-171450" algn="l" rtl="0" eaLnBrk="1" latinLnBrk="0" hangingPunct="1">
        <a:spcBef>
          <a:spcPts val="263"/>
        </a:spcBef>
        <a:buClr>
          <a:schemeClr val="accent3"/>
        </a:buClr>
        <a:buFont typeface="Wingdings 2"/>
        <a:buChar char=""/>
        <a:defRPr kumimoji="0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00" indent="-171450" algn="l" rtl="0" eaLnBrk="1" latinLnBrk="0" hangingPunct="1">
        <a:spcBef>
          <a:spcPts val="263"/>
        </a:spcBef>
        <a:buClr>
          <a:schemeClr val="accent3"/>
        </a:buClr>
        <a:buFont typeface="Wingdings 2"/>
        <a:buChar char=""/>
        <a:defRPr kumimoji="0"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543050" indent="-171450" algn="l" rtl="0" eaLnBrk="1" latinLnBrk="0" hangingPunct="1">
        <a:spcBef>
          <a:spcPts val="263"/>
        </a:spcBef>
        <a:buClr>
          <a:schemeClr val="accent3"/>
        </a:buClr>
        <a:buFont typeface="Wingdings 2"/>
        <a:buChar char=""/>
        <a:defRPr kumimoji="0"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714500" indent="-171450" algn="l" rtl="0" eaLnBrk="1" latinLnBrk="0" hangingPunct="1">
        <a:spcBef>
          <a:spcPts val="263"/>
        </a:spcBef>
        <a:buClr>
          <a:schemeClr val="accent3"/>
        </a:buClr>
        <a:buFont typeface="Wingdings 2"/>
        <a:buChar char=""/>
        <a:defRPr kumimoji="0" sz="12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Google" TargetMode="External"/><Relationship Id="rId2" Type="http://schemas.openxmlformats.org/officeDocument/2006/relationships/hyperlink" Target="https://en.wikipedia.org/wiki/API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Google_Services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s.google.com/api-client-library/python/start/installation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oogle/google-api-python-client/blob/master/samples/README.md" TargetMode="External"/><Relationship Id="rId2" Type="http://schemas.openxmlformats.org/officeDocument/2006/relationships/hyperlink" Target="https://developers.google.com/api-client-library/python/start/get_started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Programming with Python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Days 13 - 15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051312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When you present your application to the class, emphasize the following:</a:t>
            </a:r>
          </a:p>
          <a:p>
            <a:pPr marL="637794" lvl="1" indent="-342900">
              <a:buFont typeface="+mj-lt"/>
              <a:buAutoNum type="arabicPeriod"/>
            </a:pPr>
            <a:r>
              <a:rPr lang="en-US" dirty="0" smtClean="0"/>
              <a:t>What is original in your idea?</a:t>
            </a:r>
          </a:p>
          <a:p>
            <a:pPr marL="637794" lvl="1" indent="-342900">
              <a:buFont typeface="+mj-lt"/>
              <a:buAutoNum type="arabicPeriod"/>
            </a:pPr>
            <a:r>
              <a:rPr lang="en-US" dirty="0" smtClean="0"/>
              <a:t>What is the potential value proposition of your idea?</a:t>
            </a:r>
          </a:p>
          <a:p>
            <a:pPr marL="637794" lvl="1" indent="-342900">
              <a:buFont typeface="+mj-lt"/>
              <a:buAutoNum type="arabicPeriod"/>
            </a:pPr>
            <a:r>
              <a:rPr lang="en-US" dirty="0" smtClean="0"/>
              <a:t>What is your solution approach?</a:t>
            </a:r>
          </a:p>
          <a:p>
            <a:pPr marL="637794" lvl="1" indent="-342900">
              <a:buFont typeface="+mj-lt"/>
              <a:buAutoNum type="arabicPeriod"/>
            </a:pPr>
            <a:r>
              <a:rPr lang="en-US" dirty="0" smtClean="0"/>
              <a:t>How did you structure the project (schedule, roles and responsibilities)?</a:t>
            </a:r>
          </a:p>
          <a:p>
            <a:pPr marL="637794" lvl="1" indent="-342900">
              <a:buFont typeface="+mj-lt"/>
              <a:buAutoNum type="arabicPeriod"/>
            </a:pPr>
            <a:r>
              <a:rPr lang="en-US" dirty="0" smtClean="0"/>
              <a:t>How did you control the progress against schedule to meet the deadline?</a:t>
            </a:r>
          </a:p>
          <a:p>
            <a:pPr marL="637794" lvl="1" indent="-342900">
              <a:buFont typeface="+mj-lt"/>
              <a:buAutoNum type="arabicPeriod"/>
            </a:pPr>
            <a:r>
              <a:rPr lang="en-US" dirty="0" smtClean="0"/>
              <a:t>What issues have you encountered and how have you resolved them?</a:t>
            </a:r>
          </a:p>
          <a:p>
            <a:pPr marL="816102" lvl="2" indent="-342900"/>
            <a:r>
              <a:rPr lang="en-US" dirty="0" smtClean="0"/>
              <a:t>It can be technical or non-technical issues</a:t>
            </a:r>
            <a:endParaRPr lang="en-US" dirty="0" smtClean="0"/>
          </a:p>
          <a:p>
            <a:pPr marL="637794" lvl="1" indent="-342900">
              <a:buFont typeface="+mj-lt"/>
              <a:buAutoNum type="arabicPeriod"/>
            </a:pPr>
            <a:r>
              <a:rPr lang="en-US" dirty="0" smtClean="0"/>
              <a:t>What have you learned from this exercise?</a:t>
            </a:r>
          </a:p>
          <a:p>
            <a:pPr marL="637794" lvl="1" indent="-342900">
              <a:buFont typeface="+mj-lt"/>
              <a:buAutoNum type="arabicPeriod"/>
            </a:pPr>
            <a:r>
              <a:rPr lang="en-US" dirty="0" smtClean="0"/>
              <a:t>What would you do differently if you were given the same assignment again?</a:t>
            </a:r>
            <a:endParaRPr lang="en-US" dirty="0"/>
          </a:p>
          <a:p>
            <a:pPr marL="637794" lvl="1" indent="-342900">
              <a:buFont typeface="+mj-lt"/>
              <a:buAutoNum type="arabicPeriod"/>
            </a:pPr>
            <a:r>
              <a:rPr lang="en-US" dirty="0" smtClean="0"/>
              <a:t>What have you done differently from other team(s), which approach is better and why? </a:t>
            </a:r>
          </a:p>
          <a:p>
            <a:pPr marL="816102" lvl="2" indent="-342900"/>
            <a:r>
              <a:rPr lang="en-US" dirty="0" smtClean="0"/>
              <a:t>It can be technical or non-technical aspect of the project.</a:t>
            </a:r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Introduction to Google API</a:t>
            </a:r>
          </a:p>
        </p:txBody>
      </p:sp>
      <p:sp>
        <p:nvSpPr>
          <p:cNvPr id="71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81335"/>
            <a:ext cx="8229600" cy="4363880"/>
          </a:xfrm>
        </p:spPr>
        <p:txBody>
          <a:bodyPr/>
          <a:lstStyle/>
          <a:p>
            <a:r>
              <a:rPr lang="en-US" b="1" dirty="0" smtClean="0"/>
              <a:t>Google APIs</a:t>
            </a:r>
            <a:r>
              <a:rPr lang="en-US" dirty="0" smtClean="0"/>
              <a:t> is a set of application programming interfaces (</a:t>
            </a:r>
            <a:r>
              <a:rPr lang="en-US" dirty="0" smtClean="0">
                <a:hlinkClick r:id="rId2" tooltip="API"/>
              </a:rPr>
              <a:t>APIs</a:t>
            </a:r>
            <a:r>
              <a:rPr lang="en-US" dirty="0" smtClean="0"/>
              <a:t>) developed by </a:t>
            </a:r>
            <a:r>
              <a:rPr lang="en-US" dirty="0" smtClean="0">
                <a:hlinkClick r:id="rId3" tooltip="Google"/>
              </a:rPr>
              <a:t>Google</a:t>
            </a:r>
            <a:r>
              <a:rPr lang="en-US" dirty="0" smtClean="0"/>
              <a:t> which allow communication with </a:t>
            </a:r>
            <a:r>
              <a:rPr lang="en-US" dirty="0" smtClean="0">
                <a:hlinkClick r:id="rId4" tooltip="Google Services"/>
              </a:rPr>
              <a:t>Google Services</a:t>
            </a:r>
            <a:r>
              <a:rPr lang="en-US" dirty="0" smtClean="0"/>
              <a:t> and their integration to other services. Examples of these include Search, Gmail, Translate or Google Maps. Third-party apps can use these APIs to take advantage of or extend the functionality of the existing services. (Wikipedia)</a:t>
            </a:r>
          </a:p>
          <a:p>
            <a:r>
              <a:rPr lang="en-US" dirty="0" smtClean="0"/>
              <a:t>Google have created client libraries in various languages which allow developers to use Google APIs from within their code, including Java, JavaScript, .NET, Objective-C, PHP and </a:t>
            </a:r>
            <a:r>
              <a:rPr lang="en-US" b="1" dirty="0" smtClean="0"/>
              <a:t>Python</a:t>
            </a:r>
            <a:r>
              <a:rPr lang="en-US" dirty="0" smtClean="0"/>
              <a:t>.</a:t>
            </a:r>
          </a:p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2367254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Google API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3867" y="1850814"/>
            <a:ext cx="8358247" cy="27674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422475" y="4888336"/>
            <a:ext cx="83279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Find all Google APIs at:</a:t>
            </a:r>
          </a:p>
          <a:p>
            <a:r>
              <a:rPr lang="en-US" dirty="0" smtClean="0"/>
              <a:t>https://developers.google.com/apis-explorer/#p/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JSON is a syntax for storing and exchanging data</a:t>
            </a:r>
            <a:r>
              <a:rPr lang="en-US" dirty="0" smtClean="0"/>
              <a:t>.</a:t>
            </a:r>
          </a:p>
          <a:p>
            <a:r>
              <a:rPr lang="en-US" dirty="0" smtClean="0"/>
              <a:t>JSON is language </a:t>
            </a:r>
            <a:r>
              <a:rPr lang="en-US" dirty="0" smtClean="0"/>
              <a:t>independent</a:t>
            </a:r>
          </a:p>
          <a:p>
            <a:pPr lvl="1"/>
            <a:r>
              <a:rPr lang="en-US" dirty="0" smtClean="0"/>
              <a:t>It uses JavaScript syntax, but the format can be used with any interpreter or compiler that supports JSON</a:t>
            </a:r>
          </a:p>
          <a:p>
            <a:r>
              <a:rPr lang="en-US" dirty="0" smtClean="0"/>
              <a:t>JSON is human readable and hierarchical</a:t>
            </a:r>
          </a:p>
          <a:p>
            <a:r>
              <a:rPr lang="en-US" dirty="0" smtClean="0"/>
              <a:t>JSON evaluates to Objects and supports Arrays</a:t>
            </a:r>
          </a:p>
          <a:p>
            <a:pPr lvl="1"/>
            <a:r>
              <a:rPr lang="en-US" dirty="0" smtClean="0"/>
              <a:t>Objects have </a:t>
            </a:r>
            <a:r>
              <a:rPr lang="en-US" dirty="0" smtClean="0"/>
              <a:t>properties</a:t>
            </a:r>
            <a:endParaRPr lang="en-US" dirty="0" smtClean="0"/>
          </a:p>
          <a:p>
            <a:r>
              <a:rPr lang="en-US" dirty="0" smtClean="0"/>
              <a:t>Example</a:t>
            </a:r>
          </a:p>
          <a:p>
            <a:pPr lvl="1">
              <a:buNone/>
            </a:pPr>
            <a:r>
              <a:rPr lang="en-US" dirty="0" smtClean="0"/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{"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employees":[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    {"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firstName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":"John", "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lastName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":"Doe"},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    {"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firstName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":"Anna", "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lastName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":"Smith"},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    {"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firstName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":"Peter", "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lastName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":"Jones"}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]}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Google APIs exchange data in JSON format.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Object Notation (JSON)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559628" y="6066750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 smtClean="0"/>
              <a:t>http://www.w3schools.com/js/js_json_intro.asp</a:t>
            </a:r>
            <a:endParaRPr lang="en-US" sz="1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is in name/value pairs</a:t>
            </a:r>
          </a:p>
          <a:p>
            <a:r>
              <a:rPr lang="en-US" dirty="0" smtClean="0"/>
              <a:t>Data is separated by commas</a:t>
            </a:r>
          </a:p>
          <a:p>
            <a:r>
              <a:rPr lang="en-US" dirty="0" smtClean="0"/>
              <a:t>Curly braces hold objects</a:t>
            </a:r>
          </a:p>
          <a:p>
            <a:r>
              <a:rPr lang="en-US" dirty="0" smtClean="0"/>
              <a:t>Square brackets hold </a:t>
            </a:r>
            <a:r>
              <a:rPr lang="en-US" dirty="0" smtClean="0"/>
              <a:t>arrays</a:t>
            </a:r>
          </a:p>
          <a:p>
            <a:r>
              <a:rPr lang="en-US" dirty="0" smtClean="0"/>
              <a:t>JSON </a:t>
            </a:r>
            <a:r>
              <a:rPr lang="en-US" dirty="0" smtClean="0"/>
              <a:t>values:</a:t>
            </a:r>
            <a:endParaRPr lang="en-US" dirty="0" smtClean="0"/>
          </a:p>
          <a:p>
            <a:pPr lvl="1"/>
            <a:r>
              <a:rPr lang="en-US" dirty="0" smtClean="0"/>
              <a:t>A number (integer or floating point)</a:t>
            </a:r>
          </a:p>
          <a:p>
            <a:pPr lvl="1"/>
            <a:r>
              <a:rPr lang="en-US" dirty="0" smtClean="0"/>
              <a:t>A string (in double quotes)</a:t>
            </a:r>
          </a:p>
          <a:p>
            <a:pPr lvl="1"/>
            <a:r>
              <a:rPr lang="en-US" dirty="0" smtClean="0"/>
              <a:t>A Boolean (true or false)</a:t>
            </a:r>
          </a:p>
          <a:p>
            <a:pPr lvl="1"/>
            <a:r>
              <a:rPr lang="en-US" dirty="0" smtClean="0"/>
              <a:t>An array (in square brackets)</a:t>
            </a:r>
          </a:p>
          <a:p>
            <a:pPr lvl="1"/>
            <a:r>
              <a:rPr lang="en-US" dirty="0" smtClean="0"/>
              <a:t>An object (in curly braces)</a:t>
            </a:r>
          </a:p>
          <a:p>
            <a:pPr lvl="1"/>
            <a:r>
              <a:rPr lang="en-US" dirty="0" smtClean="0"/>
              <a:t>null</a:t>
            </a:r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</a:t>
            </a:r>
            <a:r>
              <a:rPr lang="en-US" dirty="0" smtClean="0"/>
              <a:t> Syntax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559628" y="6066750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 smtClean="0"/>
              <a:t>http://www.w3schools.com/js/js_json_intro.asp</a:t>
            </a:r>
            <a:endParaRPr lang="en-US" sz="1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Standard for Authorization (</a:t>
            </a:r>
            <a:r>
              <a:rPr lang="en-US" dirty="0" err="1" smtClean="0"/>
              <a:t>OAuth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1026" name="Picture 2" descr="http://www.joyofdata.de/blog/wp-content/uploads/2015/02/oauth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13504" y="1180620"/>
            <a:ext cx="4765958" cy="4894986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2644814" y="6080530"/>
            <a:ext cx="5469039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 smtClean="0"/>
              <a:t>http://www.joyofdata.de/blog/oauth2-google-api-python-google-analytics/</a:t>
            </a:r>
            <a:endParaRPr lang="en-US" sz="1050" dirty="0"/>
          </a:p>
        </p:txBody>
      </p:sp>
      <p:sp>
        <p:nvSpPr>
          <p:cNvPr id="7" name="Content Placeholder 1"/>
          <p:cNvSpPr>
            <a:spLocks noGrp="1"/>
          </p:cNvSpPr>
          <p:nvPr>
            <p:ph idx="1"/>
          </p:nvPr>
        </p:nvSpPr>
        <p:spPr>
          <a:xfrm>
            <a:off x="457200" y="1481334"/>
            <a:ext cx="3825433" cy="4421755"/>
          </a:xfrm>
        </p:spPr>
        <p:txBody>
          <a:bodyPr/>
          <a:lstStyle/>
          <a:p>
            <a:r>
              <a:rPr lang="en-US" dirty="0" smtClean="0"/>
              <a:t>Register the client application</a:t>
            </a:r>
          </a:p>
          <a:p>
            <a:r>
              <a:rPr lang="en-US" dirty="0" smtClean="0"/>
              <a:t>Run the application</a:t>
            </a:r>
          </a:p>
          <a:p>
            <a:pPr lvl="1"/>
            <a:r>
              <a:rPr lang="en-US" dirty="0" smtClean="0"/>
              <a:t>Google consent page opens in a browser</a:t>
            </a:r>
          </a:p>
          <a:p>
            <a:pPr lvl="1"/>
            <a:r>
              <a:rPr lang="en-US" dirty="0" smtClean="0"/>
              <a:t>Authorization code</a:t>
            </a:r>
          </a:p>
          <a:p>
            <a:pPr lvl="1"/>
            <a:r>
              <a:rPr lang="en-US" dirty="0" smtClean="0"/>
              <a:t>Access token</a:t>
            </a:r>
          </a:p>
          <a:p>
            <a:pPr lvl="1"/>
            <a:r>
              <a:rPr lang="en-US" dirty="0" smtClean="0"/>
              <a:t>Refresh token</a:t>
            </a:r>
          </a:p>
          <a:p>
            <a:pPr lvl="1"/>
            <a:r>
              <a:rPr lang="en-US" dirty="0" smtClean="0"/>
              <a:t>Store the tokens for future reuse.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Install Google API Python library by following these instructions:</a:t>
            </a:r>
          </a:p>
          <a:p>
            <a:pPr lvl="1"/>
            <a:r>
              <a:rPr lang="en-US" dirty="0" smtClean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developers.google.com/api-client-library/python/start/installation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 dirty="0"/>
          </a:p>
        </p:txBody>
      </p:sp>
      <p:sp>
        <p:nvSpPr>
          <p:cNvPr id="5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Getting Started with the Google API Python Library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Follow the Google API Python Tutorial at </a:t>
            </a:r>
            <a:r>
              <a:rPr lang="en-US" dirty="0" smtClean="0">
                <a:hlinkClick r:id="rId2"/>
              </a:rPr>
              <a:t>https://developers.google.com/api-client-library/python/start/get_started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Create a Google Account</a:t>
            </a:r>
          </a:p>
          <a:p>
            <a:pPr lvl="1"/>
            <a:r>
              <a:rPr lang="en-US" dirty="0" smtClean="0"/>
              <a:t>Create a Google Project</a:t>
            </a:r>
          </a:p>
          <a:p>
            <a:pPr lvl="1"/>
            <a:r>
              <a:rPr lang="en-US" dirty="0" smtClean="0"/>
              <a:t>Install the Google API Python Library</a:t>
            </a:r>
          </a:p>
          <a:p>
            <a:pPr lvl="1"/>
            <a:r>
              <a:rPr lang="en-US" dirty="0" smtClean="0"/>
              <a:t>Generate API keys for authentication and authorization</a:t>
            </a:r>
          </a:p>
          <a:p>
            <a:pPr lvl="1"/>
            <a:r>
              <a:rPr lang="en-US" dirty="0" smtClean="0"/>
              <a:t>Build a Service Object</a:t>
            </a:r>
          </a:p>
          <a:p>
            <a:pPr lvl="1"/>
            <a:r>
              <a:rPr lang="en-US" dirty="0" smtClean="0"/>
              <a:t>Retrieve the Collections</a:t>
            </a:r>
          </a:p>
          <a:p>
            <a:pPr lvl="1"/>
            <a:r>
              <a:rPr lang="en-US" dirty="0" smtClean="0"/>
              <a:t>Google Books API example</a:t>
            </a:r>
          </a:p>
          <a:p>
            <a:pPr lvl="1"/>
            <a:r>
              <a:rPr lang="en-US" dirty="0" smtClean="0"/>
              <a:t>Google Calendar API example</a:t>
            </a:r>
          </a:p>
          <a:p>
            <a:r>
              <a:rPr lang="en-US" dirty="0" smtClean="0"/>
              <a:t>Review other Google API Python samples at </a:t>
            </a:r>
            <a:r>
              <a:rPr lang="en-US" dirty="0" smtClean="0">
                <a:hlinkClick r:id="rId3"/>
              </a:rPr>
              <a:t>https://github.com/google/google-api-python-client/blob/master/samples/README.md</a:t>
            </a:r>
            <a:r>
              <a:rPr lang="en-US" dirty="0" smtClean="0"/>
              <a:t>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 with the Google API Python Library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Your assignment for the remainder of the week is to come up with an </a:t>
            </a:r>
            <a:r>
              <a:rPr lang="en-US" u="sng" dirty="0" smtClean="0"/>
              <a:t>idea for a Python application </a:t>
            </a:r>
            <a:r>
              <a:rPr lang="en-US" dirty="0" smtClean="0"/>
              <a:t>that uses Google API, then </a:t>
            </a:r>
            <a:r>
              <a:rPr lang="en-US" b="1" dirty="0" smtClean="0"/>
              <a:t>design</a:t>
            </a:r>
            <a:r>
              <a:rPr lang="en-US" dirty="0" smtClean="0"/>
              <a:t>, </a:t>
            </a:r>
            <a:r>
              <a:rPr lang="en-US" b="1" dirty="0" smtClean="0"/>
              <a:t>implement</a:t>
            </a:r>
            <a:r>
              <a:rPr lang="en-US" dirty="0" smtClean="0"/>
              <a:t>, </a:t>
            </a:r>
            <a:r>
              <a:rPr lang="en-US" b="1" dirty="0" smtClean="0"/>
              <a:t>test</a:t>
            </a:r>
            <a:r>
              <a:rPr lang="en-US" dirty="0" smtClean="0"/>
              <a:t> and </a:t>
            </a:r>
            <a:r>
              <a:rPr lang="en-US" b="1" dirty="0" smtClean="0"/>
              <a:t>present</a:t>
            </a:r>
            <a:r>
              <a:rPr lang="en-US" dirty="0" smtClean="0"/>
              <a:t> the working application. Examples:</a:t>
            </a:r>
          </a:p>
          <a:p>
            <a:pPr lvl="1"/>
            <a:r>
              <a:rPr lang="en-US" dirty="0" smtClean="0"/>
              <a:t>Chart the movement, locations or directions using Google Maps</a:t>
            </a:r>
          </a:p>
          <a:p>
            <a:pPr lvl="1"/>
            <a:r>
              <a:rPr lang="en-US" dirty="0" smtClean="0"/>
              <a:t>Create and manage a workflow using Google Tasks</a:t>
            </a:r>
          </a:p>
          <a:p>
            <a:pPr lvl="1"/>
            <a:r>
              <a:rPr lang="en-US" dirty="0" smtClean="0"/>
              <a:t>Information search using Google Books</a:t>
            </a:r>
          </a:p>
          <a:p>
            <a:pPr lvl="1"/>
            <a:r>
              <a:rPr lang="en-US" dirty="0" smtClean="0"/>
              <a:t>Digital photo frame using Picasa API</a:t>
            </a:r>
          </a:p>
          <a:p>
            <a:endParaRPr lang="en-US" dirty="0" smtClean="0"/>
          </a:p>
          <a:p>
            <a:r>
              <a:rPr lang="en-US" dirty="0" smtClean="0"/>
              <a:t>Use a </a:t>
            </a:r>
            <a:r>
              <a:rPr lang="en-US" dirty="0" err="1" smtClean="0"/>
              <a:t>Git</a:t>
            </a:r>
            <a:r>
              <a:rPr lang="en-US" dirty="0" smtClean="0"/>
              <a:t> repository for your Google API project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Work in teams of 2 people, where one can focus on Google API integration and the other on User Interface development.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unter_Them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resentation2" id="{3D6D33C1-6C58-460D-AE80-64C7D09CCD4F}" vid="{A3435D1E-1032-40A8-A311-583487F8BEC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Hunter_170_Template</Template>
  <TotalTime>476</TotalTime>
  <Words>603</Words>
  <Application>Microsoft Office PowerPoint</Application>
  <PresentationFormat>On-screen Show (4:3)</PresentationFormat>
  <Paragraphs>79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Hunter_Theme</vt:lpstr>
      <vt:lpstr>Programming with Python</vt:lpstr>
      <vt:lpstr>Introduction to Google API</vt:lpstr>
      <vt:lpstr>Introduction to Google API</vt:lpstr>
      <vt:lpstr>JavaScript Object Notation (JSON)</vt:lpstr>
      <vt:lpstr>JSON Syntax</vt:lpstr>
      <vt:lpstr>Open Standard for Authorization (OAuth)</vt:lpstr>
      <vt:lpstr>Getting Started with the Google API Python Library</vt:lpstr>
      <vt:lpstr>Getting Started with the Google API Python Library</vt:lpstr>
      <vt:lpstr>Exercise</vt:lpstr>
      <vt:lpstr>Exercise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with Python</dc:title>
  <dc:creator>Windows User</dc:creator>
  <cp:lastModifiedBy>ADMINIBM</cp:lastModifiedBy>
  <cp:revision>213</cp:revision>
  <dcterms:created xsi:type="dcterms:W3CDTF">2016-10-05T01:50:23Z</dcterms:created>
  <dcterms:modified xsi:type="dcterms:W3CDTF">2016-10-27T14:42:17Z</dcterms:modified>
</cp:coreProperties>
</file>