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60" r:id="rId3"/>
    <p:sldId id="262" r:id="rId4"/>
    <p:sldId id="263" r:id="rId5"/>
    <p:sldId id="264" r:id="rId6"/>
    <p:sldId id="265" r:id="rId7"/>
    <p:sldId id="266" r:id="rId8"/>
    <p:sldId id="267" r:id="rId9"/>
    <p:sldId id="268" r:id="rId10"/>
    <p:sldId id="270" r:id="rId11"/>
    <p:sldId id="271" r:id="rId12"/>
    <p:sldId id="272" r:id="rId13"/>
    <p:sldId id="274" r:id="rId14"/>
    <p:sldId id="275" r:id="rId15"/>
    <p:sldId id="277" r:id="rId16"/>
    <p:sldId id="278" r:id="rId17"/>
    <p:sldId id="279" r:id="rId18"/>
    <p:sldId id="280" r:id="rId19"/>
    <p:sldId id="281" r:id="rId20"/>
    <p:sldId id="282" r:id="rId21"/>
    <p:sldId id="283" r:id="rId22"/>
    <p:sldId id="284" r:id="rId23"/>
    <p:sldId id="285" r:id="rId24"/>
    <p:sldId id="334"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7" r:id="rId46"/>
    <p:sldId id="309" r:id="rId47"/>
    <p:sldId id="310" r:id="rId48"/>
    <p:sldId id="312"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9" r:id="rId64"/>
    <p:sldId id="331" r:id="rId65"/>
    <p:sldId id="333" r:id="rId66"/>
    <p:sldId id="335" r:id="rId67"/>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2" d="100"/>
          <a:sy n="92" d="100"/>
        </p:scale>
        <p:origin x="-1380" y="-10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4A60-6C7D-4470-B60B-78C34AF2A18E}" type="datetimeFigureOut">
              <a:rPr lang="en-US" smtClean="0"/>
              <a:pPr/>
              <a:t>11/16/2016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FF29-CDA4-4C45-893A-368F1816AD22}" type="slidenum">
              <a:rPr lang="en-US" smtClean="0"/>
              <a:pPr/>
              <a:t>‹#›</a:t>
            </a:fld>
            <a:endParaRPr lang="en-US"/>
          </a:p>
        </p:txBody>
      </p:sp>
    </p:spTree>
    <p:extLst>
      <p:ext uri="{BB962C8B-B14F-4D97-AF65-F5344CB8AC3E}">
        <p14:creationId xmlns="" xmlns:p14="http://schemas.microsoft.com/office/powerpoint/2010/main" val="310271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Title 8"/>
          <p:cNvSpPr>
            <a:spLocks noGrp="1"/>
          </p:cNvSpPr>
          <p:nvPr>
            <p:ph type="ctrTitle"/>
          </p:nvPr>
        </p:nvSpPr>
        <p:spPr>
          <a:xfrm>
            <a:off x="685800" y="1752607"/>
            <a:ext cx="7772400" cy="1829761"/>
          </a:xfrm>
        </p:spPr>
        <p:txBody>
          <a:bodyPr vert="horz" anchor="b">
            <a:normAutofit/>
            <a:scene3d>
              <a:camera prst="orthographicFront"/>
              <a:lightRig rig="soft" dir="t"/>
            </a:scene3d>
            <a:sp3d prstMaterial="softEdge">
              <a:bevelT w="25400" h="25400"/>
            </a:sp3d>
          </a:bodyPr>
          <a:lstStyle>
            <a:lvl1pPr algn="r">
              <a:defRPr sz="36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en-US" smtClean="0"/>
              <a:t>Click to edit Master subtitle style</a:t>
            </a:r>
            <a:endParaRPr kumimoji="0" lang="en-US"/>
          </a:p>
        </p:txBody>
      </p:sp>
      <p:grpSp>
        <p:nvGrpSpPr>
          <p:cNvPr id="2" name="Group 1"/>
          <p:cNvGrpSpPr/>
          <p:nvPr/>
        </p:nvGrpSpPr>
        <p:grpSpPr>
          <a:xfrm>
            <a:off x="-3764"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35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241C08C-1234-4709-BFD4-42A79F6A4E6E}" type="datetime1">
              <a:rPr lang="en-US" smtClean="0"/>
              <a:pPr/>
              <a:t>11/16/2016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PHP Programming with MySQL, second edition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20DFD2-12D3-45CE-904C-2BA0BD0DF5CB}" type="slidenum">
              <a:rPr lang="en-US" smtClean="0"/>
              <a:pPr/>
              <a:t>‹#›</a:t>
            </a:fld>
            <a:endParaRPr lang="en-US"/>
          </a:p>
        </p:txBody>
      </p:sp>
    </p:spTree>
    <p:extLst>
      <p:ext uri="{BB962C8B-B14F-4D97-AF65-F5344CB8AC3E}">
        <p14:creationId xmlns="" xmlns:p14="http://schemas.microsoft.com/office/powerpoint/2010/main" val="27773941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3"/>
            <a:ext cx="8229600" cy="4386071"/>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1251EC-3D07-4AF4-A22A-EE6AE7C027B3}" type="datetime1">
              <a:rPr lang="en-US" smtClean="0"/>
              <a:pPr/>
              <a:t>11/16/2016</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 xmlns:p14="http://schemas.microsoft.com/office/powerpoint/2010/main" val="33418665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6"/>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A08B24-524D-42BD-B596-05523E00197C}" type="datetime1">
              <a:rPr lang="en-US" smtClean="0"/>
              <a:pPr/>
              <a:t>11/16/2016</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 xmlns:p14="http://schemas.microsoft.com/office/powerpoint/2010/main" val="23622358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6"/>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65B6E58A-7E69-4C2C-81DE-1DB8CB8EBAAF}" type="datetime1">
              <a:rPr lang="en-US" smtClean="0"/>
              <a:pPr/>
              <a:t>11/16/2016</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smtClean="0"/>
              <a:t>PHP Programming with MySQL, second edition</a:t>
            </a: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320DFD2-12D3-45CE-904C-2BA0BD0DF5CB}" type="slidenum">
              <a:rPr lang="en-US" smtClean="0"/>
              <a:pPr/>
              <a:t>‹#›</a:t>
            </a:fld>
            <a:endParaRPr lang="en-US"/>
          </a:p>
        </p:txBody>
      </p:sp>
    </p:spTree>
    <p:extLst>
      <p:ext uri="{BB962C8B-B14F-4D97-AF65-F5344CB8AC3E}">
        <p14:creationId xmlns="" xmlns:p14="http://schemas.microsoft.com/office/powerpoint/2010/main" val="39591025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F54BF9C1-9D51-4C09-BEAC-271493463373}" type="datetime1">
              <a:rPr lang="en-US" smtClean="0"/>
              <a:pPr/>
              <a:t>11/16/2016</a:t>
            </a:fld>
            <a:endParaRPr lang="en-US"/>
          </a:p>
        </p:txBody>
      </p:sp>
      <p:sp>
        <p:nvSpPr>
          <p:cNvPr id="5" name="Footer Placeholder 4"/>
          <p:cNvSpPr>
            <a:spLocks noGrp="1"/>
          </p:cNvSpPr>
          <p:nvPr>
            <p:ph type="ftr" sz="quarter" idx="11"/>
          </p:nvPr>
        </p:nvSpPr>
        <p:spPr>
          <a:xfrm>
            <a:off x="6361272" y="6332561"/>
            <a:ext cx="1877417" cy="525439"/>
          </a:xfrm>
        </p:spPr>
        <p:txBody>
          <a:bodyPr/>
          <a:lstStyle>
            <a:lvl1pPr>
              <a:defRPr sz="1200">
                <a:latin typeface="+mj-lt"/>
              </a:defRPr>
            </a:lvl1pPr>
          </a:lstStyle>
          <a:p>
            <a:r>
              <a:rPr lang="en-US" dirty="0" smtClean="0"/>
              <a:t>PHP Programming with MySQL, second edition</a:t>
            </a:r>
            <a:endParaRPr lang="en-US" dirty="0"/>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 xmlns:p14="http://schemas.microsoft.com/office/powerpoint/2010/main" val="532731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3600" b="1" cap="none" baseline="0">
                <a:solidFill>
                  <a:schemeClr val="bg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22F43FF8-7A07-4836-B5E3-00940078E4CB}" type="datetime1">
              <a:rPr lang="en-US" smtClean="0"/>
              <a:pPr/>
              <a:t>11/16/2016</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 xmlns:p14="http://schemas.microsoft.com/office/powerpoint/2010/main" val="19319058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C95C9-2DA4-4517-B81E-C3C1BC67AA48}" type="datetime1">
              <a:rPr lang="en-US" smtClean="0"/>
              <a:pPr/>
              <a:t>11/16/2016</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
        <p:nvSpPr>
          <p:cNvPr id="8" name="Title 7"/>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 xmlns:p14="http://schemas.microsoft.com/office/powerpoint/2010/main" val="2651947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457200" y="1444300"/>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1444300"/>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F9A4463-731D-437D-A1AB-83AE238930A5}" type="datetime1">
              <a:rPr lang="en-US" smtClean="0"/>
              <a:pPr/>
              <a:t>11/16/2016</a:t>
            </a:fld>
            <a:endParaRPr lang="en-US"/>
          </a:p>
        </p:txBody>
      </p:sp>
      <p:sp>
        <p:nvSpPr>
          <p:cNvPr id="8" name="Footer Placeholder 7"/>
          <p:cNvSpPr>
            <a:spLocks noGrp="1"/>
          </p:cNvSpPr>
          <p:nvPr>
            <p:ph type="ftr" sz="quarter" idx="11"/>
          </p:nvPr>
        </p:nvSpPr>
        <p:spPr/>
        <p:txBody>
          <a:bodyPr/>
          <a:lstStyle/>
          <a:p>
            <a:r>
              <a:rPr lang="en-US" smtClean="0"/>
              <a:t>PHP Programming with MySQL, second edition</a:t>
            </a:r>
            <a:endParaRPr lang="en-US"/>
          </a:p>
        </p:txBody>
      </p:sp>
      <p:sp>
        <p:nvSpPr>
          <p:cNvPr id="9" name="Slide Number Placeholder 8"/>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 xmlns:p14="http://schemas.microsoft.com/office/powerpoint/2010/main" val="1642576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5453586-4B5F-4E76-B495-865E790D56F4}" type="datetime1">
              <a:rPr lang="en-US" smtClean="0"/>
              <a:pPr/>
              <a:t>11/16/2016</a:t>
            </a:fld>
            <a:endParaRPr lang="en-US"/>
          </a:p>
        </p:txBody>
      </p:sp>
      <p:sp>
        <p:nvSpPr>
          <p:cNvPr id="4" name="Footer Placeholder 3"/>
          <p:cNvSpPr>
            <a:spLocks noGrp="1"/>
          </p:cNvSpPr>
          <p:nvPr>
            <p:ph type="ftr" sz="quarter" idx="11"/>
          </p:nvPr>
        </p:nvSpPr>
        <p:spPr/>
        <p:txBody>
          <a:bodyPr/>
          <a:lstStyle/>
          <a:p>
            <a:r>
              <a:rPr lang="en-US" smtClean="0"/>
              <a:t>PHP Programming with MySQL, second edition</a:t>
            </a:r>
            <a:endParaRPr lang="en-US"/>
          </a:p>
        </p:txBody>
      </p:sp>
      <p:sp>
        <p:nvSpPr>
          <p:cNvPr id="5" name="Slide Number Placeholder 4"/>
          <p:cNvSpPr>
            <a:spLocks noGrp="1"/>
          </p:cNvSpPr>
          <p:nvPr>
            <p:ph type="sldNum" sz="quarter" idx="12"/>
          </p:nvPr>
        </p:nvSpPr>
        <p:spPr/>
        <p:txBody>
          <a:bodyPr/>
          <a:lstStyle/>
          <a:p>
            <a:fld id="{3320DFD2-12D3-45CE-904C-2BA0BD0DF5CB}" type="slidenum">
              <a:rPr lang="en-US" smtClean="0"/>
              <a:pPr/>
              <a:t>‹#›</a:t>
            </a:fld>
            <a:endParaRPr lang="en-US"/>
          </a:p>
        </p:txBody>
      </p:sp>
      <p:sp>
        <p:nvSpPr>
          <p:cNvPr id="6" name="Title 5"/>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 xmlns:p14="http://schemas.microsoft.com/office/powerpoint/2010/main" val="21979412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62AC4-D67F-4AD4-85F2-DB746F613346}" type="datetime1">
              <a:rPr lang="en-US" smtClean="0"/>
              <a:pPr/>
              <a:t>11/16/2016</a:t>
            </a:fld>
            <a:endParaRPr lang="en-US"/>
          </a:p>
        </p:txBody>
      </p:sp>
      <p:sp>
        <p:nvSpPr>
          <p:cNvPr id="3" name="Footer Placeholder 2"/>
          <p:cNvSpPr>
            <a:spLocks noGrp="1"/>
          </p:cNvSpPr>
          <p:nvPr>
            <p:ph type="ftr" sz="quarter" idx="11"/>
          </p:nvPr>
        </p:nvSpPr>
        <p:spPr/>
        <p:txBody>
          <a:bodyPr/>
          <a:lstStyle/>
          <a:p>
            <a:r>
              <a:rPr lang="en-US" smtClean="0"/>
              <a:t>PHP Programming with MySQL, second edition</a:t>
            </a:r>
            <a:endParaRPr lang="en-US"/>
          </a:p>
        </p:txBody>
      </p:sp>
      <p:sp>
        <p:nvSpPr>
          <p:cNvPr id="4" name="Slide Number Placeholder 3"/>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 xmlns:p14="http://schemas.microsoft.com/office/powerpoint/2010/main" val="87729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1875"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1720130-B7D7-4EB1-A83F-050B2A484738}" type="datetime1">
              <a:rPr lang="en-US" smtClean="0"/>
              <a:pPr/>
              <a:t>11/16/2016</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 xmlns:p14="http://schemas.microsoft.com/office/powerpoint/2010/main" val="27815641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3716" indent="0" algn="r">
              <a:buNone/>
              <a:defRPr sz="1050"/>
            </a:lvl1pPr>
            <a:lvl2pPr>
              <a:defRPr sz="900"/>
            </a:lvl2pPr>
            <a:lvl3pPr>
              <a:defRPr sz="750"/>
            </a:lvl3pPr>
            <a:lvl4pPr>
              <a:defRPr sz="675"/>
            </a:lvl4pPr>
            <a:lvl5pPr>
              <a:defRPr sz="675"/>
            </a:lvl5pPr>
            <a:extLst/>
          </a:lstStyle>
          <a:p>
            <a:pPr lvl="0" eaLnBrk="1" latinLnBrk="0" hangingPunct="1"/>
            <a:r>
              <a:rPr kumimoji="0" lang="en-US" smtClean="0"/>
              <a:t>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24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BA26228-D36C-47A0-9797-AE587B32B0D2}" type="datetime1">
              <a:rPr lang="en-US" smtClean="0"/>
              <a:pPr/>
              <a:t>11/16/2016</a:t>
            </a:fld>
            <a:endParaRPr lang="en-US"/>
          </a:p>
        </p:txBody>
      </p:sp>
      <p:sp>
        <p:nvSpPr>
          <p:cNvPr id="6" name="Footer Placeholder 5"/>
          <p:cNvSpPr>
            <a:spLocks noGrp="1"/>
          </p:cNvSpPr>
          <p:nvPr>
            <p:ph type="ftr" sz="quarter" idx="11"/>
          </p:nvPr>
        </p:nvSpPr>
        <p:spPr>
          <a:xfrm>
            <a:off x="4380075" y="6407950"/>
            <a:ext cx="2350681" cy="365125"/>
          </a:xfrm>
        </p:spPr>
        <p:txBody>
          <a:bodyPr/>
          <a:lstStyle>
            <a:lvl1pPr>
              <a:defRPr>
                <a:solidFill>
                  <a:schemeClr val="tx1"/>
                </a:solidFill>
              </a:defRPr>
            </a:lvl1pPr>
            <a:extLst/>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20DFD2-12D3-45CE-904C-2BA0BD0DF5CB}" type="slidenum">
              <a:rPr lang="en-US" smtClean="0"/>
              <a:pPr/>
              <a:t>‹#›</a:t>
            </a:fld>
            <a:endParaRPr lang="en-US"/>
          </a:p>
        </p:txBody>
      </p:sp>
      <p:sp>
        <p:nvSpPr>
          <p:cNvPr id="2" name="Title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1" name="Straight Connector 10"/>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 xmlns:p14="http://schemas.microsoft.com/office/powerpoint/2010/main" val="35315137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5" name="Straight Connector 14"/>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4"/>
            <a:ext cx="8229600" cy="4525963"/>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750">
                <a:solidFill>
                  <a:schemeClr val="tx1"/>
                </a:solidFill>
              </a:defRPr>
            </a:lvl1pPr>
            <a:extLst/>
          </a:lstStyle>
          <a:p>
            <a:fld id="{CAEC31F8-C81F-4EB4-9821-63C0030E571B}" type="datetime1">
              <a:rPr lang="en-US" smtClean="0"/>
              <a:pPr/>
              <a:t>11/16/2016</a:t>
            </a:fld>
            <a:endParaRPr lang="en-US"/>
          </a:p>
        </p:txBody>
      </p:sp>
      <p:sp>
        <p:nvSpPr>
          <p:cNvPr id="22" name="Footer Placeholder 21"/>
          <p:cNvSpPr>
            <a:spLocks noGrp="1"/>
          </p:cNvSpPr>
          <p:nvPr>
            <p:ph type="ftr" sz="quarter" idx="3"/>
          </p:nvPr>
        </p:nvSpPr>
        <p:spPr>
          <a:xfrm>
            <a:off x="5888008" y="6407950"/>
            <a:ext cx="2350681" cy="365125"/>
          </a:xfrm>
          <a:prstGeom prst="rect">
            <a:avLst/>
          </a:prstGeom>
        </p:spPr>
        <p:txBody>
          <a:bodyPr vert="horz" anchor="b"/>
          <a:lstStyle>
            <a:lvl1pPr algn="r" eaLnBrk="1" latinLnBrk="0" hangingPunct="1">
              <a:defRPr kumimoji="0" sz="750">
                <a:solidFill>
                  <a:schemeClr val="tx1"/>
                </a:solidFill>
              </a:defRPr>
            </a:lvl1pPr>
            <a:extLst/>
          </a:lstStyle>
          <a:p>
            <a:r>
              <a:rPr lang="en-US" smtClean="0"/>
              <a:t>PHP Programming with MySQL, second edition</a:t>
            </a:r>
            <a:endParaRPr lang="en-US"/>
          </a:p>
        </p:txBody>
      </p:sp>
      <p:sp>
        <p:nvSpPr>
          <p:cNvPr id="18" name="Slide Number Placeholder 17"/>
          <p:cNvSpPr>
            <a:spLocks noGrp="1"/>
          </p:cNvSpPr>
          <p:nvPr>
            <p:ph type="sldNum" sz="quarter" idx="4"/>
          </p:nvPr>
        </p:nvSpPr>
        <p:spPr>
          <a:xfrm>
            <a:off x="8647272" y="6407950"/>
            <a:ext cx="365760" cy="365125"/>
          </a:xfrm>
          <a:prstGeom prst="rect">
            <a:avLst/>
          </a:prstGeom>
        </p:spPr>
        <p:txBody>
          <a:bodyPr vert="horz" anchor="b"/>
          <a:lstStyle>
            <a:lvl1pPr algn="r" eaLnBrk="1" latinLnBrk="0" hangingPunct="1">
              <a:defRPr kumimoji="0" sz="750" b="0">
                <a:solidFill>
                  <a:schemeClr val="tx1"/>
                </a:solidFill>
              </a:defRPr>
            </a:lvl1pPr>
            <a:extLst/>
          </a:lstStyle>
          <a:p>
            <a:fld id="{3320DFD2-12D3-45CE-904C-2BA0BD0DF5CB}" type="slidenum">
              <a:rPr lang="en-US" smtClean="0"/>
              <a:pPr/>
              <a:t>‹#›</a:t>
            </a:fld>
            <a:endParaRPr lang="en-US"/>
          </a:p>
        </p:txBody>
      </p:sp>
      <p:pic>
        <p:nvPicPr>
          <p:cNvPr id="2" name="Picture 1"/>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8246483" y="6198163"/>
            <a:ext cx="766549" cy="574912"/>
          </a:xfrm>
          <a:prstGeom prst="rect">
            <a:avLst/>
          </a:prstGeom>
        </p:spPr>
      </p:pic>
    </p:spTree>
    <p:extLst>
      <p:ext uri="{BB962C8B-B14F-4D97-AF65-F5344CB8AC3E}">
        <p14:creationId xmlns="" xmlns:p14="http://schemas.microsoft.com/office/powerpoint/2010/main" val="800516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hf sldNum="0" hdr="0" dt="0"/>
  <p:txStyles>
    <p:titleStyle>
      <a:lvl1pPr algn="l" rtl="0" eaLnBrk="1" latinLnBrk="0" hangingPunct="1">
        <a:spcBef>
          <a:spcPct val="0"/>
        </a:spcBef>
        <a:buNone/>
        <a:defRPr kumimoji="0" sz="3075"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274320" indent="-192024" algn="l" rtl="0" eaLnBrk="1" latinLnBrk="0" hangingPunct="1">
        <a:spcBef>
          <a:spcPts val="300"/>
        </a:spcBef>
        <a:spcAft>
          <a:spcPts val="0"/>
        </a:spcAft>
        <a:buClr>
          <a:schemeClr val="accent1"/>
        </a:buClr>
        <a:buSzPct val="68000"/>
        <a:buFont typeface="Wingdings 3"/>
        <a:buChar char=""/>
        <a:defRPr kumimoji="0" sz="2025" kern="1200">
          <a:solidFill>
            <a:schemeClr val="tx1"/>
          </a:solidFill>
          <a:latin typeface="+mn-lt"/>
          <a:ea typeface="+mn-ea"/>
          <a:cs typeface="+mn-cs"/>
        </a:defRPr>
      </a:lvl1pPr>
      <a:lvl2pPr marL="466344" indent="-171450" algn="l" rtl="0" eaLnBrk="1" latinLnBrk="0" hangingPunct="1">
        <a:spcBef>
          <a:spcPts val="243"/>
        </a:spcBef>
        <a:buClr>
          <a:schemeClr val="accent1"/>
        </a:buClr>
        <a:buFont typeface="Verdana"/>
        <a:buChar char="◦"/>
        <a:defRPr kumimoji="0" sz="1725" kern="1200">
          <a:solidFill>
            <a:schemeClr val="tx1"/>
          </a:solidFill>
          <a:latin typeface="+mn-lt"/>
          <a:ea typeface="+mn-ea"/>
          <a:cs typeface="+mn-cs"/>
        </a:defRPr>
      </a:lvl2pPr>
      <a:lvl3pPr marL="644652" indent="-171450" algn="l" rtl="0" eaLnBrk="1" latinLnBrk="0" hangingPunct="1">
        <a:spcBef>
          <a:spcPts val="263"/>
        </a:spcBef>
        <a:buClr>
          <a:schemeClr val="accent2"/>
        </a:buClr>
        <a:buSzPct val="100000"/>
        <a:buFont typeface="Wingdings 2"/>
        <a:buChar char=""/>
        <a:defRPr kumimoji="0" sz="1575" kern="1200">
          <a:solidFill>
            <a:schemeClr val="tx1"/>
          </a:solidFill>
          <a:latin typeface="+mn-lt"/>
          <a:ea typeface="+mn-ea"/>
          <a:cs typeface="+mn-cs"/>
        </a:defRPr>
      </a:lvl3pPr>
      <a:lvl4pPr marL="857250" indent="-171450" algn="l" rtl="0" eaLnBrk="1" latinLnBrk="0" hangingPunct="1">
        <a:spcBef>
          <a:spcPts val="263"/>
        </a:spcBef>
        <a:buClr>
          <a:schemeClr val="accent2"/>
        </a:buClr>
        <a:buFont typeface="Wingdings 2"/>
        <a:buChar char=""/>
        <a:defRPr kumimoji="0" sz="1425" kern="1200">
          <a:solidFill>
            <a:schemeClr val="tx1"/>
          </a:solidFill>
          <a:latin typeface="+mn-lt"/>
          <a:ea typeface="+mn-ea"/>
          <a:cs typeface="+mn-cs"/>
        </a:defRPr>
      </a:lvl4pPr>
      <a:lvl5pPr marL="1028700" indent="-171450" algn="l" rtl="0" eaLnBrk="1" latinLnBrk="0" hangingPunct="1">
        <a:spcBef>
          <a:spcPts val="263"/>
        </a:spcBef>
        <a:buClr>
          <a:schemeClr val="accent2"/>
        </a:buClr>
        <a:buFont typeface="Wingdings 2"/>
        <a:buChar char=""/>
        <a:defRPr kumimoji="0" sz="1350"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apachefriends.org/" TargetMode="External"/><Relationship Id="rId2" Type="http://schemas.openxmlformats.org/officeDocument/2006/relationships/hyperlink" Target="http://www.wampserver.com/en/"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 Programming with MySQL</a:t>
            </a:r>
            <a:endParaRPr lang="en-US" dirty="0"/>
          </a:p>
        </p:txBody>
      </p:sp>
      <p:sp>
        <p:nvSpPr>
          <p:cNvPr id="3" name="Subtitle 2"/>
          <p:cNvSpPr>
            <a:spLocks noGrp="1"/>
          </p:cNvSpPr>
          <p:nvPr>
            <p:ph type="subTitle" idx="1"/>
          </p:nvPr>
        </p:nvSpPr>
        <p:spPr/>
        <p:txBody>
          <a:bodyPr/>
          <a:lstStyle/>
          <a:p>
            <a:r>
              <a:rPr lang="en-US" dirty="0" smtClean="0"/>
              <a:t>Day 1</a:t>
            </a:r>
            <a:endParaRPr lang="en-US" dirty="0"/>
          </a:p>
        </p:txBody>
      </p:sp>
    </p:spTree>
    <p:extLst>
      <p:ext uri="{BB962C8B-B14F-4D97-AF65-F5344CB8AC3E}">
        <p14:creationId xmlns="" xmlns:p14="http://schemas.microsoft.com/office/powerpoint/2010/main" val="190513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normAutofit fontScale="90000"/>
          </a:bodyPr>
          <a:lstStyle/>
          <a:p>
            <a:pPr eaLnBrk="1" hangingPunct="1"/>
            <a:r>
              <a:rPr lang="en-US" altLang="en-US" sz="4000" smtClean="0"/>
              <a:t>Creating Multiple Code Declaration Blocks</a:t>
            </a:r>
          </a:p>
        </p:txBody>
      </p:sp>
      <p:sp>
        <p:nvSpPr>
          <p:cNvPr id="15365" name="Rectangle 3"/>
          <p:cNvSpPr>
            <a:spLocks noGrp="1" noChangeArrowheads="1"/>
          </p:cNvSpPr>
          <p:nvPr>
            <p:ph type="body" idx="1"/>
          </p:nvPr>
        </p:nvSpPr>
        <p:spPr/>
        <p:txBody>
          <a:bodyPr/>
          <a:lstStyle/>
          <a:p>
            <a:pPr eaLnBrk="1" hangingPunct="1">
              <a:lnSpc>
                <a:spcPct val="90000"/>
              </a:lnSpc>
              <a:defRPr/>
            </a:pPr>
            <a:r>
              <a:rPr lang="en-US" dirty="0" smtClean="0"/>
              <a:t>For multiple script sections in a document, include a separate code declaration block for each section </a:t>
            </a:r>
          </a:p>
          <a:p>
            <a:pPr lvl="1" eaLnBrk="1" hangingPunct="1">
              <a:lnSpc>
                <a:spcPct val="90000"/>
              </a:lnSpc>
              <a:buFontTx/>
              <a:buNone/>
              <a:defRPr/>
            </a:pPr>
            <a:r>
              <a:rPr lang="en-US" sz="1600" dirty="0" smtClean="0">
                <a:latin typeface="Courier New" pitchFamily="49" charset="0"/>
              </a:rPr>
              <a:t>...</a:t>
            </a:r>
          </a:p>
          <a:p>
            <a:pPr lvl="1" eaLnBrk="1" hangingPunct="1">
              <a:lnSpc>
                <a:spcPct val="90000"/>
              </a:lnSpc>
              <a:buFontTx/>
              <a:buNone/>
              <a:defRPr/>
            </a:pPr>
            <a:r>
              <a:rPr lang="en-US" sz="1600" dirty="0" smtClean="0">
                <a:latin typeface="Courier New" pitchFamily="49" charset="0"/>
              </a:rPr>
              <a:t>&lt;/head&gt;</a:t>
            </a:r>
          </a:p>
          <a:p>
            <a:pPr lvl="1" eaLnBrk="1" hangingPunct="1">
              <a:lnSpc>
                <a:spcPct val="90000"/>
              </a:lnSpc>
              <a:buFontTx/>
              <a:buNone/>
              <a:defRPr/>
            </a:pPr>
            <a:r>
              <a:rPr lang="en-US" sz="1600" dirty="0" smtClean="0">
                <a:latin typeface="Courier New" pitchFamily="49" charset="0"/>
              </a:rPr>
              <a:t>&lt;body&gt;</a:t>
            </a:r>
          </a:p>
          <a:p>
            <a:pPr lvl="1" eaLnBrk="1" hangingPunct="1">
              <a:lnSpc>
                <a:spcPct val="90000"/>
              </a:lnSpc>
              <a:buFontTx/>
              <a:buNone/>
              <a:defRPr/>
            </a:pPr>
            <a:r>
              <a:rPr lang="en-US" sz="1600" dirty="0" smtClean="0">
                <a:latin typeface="Courier New" pitchFamily="49" charset="0"/>
              </a:rPr>
              <a:t>&lt;h1&gt;Multiple Script Sections&lt;/h1&gt;</a:t>
            </a:r>
          </a:p>
          <a:p>
            <a:pPr lvl="1" eaLnBrk="1" hangingPunct="1">
              <a:lnSpc>
                <a:spcPct val="90000"/>
              </a:lnSpc>
              <a:buFontTx/>
              <a:buNone/>
              <a:defRPr/>
            </a:pPr>
            <a:r>
              <a:rPr lang="en-US" sz="1600" dirty="0" smtClean="0">
                <a:latin typeface="Courier New" pitchFamily="49" charset="0"/>
              </a:rPr>
              <a:t>&lt;h2&gt;First Script Section&lt;/h2&gt;</a:t>
            </a:r>
          </a:p>
          <a:p>
            <a:pPr lvl="1" eaLnBrk="1" hangingPunct="1">
              <a:lnSpc>
                <a:spcPct val="90000"/>
              </a:lnSpc>
              <a:buFontTx/>
              <a:buNone/>
              <a:defRPr/>
            </a:pPr>
            <a:r>
              <a:rPr lang="en-US" sz="1600" b="1" dirty="0" smtClean="0">
                <a:latin typeface="Courier New" pitchFamily="49" charset="0"/>
              </a:rPr>
              <a:t>&lt;?</a:t>
            </a:r>
            <a:r>
              <a:rPr lang="en-US" sz="1600" b="1" dirty="0" err="1" smtClean="0">
                <a:latin typeface="Courier New" pitchFamily="49" charset="0"/>
              </a:rPr>
              <a:t>php</a:t>
            </a:r>
            <a:r>
              <a:rPr lang="en-US" sz="1600" b="1" dirty="0" smtClean="0">
                <a:latin typeface="Courier New" pitchFamily="49" charset="0"/>
              </a:rPr>
              <a:t> echo </a:t>
            </a:r>
            <a:r>
              <a:rPr lang="en-US" sz="1600" b="1" dirty="0" smtClean="0"/>
              <a:t>"</a:t>
            </a:r>
            <a:r>
              <a:rPr lang="en-US" sz="1600" b="1" dirty="0" smtClean="0">
                <a:latin typeface="Courier New" pitchFamily="49" charset="0"/>
              </a:rPr>
              <a:t>&lt;p&gt;Output from the first script section.&lt;/p&gt;</a:t>
            </a:r>
            <a:r>
              <a:rPr lang="en-US" sz="1600" b="1" dirty="0" smtClean="0"/>
              <a:t>"</a:t>
            </a:r>
            <a:r>
              <a:rPr lang="en-US" sz="1600" b="1" dirty="0" smtClean="0">
                <a:latin typeface="Courier New" pitchFamily="49" charset="0"/>
              </a:rPr>
              <a:t>;</a:t>
            </a:r>
          </a:p>
          <a:p>
            <a:pPr lvl="1" eaLnBrk="1" hangingPunct="1">
              <a:lnSpc>
                <a:spcPct val="90000"/>
              </a:lnSpc>
              <a:buFontTx/>
              <a:buNone/>
              <a:defRPr/>
            </a:pPr>
            <a:r>
              <a:rPr lang="en-US" sz="1600" b="1" dirty="0" smtClean="0">
                <a:latin typeface="Courier New" pitchFamily="49" charset="0"/>
              </a:rPr>
              <a:t>?&gt;</a:t>
            </a:r>
          </a:p>
          <a:p>
            <a:pPr lvl="1" eaLnBrk="1" hangingPunct="1">
              <a:lnSpc>
                <a:spcPct val="90000"/>
              </a:lnSpc>
              <a:buFontTx/>
              <a:buNone/>
              <a:defRPr/>
            </a:pPr>
            <a:r>
              <a:rPr lang="en-US" sz="1600" dirty="0" smtClean="0">
                <a:latin typeface="Courier New" pitchFamily="49" charset="0"/>
              </a:rPr>
              <a:t>&lt;h2&gt;Second Script Section&lt;/h2&gt;</a:t>
            </a:r>
          </a:p>
          <a:p>
            <a:pPr marL="463550" lvl="1" indent="-6350" eaLnBrk="1" hangingPunct="1">
              <a:lnSpc>
                <a:spcPct val="90000"/>
              </a:lnSpc>
              <a:buFontTx/>
              <a:buNone/>
              <a:defRPr/>
            </a:pPr>
            <a:r>
              <a:rPr lang="en-US" sz="1600" b="1" dirty="0" smtClean="0">
                <a:latin typeface="Courier New" pitchFamily="49" charset="0"/>
              </a:rPr>
              <a:t>&lt;?</a:t>
            </a:r>
            <a:r>
              <a:rPr lang="en-US" sz="1600" b="1" dirty="0" err="1" smtClean="0">
                <a:latin typeface="Courier New" pitchFamily="49" charset="0"/>
              </a:rPr>
              <a:t>php</a:t>
            </a:r>
            <a:r>
              <a:rPr lang="en-US" sz="1600" b="1" dirty="0" smtClean="0">
                <a:latin typeface="Courier New" pitchFamily="49" charset="0"/>
              </a:rPr>
              <a:t> echo </a:t>
            </a:r>
            <a:r>
              <a:rPr lang="en-US" sz="1600" b="1" dirty="0" smtClean="0"/>
              <a:t>"</a:t>
            </a:r>
            <a:r>
              <a:rPr lang="en-US" sz="1600" b="1" dirty="0" smtClean="0">
                <a:latin typeface="Courier New" pitchFamily="49" charset="0"/>
              </a:rPr>
              <a:t>&lt;p&gt;Output from the second script</a:t>
            </a:r>
            <a:br>
              <a:rPr lang="en-US" sz="1600" b="1" dirty="0" smtClean="0">
                <a:latin typeface="Courier New" pitchFamily="49" charset="0"/>
              </a:rPr>
            </a:br>
            <a:r>
              <a:rPr lang="en-US" sz="1600" b="1" dirty="0" smtClean="0">
                <a:latin typeface="Courier New" pitchFamily="49" charset="0"/>
              </a:rPr>
              <a:t>section.&lt;/p&gt;</a:t>
            </a:r>
            <a:r>
              <a:rPr lang="en-US" sz="1600" b="1" dirty="0" smtClean="0"/>
              <a:t>"</a:t>
            </a:r>
            <a:r>
              <a:rPr lang="en-US" sz="1600" b="1" dirty="0" smtClean="0">
                <a:latin typeface="Courier New" pitchFamily="49" charset="0"/>
              </a:rPr>
              <a:t>;?&gt;</a:t>
            </a:r>
          </a:p>
          <a:p>
            <a:pPr lvl="1" eaLnBrk="1" hangingPunct="1">
              <a:lnSpc>
                <a:spcPct val="90000"/>
              </a:lnSpc>
              <a:buFontTx/>
              <a:buNone/>
              <a:defRPr/>
            </a:pPr>
            <a:r>
              <a:rPr lang="en-US" sz="1600" dirty="0" smtClean="0">
                <a:latin typeface="Courier New" pitchFamily="49" charset="0"/>
              </a:rPr>
              <a:t>&lt;/body&gt;</a:t>
            </a:r>
          </a:p>
          <a:p>
            <a:pPr lvl="1" eaLnBrk="1" hangingPunct="1">
              <a:lnSpc>
                <a:spcPct val="90000"/>
              </a:lnSpc>
              <a:buFontTx/>
              <a:buNone/>
              <a:defRPr/>
            </a:pPr>
            <a:r>
              <a:rPr lang="en-US" sz="1600" dirty="0" smtClean="0">
                <a:latin typeface="Courier New" pitchFamily="49" charset="0"/>
              </a:rPr>
              <a:t>&lt;/html&gt;</a:t>
            </a: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16594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fontScale="90000"/>
          </a:bodyPr>
          <a:lstStyle/>
          <a:p>
            <a:pPr eaLnBrk="1" hangingPunct="1"/>
            <a:r>
              <a:rPr lang="en-US" altLang="en-US" sz="4000" dirty="0" smtClean="0"/>
              <a:t>Creating Multiple Code Declaration Blocks</a:t>
            </a:r>
          </a:p>
        </p:txBody>
      </p:sp>
      <p:sp>
        <p:nvSpPr>
          <p:cNvPr id="15365" name="Rectangle 3"/>
          <p:cNvSpPr>
            <a:spLocks noGrp="1" noChangeArrowheads="1"/>
          </p:cNvSpPr>
          <p:nvPr>
            <p:ph type="body" idx="1"/>
          </p:nvPr>
        </p:nvSpPr>
        <p:spPr>
          <a:xfrm>
            <a:off x="457200" y="1481335"/>
            <a:ext cx="8229600" cy="2976366"/>
          </a:xfrm>
        </p:spPr>
        <p:txBody>
          <a:bodyPr>
            <a:normAutofit/>
          </a:bodyPr>
          <a:lstStyle/>
          <a:p>
            <a:pPr eaLnBrk="1" hangingPunct="1">
              <a:lnSpc>
                <a:spcPct val="90000"/>
              </a:lnSpc>
            </a:pPr>
            <a:r>
              <a:rPr lang="en-US" altLang="en-US" sz="1800" dirty="0" smtClean="0"/>
              <a:t>PHP code declaration blocks execute on a Web server before a Web page is sent to a client</a:t>
            </a:r>
          </a:p>
          <a:p>
            <a:pPr lvl="1" eaLnBrk="1" hangingPunct="1">
              <a:lnSpc>
                <a:spcPct val="90000"/>
              </a:lnSpc>
              <a:buFontTx/>
              <a:buNone/>
            </a:pPr>
            <a:r>
              <a:rPr lang="en-US" altLang="en-US" sz="1400" dirty="0" smtClean="0">
                <a:latin typeface="Courier New" panose="02070309020205020404" pitchFamily="49" charset="0"/>
              </a:rPr>
              <a:t>...</a:t>
            </a:r>
          </a:p>
          <a:p>
            <a:pPr lvl="1" eaLnBrk="1" hangingPunct="1">
              <a:lnSpc>
                <a:spcPct val="90000"/>
              </a:lnSpc>
              <a:buFontTx/>
              <a:buNone/>
            </a:pPr>
            <a:r>
              <a:rPr lang="en-US" altLang="en-US" sz="1200" dirty="0" smtClean="0">
                <a:latin typeface="Courier New" panose="02070309020205020404" pitchFamily="49" charset="0"/>
              </a:rPr>
              <a:t>&lt;/head&gt;</a:t>
            </a:r>
          </a:p>
          <a:p>
            <a:pPr lvl="1" eaLnBrk="1" hangingPunct="1">
              <a:lnSpc>
                <a:spcPct val="90000"/>
              </a:lnSpc>
              <a:buFontTx/>
              <a:buNone/>
            </a:pPr>
            <a:r>
              <a:rPr lang="en-US" altLang="en-US" sz="1200" dirty="0" smtClean="0">
                <a:latin typeface="Courier New" panose="02070309020205020404" pitchFamily="49" charset="0"/>
              </a:rPr>
              <a:t>&lt;body&gt;</a:t>
            </a:r>
          </a:p>
          <a:p>
            <a:pPr lvl="1" eaLnBrk="1" hangingPunct="1">
              <a:lnSpc>
                <a:spcPct val="90000"/>
              </a:lnSpc>
              <a:buFontTx/>
              <a:buNone/>
            </a:pPr>
            <a:r>
              <a:rPr lang="en-US" altLang="en-US" sz="1200" dirty="0" smtClean="0">
                <a:latin typeface="Courier New" panose="02070309020205020404" pitchFamily="49" charset="0"/>
              </a:rPr>
              <a:t>&lt;h1&gt;Multiple Script Sections&lt;/h1&gt;</a:t>
            </a:r>
          </a:p>
          <a:p>
            <a:pPr lvl="1" eaLnBrk="1" hangingPunct="1">
              <a:lnSpc>
                <a:spcPct val="90000"/>
              </a:lnSpc>
              <a:buFontTx/>
              <a:buNone/>
            </a:pPr>
            <a:r>
              <a:rPr lang="en-US" altLang="en-US" sz="1200" dirty="0" smtClean="0">
                <a:latin typeface="Courier New" panose="02070309020205020404" pitchFamily="49" charset="0"/>
              </a:rPr>
              <a:t>&lt;h2&gt;First Script Section&lt;/h2&gt;</a:t>
            </a:r>
          </a:p>
          <a:p>
            <a:pPr lvl="1" eaLnBrk="1" hangingPunct="1">
              <a:lnSpc>
                <a:spcPct val="90000"/>
              </a:lnSpc>
              <a:buFontTx/>
              <a:buNone/>
            </a:pPr>
            <a:r>
              <a:rPr lang="en-US" altLang="en-US" sz="1200" dirty="0" smtClean="0">
                <a:latin typeface="Courier New" panose="02070309020205020404" pitchFamily="49" charset="0"/>
              </a:rPr>
              <a:t>&lt;p&gt;Output from the first script section.&lt;/p&gt;</a:t>
            </a:r>
          </a:p>
          <a:p>
            <a:pPr lvl="1" eaLnBrk="1" hangingPunct="1">
              <a:lnSpc>
                <a:spcPct val="90000"/>
              </a:lnSpc>
              <a:buFontTx/>
              <a:buNone/>
            </a:pPr>
            <a:r>
              <a:rPr lang="en-US" altLang="en-US" sz="1200" dirty="0" smtClean="0">
                <a:latin typeface="Courier New" panose="02070309020205020404" pitchFamily="49" charset="0"/>
              </a:rPr>
              <a:t>&lt;h2&gt;Second Script Section&lt;/h2&gt;</a:t>
            </a:r>
          </a:p>
          <a:p>
            <a:pPr lvl="1" eaLnBrk="1" hangingPunct="1">
              <a:lnSpc>
                <a:spcPct val="90000"/>
              </a:lnSpc>
              <a:buFontTx/>
              <a:buNone/>
            </a:pPr>
            <a:r>
              <a:rPr lang="en-US" altLang="en-US" sz="1200" dirty="0" smtClean="0">
                <a:latin typeface="Courier New" panose="02070309020205020404" pitchFamily="49" charset="0"/>
              </a:rPr>
              <a:t>&lt;p&gt;Output from the second script section.&lt;/p&gt;</a:t>
            </a:r>
          </a:p>
          <a:p>
            <a:pPr lvl="1" eaLnBrk="1" hangingPunct="1">
              <a:lnSpc>
                <a:spcPct val="90000"/>
              </a:lnSpc>
              <a:buFontTx/>
              <a:buNone/>
            </a:pPr>
            <a:r>
              <a:rPr lang="en-US" altLang="en-US" sz="1200" dirty="0" smtClean="0">
                <a:latin typeface="Courier New" panose="02070309020205020404" pitchFamily="49" charset="0"/>
              </a:rPr>
              <a:t>&lt;/body&gt;</a:t>
            </a:r>
          </a:p>
          <a:p>
            <a:pPr lvl="1" eaLnBrk="1" hangingPunct="1">
              <a:lnSpc>
                <a:spcPct val="90000"/>
              </a:lnSpc>
              <a:buFontTx/>
              <a:buNone/>
            </a:pPr>
            <a:r>
              <a:rPr lang="en-US" altLang="en-US" sz="1200" dirty="0" smtClean="0">
                <a:latin typeface="Courier New" panose="02070309020205020404" pitchFamily="49" charset="0"/>
              </a:rPr>
              <a:t>&lt;/html&gt;</a:t>
            </a:r>
          </a:p>
          <a:p>
            <a:pPr eaLnBrk="1" hangingPunct="1">
              <a:lnSpc>
                <a:spcPct val="90000"/>
              </a:lnSpc>
              <a:buFontTx/>
              <a:buNone/>
            </a:pPr>
            <a:endParaRPr lang="en-US" altLang="en-US" sz="1800" dirty="0" smtClean="0"/>
          </a:p>
          <a:p>
            <a:pPr eaLnBrk="1" hangingPunct="1">
              <a:lnSpc>
                <a:spcPct val="90000"/>
              </a:lnSpc>
            </a:pPr>
            <a:endParaRPr lang="en-US" altLang="en-US" sz="1800"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pic>
        <p:nvPicPr>
          <p:cNvPr id="64514" name="Picture 2" descr="Image result for php server client"/>
          <p:cNvPicPr>
            <a:picLocks noChangeAspect="1" noChangeArrowheads="1"/>
          </p:cNvPicPr>
          <p:nvPr/>
        </p:nvPicPr>
        <p:blipFill>
          <a:blip r:embed="rId2" cstate="print"/>
          <a:srcRect/>
          <a:stretch>
            <a:fillRect/>
          </a:stretch>
        </p:blipFill>
        <p:spPr bwMode="auto">
          <a:xfrm>
            <a:off x="5346556" y="2088571"/>
            <a:ext cx="3552102" cy="3552103"/>
          </a:xfrm>
          <a:prstGeom prst="rect">
            <a:avLst/>
          </a:prstGeom>
          <a:noFill/>
        </p:spPr>
      </p:pic>
      <p:sp>
        <p:nvSpPr>
          <p:cNvPr id="6" name="Rectangle 5"/>
          <p:cNvSpPr/>
          <p:nvPr/>
        </p:nvSpPr>
        <p:spPr>
          <a:xfrm>
            <a:off x="4613563" y="5703562"/>
            <a:ext cx="4270663" cy="261610"/>
          </a:xfrm>
          <a:prstGeom prst="rect">
            <a:avLst/>
          </a:prstGeom>
        </p:spPr>
        <p:txBody>
          <a:bodyPr wrap="square">
            <a:spAutoFit/>
          </a:bodyPr>
          <a:lstStyle/>
          <a:p>
            <a:r>
              <a:rPr lang="en-US" sz="1050" dirty="0" smtClean="0"/>
              <a:t>https://imd410winter2010.wikispaces.com/Client-Server+Information</a:t>
            </a:r>
            <a:endParaRPr lang="en-US" sz="1050" dirty="0"/>
          </a:p>
        </p:txBody>
      </p:sp>
    </p:spTree>
    <p:extLst>
      <p:ext uri="{BB962C8B-B14F-4D97-AF65-F5344CB8AC3E}">
        <p14:creationId xmlns="" xmlns:p14="http://schemas.microsoft.com/office/powerpoint/2010/main" val="366066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normAutofit fontScale="90000"/>
          </a:bodyPr>
          <a:lstStyle/>
          <a:p>
            <a:pPr eaLnBrk="1" hangingPunct="1"/>
            <a:r>
              <a:rPr lang="en-US" altLang="en-US" sz="4000" dirty="0" smtClean="0"/>
              <a:t>Creating Multiple Code Declaration Blocks</a:t>
            </a:r>
          </a:p>
        </p:txBody>
      </p:sp>
      <p:sp>
        <p:nvSpPr>
          <p:cNvPr id="16389" name="Rectangle 3"/>
          <p:cNvSpPr>
            <a:spLocks noGrp="1" noChangeArrowheads="1"/>
          </p:cNvSpPr>
          <p:nvPr>
            <p:ph type="body" idx="1"/>
          </p:nvPr>
        </p:nvSpPr>
        <p:spPr>
          <a:xfrm>
            <a:off x="457200" y="5476009"/>
            <a:ext cx="8229600" cy="531288"/>
          </a:xfrm>
        </p:spPr>
        <p:txBody>
          <a:bodyPr>
            <a:normAutofit/>
          </a:bodyPr>
          <a:lstStyle/>
          <a:p>
            <a:pPr eaLnBrk="1" hangingPunct="1">
              <a:lnSpc>
                <a:spcPct val="90000"/>
              </a:lnSpc>
              <a:buFontTx/>
              <a:buNone/>
            </a:pPr>
            <a:r>
              <a:rPr lang="en-US" altLang="en-US" sz="2000" b="1" dirty="0" smtClean="0"/>
              <a:t>Figure 1-9   Output of a document with two PHP script sections</a:t>
            </a:r>
          </a:p>
          <a:p>
            <a:pPr eaLnBrk="1" hangingPunct="1">
              <a:lnSpc>
                <a:spcPct val="90000"/>
              </a:lnSpc>
            </a:pPr>
            <a:endParaRPr lang="en-US" altLang="en-US" dirty="0" smtClean="0"/>
          </a:p>
        </p:txBody>
      </p:sp>
      <p:pic>
        <p:nvPicPr>
          <p:cNvPr id="16390"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90763" y="1676400"/>
            <a:ext cx="4562475"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379514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sz="4000" smtClean="0"/>
              <a:t>Case Sensitivity in PHP</a:t>
            </a:r>
          </a:p>
        </p:txBody>
      </p:sp>
      <p:sp>
        <p:nvSpPr>
          <p:cNvPr id="18437" name="Rectangle 3"/>
          <p:cNvSpPr>
            <a:spLocks noGrp="1" noChangeArrowheads="1"/>
          </p:cNvSpPr>
          <p:nvPr>
            <p:ph type="body" idx="1"/>
          </p:nvPr>
        </p:nvSpPr>
        <p:spPr/>
        <p:txBody>
          <a:bodyPr/>
          <a:lstStyle/>
          <a:p>
            <a:pPr eaLnBrk="1" hangingPunct="1"/>
            <a:r>
              <a:rPr lang="en-US" altLang="en-US" smtClean="0"/>
              <a:t>Programming language constructs in PHP are mostly case </a:t>
            </a:r>
            <a:r>
              <a:rPr lang="en-US" altLang="en-US" b="1" smtClean="0"/>
              <a:t>insensitive</a:t>
            </a:r>
            <a:br>
              <a:rPr lang="en-US" altLang="en-US" b="1" smtClean="0"/>
            </a:br>
            <a:endParaRPr lang="en-US" altLang="en-US" smtClean="0"/>
          </a:p>
          <a:p>
            <a:pPr eaLnBrk="1" hangingPunct="1">
              <a:buFontTx/>
              <a:buNone/>
            </a:pPr>
            <a:r>
              <a:rPr lang="en-US" altLang="en-US" sz="1800" smtClean="0">
                <a:latin typeface="Courier New" panose="02070309020205020404" pitchFamily="49" charset="0"/>
              </a:rPr>
              <a:t>	</a:t>
            </a:r>
            <a:r>
              <a:rPr lang="en-US" altLang="en-US" sz="2000" smtClean="0">
                <a:latin typeface="Courier New" panose="02070309020205020404" pitchFamily="49" charset="0"/>
              </a:rPr>
              <a:t>&lt;?php</a:t>
            </a:r>
          </a:p>
          <a:p>
            <a:pPr eaLnBrk="1" hangingPunct="1">
              <a:buFontTx/>
              <a:buNone/>
            </a:pPr>
            <a:r>
              <a:rPr lang="en-US" altLang="en-US" sz="2000" b="1" smtClean="0">
                <a:latin typeface="Courier New" panose="02070309020205020404" pitchFamily="49" charset="0"/>
              </a:rPr>
              <a:t>	echo</a:t>
            </a:r>
            <a:r>
              <a:rPr lang="en-US" altLang="en-US" sz="2000" smtClean="0">
                <a:latin typeface="Courier New" panose="02070309020205020404" pitchFamily="49" charset="0"/>
              </a:rPr>
              <a:t> </a:t>
            </a:r>
            <a:r>
              <a:rPr lang="en-US" altLang="en-US" sz="2000" smtClean="0"/>
              <a:t>"</a:t>
            </a:r>
            <a:r>
              <a:rPr lang="en-US" altLang="en-US" sz="2000" smtClean="0">
                <a:latin typeface="Courier New" panose="02070309020205020404" pitchFamily="49" charset="0"/>
              </a:rPr>
              <a:t>&lt;p&gt;Explore &lt;strong&gt;Africa&lt;/strong&gt;, &lt;br /&gt;</a:t>
            </a:r>
            <a:r>
              <a:rPr lang="en-US" altLang="en-US" sz="2000" smtClean="0"/>
              <a:t>"</a:t>
            </a:r>
            <a:r>
              <a:rPr lang="en-US" altLang="en-US" sz="2000" smtClean="0">
                <a:latin typeface="Courier New" panose="02070309020205020404" pitchFamily="49" charset="0"/>
              </a:rPr>
              <a:t>;</a:t>
            </a:r>
          </a:p>
          <a:p>
            <a:pPr eaLnBrk="1" hangingPunct="1">
              <a:buFontTx/>
              <a:buNone/>
            </a:pPr>
            <a:r>
              <a:rPr lang="en-US" altLang="en-US" sz="2000" b="1" smtClean="0">
                <a:latin typeface="Courier New" panose="02070309020205020404" pitchFamily="49" charset="0"/>
              </a:rPr>
              <a:t>	Echo</a:t>
            </a:r>
            <a:r>
              <a:rPr lang="en-US" altLang="en-US" sz="2000" smtClean="0">
                <a:latin typeface="Courier New" panose="02070309020205020404" pitchFamily="49" charset="0"/>
              </a:rPr>
              <a:t> </a:t>
            </a:r>
            <a:r>
              <a:rPr lang="en-US" altLang="en-US" sz="2000" smtClean="0"/>
              <a:t>"</a:t>
            </a:r>
            <a:r>
              <a:rPr lang="en-US" altLang="en-US" sz="2000" smtClean="0">
                <a:latin typeface="Courier New" panose="02070309020205020404" pitchFamily="49" charset="0"/>
              </a:rPr>
              <a:t>&lt;strong&gt;South America&lt;/strong&gt;, &lt;br /&gt;</a:t>
            </a:r>
            <a:r>
              <a:rPr lang="en-US" altLang="en-US" sz="2000" smtClean="0"/>
              <a:t>"</a:t>
            </a:r>
            <a:r>
              <a:rPr lang="en-US" altLang="en-US" sz="2000" smtClean="0">
                <a:latin typeface="Courier New" panose="02070309020205020404" pitchFamily="49" charset="0"/>
              </a:rPr>
              <a:t>;</a:t>
            </a:r>
          </a:p>
          <a:p>
            <a:pPr eaLnBrk="1" hangingPunct="1">
              <a:buFontTx/>
              <a:buNone/>
            </a:pPr>
            <a:r>
              <a:rPr lang="en-US" altLang="en-US" sz="2000" b="1" smtClean="0">
                <a:latin typeface="Courier New" panose="02070309020205020404" pitchFamily="49" charset="0"/>
              </a:rPr>
              <a:t>	ECHO</a:t>
            </a:r>
            <a:r>
              <a:rPr lang="en-US" altLang="en-US" sz="2000" smtClean="0">
                <a:latin typeface="Courier New" panose="02070309020205020404" pitchFamily="49" charset="0"/>
              </a:rPr>
              <a:t> </a:t>
            </a:r>
            <a:r>
              <a:rPr lang="en-US" altLang="en-US" sz="2000" smtClean="0"/>
              <a:t>"</a:t>
            </a:r>
            <a:r>
              <a:rPr lang="en-US" altLang="en-US" sz="2000" smtClean="0">
                <a:latin typeface="Courier New" panose="02070309020205020404" pitchFamily="49" charset="0"/>
              </a:rPr>
              <a:t> and &lt;strong&gt;Australia&lt;/strong&gt;!&lt;/p&gt;</a:t>
            </a:r>
            <a:r>
              <a:rPr lang="en-US" altLang="en-US" sz="2000" smtClean="0"/>
              <a:t>"</a:t>
            </a:r>
            <a:r>
              <a:rPr lang="en-US" altLang="en-US" sz="2000" smtClean="0">
                <a:latin typeface="Courier New" panose="02070309020205020404" pitchFamily="49" charset="0"/>
              </a:rPr>
              <a:t>;</a:t>
            </a:r>
          </a:p>
          <a:p>
            <a:pPr eaLnBrk="1" hangingPunct="1">
              <a:buFontTx/>
              <a:buNone/>
            </a:pPr>
            <a:r>
              <a:rPr lang="en-US" altLang="en-US" sz="2000" smtClean="0">
                <a:latin typeface="Courier New" panose="02070309020205020404" pitchFamily="49" charset="0"/>
              </a:rPr>
              <a:t>	?&gt;</a:t>
            </a:r>
          </a:p>
          <a:p>
            <a:pPr eaLnBrk="1" hangingPunct="1">
              <a:buFontTx/>
              <a:buNone/>
            </a:pPr>
            <a:endParaRPr lang="en-US" altLang="en-US" sz="2000" smtClean="0">
              <a:latin typeface="Courier New" panose="02070309020205020404" pitchFamily="49" charset="0"/>
            </a:endParaRPr>
          </a:p>
          <a:p>
            <a:pPr eaLnBrk="1" hangingPunct="1"/>
            <a:endParaRPr lang="en-US" altLang="en-US" sz="1800" smtClean="0">
              <a:latin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49657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fontScale="90000"/>
          </a:bodyPr>
          <a:lstStyle/>
          <a:p>
            <a:pPr eaLnBrk="1" hangingPunct="1"/>
            <a:r>
              <a:rPr lang="en-US" altLang="en-US" sz="4000" smtClean="0"/>
              <a:t>Adding Comments to a PHP Script</a:t>
            </a:r>
          </a:p>
        </p:txBody>
      </p:sp>
      <p:sp>
        <p:nvSpPr>
          <p:cNvPr id="19461" name="Rectangle 3"/>
          <p:cNvSpPr>
            <a:spLocks noGrp="1" noChangeArrowheads="1"/>
          </p:cNvSpPr>
          <p:nvPr>
            <p:ph type="body" idx="1"/>
          </p:nvPr>
        </p:nvSpPr>
        <p:spPr/>
        <p:txBody>
          <a:bodyPr/>
          <a:lstStyle/>
          <a:p>
            <a:pPr eaLnBrk="1" hangingPunct="1"/>
            <a:r>
              <a:rPr lang="en-US" altLang="en-US" b="1" dirty="0" smtClean="0"/>
              <a:t>Comments</a:t>
            </a:r>
            <a:r>
              <a:rPr lang="en-US" altLang="en-US" dirty="0" smtClean="0"/>
              <a:t> are nonprinting lines placed in code that do not get executed, but provide helpful information, such as:</a:t>
            </a:r>
          </a:p>
          <a:p>
            <a:pPr lvl="1" eaLnBrk="1" hangingPunct="1"/>
            <a:r>
              <a:rPr lang="en-US" altLang="en-US" dirty="0" smtClean="0"/>
              <a:t>The name of the script</a:t>
            </a:r>
          </a:p>
          <a:p>
            <a:pPr lvl="1" eaLnBrk="1" hangingPunct="1"/>
            <a:r>
              <a:rPr lang="en-US" altLang="en-US" dirty="0" smtClean="0"/>
              <a:t>Your name and the date you created the program</a:t>
            </a:r>
          </a:p>
          <a:p>
            <a:pPr lvl="1" eaLnBrk="1" hangingPunct="1"/>
            <a:r>
              <a:rPr lang="en-US" altLang="en-US" dirty="0" smtClean="0"/>
              <a:t>Notes to yourself</a:t>
            </a:r>
          </a:p>
          <a:p>
            <a:pPr lvl="1" eaLnBrk="1" hangingPunct="1"/>
            <a:r>
              <a:rPr lang="en-US" altLang="en-US" dirty="0" smtClean="0"/>
              <a:t>Instructions to future programmers who might need to modify your work</a:t>
            </a:r>
          </a:p>
          <a:p>
            <a:r>
              <a:rPr lang="en-US" altLang="en-US" b="1" dirty="0" smtClean="0"/>
              <a:t>Line comments</a:t>
            </a:r>
            <a:r>
              <a:rPr lang="en-US" altLang="en-US" dirty="0" smtClean="0"/>
              <a:t> hide a single line of code</a:t>
            </a:r>
          </a:p>
          <a:p>
            <a:pPr lvl="1"/>
            <a:r>
              <a:rPr lang="en-US" altLang="en-US" dirty="0" smtClean="0"/>
              <a:t>Add </a:t>
            </a:r>
            <a:r>
              <a:rPr lang="en-US" altLang="en-US" dirty="0" smtClean="0">
                <a:latin typeface="Courier New" panose="02070309020205020404" pitchFamily="49" charset="0"/>
              </a:rPr>
              <a:t>//</a:t>
            </a:r>
            <a:r>
              <a:rPr lang="en-US" altLang="en-US" dirty="0" smtClean="0"/>
              <a:t> or </a:t>
            </a:r>
            <a:r>
              <a:rPr lang="en-US" altLang="en-US" dirty="0" smtClean="0">
                <a:latin typeface="Courier New" panose="02070309020205020404" pitchFamily="49" charset="0"/>
              </a:rPr>
              <a:t>#</a:t>
            </a:r>
            <a:r>
              <a:rPr lang="en-US" altLang="en-US" dirty="0" smtClean="0"/>
              <a:t> before the text</a:t>
            </a:r>
          </a:p>
          <a:p>
            <a:r>
              <a:rPr lang="en-US" altLang="en-US" b="1" dirty="0" smtClean="0"/>
              <a:t>Block comments</a:t>
            </a:r>
            <a:r>
              <a:rPr lang="en-US" altLang="en-US" dirty="0" smtClean="0"/>
              <a:t> hide multiple lines of code</a:t>
            </a:r>
          </a:p>
          <a:p>
            <a:pPr lvl="1"/>
            <a:r>
              <a:rPr lang="en-US" altLang="en-US" dirty="0" smtClean="0"/>
              <a:t>Add </a:t>
            </a:r>
            <a:r>
              <a:rPr lang="en-US" altLang="en-US" dirty="0" smtClean="0">
                <a:latin typeface="Courier New" panose="02070309020205020404" pitchFamily="49" charset="0"/>
              </a:rPr>
              <a:t>/*</a:t>
            </a:r>
            <a:r>
              <a:rPr lang="en-US" altLang="en-US" dirty="0" smtClean="0"/>
              <a:t> to the first line of code</a:t>
            </a:r>
          </a:p>
          <a:p>
            <a:pPr lvl="1"/>
            <a:r>
              <a:rPr lang="en-US" altLang="en-US" dirty="0" smtClean="0"/>
              <a:t>And </a:t>
            </a:r>
            <a:r>
              <a:rPr lang="en-US" altLang="en-US" dirty="0" smtClean="0">
                <a:latin typeface="Courier New" panose="02070309020205020404" pitchFamily="49" charset="0"/>
              </a:rPr>
              <a:t>*/</a:t>
            </a:r>
            <a:r>
              <a:rPr lang="en-US" altLang="en-US" dirty="0" smtClean="0"/>
              <a:t> after the last character in the code</a:t>
            </a:r>
          </a:p>
          <a:p>
            <a:pPr eaLnBrk="1" hangingPunct="1"/>
            <a:endParaRPr lang="en-US" altLang="en-US"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36205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fontScale="90000"/>
          </a:bodyPr>
          <a:lstStyle/>
          <a:p>
            <a:pPr eaLnBrk="1" hangingPunct="1"/>
            <a:r>
              <a:rPr lang="en-US" altLang="en-US" sz="4000" dirty="0" smtClean="0"/>
              <a:t>Adding Comments to a PHP Script</a:t>
            </a:r>
          </a:p>
        </p:txBody>
      </p:sp>
      <p:sp>
        <p:nvSpPr>
          <p:cNvPr id="21509" name="Rectangle 3"/>
          <p:cNvSpPr>
            <a:spLocks noGrp="1" noChangeArrowheads="1"/>
          </p:cNvSpPr>
          <p:nvPr>
            <p:ph type="body" idx="1"/>
          </p:nvPr>
        </p:nvSpPr>
        <p:spPr>
          <a:xfrm>
            <a:off x="457200" y="1600200"/>
            <a:ext cx="8534400" cy="4525963"/>
          </a:xfrm>
        </p:spPr>
        <p:txBody>
          <a:bodyPr/>
          <a:lstStyle/>
          <a:p>
            <a:pPr lvl="1" eaLnBrk="1" hangingPunct="1">
              <a:lnSpc>
                <a:spcPct val="90000"/>
              </a:lnSpc>
              <a:buFontTx/>
              <a:buNone/>
            </a:pPr>
            <a:r>
              <a:rPr lang="en-US" altLang="en-US" sz="1800" smtClean="0">
                <a:latin typeface="Courier New" panose="02070309020205020404" pitchFamily="49" charset="0"/>
              </a:rPr>
              <a:t>&lt;?php</a:t>
            </a:r>
          </a:p>
          <a:p>
            <a:pPr lvl="1" eaLnBrk="1" hangingPunct="1">
              <a:lnSpc>
                <a:spcPct val="90000"/>
              </a:lnSpc>
              <a:buFontTx/>
              <a:buNone/>
            </a:pPr>
            <a:r>
              <a:rPr lang="en-US" altLang="en-US" sz="1800" smtClean="0">
                <a:latin typeface="Courier New" panose="02070309020205020404" pitchFamily="49" charset="0"/>
              </a:rPr>
              <a:t>/*</a:t>
            </a:r>
          </a:p>
          <a:p>
            <a:pPr lvl="1" eaLnBrk="1" hangingPunct="1">
              <a:lnSpc>
                <a:spcPct val="90000"/>
              </a:lnSpc>
              <a:buFontTx/>
              <a:buNone/>
            </a:pPr>
            <a:r>
              <a:rPr lang="en-US" altLang="en-US" sz="1800" smtClean="0">
                <a:latin typeface="Courier New" panose="02070309020205020404" pitchFamily="49" charset="0"/>
              </a:rPr>
              <a:t>This line is part of the block comment.</a:t>
            </a:r>
          </a:p>
          <a:p>
            <a:pPr lvl="1" eaLnBrk="1" hangingPunct="1">
              <a:lnSpc>
                <a:spcPct val="90000"/>
              </a:lnSpc>
              <a:buFontTx/>
              <a:buNone/>
            </a:pPr>
            <a:r>
              <a:rPr lang="en-US" altLang="en-US" sz="1800" smtClean="0">
                <a:latin typeface="Courier New" panose="02070309020205020404" pitchFamily="49" charset="0"/>
              </a:rPr>
              <a:t>This line is also part of the block comment.</a:t>
            </a:r>
          </a:p>
          <a:p>
            <a:pPr lvl="1" eaLnBrk="1" hangingPunct="1">
              <a:lnSpc>
                <a:spcPct val="90000"/>
              </a:lnSpc>
              <a:buFontTx/>
              <a:buNone/>
            </a:pPr>
            <a:r>
              <a:rPr lang="en-US" altLang="en-US" sz="1800" smtClean="0">
                <a:latin typeface="Courier New" panose="02070309020205020404" pitchFamily="49" charset="0"/>
              </a:rPr>
              <a:t>*/</a:t>
            </a:r>
          </a:p>
          <a:p>
            <a:pPr lvl="1" eaLnBrk="1" hangingPunct="1">
              <a:lnSpc>
                <a:spcPct val="90000"/>
              </a:lnSpc>
              <a:buFontTx/>
              <a:buNone/>
            </a:pPr>
            <a:r>
              <a:rPr lang="en-US" altLang="en-US" sz="1800" smtClean="0">
                <a:latin typeface="Courier New" panose="02070309020205020404" pitchFamily="49" charset="0"/>
              </a:rPr>
              <a:t>echo </a:t>
            </a:r>
            <a:r>
              <a:rPr lang="en-US" altLang="en-US" sz="1800" smtClean="0"/>
              <a:t>"</a:t>
            </a:r>
            <a:r>
              <a:rPr lang="en-US" altLang="en-US" sz="1800" smtClean="0">
                <a:latin typeface="Courier New" panose="02070309020205020404" pitchFamily="49" charset="0"/>
              </a:rPr>
              <a:t>&lt;h1&gt;Comments Example&lt;/h1&gt;</a:t>
            </a:r>
            <a:r>
              <a:rPr lang="en-US" altLang="en-US" sz="1800" smtClean="0"/>
              <a:t>"</a:t>
            </a:r>
            <a:r>
              <a:rPr lang="en-US" altLang="en-US" sz="1800" smtClean="0">
                <a:latin typeface="Courier New" panose="02070309020205020404" pitchFamily="49" charset="0"/>
              </a:rPr>
              <a:t>; // Line comments can follow</a:t>
            </a:r>
          </a:p>
          <a:p>
            <a:pPr lvl="1" eaLnBrk="1" hangingPunct="1">
              <a:lnSpc>
                <a:spcPct val="90000"/>
              </a:lnSpc>
              <a:buFontTx/>
              <a:buNone/>
            </a:pPr>
            <a:r>
              <a:rPr lang="en-US" altLang="en-US" sz="1800" smtClean="0">
                <a:latin typeface="Courier New" panose="02070309020205020404" pitchFamily="49" charset="0"/>
              </a:rPr>
              <a:t>code statements</a:t>
            </a:r>
          </a:p>
          <a:p>
            <a:pPr lvl="1" eaLnBrk="1" hangingPunct="1">
              <a:lnSpc>
                <a:spcPct val="90000"/>
              </a:lnSpc>
              <a:buFontTx/>
              <a:buNone/>
            </a:pPr>
            <a:r>
              <a:rPr lang="en-US" altLang="en-US" sz="1800" smtClean="0">
                <a:latin typeface="Courier New" panose="02070309020205020404" pitchFamily="49" charset="0"/>
              </a:rPr>
              <a:t>// This line comment takes up an entire line.</a:t>
            </a:r>
          </a:p>
          <a:p>
            <a:pPr lvl="1" eaLnBrk="1" hangingPunct="1">
              <a:lnSpc>
                <a:spcPct val="90000"/>
              </a:lnSpc>
              <a:buFontTx/>
              <a:buNone/>
            </a:pPr>
            <a:r>
              <a:rPr lang="en-US" altLang="en-US" sz="1800" smtClean="0">
                <a:latin typeface="Courier New" panose="02070309020205020404" pitchFamily="49" charset="0"/>
              </a:rPr>
              <a:t># This is another way of creating a line comment.</a:t>
            </a:r>
          </a:p>
          <a:p>
            <a:pPr lvl="1" eaLnBrk="1" hangingPunct="1">
              <a:lnSpc>
                <a:spcPct val="90000"/>
              </a:lnSpc>
              <a:buFontTx/>
              <a:buNone/>
            </a:pPr>
            <a:r>
              <a:rPr lang="en-US" altLang="en-US" sz="1800" smtClean="0">
                <a:latin typeface="Courier New" panose="02070309020205020404" pitchFamily="49" charset="0"/>
              </a:rPr>
              <a:t>/* This is another way of creating </a:t>
            </a:r>
          </a:p>
          <a:p>
            <a:pPr lvl="1" eaLnBrk="1" hangingPunct="1">
              <a:lnSpc>
                <a:spcPct val="90000"/>
              </a:lnSpc>
              <a:buFontTx/>
              <a:buNone/>
            </a:pPr>
            <a:r>
              <a:rPr lang="en-US" altLang="en-US" sz="1800" smtClean="0">
                <a:latin typeface="Courier New" panose="02070309020205020404" pitchFamily="49" charset="0"/>
              </a:rPr>
              <a:t>a block comment. */</a:t>
            </a:r>
          </a:p>
          <a:p>
            <a:pPr lvl="1" eaLnBrk="1" hangingPunct="1">
              <a:lnSpc>
                <a:spcPct val="90000"/>
              </a:lnSpc>
              <a:buFontTx/>
              <a:buNone/>
            </a:pPr>
            <a:r>
              <a:rPr lang="en-US" altLang="en-US" sz="1800" smtClean="0">
                <a:latin typeface="Courier New" panose="02070309020205020404" pitchFamily="49" charset="0"/>
              </a:rPr>
              <a:t>?&gt;</a:t>
            </a:r>
          </a:p>
          <a:p>
            <a:pPr eaLnBrk="1" hangingPunct="1">
              <a:lnSpc>
                <a:spcPct val="90000"/>
              </a:lnSpc>
              <a:buFontTx/>
              <a:buNone/>
            </a:pPr>
            <a:endParaRPr lang="en-US" altLang="en-US" sz="1800" smtClean="0">
              <a:latin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238860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sz="4000" smtClean="0"/>
              <a:t>Using Variables and Constants</a:t>
            </a:r>
          </a:p>
        </p:txBody>
      </p:sp>
      <p:sp>
        <p:nvSpPr>
          <p:cNvPr id="22533" name="Rectangle 3"/>
          <p:cNvSpPr>
            <a:spLocks noGrp="1" noChangeArrowheads="1"/>
          </p:cNvSpPr>
          <p:nvPr>
            <p:ph type="body" idx="1"/>
          </p:nvPr>
        </p:nvSpPr>
        <p:spPr>
          <a:xfrm>
            <a:off x="457200" y="1600200"/>
            <a:ext cx="8458200" cy="4525963"/>
          </a:xfrm>
        </p:spPr>
        <p:txBody>
          <a:bodyPr/>
          <a:lstStyle/>
          <a:p>
            <a:pPr eaLnBrk="1" hangingPunct="1"/>
            <a:r>
              <a:rPr lang="en-US" altLang="en-US" smtClean="0"/>
              <a:t>The values stored in computer memory are called </a:t>
            </a:r>
            <a:r>
              <a:rPr lang="en-US" altLang="en-US" b="1" smtClean="0"/>
              <a:t>variables</a:t>
            </a:r>
          </a:p>
          <a:p>
            <a:pPr eaLnBrk="1" hangingPunct="1"/>
            <a:r>
              <a:rPr lang="en-US" altLang="en-US" smtClean="0"/>
              <a:t>The values, or data, contained in variables are classified into categories known as </a:t>
            </a:r>
            <a:r>
              <a:rPr lang="en-US" altLang="en-US" b="1" smtClean="0"/>
              <a:t>data types</a:t>
            </a:r>
            <a:endParaRPr lang="en-US" altLang="en-US" smtClean="0"/>
          </a:p>
          <a:p>
            <a:pPr eaLnBrk="1" hangingPunct="1"/>
            <a:r>
              <a:rPr lang="en-US" altLang="en-US" smtClean="0"/>
              <a:t>The name you assign to a variable is called an </a:t>
            </a:r>
            <a:r>
              <a:rPr lang="en-US" altLang="en-US" b="1" smtClean="0"/>
              <a:t>identifier </a:t>
            </a:r>
          </a:p>
          <a:p>
            <a:pPr eaLnBrk="1" hangingPunct="1"/>
            <a:r>
              <a:rPr lang="en-US" altLang="en-US" smtClean="0"/>
              <a:t>An identifier must begin with a dollar sign ($), may not include a number or underscore as the first character, cannot include spaces, and is case sensitive </a:t>
            </a: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465966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sz="4000" smtClean="0"/>
              <a:t>Displaying Variables</a:t>
            </a:r>
          </a:p>
        </p:txBody>
      </p:sp>
      <p:sp>
        <p:nvSpPr>
          <p:cNvPr id="23557" name="Rectangle 3"/>
          <p:cNvSpPr>
            <a:spLocks noGrp="1" noChangeArrowheads="1"/>
          </p:cNvSpPr>
          <p:nvPr>
            <p:ph type="body" idx="1"/>
          </p:nvPr>
        </p:nvSpPr>
        <p:spPr>
          <a:xfrm>
            <a:off x="457200" y="1600200"/>
            <a:ext cx="8458200" cy="4525963"/>
          </a:xfrm>
        </p:spPr>
        <p:txBody>
          <a:bodyPr/>
          <a:lstStyle/>
          <a:p>
            <a:pPr eaLnBrk="1" hangingPunct="1">
              <a:lnSpc>
                <a:spcPct val="90000"/>
              </a:lnSpc>
            </a:pPr>
            <a:r>
              <a:rPr lang="en-US" altLang="en-US" dirty="0" smtClean="0"/>
              <a:t>To display a variable with the </a:t>
            </a:r>
            <a:r>
              <a:rPr lang="en-US" altLang="en-US" dirty="0" smtClean="0">
                <a:latin typeface="Courier New" panose="02070309020205020404" pitchFamily="49" charset="0"/>
              </a:rPr>
              <a:t>echo</a:t>
            </a:r>
            <a:r>
              <a:rPr lang="en-US" altLang="en-US" dirty="0" smtClean="0"/>
              <a:t> statement, pass the variable name to the </a:t>
            </a:r>
            <a:r>
              <a:rPr lang="en-US" altLang="en-US" dirty="0" smtClean="0">
                <a:latin typeface="Courier New" panose="02070309020205020404" pitchFamily="49" charset="0"/>
              </a:rPr>
              <a:t>echo</a:t>
            </a:r>
            <a:r>
              <a:rPr lang="en-US" altLang="en-US" dirty="0" smtClean="0"/>
              <a:t> </a:t>
            </a:r>
            <a:br>
              <a:rPr lang="en-US" altLang="en-US" dirty="0" smtClean="0"/>
            </a:br>
            <a:r>
              <a:rPr lang="en-US" altLang="en-US" dirty="0" smtClean="0"/>
              <a:t>statement without enclosing it in quotation marks:</a:t>
            </a:r>
          </a:p>
          <a:p>
            <a:pPr lvl="1" eaLnBrk="1" hangingPunct="1">
              <a:lnSpc>
                <a:spcPct val="90000"/>
              </a:lnSpc>
              <a:buFontTx/>
              <a:buNone/>
            </a:pPr>
            <a:r>
              <a:rPr lang="en-US" altLang="en-US" dirty="0" smtClean="0">
                <a:latin typeface="Courier New" panose="02070309020205020404" pitchFamily="49" charset="0"/>
              </a:rPr>
              <a:t>$</a:t>
            </a:r>
            <a:r>
              <a:rPr lang="en-US" altLang="en-US" dirty="0" err="1" smtClean="0">
                <a:latin typeface="Courier New" panose="02070309020205020404" pitchFamily="49" charset="0"/>
              </a:rPr>
              <a:t>VotingAge</a:t>
            </a:r>
            <a:r>
              <a:rPr lang="en-US" altLang="en-US" dirty="0" smtClean="0">
                <a:latin typeface="Courier New" panose="02070309020205020404" pitchFamily="49" charset="0"/>
              </a:rPr>
              <a:t> = 18;</a:t>
            </a:r>
          </a:p>
          <a:p>
            <a:pPr lvl="1" eaLnBrk="1" hangingPunct="1">
              <a:lnSpc>
                <a:spcPct val="90000"/>
              </a:lnSpc>
              <a:buFontTx/>
              <a:buNone/>
            </a:pPr>
            <a:r>
              <a:rPr lang="en-US" altLang="en-US" dirty="0" smtClean="0">
                <a:latin typeface="Courier New" panose="02070309020205020404" pitchFamily="49" charset="0"/>
              </a:rPr>
              <a:t>echo $</a:t>
            </a:r>
            <a:r>
              <a:rPr lang="en-US" altLang="en-US" dirty="0" err="1" smtClean="0">
                <a:latin typeface="Courier New" panose="02070309020205020404" pitchFamily="49" charset="0"/>
              </a:rPr>
              <a:t>VotingAge</a:t>
            </a:r>
            <a:r>
              <a:rPr lang="en-US" altLang="en-US" dirty="0" smtClean="0">
                <a:latin typeface="Courier New" panose="02070309020205020404" pitchFamily="49" charset="0"/>
              </a:rPr>
              <a:t>;</a:t>
            </a:r>
          </a:p>
          <a:p>
            <a:pPr eaLnBrk="1" hangingPunct="1">
              <a:lnSpc>
                <a:spcPct val="90000"/>
              </a:lnSpc>
            </a:pPr>
            <a:r>
              <a:rPr lang="en-US" altLang="en-US" dirty="0" smtClean="0"/>
              <a:t>To display both text strings and variables, send </a:t>
            </a:r>
            <a:br>
              <a:rPr lang="en-US" altLang="en-US" dirty="0" smtClean="0"/>
            </a:br>
            <a:r>
              <a:rPr lang="en-US" altLang="en-US" dirty="0" smtClean="0"/>
              <a:t>them to the </a:t>
            </a:r>
            <a:r>
              <a:rPr lang="en-US" altLang="en-US" dirty="0" smtClean="0">
                <a:latin typeface="Courier New" panose="02070309020205020404" pitchFamily="49" charset="0"/>
              </a:rPr>
              <a:t>echo </a:t>
            </a:r>
            <a:r>
              <a:rPr lang="en-US" altLang="en-US" dirty="0" smtClean="0"/>
              <a:t>statement as individual arguments, separated by commas:</a:t>
            </a:r>
          </a:p>
          <a:p>
            <a:pPr eaLnBrk="1" hangingPunct="1">
              <a:lnSpc>
                <a:spcPct val="90000"/>
              </a:lnSpc>
              <a:spcBef>
                <a:spcPct val="70000"/>
              </a:spcBef>
              <a:buFontTx/>
              <a:buNone/>
            </a:pPr>
            <a:r>
              <a:rPr lang="en-US" altLang="en-US" sz="1800" b="1" dirty="0" smtClean="0">
                <a:latin typeface="Courier New" panose="02070309020205020404" pitchFamily="49" charset="0"/>
              </a:rPr>
              <a:t>	</a:t>
            </a:r>
            <a:r>
              <a:rPr lang="en-US" altLang="en-US" sz="2600" dirty="0" smtClean="0">
                <a:latin typeface="Courier New" panose="02070309020205020404" pitchFamily="49" charset="0"/>
              </a:rPr>
              <a:t>echo "&lt;p&gt;The legal voting age is ", $</a:t>
            </a:r>
            <a:r>
              <a:rPr lang="en-US" altLang="en-US" sz="2600" dirty="0" err="1" smtClean="0">
                <a:latin typeface="Courier New" panose="02070309020205020404" pitchFamily="49" charset="0"/>
              </a:rPr>
              <a:t>VotingAge</a:t>
            </a:r>
            <a:r>
              <a:rPr lang="en-US" altLang="en-US" sz="2600" dirty="0" smtClean="0">
                <a:latin typeface="Courier New" panose="02070309020205020404" pitchFamily="49" charset="0"/>
              </a:rPr>
              <a:t>, ".&lt;/p&gt;";</a:t>
            </a:r>
          </a:p>
          <a:p>
            <a:pPr eaLnBrk="1" hangingPunct="1">
              <a:lnSpc>
                <a:spcPct val="90000"/>
              </a:lnSpc>
            </a:pPr>
            <a:endParaRPr lang="en-US" altLang="en-US" sz="1800" dirty="0" smtClean="0">
              <a:latin typeface="Courier New" panose="02070309020205020404" pitchFamily="49" charset="0"/>
            </a:endParaRPr>
          </a:p>
          <a:p>
            <a:pPr eaLnBrk="1" hangingPunct="1">
              <a:lnSpc>
                <a:spcPct val="90000"/>
              </a:lnSpc>
            </a:pPr>
            <a:endParaRPr lang="en-US" altLang="en-US" b="1"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937129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4000" smtClean="0"/>
              <a:t>Naming Variables</a:t>
            </a:r>
          </a:p>
        </p:txBody>
      </p:sp>
      <p:sp>
        <p:nvSpPr>
          <p:cNvPr id="24581" name="Rectangle 3"/>
          <p:cNvSpPr>
            <a:spLocks noGrp="1" noChangeArrowheads="1"/>
          </p:cNvSpPr>
          <p:nvPr>
            <p:ph type="body" idx="1"/>
          </p:nvPr>
        </p:nvSpPr>
        <p:spPr>
          <a:xfrm>
            <a:off x="457200" y="1600200"/>
            <a:ext cx="8458200" cy="4525963"/>
          </a:xfrm>
        </p:spPr>
        <p:txBody>
          <a:bodyPr/>
          <a:lstStyle/>
          <a:p>
            <a:pPr eaLnBrk="1" hangingPunct="1">
              <a:lnSpc>
                <a:spcPct val="90000"/>
              </a:lnSpc>
            </a:pPr>
            <a:r>
              <a:rPr lang="en-US" altLang="en-US" smtClean="0"/>
              <a:t>The name you assign to a variable is called an identifier</a:t>
            </a:r>
          </a:p>
          <a:p>
            <a:pPr eaLnBrk="1" hangingPunct="1">
              <a:lnSpc>
                <a:spcPct val="90000"/>
              </a:lnSpc>
            </a:pPr>
            <a:r>
              <a:rPr lang="en-US" altLang="en-US" smtClean="0"/>
              <a:t>The following rules and conventions must be followed when naming a variable:</a:t>
            </a:r>
          </a:p>
          <a:p>
            <a:pPr lvl="1" eaLnBrk="1" hangingPunct="1">
              <a:lnSpc>
                <a:spcPct val="90000"/>
              </a:lnSpc>
            </a:pPr>
            <a:r>
              <a:rPr lang="en-US" altLang="en-US" smtClean="0"/>
              <a:t>Identifiers must begin with a dollar sign ($)</a:t>
            </a:r>
          </a:p>
          <a:p>
            <a:pPr lvl="1" eaLnBrk="1" hangingPunct="1">
              <a:lnSpc>
                <a:spcPct val="90000"/>
              </a:lnSpc>
            </a:pPr>
            <a:r>
              <a:rPr lang="en-US" altLang="en-US" smtClean="0"/>
              <a:t>Identifiers may contain uppercase and lowercase letters, numbers, or underscores (_).  The first character after the dollar sign must be a letter.</a:t>
            </a:r>
          </a:p>
          <a:p>
            <a:pPr lvl="1" eaLnBrk="1" hangingPunct="1">
              <a:lnSpc>
                <a:spcPct val="90000"/>
              </a:lnSpc>
            </a:pPr>
            <a:r>
              <a:rPr lang="en-US" altLang="en-US" smtClean="0"/>
              <a:t>Identifiers cannot contain spaces</a:t>
            </a:r>
          </a:p>
          <a:p>
            <a:pPr lvl="1" eaLnBrk="1" hangingPunct="1">
              <a:lnSpc>
                <a:spcPct val="90000"/>
              </a:lnSpc>
            </a:pPr>
            <a:r>
              <a:rPr lang="en-US" altLang="en-US" smtClean="0"/>
              <a:t>Identifiers are case sensitive</a:t>
            </a:r>
          </a:p>
          <a:p>
            <a:pPr lvl="1" eaLnBrk="1" hangingPunct="1">
              <a:lnSpc>
                <a:spcPct val="90000"/>
              </a:lnSpc>
            </a:pPr>
            <a:endParaRPr lang="en-US" altLang="en-US" smtClean="0"/>
          </a:p>
          <a:p>
            <a:pPr eaLnBrk="1" hangingPunct="1">
              <a:lnSpc>
                <a:spcPct val="90000"/>
              </a:lnSpc>
              <a:spcBef>
                <a:spcPct val="70000"/>
              </a:spcBef>
              <a:buFontTx/>
              <a:buNone/>
            </a:pPr>
            <a:r>
              <a:rPr lang="en-US" altLang="en-US" sz="1800" b="1" smtClean="0">
                <a:latin typeface="Courier New" panose="02070309020205020404" pitchFamily="49" charset="0"/>
              </a:rPr>
              <a:t>	</a:t>
            </a:r>
            <a:endParaRPr lang="en-US" altLang="en-US" sz="2600" smtClean="0">
              <a:latin typeface="Courier New" panose="02070309020205020404" pitchFamily="49" charset="0"/>
            </a:endParaRPr>
          </a:p>
          <a:p>
            <a:pPr eaLnBrk="1" hangingPunct="1">
              <a:lnSpc>
                <a:spcPct val="90000"/>
              </a:lnSpc>
            </a:pPr>
            <a:endParaRPr lang="en-US" altLang="en-US" sz="1800" smtClean="0">
              <a:latin typeface="Courier New" panose="02070309020205020404" pitchFamily="49" charset="0"/>
            </a:endParaRPr>
          </a:p>
          <a:p>
            <a:pPr eaLnBrk="1" hangingPunct="1">
              <a:lnSpc>
                <a:spcPct val="90000"/>
              </a:lnSpc>
            </a:pPr>
            <a:endParaRPr lang="en-US" altLang="en-US" b="1"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857765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fontScale="90000"/>
          </a:bodyPr>
          <a:lstStyle/>
          <a:p>
            <a:pPr eaLnBrk="1" hangingPunct="1"/>
            <a:r>
              <a:rPr lang="en-US" altLang="en-US" sz="4000" smtClean="0"/>
              <a:t>Declaring and Initializing Variables</a:t>
            </a:r>
          </a:p>
        </p:txBody>
      </p:sp>
      <p:sp>
        <p:nvSpPr>
          <p:cNvPr id="25605" name="Rectangle 3"/>
          <p:cNvSpPr>
            <a:spLocks noGrp="1" noChangeArrowheads="1"/>
          </p:cNvSpPr>
          <p:nvPr>
            <p:ph type="body" idx="1"/>
          </p:nvPr>
        </p:nvSpPr>
        <p:spPr/>
        <p:txBody>
          <a:bodyPr/>
          <a:lstStyle/>
          <a:p>
            <a:pPr eaLnBrk="1" hangingPunct="1"/>
            <a:r>
              <a:rPr lang="en-US" altLang="en-US" smtClean="0"/>
              <a:t>Specifying and creating a variable name is called </a:t>
            </a:r>
            <a:r>
              <a:rPr lang="en-US" altLang="en-US" b="1" smtClean="0"/>
              <a:t>declaring the variable</a:t>
            </a:r>
            <a:endParaRPr lang="en-US" altLang="en-US" smtClean="0"/>
          </a:p>
          <a:p>
            <a:pPr eaLnBrk="1" hangingPunct="1"/>
            <a:r>
              <a:rPr lang="en-US" altLang="en-US" smtClean="0"/>
              <a:t>Assigning a first value to a variable is called </a:t>
            </a:r>
            <a:r>
              <a:rPr lang="en-US" altLang="en-US" b="1" smtClean="0"/>
              <a:t>initializing the variable</a:t>
            </a:r>
            <a:endParaRPr lang="en-US" altLang="en-US" smtClean="0"/>
          </a:p>
          <a:p>
            <a:pPr eaLnBrk="1" hangingPunct="1"/>
            <a:r>
              <a:rPr lang="en-US" altLang="en-US" smtClean="0"/>
              <a:t>In PHP, you must declare and initialize a variable in the same statement:</a:t>
            </a:r>
          </a:p>
          <a:p>
            <a:pPr lvl="1" eaLnBrk="1" hangingPunct="1">
              <a:buFontTx/>
              <a:buNone/>
            </a:pPr>
            <a:r>
              <a:rPr lang="en-US" altLang="en-US" b="1" smtClean="0">
                <a:latin typeface="Courier New" panose="02070309020205020404" pitchFamily="49" charset="0"/>
              </a:rPr>
              <a:t>	</a:t>
            </a:r>
            <a:r>
              <a:rPr lang="en-US" altLang="en-US" smtClean="0">
                <a:latin typeface="Courier New" panose="02070309020205020404" pitchFamily="49" charset="0"/>
              </a:rPr>
              <a:t>$</a:t>
            </a:r>
            <a:r>
              <a:rPr lang="en-US" altLang="en-US" i="1" smtClean="0">
                <a:latin typeface="Courier New" panose="02070309020205020404" pitchFamily="49" charset="0"/>
              </a:rPr>
              <a:t>variable_name</a:t>
            </a:r>
            <a:r>
              <a:rPr lang="en-US" altLang="en-US" smtClean="0">
                <a:latin typeface="Courier New" panose="02070309020205020404" pitchFamily="49" charset="0"/>
              </a:rPr>
              <a:t> = </a:t>
            </a:r>
            <a:r>
              <a:rPr lang="en-US" altLang="en-US" i="1" smtClean="0">
                <a:latin typeface="Courier New" panose="02070309020205020404" pitchFamily="49" charset="0"/>
              </a:rPr>
              <a:t>value</a:t>
            </a:r>
            <a:r>
              <a:rPr lang="en-US" altLang="en-US" smtClean="0">
                <a:latin typeface="Courier New" panose="02070309020205020404" pitchFamily="49" charset="0"/>
              </a:rPr>
              <a:t>;</a:t>
            </a:r>
          </a:p>
          <a:p>
            <a:pPr eaLnBrk="1" hangingPunct="1"/>
            <a:endParaRPr lang="en-US" altLang="en-US" smtClean="0">
              <a:latin typeface="Courier New" panose="02070309020205020404" pitchFamily="49" charset="0"/>
            </a:endParaRPr>
          </a:p>
          <a:p>
            <a:pPr eaLnBrk="1" hangingPunct="1"/>
            <a:endParaRPr lang="en-US" altLang="en-US"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64613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sz="4000" smtClean="0"/>
              <a:t>Creating Basic PHP Scripts</a:t>
            </a:r>
          </a:p>
        </p:txBody>
      </p:sp>
      <p:sp>
        <p:nvSpPr>
          <p:cNvPr id="4101" name="Rectangle 3"/>
          <p:cNvSpPr>
            <a:spLocks noGrp="1" noChangeArrowheads="1"/>
          </p:cNvSpPr>
          <p:nvPr>
            <p:ph type="body" idx="1"/>
          </p:nvPr>
        </p:nvSpPr>
        <p:spPr/>
        <p:txBody>
          <a:bodyPr>
            <a:normAutofit lnSpcReduction="10000"/>
          </a:bodyPr>
          <a:lstStyle/>
          <a:p>
            <a:pPr eaLnBrk="1" hangingPunct="1"/>
            <a:r>
              <a:rPr lang="en-US" altLang="en-US" sz="2000" b="1" dirty="0" smtClean="0"/>
              <a:t>Embedded language </a:t>
            </a:r>
            <a:r>
              <a:rPr lang="en-US" altLang="en-US" sz="2000" dirty="0" smtClean="0"/>
              <a:t>refers to code that is embedded within a Web page.</a:t>
            </a:r>
          </a:p>
          <a:p>
            <a:pPr eaLnBrk="1" hangingPunct="1"/>
            <a:r>
              <a:rPr lang="en-US" altLang="en-US" sz="2000" dirty="0" smtClean="0"/>
              <a:t>PHP code is typed directly into a Web page as </a:t>
            </a:r>
            <a:br>
              <a:rPr lang="en-US" altLang="en-US" sz="2000" dirty="0" smtClean="0"/>
            </a:br>
            <a:r>
              <a:rPr lang="en-US" altLang="en-US" sz="2000" dirty="0" smtClean="0"/>
              <a:t>a separate section</a:t>
            </a:r>
          </a:p>
          <a:p>
            <a:pPr eaLnBrk="1" hangingPunct="1"/>
            <a:r>
              <a:rPr lang="en-US" altLang="en-US" sz="2000" dirty="0" smtClean="0"/>
              <a:t>A Web page containing PHP code must be saved with an extension of .</a:t>
            </a:r>
            <a:r>
              <a:rPr lang="en-US" altLang="en-US" sz="2000" dirty="0" err="1" smtClean="0"/>
              <a:t>php</a:t>
            </a:r>
            <a:r>
              <a:rPr lang="en-US" altLang="en-US" sz="2000" dirty="0" smtClean="0"/>
              <a:t> to be processed by the scripting engine</a:t>
            </a:r>
          </a:p>
          <a:p>
            <a:pPr eaLnBrk="1" hangingPunct="1"/>
            <a:r>
              <a:rPr lang="en-US" altLang="en-US" sz="2000" dirty="0" smtClean="0"/>
              <a:t>PHP code is never sent to a client’s Web browser; only the output of the processing is sent to the browser.</a:t>
            </a:r>
          </a:p>
          <a:p>
            <a:r>
              <a:rPr lang="en-US" altLang="en-US" sz="2000" dirty="0" smtClean="0"/>
              <a:t>The Web page generated from the PHP code, and HTML or XHTML elements found within the PHP file, is returned to the client</a:t>
            </a:r>
          </a:p>
          <a:p>
            <a:r>
              <a:rPr lang="en-US" altLang="en-US" sz="2000" dirty="0" smtClean="0"/>
              <a:t>A PHP file that does not contain any PHP code should be saved with an </a:t>
            </a:r>
            <a:r>
              <a:rPr lang="en-US" altLang="en-US" sz="2000" b="1" dirty="0" smtClean="0"/>
              <a:t>.html</a:t>
            </a:r>
            <a:r>
              <a:rPr lang="en-US" altLang="en-US" sz="2000" dirty="0" smtClean="0"/>
              <a:t> extension</a:t>
            </a:r>
          </a:p>
          <a:p>
            <a:r>
              <a:rPr lang="en-US" altLang="en-US" sz="2000" dirty="0" smtClean="0"/>
              <a:t>.</a:t>
            </a:r>
            <a:r>
              <a:rPr lang="en-US" altLang="en-US" sz="2000" dirty="0" err="1" smtClean="0"/>
              <a:t>php</a:t>
            </a:r>
            <a:r>
              <a:rPr lang="en-US" altLang="en-US" sz="2000" dirty="0" smtClean="0"/>
              <a:t> is the default extension that most Web servers use to process PHP scripts</a:t>
            </a:r>
          </a:p>
          <a:p>
            <a:pPr eaLnBrk="1" hangingPunct="1"/>
            <a:endParaRPr lang="en-US" altLang="en-US" sz="1800"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313352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sz="4000" smtClean="0"/>
              <a:t>Displaying Variables</a:t>
            </a:r>
          </a:p>
        </p:txBody>
      </p:sp>
      <p:sp>
        <p:nvSpPr>
          <p:cNvPr id="26629" name="Rectangle 3"/>
          <p:cNvSpPr>
            <a:spLocks noGrp="1" noChangeArrowheads="1"/>
          </p:cNvSpPr>
          <p:nvPr>
            <p:ph type="body" idx="1"/>
          </p:nvPr>
        </p:nvSpPr>
        <p:spPr>
          <a:xfrm>
            <a:off x="304800" y="4914901"/>
            <a:ext cx="8458200" cy="685800"/>
          </a:xfrm>
        </p:spPr>
        <p:txBody>
          <a:bodyPr>
            <a:normAutofit/>
          </a:bodyPr>
          <a:lstStyle/>
          <a:p>
            <a:pPr algn="ctr" eaLnBrk="1" hangingPunct="1">
              <a:lnSpc>
                <a:spcPct val="90000"/>
              </a:lnSpc>
              <a:buFontTx/>
              <a:buNone/>
            </a:pPr>
            <a:r>
              <a:rPr lang="en-US" altLang="en-US" sz="2000" b="1" dirty="0" smtClean="0"/>
              <a:t>Figure 1-11 Output from an </a:t>
            </a:r>
            <a:r>
              <a:rPr lang="en-US" altLang="en-US" sz="2000" b="1" dirty="0" smtClean="0">
                <a:latin typeface="Courier New" panose="02070309020205020404" pitchFamily="49" charset="0"/>
                <a:cs typeface="Courier New" panose="02070309020205020404" pitchFamily="49" charset="0"/>
              </a:rPr>
              <a:t>echo</a:t>
            </a:r>
            <a:r>
              <a:rPr lang="en-US" altLang="en-US" sz="2000" b="1" dirty="0" smtClean="0"/>
              <a:t> statement </a:t>
            </a:r>
          </a:p>
          <a:p>
            <a:pPr algn="ctr" eaLnBrk="1" hangingPunct="1">
              <a:lnSpc>
                <a:spcPct val="90000"/>
              </a:lnSpc>
              <a:buFontTx/>
              <a:buNone/>
            </a:pPr>
            <a:r>
              <a:rPr lang="en-US" altLang="en-US" sz="2000" b="1" dirty="0" smtClean="0"/>
              <a:t>that is passed text and a variable</a:t>
            </a:r>
          </a:p>
        </p:txBody>
      </p:sp>
      <p:pic>
        <p:nvPicPr>
          <p:cNvPr id="26630" name="Picture 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57400" y="2057400"/>
            <a:ext cx="5118100" cy="2341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896545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sz="4000" dirty="0" smtClean="0"/>
              <a:t>Displaying Variables</a:t>
            </a:r>
          </a:p>
        </p:txBody>
      </p:sp>
      <p:sp>
        <p:nvSpPr>
          <p:cNvPr id="27653" name="Rectangle 3"/>
          <p:cNvSpPr>
            <a:spLocks noGrp="1" noChangeArrowheads="1"/>
          </p:cNvSpPr>
          <p:nvPr>
            <p:ph type="body" idx="1"/>
          </p:nvPr>
        </p:nvSpPr>
        <p:spPr>
          <a:xfrm>
            <a:off x="304800" y="1524000"/>
            <a:ext cx="8458200" cy="4525963"/>
          </a:xfrm>
        </p:spPr>
        <p:txBody>
          <a:bodyPr/>
          <a:lstStyle/>
          <a:p>
            <a:pPr eaLnBrk="1" hangingPunct="1">
              <a:lnSpc>
                <a:spcPct val="90000"/>
              </a:lnSpc>
              <a:defRPr/>
            </a:pPr>
            <a:r>
              <a:rPr lang="en-US" dirty="0" smtClean="0"/>
              <a:t>The output of variable names inside a text string depends on whether the string is surrounded by double or single quotation marks</a:t>
            </a:r>
          </a:p>
          <a:p>
            <a:pPr eaLnBrk="1" hangingPunct="1">
              <a:lnSpc>
                <a:spcPct val="90000"/>
              </a:lnSpc>
              <a:buFontTx/>
              <a:buNone/>
              <a:defRPr/>
            </a:pPr>
            <a:endParaRPr lang="en-US" b="1" dirty="0" smtClean="0"/>
          </a:p>
          <a:p>
            <a:pPr algn="ctr" eaLnBrk="1" hangingPunct="1">
              <a:lnSpc>
                <a:spcPct val="90000"/>
              </a:lnSpc>
              <a:buFontTx/>
              <a:buNone/>
              <a:defRPr/>
            </a:pPr>
            <a:endParaRPr lang="en-US" b="1" dirty="0" smtClean="0"/>
          </a:p>
          <a:p>
            <a:pPr algn="ctr" eaLnBrk="1" hangingPunct="1">
              <a:lnSpc>
                <a:spcPct val="90000"/>
              </a:lnSpc>
              <a:defRPr/>
            </a:pPr>
            <a:endParaRPr lang="en-US" b="1" dirty="0" smtClean="0"/>
          </a:p>
          <a:p>
            <a:pPr algn="ctr" eaLnBrk="1" hangingPunct="1">
              <a:lnSpc>
                <a:spcPct val="90000"/>
              </a:lnSpc>
              <a:buFontTx/>
              <a:buNone/>
              <a:defRPr/>
            </a:pPr>
            <a:endParaRPr lang="en-US" b="1" dirty="0" smtClean="0"/>
          </a:p>
          <a:p>
            <a:pPr algn="ctr" eaLnBrk="1" hangingPunct="1">
              <a:lnSpc>
                <a:spcPct val="90000"/>
              </a:lnSpc>
              <a:defRPr/>
            </a:pPr>
            <a:endParaRPr lang="en-US" b="1" dirty="0" smtClean="0"/>
          </a:p>
          <a:p>
            <a:pPr marL="0" indent="0" algn="ctr" eaLnBrk="1" hangingPunct="1">
              <a:lnSpc>
                <a:spcPct val="90000"/>
              </a:lnSpc>
              <a:buFontTx/>
              <a:buNone/>
              <a:defRPr/>
            </a:pPr>
            <a:endParaRPr lang="en-US" sz="2000" b="1" dirty="0" smtClean="0"/>
          </a:p>
          <a:p>
            <a:pPr marL="0" indent="0" algn="ctr" eaLnBrk="1" hangingPunct="1">
              <a:lnSpc>
                <a:spcPct val="90000"/>
              </a:lnSpc>
              <a:buFontTx/>
              <a:buNone/>
              <a:defRPr/>
            </a:pPr>
            <a:endParaRPr lang="en-US" sz="2000" b="1" dirty="0" smtClean="0"/>
          </a:p>
          <a:p>
            <a:pPr marL="0" indent="0" algn="ctr" eaLnBrk="1" hangingPunct="1">
              <a:lnSpc>
                <a:spcPct val="90000"/>
              </a:lnSpc>
              <a:buFontTx/>
              <a:buNone/>
              <a:defRPr/>
            </a:pPr>
            <a:endParaRPr lang="en-US" sz="2000" b="1" dirty="0" smtClean="0"/>
          </a:p>
          <a:p>
            <a:pPr marL="0" indent="0" algn="ctr" eaLnBrk="1" hangingPunct="1">
              <a:lnSpc>
                <a:spcPct val="90000"/>
              </a:lnSpc>
              <a:buFontTx/>
              <a:buNone/>
              <a:defRPr/>
            </a:pPr>
            <a:endParaRPr lang="en-US" sz="2000" b="1" dirty="0" smtClean="0"/>
          </a:p>
          <a:p>
            <a:pPr marL="0" indent="0" algn="ctr" eaLnBrk="1" hangingPunct="1">
              <a:lnSpc>
                <a:spcPct val="90000"/>
              </a:lnSpc>
              <a:buFontTx/>
              <a:buNone/>
              <a:defRPr/>
            </a:pPr>
            <a:r>
              <a:rPr lang="en-US" sz="2000" b="1" dirty="0" smtClean="0"/>
              <a:t>Figure 1-12 Output of an </a:t>
            </a:r>
            <a:r>
              <a:rPr lang="en-US" sz="2000" b="1" dirty="0" smtClean="0">
                <a:latin typeface="Courier New" pitchFamily="49" charset="0"/>
                <a:cs typeface="Courier New" pitchFamily="49" charset="0"/>
              </a:rPr>
              <a:t>echo</a:t>
            </a:r>
            <a:r>
              <a:rPr lang="en-US" sz="2000" b="1" dirty="0" smtClean="0"/>
              <a:t> statement that includes text and a variable surrounded by single quotation marks</a:t>
            </a:r>
          </a:p>
        </p:txBody>
      </p:sp>
      <p:pic>
        <p:nvPicPr>
          <p:cNvPr id="27654" name="Picture 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0" y="2791690"/>
            <a:ext cx="4497388"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749348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en-US" sz="4000" smtClean="0"/>
              <a:t>Modifying Variables</a:t>
            </a:r>
          </a:p>
        </p:txBody>
      </p:sp>
      <p:sp>
        <p:nvSpPr>
          <p:cNvPr id="28677" name="Rectangle 3"/>
          <p:cNvSpPr>
            <a:spLocks noGrp="1" noChangeArrowheads="1"/>
          </p:cNvSpPr>
          <p:nvPr>
            <p:ph type="body" idx="1"/>
          </p:nvPr>
        </p:nvSpPr>
        <p:spPr>
          <a:xfrm>
            <a:off x="304800" y="1524000"/>
            <a:ext cx="8458200" cy="4525963"/>
          </a:xfrm>
        </p:spPr>
        <p:txBody>
          <a:bodyPr/>
          <a:lstStyle/>
          <a:p>
            <a:pPr eaLnBrk="1" hangingPunct="1">
              <a:lnSpc>
                <a:spcPct val="90000"/>
              </a:lnSpc>
            </a:pPr>
            <a:r>
              <a:rPr lang="en-US" altLang="en-US" dirty="0" smtClean="0"/>
              <a:t>You can modify a variable’s value at any point in a script</a:t>
            </a:r>
          </a:p>
          <a:p>
            <a:pPr eaLnBrk="1" hangingPunct="1">
              <a:lnSpc>
                <a:spcPct val="90000"/>
              </a:lnSpc>
              <a:buNone/>
            </a:pPr>
            <a:endParaRPr lang="en-US" altLang="en-US" dirty="0" smtClean="0"/>
          </a:p>
          <a:p>
            <a:pPr>
              <a:buFontTx/>
              <a:buNone/>
            </a:pPr>
            <a:r>
              <a:rPr lang="en-US" altLang="en-US" sz="2000" dirty="0" smtClean="0"/>
              <a:t>		</a:t>
            </a:r>
            <a:r>
              <a:rPr lang="en-US" altLang="en-US" sz="1800" dirty="0" smtClean="0">
                <a:latin typeface="Courier New" panose="02070309020205020404" pitchFamily="49" charset="0"/>
                <a:cs typeface="Courier New" panose="02070309020205020404" pitchFamily="49" charset="0"/>
              </a:rPr>
              <a:t>$</a:t>
            </a:r>
            <a:r>
              <a:rPr lang="en-US" altLang="en-US" sz="1800" dirty="0" err="1" smtClean="0">
                <a:latin typeface="Courier New" panose="02070309020205020404" pitchFamily="49" charset="0"/>
                <a:cs typeface="Courier New" panose="02070309020205020404" pitchFamily="49" charset="0"/>
              </a:rPr>
              <a:t>SalesTotal</a:t>
            </a:r>
            <a:r>
              <a:rPr lang="en-US" altLang="en-US" sz="1800" dirty="0" smtClean="0">
                <a:latin typeface="Courier New" panose="02070309020205020404" pitchFamily="49" charset="0"/>
                <a:cs typeface="Courier New" panose="02070309020205020404" pitchFamily="49" charset="0"/>
              </a:rPr>
              <a:t> = 40;</a:t>
            </a:r>
          </a:p>
          <a:p>
            <a:pPr>
              <a:buFontTx/>
              <a:buNone/>
            </a:pPr>
            <a:r>
              <a:rPr lang="en-US" altLang="en-US" sz="1800" dirty="0" smtClean="0">
                <a:latin typeface="Courier New" panose="02070309020205020404" pitchFamily="49" charset="0"/>
                <a:cs typeface="Courier New" panose="02070309020205020404" pitchFamily="49" charset="0"/>
              </a:rPr>
              <a:t>		echo "&lt;p&gt;Your sales total is $$</a:t>
            </a:r>
            <a:r>
              <a:rPr lang="en-US" altLang="en-US" sz="1800" dirty="0" err="1" smtClean="0">
                <a:latin typeface="Courier New" panose="02070309020205020404" pitchFamily="49" charset="0"/>
                <a:cs typeface="Courier New" panose="02070309020205020404" pitchFamily="49" charset="0"/>
              </a:rPr>
              <a:t>SalesTotal</a:t>
            </a:r>
            <a:r>
              <a:rPr lang="en-US" altLang="en-US" sz="1800" dirty="0" smtClean="0">
                <a:latin typeface="Courier New" panose="02070309020205020404" pitchFamily="49" charset="0"/>
                <a:cs typeface="Courier New" panose="02070309020205020404" pitchFamily="49" charset="0"/>
              </a:rPr>
              <a:t>&lt;/p&gt;";</a:t>
            </a:r>
          </a:p>
          <a:p>
            <a:pPr>
              <a:buFontTx/>
              <a:buNone/>
            </a:pP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SalesTotal</a:t>
            </a:r>
            <a:r>
              <a:rPr lang="en-US" altLang="en-US" sz="1800" dirty="0" smtClean="0">
                <a:latin typeface="Courier New" panose="02070309020205020404" pitchFamily="49" charset="0"/>
                <a:cs typeface="Courier New" panose="02070309020205020404" pitchFamily="49" charset="0"/>
              </a:rPr>
              <a:t> = 50;</a:t>
            </a:r>
          </a:p>
          <a:p>
            <a:pPr>
              <a:buFontTx/>
              <a:buNone/>
            </a:pPr>
            <a:r>
              <a:rPr lang="en-US" altLang="en-US" sz="1800" dirty="0" smtClean="0">
                <a:latin typeface="Courier New" panose="02070309020205020404" pitchFamily="49" charset="0"/>
                <a:cs typeface="Courier New" panose="02070309020205020404" pitchFamily="49" charset="0"/>
              </a:rPr>
              <a:t>		echo "&lt;p&gt;Your new sales total is $$</a:t>
            </a:r>
            <a:r>
              <a:rPr lang="en-US" altLang="en-US" sz="1800" dirty="0" err="1" smtClean="0">
                <a:latin typeface="Courier New" panose="02070309020205020404" pitchFamily="49" charset="0"/>
                <a:cs typeface="Courier New" panose="02070309020205020404" pitchFamily="49" charset="0"/>
              </a:rPr>
              <a:t>SalesTotal</a:t>
            </a:r>
            <a:r>
              <a:rPr lang="en-US" altLang="en-US" sz="1800" dirty="0" smtClean="0">
                <a:latin typeface="Courier New" panose="02070309020205020404" pitchFamily="49" charset="0"/>
                <a:cs typeface="Courier New" panose="02070309020205020404" pitchFamily="49" charset="0"/>
              </a:rPr>
              <a:t>&lt;/p&gt;";</a:t>
            </a:r>
            <a:endParaRPr lang="en-US" altLang="en-US" sz="1800" b="1" dirty="0" smtClean="0">
              <a:latin typeface="Courier New" panose="02070309020205020404" pitchFamily="49" charset="0"/>
              <a:cs typeface="Courier New" panose="02070309020205020404" pitchFamily="49" charset="0"/>
            </a:endParaRPr>
          </a:p>
          <a:p>
            <a:pPr algn="ctr" eaLnBrk="1" hangingPunct="1">
              <a:lnSpc>
                <a:spcPct val="90000"/>
              </a:lnSpc>
              <a:buFontTx/>
              <a:buNone/>
            </a:pPr>
            <a:endParaRPr lang="en-US" altLang="en-US" b="1" dirty="0" smtClean="0"/>
          </a:p>
          <a:p>
            <a:pPr algn="ctr" eaLnBrk="1" hangingPunct="1">
              <a:lnSpc>
                <a:spcPct val="90000"/>
              </a:lnSpc>
            </a:pPr>
            <a:endParaRPr lang="en-US" altLang="en-US" b="1" dirty="0" smtClean="0"/>
          </a:p>
          <a:p>
            <a:pPr algn="ctr" eaLnBrk="1" hangingPunct="1">
              <a:lnSpc>
                <a:spcPct val="90000"/>
              </a:lnSpc>
              <a:buFontTx/>
              <a:buNone/>
            </a:pPr>
            <a:endParaRPr lang="en-US" altLang="en-US" b="1" dirty="0" smtClean="0"/>
          </a:p>
          <a:p>
            <a:pPr algn="ctr" eaLnBrk="1" hangingPunct="1">
              <a:lnSpc>
                <a:spcPct val="90000"/>
              </a:lnSpc>
            </a:pPr>
            <a:endParaRPr lang="en-US" altLang="en-US" b="1"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124134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en-US" sz="4000" smtClean="0"/>
              <a:t>Defining Constants</a:t>
            </a:r>
          </a:p>
        </p:txBody>
      </p:sp>
      <p:sp>
        <p:nvSpPr>
          <p:cNvPr id="29701" name="Rectangle 3"/>
          <p:cNvSpPr>
            <a:spLocks noGrp="1" noChangeArrowheads="1"/>
          </p:cNvSpPr>
          <p:nvPr>
            <p:ph type="body" idx="1"/>
          </p:nvPr>
        </p:nvSpPr>
        <p:spPr/>
        <p:txBody>
          <a:bodyPr/>
          <a:lstStyle/>
          <a:p>
            <a:pPr eaLnBrk="1" hangingPunct="1">
              <a:lnSpc>
                <a:spcPct val="90000"/>
              </a:lnSpc>
            </a:pPr>
            <a:r>
              <a:rPr lang="en-US" altLang="en-US" dirty="0" smtClean="0"/>
              <a:t>A </a:t>
            </a:r>
            <a:r>
              <a:rPr lang="en-US" altLang="en-US" b="1" dirty="0" smtClean="0"/>
              <a:t>constant</a:t>
            </a:r>
            <a:r>
              <a:rPr lang="en-US" altLang="en-US" dirty="0" smtClean="0"/>
              <a:t> contains information that does not change during the course of program execution</a:t>
            </a:r>
          </a:p>
          <a:p>
            <a:pPr eaLnBrk="1" hangingPunct="1">
              <a:lnSpc>
                <a:spcPct val="90000"/>
              </a:lnSpc>
            </a:pPr>
            <a:r>
              <a:rPr lang="en-US" altLang="en-US" dirty="0" smtClean="0"/>
              <a:t>Constant names do not begin with a dollar sign ($)</a:t>
            </a:r>
          </a:p>
          <a:p>
            <a:pPr eaLnBrk="1" hangingPunct="1">
              <a:lnSpc>
                <a:spcPct val="90000"/>
              </a:lnSpc>
            </a:pPr>
            <a:r>
              <a:rPr lang="en-US" altLang="en-US" dirty="0" smtClean="0"/>
              <a:t>Constant names use all uppercase letters </a:t>
            </a:r>
          </a:p>
          <a:p>
            <a:pPr eaLnBrk="1" hangingPunct="1">
              <a:lnSpc>
                <a:spcPct val="90000"/>
              </a:lnSpc>
            </a:pPr>
            <a:r>
              <a:rPr lang="en-US" altLang="en-US" dirty="0" smtClean="0"/>
              <a:t>Use the </a:t>
            </a:r>
            <a:r>
              <a:rPr lang="en-US" altLang="en-US" b="1" dirty="0" smtClean="0">
                <a:latin typeface="Courier New" panose="02070309020205020404" pitchFamily="49" charset="0"/>
              </a:rPr>
              <a:t>define()</a:t>
            </a:r>
            <a:r>
              <a:rPr lang="en-US" altLang="en-US" b="1" dirty="0" smtClean="0"/>
              <a:t> </a:t>
            </a:r>
            <a:r>
              <a:rPr lang="en-US" altLang="en-US" dirty="0" smtClean="0"/>
              <a:t>function to create a constant</a:t>
            </a:r>
          </a:p>
          <a:p>
            <a:pPr lvl="1" eaLnBrk="1" hangingPunct="1">
              <a:lnSpc>
                <a:spcPct val="90000"/>
              </a:lnSpc>
              <a:buFontTx/>
              <a:buNone/>
            </a:pPr>
            <a:endParaRPr lang="en-US" altLang="en-US" dirty="0" smtClean="0">
              <a:latin typeface="Courier New" panose="02070309020205020404" pitchFamily="49" charset="0"/>
            </a:endParaRPr>
          </a:p>
          <a:p>
            <a:pPr lvl="1" eaLnBrk="1" hangingPunct="1">
              <a:lnSpc>
                <a:spcPct val="90000"/>
              </a:lnSpc>
              <a:buFontTx/>
              <a:buNone/>
            </a:pPr>
            <a:r>
              <a:rPr lang="en-US" altLang="en-US" dirty="0" smtClean="0">
                <a:latin typeface="Courier New" panose="02070309020205020404" pitchFamily="49" charset="0"/>
              </a:rPr>
              <a:t>define("</a:t>
            </a:r>
            <a:r>
              <a:rPr lang="en-US" altLang="en-US" i="1" dirty="0" smtClean="0">
                <a:latin typeface="Courier New" panose="02070309020205020404" pitchFamily="49" charset="0"/>
              </a:rPr>
              <a:t>CONSTANT_NAME</a:t>
            </a:r>
            <a:r>
              <a:rPr lang="en-US" altLang="en-US" dirty="0" smtClean="0">
                <a:latin typeface="Courier New" panose="02070309020205020404" pitchFamily="49" charset="0"/>
              </a:rPr>
              <a:t>", </a:t>
            </a:r>
            <a:r>
              <a:rPr lang="en-US" altLang="en-US" i="1" dirty="0" smtClean="0">
                <a:latin typeface="Courier New" panose="02070309020205020404" pitchFamily="49" charset="0"/>
              </a:rPr>
              <a:t>value</a:t>
            </a:r>
            <a:r>
              <a:rPr lang="en-US" altLang="en-US" dirty="0" smtClean="0">
                <a:latin typeface="Courier New" panose="02070309020205020404" pitchFamily="49" charset="0"/>
              </a:rPr>
              <a:t>);</a:t>
            </a:r>
          </a:p>
          <a:p>
            <a:pPr eaLnBrk="1" hangingPunct="1">
              <a:lnSpc>
                <a:spcPct val="90000"/>
              </a:lnSpc>
            </a:pPr>
            <a:endParaRPr lang="en-US" altLang="en-US" dirty="0" smtClean="0"/>
          </a:p>
          <a:p>
            <a:pPr eaLnBrk="1" hangingPunct="1">
              <a:lnSpc>
                <a:spcPct val="90000"/>
              </a:lnSpc>
            </a:pPr>
            <a:r>
              <a:rPr lang="en-US" altLang="en-US" dirty="0" smtClean="0"/>
              <a:t>The value you pass to the </a:t>
            </a:r>
            <a:r>
              <a:rPr lang="en-US" altLang="en-US" dirty="0" smtClean="0">
                <a:latin typeface="Courier New" panose="02070309020205020404" pitchFamily="49" charset="0"/>
              </a:rPr>
              <a:t>define()</a:t>
            </a:r>
            <a:r>
              <a:rPr lang="en-US" altLang="en-US" dirty="0" smtClean="0"/>
              <a:t> function can be a text string, number, or Boolean value</a:t>
            </a:r>
          </a:p>
          <a:p>
            <a:pPr eaLnBrk="1" hangingPunct="1">
              <a:lnSpc>
                <a:spcPct val="90000"/>
              </a:lnSpc>
            </a:pPr>
            <a:endParaRPr lang="en-US" altLang="en-US" dirty="0" smtClean="0"/>
          </a:p>
          <a:p>
            <a:pPr eaLnBrk="1" hangingPunct="1">
              <a:lnSpc>
                <a:spcPct val="90000"/>
              </a:lnSpc>
            </a:pPr>
            <a:r>
              <a:rPr lang="en-US" altLang="en-US" dirty="0" smtClean="0"/>
              <a:t>What is the Java equivalent of a PHP constant?</a:t>
            </a:r>
          </a:p>
          <a:p>
            <a:pPr eaLnBrk="1" hangingPunct="1">
              <a:lnSpc>
                <a:spcPct val="90000"/>
              </a:lnSpc>
            </a:pPr>
            <a:endParaRPr lang="en-US" altLang="en-US"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5072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4"/>
            <a:ext cx="3990109" cy="4525963"/>
          </a:xfrm>
        </p:spPr>
        <p:txBody>
          <a:bodyPr>
            <a:normAutofit fontScale="92500"/>
          </a:bodyPr>
          <a:lstStyle/>
          <a:p>
            <a:r>
              <a:rPr lang="en-US" sz="1200" dirty="0" smtClean="0"/>
              <a:t>Install a PHP development environment:</a:t>
            </a:r>
          </a:p>
          <a:p>
            <a:pPr lvl="1"/>
            <a:r>
              <a:rPr lang="en-US" sz="1100" dirty="0" smtClean="0"/>
              <a:t>Apache Web Server</a:t>
            </a:r>
          </a:p>
          <a:p>
            <a:pPr lvl="1"/>
            <a:r>
              <a:rPr lang="en-US" sz="1100" dirty="0" smtClean="0"/>
              <a:t>PHP</a:t>
            </a:r>
          </a:p>
          <a:p>
            <a:pPr lvl="1"/>
            <a:r>
              <a:rPr lang="en-US" sz="1100" dirty="0" err="1" smtClean="0"/>
              <a:t>MySQL</a:t>
            </a:r>
            <a:endParaRPr lang="en-US" sz="1100" dirty="0" smtClean="0"/>
          </a:p>
          <a:p>
            <a:pPr lvl="1"/>
            <a:endParaRPr lang="en-US" sz="1100" dirty="0" smtClean="0"/>
          </a:p>
          <a:p>
            <a:r>
              <a:rPr lang="en-US" sz="1200" dirty="0" smtClean="0"/>
              <a:t>You can install and configure them separately, or as one package:</a:t>
            </a:r>
          </a:p>
          <a:p>
            <a:pPr lvl="1"/>
            <a:r>
              <a:rPr lang="en-US" sz="1100" dirty="0" smtClean="0">
                <a:hlinkClick r:id="rId2"/>
              </a:rPr>
              <a:t>http://www.wampserver.com/en</a:t>
            </a:r>
            <a:r>
              <a:rPr lang="en-US" sz="1100" dirty="0" smtClean="0">
                <a:hlinkClick r:id="rId2"/>
              </a:rPr>
              <a:t>/</a:t>
            </a:r>
            <a:r>
              <a:rPr lang="en-US" sz="1100" dirty="0" smtClean="0"/>
              <a:t> (use appendix “B” in the book </a:t>
            </a:r>
            <a:r>
              <a:rPr lang="en-US" sz="1100" smtClean="0"/>
              <a:t>for instructions)</a:t>
            </a:r>
            <a:endParaRPr lang="en-US" sz="1100" dirty="0" smtClean="0"/>
          </a:p>
          <a:p>
            <a:pPr lvl="1"/>
            <a:r>
              <a:rPr lang="en-US" sz="1100" dirty="0" smtClean="0">
                <a:hlinkClick r:id="rId3"/>
              </a:rPr>
              <a:t>https://www.apachefriends.org</a:t>
            </a:r>
            <a:r>
              <a:rPr lang="en-US" sz="1100" dirty="0" smtClean="0"/>
              <a:t> (comes bundled with </a:t>
            </a:r>
            <a:r>
              <a:rPr lang="en-US" sz="1100" dirty="0" err="1" smtClean="0"/>
              <a:t>MariaDB</a:t>
            </a:r>
            <a:r>
              <a:rPr lang="en-US" sz="1100" dirty="0" smtClean="0"/>
              <a:t> instead of </a:t>
            </a:r>
            <a:r>
              <a:rPr lang="en-US" sz="1100" dirty="0" err="1" smtClean="0"/>
              <a:t>MySQL</a:t>
            </a:r>
            <a:r>
              <a:rPr lang="en-US" sz="1100" dirty="0" smtClean="0"/>
              <a:t>)</a:t>
            </a:r>
          </a:p>
          <a:p>
            <a:pPr lvl="1">
              <a:buNone/>
            </a:pPr>
            <a:endParaRPr lang="en-US" sz="1100" dirty="0" smtClean="0"/>
          </a:p>
          <a:p>
            <a:r>
              <a:rPr lang="en-US" sz="1200" dirty="0" smtClean="0"/>
              <a:t>Create a project and a corresponding virtual host. Note that you may need to create a record in the “C:\Windows\System32\drivers\etc” file.</a:t>
            </a:r>
          </a:p>
          <a:p>
            <a:pPr>
              <a:buNone/>
            </a:pPr>
            <a:endParaRPr lang="en-US" sz="1200" dirty="0" smtClean="0"/>
          </a:p>
          <a:p>
            <a:r>
              <a:rPr lang="en-US" sz="1200" dirty="0" smtClean="0"/>
              <a:t>Create a sample PHP file with the following code:</a:t>
            </a:r>
          </a:p>
          <a:p>
            <a:pPr lvl="2">
              <a:buNone/>
            </a:pPr>
            <a:r>
              <a:rPr lang="en-US" sz="1000" dirty="0" smtClean="0">
                <a:latin typeface="Courier New" pitchFamily="49" charset="0"/>
                <a:cs typeface="Courier New" pitchFamily="49" charset="0"/>
              </a:rPr>
              <a:t>&lt;?</a:t>
            </a:r>
            <a:r>
              <a:rPr lang="en-US" sz="1000" dirty="0" err="1" smtClean="0">
                <a:latin typeface="Courier New" pitchFamily="49" charset="0"/>
                <a:cs typeface="Courier New" pitchFamily="49" charset="0"/>
              </a:rPr>
              <a:t>php</a:t>
            </a:r>
            <a:endParaRPr lang="en-US" sz="1000" dirty="0" smtClean="0">
              <a:latin typeface="Courier New" pitchFamily="49" charset="0"/>
              <a:cs typeface="Courier New" pitchFamily="49" charset="0"/>
            </a:endParaRPr>
          </a:p>
          <a:p>
            <a:pPr lvl="2">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phpinfo</a:t>
            </a:r>
            <a:r>
              <a:rPr lang="en-US" sz="1000" dirty="0" smtClean="0">
                <a:latin typeface="Courier New" pitchFamily="49" charset="0"/>
                <a:cs typeface="Courier New" pitchFamily="49" charset="0"/>
              </a:rPr>
              <a:t>();</a:t>
            </a:r>
          </a:p>
          <a:p>
            <a:pPr lvl="2">
              <a:buNone/>
            </a:pPr>
            <a:r>
              <a:rPr lang="en-US" sz="1000" dirty="0" smtClean="0">
                <a:latin typeface="Courier New" pitchFamily="49" charset="0"/>
                <a:cs typeface="Courier New" pitchFamily="49" charset="0"/>
              </a:rPr>
              <a:t>?&gt;</a:t>
            </a:r>
          </a:p>
          <a:p>
            <a:endParaRPr lang="en-US" sz="1200" dirty="0" smtClean="0"/>
          </a:p>
          <a:p>
            <a:r>
              <a:rPr lang="en-US" sz="1200" dirty="0" smtClean="0"/>
              <a:t>Access your PHP file from the browser, and you should see output similar to the screenshot on the right.</a:t>
            </a:r>
          </a:p>
        </p:txBody>
      </p:sp>
      <p:sp>
        <p:nvSpPr>
          <p:cNvPr id="3" name="Footer Placeholder 2"/>
          <p:cNvSpPr>
            <a:spLocks noGrp="1"/>
          </p:cNvSpPr>
          <p:nvPr>
            <p:ph type="ftr" sz="quarter" idx="11"/>
          </p:nvPr>
        </p:nvSpPr>
        <p:spPr/>
        <p:txBody>
          <a:bodyPr/>
          <a:lstStyle/>
          <a:p>
            <a:r>
              <a:rPr lang="en-US" smtClean="0"/>
              <a:t>PHP Programming with MySQL, second edition</a:t>
            </a:r>
            <a:endParaRPr lang="en-US" dirty="0"/>
          </a:p>
        </p:txBody>
      </p:sp>
      <p:sp>
        <p:nvSpPr>
          <p:cNvPr id="4" name="Title 3"/>
          <p:cNvSpPr>
            <a:spLocks noGrp="1"/>
          </p:cNvSpPr>
          <p:nvPr>
            <p:ph type="title"/>
          </p:nvPr>
        </p:nvSpPr>
        <p:spPr/>
        <p:txBody>
          <a:bodyPr/>
          <a:lstStyle/>
          <a:p>
            <a:r>
              <a:rPr lang="en-US" dirty="0" smtClean="0"/>
              <a:t>Exercise</a:t>
            </a:r>
            <a:endParaRPr lang="en-US" dirty="0"/>
          </a:p>
        </p:txBody>
      </p:sp>
      <p:pic>
        <p:nvPicPr>
          <p:cNvPr id="92162" name="Picture 2"/>
          <p:cNvPicPr>
            <a:picLocks noChangeAspect="1" noChangeArrowheads="1"/>
          </p:cNvPicPr>
          <p:nvPr/>
        </p:nvPicPr>
        <p:blipFill>
          <a:blip r:embed="rId4" cstate="print"/>
          <a:srcRect/>
          <a:stretch>
            <a:fillRect/>
          </a:stretch>
        </p:blipFill>
        <p:spPr bwMode="auto">
          <a:xfrm>
            <a:off x="4422467" y="1485900"/>
            <a:ext cx="4557875" cy="32774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altLang="en-US" sz="4000" smtClean="0"/>
              <a:t>Working with Data Types</a:t>
            </a:r>
          </a:p>
        </p:txBody>
      </p:sp>
      <p:sp>
        <p:nvSpPr>
          <p:cNvPr id="30725" name="Rectangle 3"/>
          <p:cNvSpPr>
            <a:spLocks noGrp="1" noChangeArrowheads="1"/>
          </p:cNvSpPr>
          <p:nvPr>
            <p:ph type="body" idx="1"/>
          </p:nvPr>
        </p:nvSpPr>
        <p:spPr/>
        <p:txBody>
          <a:bodyPr/>
          <a:lstStyle/>
          <a:p>
            <a:pPr eaLnBrk="1" hangingPunct="1"/>
            <a:r>
              <a:rPr lang="en-US" altLang="en-US" smtClean="0"/>
              <a:t>A </a:t>
            </a:r>
            <a:r>
              <a:rPr lang="en-US" altLang="en-US" b="1" smtClean="0"/>
              <a:t>data type</a:t>
            </a:r>
            <a:r>
              <a:rPr lang="en-US" altLang="en-US" smtClean="0"/>
              <a:t> is the specific category of information that a variable contains</a:t>
            </a:r>
          </a:p>
          <a:p>
            <a:pPr eaLnBrk="1" hangingPunct="1"/>
            <a:r>
              <a:rPr lang="en-US" altLang="en-US" smtClean="0"/>
              <a:t>Data types that can be assigned only a single value are called </a:t>
            </a:r>
            <a:r>
              <a:rPr lang="en-US" altLang="en-US" b="1" smtClean="0"/>
              <a:t>primitive types</a:t>
            </a:r>
          </a:p>
          <a:p>
            <a:pPr eaLnBrk="1" hangingPunct="1">
              <a:buFontTx/>
              <a:buNone/>
            </a:pPr>
            <a:r>
              <a:rPr lang="en-US" altLang="en-US" sz="2000" b="1" smtClean="0"/>
              <a:t>	</a:t>
            </a:r>
          </a:p>
          <a:p>
            <a:pPr eaLnBrk="1" hangingPunct="1">
              <a:buFontTx/>
              <a:buNone/>
            </a:pPr>
            <a:endParaRPr lang="en-US" altLang="en-US" smtClean="0"/>
          </a:p>
        </p:txBody>
      </p:sp>
      <p:pic>
        <p:nvPicPr>
          <p:cNvPr id="30726"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76400" y="3172688"/>
            <a:ext cx="5638800" cy="256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458466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a:bodyPr>
          <a:lstStyle/>
          <a:p>
            <a:pPr eaLnBrk="1" hangingPunct="1"/>
            <a:r>
              <a:rPr lang="en-US" altLang="en-US" sz="4000" dirty="0" smtClean="0"/>
              <a:t>Working with Data Types</a:t>
            </a:r>
          </a:p>
        </p:txBody>
      </p:sp>
      <p:sp>
        <p:nvSpPr>
          <p:cNvPr id="31749" name="Rectangle 3"/>
          <p:cNvSpPr>
            <a:spLocks noGrp="1" noChangeArrowheads="1"/>
          </p:cNvSpPr>
          <p:nvPr>
            <p:ph type="body" idx="1"/>
          </p:nvPr>
        </p:nvSpPr>
        <p:spPr/>
        <p:txBody>
          <a:bodyPr/>
          <a:lstStyle/>
          <a:p>
            <a:pPr eaLnBrk="1" hangingPunct="1"/>
            <a:r>
              <a:rPr lang="en-US" altLang="en-US" dirty="0" smtClean="0"/>
              <a:t>The PHP language supports:</a:t>
            </a:r>
          </a:p>
          <a:p>
            <a:pPr lvl="1" eaLnBrk="1" hangingPunct="1"/>
            <a:r>
              <a:rPr lang="en-US" altLang="en-US" dirty="0" smtClean="0"/>
              <a:t>A </a:t>
            </a:r>
            <a:r>
              <a:rPr lang="en-US" altLang="en-US" b="1" dirty="0" smtClean="0"/>
              <a:t>resource</a:t>
            </a:r>
            <a:r>
              <a:rPr lang="en-US" altLang="en-US" dirty="0" smtClean="0"/>
              <a:t> data type </a:t>
            </a:r>
            <a:r>
              <a:rPr lang="en-US" altLang="en-US" dirty="0" smtClean="0">
                <a:cs typeface="Arial" panose="020B0604020202020204" pitchFamily="34" charset="0"/>
              </a:rPr>
              <a:t>–</a:t>
            </a:r>
            <a:r>
              <a:rPr lang="en-US" altLang="en-US" dirty="0" smtClean="0"/>
              <a:t> a special variable that holds a reference to an external resource such as a database or XML file</a:t>
            </a:r>
          </a:p>
          <a:p>
            <a:pPr lvl="1" eaLnBrk="1" hangingPunct="1"/>
            <a:r>
              <a:rPr lang="en-US" altLang="en-US" b="1" dirty="0" smtClean="0"/>
              <a:t>Reference</a:t>
            </a:r>
            <a:r>
              <a:rPr lang="en-US" altLang="en-US" dirty="0" smtClean="0"/>
              <a:t> or </a:t>
            </a:r>
            <a:r>
              <a:rPr lang="en-US" altLang="en-US" b="1" dirty="0" smtClean="0"/>
              <a:t>composite</a:t>
            </a:r>
            <a:r>
              <a:rPr lang="en-US" altLang="en-US" dirty="0" smtClean="0"/>
              <a:t> data types, which contain multiple values or complex types of information</a:t>
            </a:r>
          </a:p>
          <a:p>
            <a:pPr lvl="1" eaLnBrk="1" hangingPunct="1"/>
            <a:r>
              <a:rPr lang="en-US" altLang="en-US" dirty="0" smtClean="0"/>
              <a:t>Two reference data types: </a:t>
            </a:r>
            <a:r>
              <a:rPr lang="en-US" altLang="en-US" b="1" dirty="0" smtClean="0"/>
              <a:t>arrays</a:t>
            </a:r>
            <a:r>
              <a:rPr lang="en-US" altLang="en-US" dirty="0" smtClean="0"/>
              <a:t> and </a:t>
            </a:r>
            <a:r>
              <a:rPr lang="en-US" altLang="en-US" b="1" dirty="0" smtClean="0"/>
              <a:t>objects</a:t>
            </a:r>
          </a:p>
          <a:p>
            <a:pPr eaLnBrk="1" hangingPunct="1"/>
            <a:endParaRPr lang="en-US" altLang="en-US"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995264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pPr eaLnBrk="1" hangingPunct="1"/>
            <a:r>
              <a:rPr lang="en-US" altLang="en-US" sz="4000" dirty="0" smtClean="0"/>
              <a:t>Working with Data Types</a:t>
            </a:r>
          </a:p>
        </p:txBody>
      </p:sp>
      <p:sp>
        <p:nvSpPr>
          <p:cNvPr id="32773" name="Rectangle 3"/>
          <p:cNvSpPr>
            <a:spLocks noGrp="1" noChangeArrowheads="1"/>
          </p:cNvSpPr>
          <p:nvPr>
            <p:ph type="body" idx="1"/>
          </p:nvPr>
        </p:nvSpPr>
        <p:spPr/>
        <p:txBody>
          <a:bodyPr/>
          <a:lstStyle/>
          <a:p>
            <a:pPr eaLnBrk="1" hangingPunct="1">
              <a:spcBef>
                <a:spcPct val="10000"/>
              </a:spcBef>
            </a:pPr>
            <a:r>
              <a:rPr lang="en-US" altLang="en-US" b="1" dirty="0" smtClean="0"/>
              <a:t>Strongly typed programming languages </a:t>
            </a:r>
            <a:r>
              <a:rPr lang="en-US" altLang="en-US" dirty="0" smtClean="0"/>
              <a:t>require you to declare the data types of variables </a:t>
            </a:r>
          </a:p>
          <a:p>
            <a:pPr eaLnBrk="1" hangingPunct="1">
              <a:spcBef>
                <a:spcPct val="10000"/>
              </a:spcBef>
            </a:pPr>
            <a:r>
              <a:rPr lang="en-US" altLang="en-US" b="1" dirty="0" smtClean="0"/>
              <a:t>Static or strong typing</a:t>
            </a:r>
            <a:r>
              <a:rPr lang="en-US" altLang="en-US" dirty="0" smtClean="0"/>
              <a:t> refers to data types that do not change after they have been declared</a:t>
            </a:r>
          </a:p>
          <a:p>
            <a:pPr eaLnBrk="1" hangingPunct="1">
              <a:spcBef>
                <a:spcPct val="10000"/>
              </a:spcBef>
            </a:pPr>
            <a:r>
              <a:rPr lang="en-US" altLang="en-US" b="1" dirty="0" smtClean="0"/>
              <a:t>Loosely typed programming languages </a:t>
            </a:r>
            <a:r>
              <a:rPr lang="en-US" altLang="en-US" dirty="0" smtClean="0"/>
              <a:t>do not require you to declare the data types of variables</a:t>
            </a:r>
          </a:p>
          <a:p>
            <a:pPr eaLnBrk="1" hangingPunct="1">
              <a:spcBef>
                <a:spcPct val="10000"/>
              </a:spcBef>
            </a:pPr>
            <a:r>
              <a:rPr lang="en-US" altLang="en-US" b="1" dirty="0" smtClean="0"/>
              <a:t>Dynamic or loose typing</a:t>
            </a:r>
            <a:r>
              <a:rPr lang="en-US" altLang="en-US" dirty="0" smtClean="0"/>
              <a:t> refers to data types that can change after they have been declared</a:t>
            </a:r>
          </a:p>
          <a:p>
            <a:pPr eaLnBrk="1" hangingPunct="1">
              <a:spcBef>
                <a:spcPct val="10000"/>
              </a:spcBef>
            </a:pPr>
            <a:endParaRPr lang="en-US" altLang="en-US" dirty="0" smtClean="0"/>
          </a:p>
          <a:p>
            <a:pPr eaLnBrk="1" hangingPunct="1">
              <a:spcBef>
                <a:spcPct val="10000"/>
              </a:spcBef>
            </a:pPr>
            <a:r>
              <a:rPr lang="en-US" altLang="en-US" dirty="0" smtClean="0"/>
              <a:t>Is PHP a strongly typed or loosely typed programming language?</a:t>
            </a:r>
          </a:p>
          <a:p>
            <a:pPr eaLnBrk="1" hangingPunct="1">
              <a:spcBef>
                <a:spcPct val="10000"/>
              </a:spcBef>
            </a:pPr>
            <a:r>
              <a:rPr lang="en-US" altLang="en-US" dirty="0" smtClean="0"/>
              <a:t>How does PHP compare to Java in this respect?</a:t>
            </a: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84767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altLang="en-US" sz="4000" smtClean="0"/>
              <a:t>Numeric Data Types</a:t>
            </a:r>
          </a:p>
        </p:txBody>
      </p:sp>
      <p:sp>
        <p:nvSpPr>
          <p:cNvPr id="33797" name="Rectangle 3"/>
          <p:cNvSpPr>
            <a:spLocks noGrp="1" noChangeArrowheads="1"/>
          </p:cNvSpPr>
          <p:nvPr>
            <p:ph type="body" idx="1"/>
          </p:nvPr>
        </p:nvSpPr>
        <p:spPr/>
        <p:txBody>
          <a:bodyPr/>
          <a:lstStyle/>
          <a:p>
            <a:pPr eaLnBrk="1" hangingPunct="1"/>
            <a:r>
              <a:rPr lang="en-US" altLang="en-US" smtClean="0"/>
              <a:t>PHP supports two numeric data types:</a:t>
            </a:r>
          </a:p>
          <a:p>
            <a:pPr lvl="1" eaLnBrk="1" hangingPunct="1"/>
            <a:r>
              <a:rPr lang="en-US" altLang="en-US" smtClean="0"/>
              <a:t>An </a:t>
            </a:r>
            <a:r>
              <a:rPr lang="en-US" altLang="en-US" b="1" smtClean="0"/>
              <a:t>integer</a:t>
            </a:r>
            <a:r>
              <a:rPr lang="en-US" altLang="en-US" smtClean="0"/>
              <a:t> is a positive or negative number and 0 with no decimal places (-250, 2, 100, 10,000)</a:t>
            </a:r>
          </a:p>
          <a:p>
            <a:pPr lvl="1" eaLnBrk="1" hangingPunct="1"/>
            <a:r>
              <a:rPr lang="en-US" altLang="en-US" smtClean="0"/>
              <a:t>A </a:t>
            </a:r>
            <a:r>
              <a:rPr lang="en-US" altLang="en-US" b="1" smtClean="0"/>
              <a:t>floating-point number</a:t>
            </a:r>
            <a:r>
              <a:rPr lang="en-US" altLang="en-US" smtClean="0"/>
              <a:t> is a number that contains decimal places or that is written in exponential notation (-6.16, 3.17, 2.7541)</a:t>
            </a:r>
          </a:p>
          <a:p>
            <a:pPr lvl="2" eaLnBrk="1" hangingPunct="1"/>
            <a:r>
              <a:rPr lang="en-US" altLang="en-US" b="1" smtClean="0"/>
              <a:t>Exponential notation</a:t>
            </a:r>
            <a:r>
              <a:rPr lang="en-US" altLang="en-US" smtClean="0"/>
              <a:t>, or </a:t>
            </a:r>
            <a:r>
              <a:rPr lang="en-US" altLang="en-US" b="1" smtClean="0"/>
              <a:t>scientific notation</a:t>
            </a:r>
            <a:r>
              <a:rPr lang="en-US" altLang="en-US" smtClean="0"/>
              <a:t>, is a shortened format for writing very large numbers or numbers with many decimal places (2.0e11)</a:t>
            </a: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782135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sz="4000" smtClean="0"/>
              <a:t>Boolean Values</a:t>
            </a:r>
          </a:p>
        </p:txBody>
      </p:sp>
      <p:sp>
        <p:nvSpPr>
          <p:cNvPr id="34821" name="Rectangle 3"/>
          <p:cNvSpPr>
            <a:spLocks noGrp="1" noChangeArrowheads="1"/>
          </p:cNvSpPr>
          <p:nvPr>
            <p:ph type="body" idx="1"/>
          </p:nvPr>
        </p:nvSpPr>
        <p:spPr/>
        <p:txBody>
          <a:bodyPr/>
          <a:lstStyle/>
          <a:p>
            <a:pPr eaLnBrk="1" hangingPunct="1"/>
            <a:r>
              <a:rPr lang="en-US" altLang="en-US" smtClean="0"/>
              <a:t>A </a:t>
            </a:r>
            <a:r>
              <a:rPr lang="en-US" altLang="en-US" b="1" smtClean="0"/>
              <a:t>Boolean value</a:t>
            </a:r>
            <a:r>
              <a:rPr lang="en-US" altLang="en-US" smtClean="0"/>
              <a:t> is a value of </a:t>
            </a:r>
            <a:r>
              <a:rPr lang="en-US" altLang="en-US" sz="2400" smtClean="0">
                <a:latin typeface="Courier New" panose="02070309020205020404" pitchFamily="49" charset="0"/>
                <a:cs typeface="Courier New" panose="02070309020205020404" pitchFamily="49" charset="0"/>
              </a:rPr>
              <a:t>TRUE</a:t>
            </a:r>
            <a:r>
              <a:rPr lang="en-US" altLang="en-US" smtClean="0"/>
              <a:t> or </a:t>
            </a:r>
            <a:r>
              <a:rPr lang="en-US" altLang="en-US" sz="2400" smtClean="0">
                <a:latin typeface="Courier New" panose="02070309020205020404" pitchFamily="49" charset="0"/>
                <a:cs typeface="Courier New" panose="02070309020205020404" pitchFamily="49" charset="0"/>
              </a:rPr>
              <a:t>FALSE</a:t>
            </a:r>
          </a:p>
          <a:p>
            <a:pPr eaLnBrk="1" hangingPunct="1"/>
            <a:r>
              <a:rPr lang="en-US" altLang="en-US" smtClean="0"/>
              <a:t>It decides which part of a program should execute and which part should compare data</a:t>
            </a:r>
          </a:p>
          <a:p>
            <a:pPr eaLnBrk="1" hangingPunct="1"/>
            <a:r>
              <a:rPr lang="en-US" altLang="en-US" smtClean="0"/>
              <a:t>In PHP programming, you can only use </a:t>
            </a:r>
            <a:r>
              <a:rPr lang="en-US" altLang="en-US" sz="2400" smtClean="0">
                <a:latin typeface="Courier New" panose="02070309020205020404" pitchFamily="49" charset="0"/>
                <a:cs typeface="Courier New" panose="02070309020205020404" pitchFamily="49" charset="0"/>
              </a:rPr>
              <a:t>TRUE</a:t>
            </a:r>
            <a:r>
              <a:rPr lang="en-US" altLang="en-US" smtClean="0"/>
              <a:t> or </a:t>
            </a:r>
            <a:r>
              <a:rPr lang="en-US" altLang="en-US" sz="2400" smtClean="0">
                <a:latin typeface="Courier New" panose="02070309020205020404" pitchFamily="49" charset="0"/>
                <a:cs typeface="Courier New" panose="02070309020205020404" pitchFamily="49" charset="0"/>
              </a:rPr>
              <a:t>FALSE</a:t>
            </a:r>
            <a:r>
              <a:rPr lang="en-US" altLang="en-US" smtClean="0"/>
              <a:t> Boolean values</a:t>
            </a:r>
          </a:p>
          <a:p>
            <a:pPr eaLnBrk="1" hangingPunct="1"/>
            <a:r>
              <a:rPr lang="en-US" altLang="en-US" smtClean="0"/>
              <a:t>In other programming languages, you can use integers such as 1 = </a:t>
            </a:r>
            <a:r>
              <a:rPr lang="en-US" altLang="en-US" sz="2400" smtClean="0">
                <a:latin typeface="Courier New" panose="02070309020205020404" pitchFamily="49" charset="0"/>
                <a:cs typeface="Courier New" panose="02070309020205020404" pitchFamily="49" charset="0"/>
              </a:rPr>
              <a:t>TRUE</a:t>
            </a:r>
            <a:r>
              <a:rPr lang="en-US" altLang="en-US" smtClean="0"/>
              <a:t>, 0 = </a:t>
            </a:r>
            <a:r>
              <a:rPr lang="en-US" altLang="en-US" sz="2400" smtClean="0">
                <a:latin typeface="Courier New" panose="02070309020205020404" pitchFamily="49" charset="0"/>
                <a:cs typeface="Courier New" panose="02070309020205020404" pitchFamily="49" charset="0"/>
              </a:rPr>
              <a:t>FALSE</a:t>
            </a:r>
            <a:endParaRPr lang="en-US" altLang="en-US" smtClean="0"/>
          </a:p>
          <a:p>
            <a:pPr eaLnBrk="1" hangingPunct="1"/>
            <a:endParaRPr lang="en-US" altLang="en-US"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38322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sz="4000" smtClean="0"/>
              <a:t>Creating PHP Code Blocks</a:t>
            </a:r>
          </a:p>
        </p:txBody>
      </p:sp>
      <p:sp>
        <p:nvSpPr>
          <p:cNvPr id="6149" name="Rectangle 3"/>
          <p:cNvSpPr>
            <a:spLocks noGrp="1" noChangeArrowheads="1"/>
          </p:cNvSpPr>
          <p:nvPr>
            <p:ph type="body" idx="1"/>
          </p:nvPr>
        </p:nvSpPr>
        <p:spPr/>
        <p:txBody>
          <a:bodyPr/>
          <a:lstStyle/>
          <a:p>
            <a:pPr eaLnBrk="1" hangingPunct="1"/>
            <a:r>
              <a:rPr lang="en-US" altLang="en-US" b="1" smtClean="0"/>
              <a:t>Code declaration blocks</a:t>
            </a:r>
            <a:r>
              <a:rPr lang="en-US" altLang="en-US" smtClean="0"/>
              <a:t> are separate sections on a Web page that are interpreted by the scripting engine</a:t>
            </a:r>
          </a:p>
          <a:p>
            <a:pPr eaLnBrk="1" hangingPunct="1"/>
            <a:r>
              <a:rPr lang="en-US" altLang="en-US" smtClean="0"/>
              <a:t>There are four types of code declaration blocks:</a:t>
            </a:r>
          </a:p>
          <a:p>
            <a:pPr lvl="1" eaLnBrk="1" hangingPunct="1"/>
            <a:r>
              <a:rPr lang="en-US" altLang="en-US" smtClean="0"/>
              <a:t>Standard PHP script delimiters</a:t>
            </a:r>
          </a:p>
          <a:p>
            <a:pPr lvl="1" eaLnBrk="1" hangingPunct="1"/>
            <a:r>
              <a:rPr lang="en-US" altLang="en-US" smtClean="0"/>
              <a:t>The </a:t>
            </a:r>
            <a:r>
              <a:rPr lang="en-US" altLang="en-US" smtClean="0">
                <a:latin typeface="Courier New" panose="02070309020205020404" pitchFamily="49" charset="0"/>
              </a:rPr>
              <a:t>&lt;script&gt;</a:t>
            </a:r>
            <a:r>
              <a:rPr lang="en-US" altLang="en-US" smtClean="0"/>
              <a:t> element</a:t>
            </a:r>
          </a:p>
          <a:p>
            <a:pPr lvl="1" eaLnBrk="1" hangingPunct="1"/>
            <a:r>
              <a:rPr lang="en-US" altLang="en-US" smtClean="0"/>
              <a:t>Short PHP script delimiters</a:t>
            </a:r>
          </a:p>
          <a:p>
            <a:pPr lvl="1" eaLnBrk="1" hangingPunct="1"/>
            <a:r>
              <a:rPr lang="en-US" altLang="en-US" smtClean="0"/>
              <a:t>ASP-style script delimiters</a:t>
            </a:r>
          </a:p>
          <a:p>
            <a:pPr eaLnBrk="1" hangingPunct="1"/>
            <a:endParaRPr lang="en-US" altLang="en-US" smtClean="0"/>
          </a:p>
          <a:p>
            <a:pPr eaLnBrk="1" hangingPunct="1"/>
            <a:endParaRPr lang="en-US" altLang="en-US"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27322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sz="4000" smtClean="0"/>
              <a:t>Arrays</a:t>
            </a:r>
          </a:p>
        </p:txBody>
      </p:sp>
      <p:sp>
        <p:nvSpPr>
          <p:cNvPr id="35845" name="Rectangle 3"/>
          <p:cNvSpPr>
            <a:spLocks noGrp="1" noChangeArrowheads="1"/>
          </p:cNvSpPr>
          <p:nvPr>
            <p:ph type="body" idx="1"/>
          </p:nvPr>
        </p:nvSpPr>
        <p:spPr/>
        <p:txBody>
          <a:bodyPr/>
          <a:lstStyle/>
          <a:p>
            <a:pPr eaLnBrk="1" hangingPunct="1"/>
            <a:r>
              <a:rPr lang="en-US" altLang="en-US" dirty="0" smtClean="0"/>
              <a:t>An </a:t>
            </a:r>
            <a:r>
              <a:rPr lang="en-US" altLang="en-US" b="1" dirty="0" smtClean="0"/>
              <a:t>array</a:t>
            </a:r>
            <a:r>
              <a:rPr lang="en-US" altLang="en-US" dirty="0" smtClean="0"/>
              <a:t> contains a set of data represented by a single variable name</a:t>
            </a:r>
          </a:p>
          <a:p>
            <a:pPr eaLnBrk="1" hangingPunct="1">
              <a:buFontTx/>
              <a:buNone/>
            </a:pPr>
            <a:endParaRPr lang="en-US" altLang="en-US" dirty="0" smtClean="0"/>
          </a:p>
          <a:p>
            <a:pPr eaLnBrk="1" hangingPunct="1">
              <a:buFontTx/>
              <a:buNone/>
            </a:pPr>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buFontTx/>
              <a:buNone/>
            </a:pPr>
            <a:endParaRPr lang="en-US" altLang="en-US" sz="1800" b="1" dirty="0" smtClean="0"/>
          </a:p>
          <a:p>
            <a:pPr algn="ctr" eaLnBrk="1" hangingPunct="1">
              <a:buFontTx/>
              <a:buNone/>
            </a:pPr>
            <a:endParaRPr lang="en-US" altLang="en-US" sz="1800" b="1" dirty="0" smtClean="0"/>
          </a:p>
          <a:p>
            <a:pPr algn="ctr" eaLnBrk="1" hangingPunct="1">
              <a:buFontTx/>
              <a:buNone/>
            </a:pPr>
            <a:endParaRPr lang="en-US" altLang="en-US" sz="1800" b="1" dirty="0" smtClean="0"/>
          </a:p>
          <a:p>
            <a:pPr algn="ctr" eaLnBrk="1" hangingPunct="1">
              <a:buFontTx/>
              <a:buNone/>
            </a:pPr>
            <a:endParaRPr lang="en-US" altLang="en-US" sz="1800" b="1" dirty="0" smtClean="0"/>
          </a:p>
          <a:p>
            <a:pPr algn="ctr" eaLnBrk="1" hangingPunct="1">
              <a:buFontTx/>
              <a:buNone/>
            </a:pPr>
            <a:endParaRPr lang="en-US" altLang="en-US" sz="1800" b="1" dirty="0" smtClean="0"/>
          </a:p>
          <a:p>
            <a:pPr algn="ctr" eaLnBrk="1" hangingPunct="1">
              <a:buFontTx/>
              <a:buNone/>
            </a:pPr>
            <a:r>
              <a:rPr lang="en-US" altLang="en-US" sz="1800" b="1" dirty="0" smtClean="0"/>
              <a:t>       </a:t>
            </a:r>
            <a:r>
              <a:rPr lang="en-US" altLang="en-US" sz="2000" b="1" dirty="0" smtClean="0"/>
              <a:t>Figure 1-17 Conceptual example of an array</a:t>
            </a:r>
            <a:endParaRPr lang="en-US" altLang="en-US" sz="2000" dirty="0" smtClean="0"/>
          </a:p>
        </p:txBody>
      </p:sp>
      <p:pic>
        <p:nvPicPr>
          <p:cNvPr id="35846" name="Picture 6" descr="Figure01_17.ti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57400" y="2511135"/>
            <a:ext cx="4557713"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4139359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normAutofit fontScale="90000"/>
          </a:bodyPr>
          <a:lstStyle/>
          <a:p>
            <a:pPr eaLnBrk="1" hangingPunct="1"/>
            <a:r>
              <a:rPr lang="en-US" altLang="en-US" sz="4000" smtClean="0"/>
              <a:t>Declaring and Initializing Indexed Arrays</a:t>
            </a:r>
          </a:p>
        </p:txBody>
      </p:sp>
      <p:sp>
        <p:nvSpPr>
          <p:cNvPr id="36869" name="Rectangle 3"/>
          <p:cNvSpPr>
            <a:spLocks noGrp="1" noChangeArrowheads="1"/>
          </p:cNvSpPr>
          <p:nvPr>
            <p:ph type="body" idx="1"/>
          </p:nvPr>
        </p:nvSpPr>
        <p:spPr/>
        <p:txBody>
          <a:bodyPr/>
          <a:lstStyle/>
          <a:p>
            <a:pPr eaLnBrk="1" hangingPunct="1">
              <a:lnSpc>
                <a:spcPct val="90000"/>
              </a:lnSpc>
            </a:pPr>
            <a:r>
              <a:rPr lang="en-US" altLang="en-US" dirty="0" smtClean="0"/>
              <a:t>An </a:t>
            </a:r>
            <a:r>
              <a:rPr lang="en-US" altLang="en-US" b="1" dirty="0" smtClean="0"/>
              <a:t>element</a:t>
            </a:r>
            <a:r>
              <a:rPr lang="en-US" altLang="en-US" dirty="0" smtClean="0"/>
              <a:t> refers to each piece of data that is stored within an array</a:t>
            </a:r>
          </a:p>
          <a:p>
            <a:pPr eaLnBrk="1" hangingPunct="1">
              <a:lnSpc>
                <a:spcPct val="90000"/>
              </a:lnSpc>
            </a:pPr>
            <a:r>
              <a:rPr lang="en-US" altLang="en-US" dirty="0" smtClean="0"/>
              <a:t>An </a:t>
            </a:r>
            <a:r>
              <a:rPr lang="en-US" altLang="en-US" b="1" dirty="0" smtClean="0"/>
              <a:t>index</a:t>
            </a:r>
            <a:r>
              <a:rPr lang="en-US" altLang="en-US" dirty="0" smtClean="0"/>
              <a:t> is an element’s numeric position within the array</a:t>
            </a:r>
          </a:p>
          <a:p>
            <a:pPr lvl="1" eaLnBrk="1" hangingPunct="1">
              <a:lnSpc>
                <a:spcPct val="90000"/>
              </a:lnSpc>
            </a:pPr>
            <a:r>
              <a:rPr lang="en-US" altLang="en-US" dirty="0" smtClean="0"/>
              <a:t>By default, indexes begin with the number zero (0)</a:t>
            </a:r>
          </a:p>
          <a:p>
            <a:pPr lvl="1" eaLnBrk="1" hangingPunct="1">
              <a:lnSpc>
                <a:spcPct val="90000"/>
              </a:lnSpc>
            </a:pPr>
            <a:r>
              <a:rPr lang="en-US" altLang="en-US" dirty="0" smtClean="0"/>
              <a:t>An element is referenced by enclosing its index in brackets at the end of the array name:</a:t>
            </a:r>
          </a:p>
          <a:p>
            <a:pPr lvl="1" eaLnBrk="1" hangingPunct="1">
              <a:lnSpc>
                <a:spcPct val="90000"/>
              </a:lnSpc>
              <a:buFontTx/>
              <a:buNone/>
            </a:pPr>
            <a:r>
              <a:rPr lang="en-US" altLang="en-US" dirty="0" smtClean="0"/>
              <a:t>   </a:t>
            </a:r>
          </a:p>
          <a:p>
            <a:pPr lvl="1" eaLnBrk="1" hangingPunct="1">
              <a:lnSpc>
                <a:spcPct val="90000"/>
              </a:lnSpc>
              <a:buFontTx/>
              <a:buNone/>
            </a:pPr>
            <a:r>
              <a:rPr lang="en-US" altLang="en-US" dirty="0" smtClean="0">
                <a:latin typeface="Courier New" panose="02070309020205020404" pitchFamily="49" charset="0"/>
              </a:rPr>
              <a:t>	$Provinces[1]</a:t>
            </a:r>
          </a:p>
          <a:p>
            <a:pPr eaLnBrk="1" hangingPunct="1">
              <a:lnSpc>
                <a:spcPct val="90000"/>
              </a:lnSpc>
              <a:buFontTx/>
              <a:buNone/>
            </a:pPr>
            <a:endParaRPr lang="en-US" altLang="en-US" b="1" dirty="0" smtClean="0">
              <a:latin typeface="Courier New" panose="02070309020205020404" pitchFamily="49" charset="0"/>
            </a:endParaRPr>
          </a:p>
          <a:p>
            <a:pPr>
              <a:lnSpc>
                <a:spcPct val="90000"/>
              </a:lnSpc>
            </a:pPr>
            <a:r>
              <a:rPr lang="en-US" altLang="en-US" dirty="0" smtClean="0"/>
              <a:t>Which province is $Provinces[1] ?</a:t>
            </a:r>
          </a:p>
          <a:p>
            <a:pPr eaLnBrk="1" hangingPunct="1">
              <a:lnSpc>
                <a:spcPct val="90000"/>
              </a:lnSpc>
            </a:pPr>
            <a:endParaRPr lang="en-US" altLang="en-US"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606156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normAutofit fontScale="90000"/>
          </a:bodyPr>
          <a:lstStyle/>
          <a:p>
            <a:pPr eaLnBrk="1" hangingPunct="1"/>
            <a:r>
              <a:rPr lang="en-US" altLang="en-US" sz="4000" dirty="0" smtClean="0"/>
              <a:t>Declaring and Initializing Indexed Arrays</a:t>
            </a:r>
          </a:p>
        </p:txBody>
      </p:sp>
      <p:sp>
        <p:nvSpPr>
          <p:cNvPr id="37893" name="Rectangle 3"/>
          <p:cNvSpPr>
            <a:spLocks noGrp="1" noChangeArrowheads="1"/>
          </p:cNvSpPr>
          <p:nvPr>
            <p:ph type="body" idx="1"/>
          </p:nvPr>
        </p:nvSpPr>
        <p:spPr/>
        <p:txBody>
          <a:bodyPr/>
          <a:lstStyle/>
          <a:p>
            <a:pPr eaLnBrk="1" hangingPunct="1">
              <a:lnSpc>
                <a:spcPct val="80000"/>
              </a:lnSpc>
            </a:pPr>
            <a:r>
              <a:rPr lang="en-US" altLang="en-US" dirty="0" smtClean="0"/>
              <a:t>The </a:t>
            </a:r>
            <a:r>
              <a:rPr lang="en-US" altLang="en-US" dirty="0" smtClean="0">
                <a:latin typeface="Courier New" panose="02070309020205020404" pitchFamily="49" charset="0"/>
              </a:rPr>
              <a:t>array()</a:t>
            </a:r>
            <a:r>
              <a:rPr lang="en-US" altLang="en-US" dirty="0" smtClean="0"/>
              <a:t> construct syntax is:</a:t>
            </a:r>
          </a:p>
          <a:p>
            <a:pPr lvl="1" eaLnBrk="1" hangingPunct="1">
              <a:lnSpc>
                <a:spcPct val="80000"/>
              </a:lnSpc>
              <a:buFontTx/>
              <a:buNone/>
            </a:pPr>
            <a:r>
              <a:rPr lang="en-US" altLang="en-US" sz="2200" dirty="0" smtClean="0"/>
              <a:t>	</a:t>
            </a:r>
          </a:p>
          <a:p>
            <a:pPr lvl="1" eaLnBrk="1" hangingPunct="1">
              <a:lnSpc>
                <a:spcPct val="80000"/>
              </a:lnSpc>
              <a:buFontTx/>
              <a:buNone/>
            </a:pPr>
            <a:r>
              <a:rPr lang="en-US" altLang="en-US" sz="2200" b="1" dirty="0" smtClean="0">
                <a:latin typeface="Courier New" panose="02070309020205020404" pitchFamily="49" charset="0"/>
              </a:rPr>
              <a:t>	</a:t>
            </a:r>
            <a:r>
              <a:rPr lang="en-US" altLang="en-US" b="1" dirty="0" smtClean="0">
                <a:latin typeface="Courier New" panose="02070309020205020404" pitchFamily="49" charset="0"/>
              </a:rPr>
              <a:t>$</a:t>
            </a:r>
            <a:r>
              <a:rPr lang="en-US" altLang="en-US" b="1" i="1" dirty="0" err="1" smtClean="0">
                <a:latin typeface="Courier New" panose="02070309020205020404" pitchFamily="49" charset="0"/>
              </a:rPr>
              <a:t>array_name</a:t>
            </a:r>
            <a:r>
              <a:rPr lang="en-US" altLang="en-US" b="1" dirty="0" smtClean="0">
                <a:latin typeface="Courier New" panose="02070309020205020404" pitchFamily="49" charset="0"/>
              </a:rPr>
              <a:t> = array(</a:t>
            </a:r>
            <a:r>
              <a:rPr lang="en-US" altLang="en-US" b="1" i="1" dirty="0" smtClean="0">
                <a:latin typeface="Courier New" panose="02070309020205020404" pitchFamily="49" charset="0"/>
              </a:rPr>
              <a:t>values</a:t>
            </a:r>
            <a:r>
              <a:rPr lang="en-US" altLang="en-US" b="1" dirty="0" smtClean="0">
                <a:latin typeface="Courier New" panose="02070309020205020404" pitchFamily="49" charset="0"/>
              </a:rPr>
              <a:t>);</a:t>
            </a:r>
          </a:p>
          <a:p>
            <a:pPr lvl="1" eaLnBrk="1" hangingPunct="1">
              <a:lnSpc>
                <a:spcPct val="0"/>
              </a:lnSpc>
              <a:spcBef>
                <a:spcPct val="0"/>
              </a:spcBef>
              <a:spcAft>
                <a:spcPct val="40000"/>
              </a:spcAft>
              <a:buFontTx/>
              <a:buNone/>
            </a:pPr>
            <a:endParaRPr lang="en-US" altLang="en-US" sz="2200" b="1" dirty="0" smtClean="0"/>
          </a:p>
          <a:p>
            <a:pPr lvl="1" eaLnBrk="1" hangingPunct="1">
              <a:lnSpc>
                <a:spcPct val="80000"/>
              </a:lnSpc>
              <a:buFontTx/>
              <a:buNone/>
            </a:pPr>
            <a:r>
              <a:rPr lang="en-US" altLang="en-US" sz="1800" dirty="0" smtClean="0">
                <a:latin typeface="Courier New" panose="02070309020205020404" pitchFamily="49" charset="0"/>
              </a:rPr>
              <a:t>  $Provinces = array(</a:t>
            </a:r>
          </a:p>
          <a:p>
            <a:pPr lvl="1" eaLnBrk="1" hangingPunct="1">
              <a:lnSpc>
                <a:spcPct val="80000"/>
              </a:lnSpc>
              <a:buFontTx/>
              <a:buNone/>
            </a:pPr>
            <a:r>
              <a:rPr lang="en-US" altLang="en-US" sz="1800" dirty="0" smtClean="0">
                <a:latin typeface="Courier New" panose="02070309020205020404" pitchFamily="49" charset="0"/>
              </a:rPr>
              <a:t>       "Newfoundland and Labrador",</a:t>
            </a:r>
          </a:p>
          <a:p>
            <a:pPr lvl="1" eaLnBrk="1" hangingPunct="1">
              <a:lnSpc>
                <a:spcPct val="80000"/>
              </a:lnSpc>
              <a:buFontTx/>
              <a:buNone/>
            </a:pPr>
            <a:r>
              <a:rPr lang="en-US" altLang="en-US" sz="1800" dirty="0" smtClean="0">
                <a:latin typeface="Courier New" panose="02070309020205020404" pitchFamily="49" charset="0"/>
              </a:rPr>
              <a:t>       "Prince Edward Island",</a:t>
            </a:r>
          </a:p>
          <a:p>
            <a:pPr lvl="1" eaLnBrk="1" hangingPunct="1">
              <a:lnSpc>
                <a:spcPct val="80000"/>
              </a:lnSpc>
              <a:buFontTx/>
              <a:buNone/>
            </a:pPr>
            <a:r>
              <a:rPr lang="en-US" altLang="en-US" sz="1800" dirty="0" smtClean="0">
                <a:latin typeface="Courier New" panose="02070309020205020404" pitchFamily="49" charset="0"/>
              </a:rPr>
              <a:t>       "Nova Scotia",</a:t>
            </a:r>
          </a:p>
          <a:p>
            <a:pPr lvl="1" eaLnBrk="1" hangingPunct="1">
              <a:lnSpc>
                <a:spcPct val="80000"/>
              </a:lnSpc>
              <a:buFontTx/>
              <a:buNone/>
            </a:pPr>
            <a:r>
              <a:rPr lang="en-US" altLang="en-US" sz="1800" dirty="0" smtClean="0">
                <a:latin typeface="Courier New" panose="02070309020205020404" pitchFamily="49" charset="0"/>
              </a:rPr>
              <a:t>       "New Brunswick",</a:t>
            </a:r>
          </a:p>
          <a:p>
            <a:pPr lvl="1" eaLnBrk="1" hangingPunct="1">
              <a:lnSpc>
                <a:spcPct val="80000"/>
              </a:lnSpc>
              <a:buFontTx/>
              <a:buNone/>
            </a:pPr>
            <a:r>
              <a:rPr lang="en-US" altLang="en-US" sz="1800" dirty="0" smtClean="0">
                <a:latin typeface="Courier New" panose="02070309020205020404" pitchFamily="49" charset="0"/>
              </a:rPr>
              <a:t>       "Quebec",</a:t>
            </a:r>
          </a:p>
          <a:p>
            <a:pPr lvl="1" eaLnBrk="1" hangingPunct="1">
              <a:lnSpc>
                <a:spcPct val="80000"/>
              </a:lnSpc>
              <a:buFontTx/>
              <a:buNone/>
            </a:pPr>
            <a:r>
              <a:rPr lang="en-US" altLang="en-US" sz="1800" dirty="0" smtClean="0">
                <a:latin typeface="Courier New" panose="02070309020205020404" pitchFamily="49" charset="0"/>
              </a:rPr>
              <a:t>       "Ontario",</a:t>
            </a:r>
          </a:p>
          <a:p>
            <a:pPr lvl="1" eaLnBrk="1" hangingPunct="1">
              <a:lnSpc>
                <a:spcPct val="80000"/>
              </a:lnSpc>
              <a:buFontTx/>
              <a:buNone/>
            </a:pPr>
            <a:r>
              <a:rPr lang="en-US" altLang="en-US" sz="1800" dirty="0" smtClean="0">
                <a:latin typeface="Courier New" panose="02070309020205020404" pitchFamily="49" charset="0"/>
              </a:rPr>
              <a:t>       "Manitoba",</a:t>
            </a:r>
          </a:p>
          <a:p>
            <a:pPr lvl="1" eaLnBrk="1" hangingPunct="1">
              <a:lnSpc>
                <a:spcPct val="80000"/>
              </a:lnSpc>
              <a:buFontTx/>
              <a:buNone/>
            </a:pPr>
            <a:r>
              <a:rPr lang="en-US" altLang="en-US" sz="1800" dirty="0" smtClean="0">
                <a:latin typeface="Courier New" panose="02070309020205020404" pitchFamily="49" charset="0"/>
              </a:rPr>
              <a:t>       "Saskatchewan",</a:t>
            </a:r>
          </a:p>
          <a:p>
            <a:pPr lvl="1" eaLnBrk="1" hangingPunct="1">
              <a:lnSpc>
                <a:spcPct val="80000"/>
              </a:lnSpc>
              <a:buFontTx/>
              <a:buNone/>
            </a:pPr>
            <a:r>
              <a:rPr lang="en-US" altLang="en-US" sz="1800" dirty="0" smtClean="0">
                <a:latin typeface="Courier New" panose="02070309020205020404" pitchFamily="49" charset="0"/>
              </a:rPr>
              <a:t>       "Alberta",</a:t>
            </a:r>
          </a:p>
          <a:p>
            <a:pPr lvl="1" eaLnBrk="1" hangingPunct="1">
              <a:lnSpc>
                <a:spcPct val="80000"/>
              </a:lnSpc>
              <a:buFontTx/>
              <a:buNone/>
            </a:pPr>
            <a:r>
              <a:rPr lang="en-US" altLang="en-US" sz="1800" dirty="0" smtClean="0">
                <a:latin typeface="Courier New" panose="02070309020205020404" pitchFamily="49" charset="0"/>
              </a:rPr>
              <a:t>       "British Columbia"</a:t>
            </a:r>
          </a:p>
          <a:p>
            <a:pPr lvl="1" eaLnBrk="1" hangingPunct="1">
              <a:lnSpc>
                <a:spcPct val="80000"/>
              </a:lnSpc>
              <a:buFontTx/>
              <a:buNone/>
            </a:pPr>
            <a:r>
              <a:rPr lang="en-US" altLang="en-US" sz="1800" dirty="0" smtClean="0">
                <a:latin typeface="Courier New" panose="02070309020205020404" pitchFamily="49" charset="0"/>
              </a:rPr>
              <a:t>       );</a:t>
            </a:r>
          </a:p>
          <a:p>
            <a:pPr lvl="1" eaLnBrk="1" hangingPunct="1">
              <a:lnSpc>
                <a:spcPct val="80000"/>
              </a:lnSpc>
              <a:buFontTx/>
              <a:buNone/>
            </a:pPr>
            <a:endParaRPr lang="en-US" altLang="en-US" sz="1800" dirty="0" smtClean="0">
              <a:latin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4007644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normAutofit fontScale="90000"/>
          </a:bodyPr>
          <a:lstStyle/>
          <a:p>
            <a:pPr eaLnBrk="1" hangingPunct="1"/>
            <a:r>
              <a:rPr lang="en-US" altLang="en-US" sz="4000" dirty="0" smtClean="0"/>
              <a:t>Declaring and Initializing Indexed Arrays</a:t>
            </a:r>
          </a:p>
        </p:txBody>
      </p:sp>
      <p:sp>
        <p:nvSpPr>
          <p:cNvPr id="38917" name="Rectangle 3"/>
          <p:cNvSpPr>
            <a:spLocks noGrp="1" noChangeArrowheads="1"/>
          </p:cNvSpPr>
          <p:nvPr>
            <p:ph type="body" idx="1"/>
          </p:nvPr>
        </p:nvSpPr>
        <p:spPr/>
        <p:txBody>
          <a:bodyPr/>
          <a:lstStyle/>
          <a:p>
            <a:pPr eaLnBrk="1" hangingPunct="1">
              <a:lnSpc>
                <a:spcPct val="90000"/>
              </a:lnSpc>
            </a:pPr>
            <a:r>
              <a:rPr lang="en-US" altLang="en-US" dirty="0" smtClean="0"/>
              <a:t>Array name and brackets syntax is:</a:t>
            </a:r>
          </a:p>
          <a:p>
            <a:pPr eaLnBrk="1" hangingPunct="1">
              <a:lnSpc>
                <a:spcPct val="90000"/>
              </a:lnSpc>
              <a:buFontTx/>
              <a:buNone/>
            </a:pPr>
            <a:r>
              <a:rPr lang="en-US" altLang="en-US" dirty="0" smtClean="0"/>
              <a:t>	</a:t>
            </a:r>
            <a:r>
              <a:rPr lang="en-US" altLang="en-US" b="1" dirty="0" smtClean="0">
                <a:latin typeface="Courier New" panose="02070309020205020404" pitchFamily="49" charset="0"/>
              </a:rPr>
              <a:t>$</a:t>
            </a:r>
            <a:r>
              <a:rPr lang="en-US" altLang="en-US" b="1" i="1" dirty="0" err="1" smtClean="0">
                <a:latin typeface="Courier New" panose="02070309020205020404" pitchFamily="49" charset="0"/>
              </a:rPr>
              <a:t>array_name</a:t>
            </a:r>
            <a:r>
              <a:rPr lang="en-US" altLang="en-US" b="1" dirty="0" smtClean="0">
                <a:latin typeface="Courier New" panose="02070309020205020404" pitchFamily="49" charset="0"/>
              </a:rPr>
              <a:t>[ ]</a:t>
            </a:r>
          </a:p>
          <a:p>
            <a:pPr eaLnBrk="1" hangingPunct="1">
              <a:lnSpc>
                <a:spcPct val="90000"/>
              </a:lnSpc>
              <a:spcBef>
                <a:spcPct val="60000"/>
              </a:spcBef>
              <a:buFontTx/>
              <a:buNone/>
            </a:pPr>
            <a:r>
              <a:rPr lang="en-US" altLang="en-US" sz="2200" dirty="0" smtClean="0">
                <a:latin typeface="Courier New" panose="02070309020205020404" pitchFamily="49" charset="0"/>
              </a:rPr>
              <a:t>  </a:t>
            </a:r>
            <a:r>
              <a:rPr lang="en-US" altLang="en-US" sz="2100" dirty="0" smtClean="0">
                <a:latin typeface="Courier New" panose="02070309020205020404" pitchFamily="49" charset="0"/>
              </a:rPr>
              <a:t>$Provinces[] = "Newfoundland and Labrador";</a:t>
            </a:r>
          </a:p>
          <a:p>
            <a:pPr eaLnBrk="1" hangingPunct="1">
              <a:lnSpc>
                <a:spcPct val="90000"/>
              </a:lnSpc>
              <a:buFontTx/>
              <a:buNone/>
            </a:pPr>
            <a:r>
              <a:rPr lang="en-US" altLang="en-US" sz="2100" dirty="0" smtClean="0">
                <a:latin typeface="Courier New" panose="02070309020205020404" pitchFamily="49" charset="0"/>
              </a:rPr>
              <a:t>  $Provinces[] = "Prince Edward Island";</a:t>
            </a:r>
          </a:p>
          <a:p>
            <a:pPr eaLnBrk="1" hangingPunct="1">
              <a:lnSpc>
                <a:spcPct val="90000"/>
              </a:lnSpc>
              <a:buFontTx/>
              <a:buNone/>
            </a:pPr>
            <a:r>
              <a:rPr lang="en-US" altLang="en-US" sz="2100" dirty="0" smtClean="0">
                <a:latin typeface="Courier New" panose="02070309020205020404" pitchFamily="49" charset="0"/>
              </a:rPr>
              <a:t>  $Provinces[] = "Nova Scotia";</a:t>
            </a:r>
          </a:p>
          <a:p>
            <a:pPr eaLnBrk="1" hangingPunct="1">
              <a:lnSpc>
                <a:spcPct val="90000"/>
              </a:lnSpc>
              <a:buFontTx/>
              <a:buNone/>
            </a:pPr>
            <a:r>
              <a:rPr lang="en-US" altLang="en-US" sz="2100" dirty="0" smtClean="0">
                <a:latin typeface="Courier New" panose="02070309020205020404" pitchFamily="49" charset="0"/>
              </a:rPr>
              <a:t>  $Provinces[] = "New Brunswick";</a:t>
            </a:r>
          </a:p>
          <a:p>
            <a:pPr eaLnBrk="1" hangingPunct="1">
              <a:lnSpc>
                <a:spcPct val="90000"/>
              </a:lnSpc>
              <a:buFontTx/>
              <a:buNone/>
            </a:pPr>
            <a:r>
              <a:rPr lang="en-US" altLang="en-US" sz="2100" dirty="0" smtClean="0">
                <a:latin typeface="Courier New" panose="02070309020205020404" pitchFamily="49" charset="0"/>
              </a:rPr>
              <a:t>  $Provinces[] = "Quebec";</a:t>
            </a:r>
          </a:p>
          <a:p>
            <a:pPr eaLnBrk="1" hangingPunct="1">
              <a:lnSpc>
                <a:spcPct val="90000"/>
              </a:lnSpc>
              <a:buFontTx/>
              <a:buNone/>
            </a:pPr>
            <a:r>
              <a:rPr lang="en-US" altLang="en-US" sz="2100" dirty="0" smtClean="0">
                <a:latin typeface="Courier New" panose="02070309020205020404" pitchFamily="49" charset="0"/>
              </a:rPr>
              <a:t>  $Provinces[] = "Ontario";</a:t>
            </a:r>
          </a:p>
          <a:p>
            <a:pPr eaLnBrk="1" hangingPunct="1">
              <a:lnSpc>
                <a:spcPct val="90000"/>
              </a:lnSpc>
              <a:buFontTx/>
              <a:buNone/>
            </a:pPr>
            <a:r>
              <a:rPr lang="en-US" altLang="en-US" sz="2100" dirty="0" smtClean="0">
                <a:latin typeface="Courier New" panose="02070309020205020404" pitchFamily="49" charset="0"/>
              </a:rPr>
              <a:t>  $Provinces[] = "Manitoba";</a:t>
            </a:r>
          </a:p>
          <a:p>
            <a:pPr eaLnBrk="1" hangingPunct="1">
              <a:lnSpc>
                <a:spcPct val="90000"/>
              </a:lnSpc>
              <a:buFontTx/>
              <a:buNone/>
            </a:pPr>
            <a:r>
              <a:rPr lang="en-US" altLang="en-US" sz="2100" dirty="0" smtClean="0">
                <a:latin typeface="Courier New" panose="02070309020205020404" pitchFamily="49" charset="0"/>
              </a:rPr>
              <a:t>  $Provinces[] = "Saskatchewan";</a:t>
            </a:r>
          </a:p>
          <a:p>
            <a:pPr eaLnBrk="1" hangingPunct="1">
              <a:lnSpc>
                <a:spcPct val="90000"/>
              </a:lnSpc>
              <a:buFontTx/>
              <a:buNone/>
            </a:pPr>
            <a:r>
              <a:rPr lang="en-US" altLang="en-US" sz="2100" dirty="0" smtClean="0">
                <a:latin typeface="Courier New" panose="02070309020205020404" pitchFamily="49" charset="0"/>
              </a:rPr>
              <a:t>  $Provinces[] = "Alberta";</a:t>
            </a:r>
          </a:p>
          <a:p>
            <a:pPr eaLnBrk="1" hangingPunct="1">
              <a:lnSpc>
                <a:spcPct val="90000"/>
              </a:lnSpc>
              <a:buFontTx/>
              <a:buNone/>
            </a:pPr>
            <a:r>
              <a:rPr lang="en-US" altLang="en-US" sz="2100" dirty="0" smtClean="0">
                <a:latin typeface="Courier New" panose="02070309020205020404" pitchFamily="49" charset="0"/>
              </a:rPr>
              <a:t>  $Provinces[] = "British Columbia";</a:t>
            </a: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432543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normAutofit/>
          </a:bodyPr>
          <a:lstStyle/>
          <a:p>
            <a:pPr eaLnBrk="1" hangingPunct="1"/>
            <a:r>
              <a:rPr lang="en-US" altLang="en-US" sz="4000" dirty="0" smtClean="0"/>
              <a:t>Accessing Element Information</a:t>
            </a:r>
          </a:p>
        </p:txBody>
      </p:sp>
      <p:sp>
        <p:nvSpPr>
          <p:cNvPr id="39941" name="Rectangle 3"/>
          <p:cNvSpPr>
            <a:spLocks noGrp="1" noChangeArrowheads="1"/>
          </p:cNvSpPr>
          <p:nvPr>
            <p:ph type="body" idx="1"/>
          </p:nvPr>
        </p:nvSpPr>
        <p:spPr>
          <a:xfrm>
            <a:off x="457200" y="1600200"/>
            <a:ext cx="8458200" cy="4525963"/>
          </a:xfrm>
        </p:spPr>
        <p:txBody>
          <a:bodyPr/>
          <a:lstStyle/>
          <a:p>
            <a:pPr lvl="1" eaLnBrk="1" hangingPunct="1">
              <a:lnSpc>
                <a:spcPct val="90000"/>
              </a:lnSpc>
              <a:buFontTx/>
              <a:buNone/>
            </a:pPr>
            <a:r>
              <a:rPr lang="en-US" altLang="en-US" sz="2200" smtClean="0">
                <a:latin typeface="Courier New" panose="02070309020205020404" pitchFamily="49" charset="0"/>
              </a:rPr>
              <a:t>echo "&lt;p&gt;Canada's smallest province is $Provinces[1].&lt;br /&gt;";</a:t>
            </a:r>
          </a:p>
          <a:p>
            <a:pPr lvl="1" eaLnBrk="1" hangingPunct="1">
              <a:lnSpc>
                <a:spcPct val="90000"/>
              </a:lnSpc>
              <a:buFontTx/>
              <a:buNone/>
            </a:pPr>
            <a:r>
              <a:rPr lang="en-US" altLang="en-US" sz="2200" smtClean="0">
                <a:latin typeface="Courier New" panose="02070309020205020404" pitchFamily="49" charset="0"/>
              </a:rPr>
              <a:t>echo "Canada's largest province is $Provinces[4].&lt;/p&gt;";</a:t>
            </a:r>
          </a:p>
          <a:p>
            <a:pPr eaLnBrk="1" hangingPunct="1">
              <a:lnSpc>
                <a:spcPct val="90000"/>
              </a:lnSpc>
              <a:buFontTx/>
              <a:buNone/>
            </a:pPr>
            <a:endParaRPr lang="en-US" altLang="en-US" sz="1700" smtClean="0">
              <a:latin typeface="Courier New" panose="02070309020205020404" pitchFamily="49" charset="0"/>
            </a:endParaRPr>
          </a:p>
          <a:p>
            <a:pPr eaLnBrk="1" hangingPunct="1">
              <a:lnSpc>
                <a:spcPct val="90000"/>
              </a:lnSpc>
              <a:buFontTx/>
              <a:buNone/>
            </a:pPr>
            <a:endParaRPr lang="en-US" altLang="en-US" sz="1700" b="1" smtClean="0">
              <a:latin typeface="Courier New" panose="02070309020205020404" pitchFamily="49" charset="0"/>
            </a:endParaRPr>
          </a:p>
          <a:p>
            <a:pPr eaLnBrk="1" hangingPunct="1">
              <a:lnSpc>
                <a:spcPct val="90000"/>
              </a:lnSpc>
              <a:buFontTx/>
              <a:buNone/>
            </a:pPr>
            <a:endParaRPr lang="en-US" altLang="en-US" sz="1600" smtClean="0">
              <a:latin typeface="Courier New" panose="02070309020205020404" pitchFamily="49" charset="0"/>
            </a:endParaRPr>
          </a:p>
          <a:p>
            <a:pPr eaLnBrk="1" hangingPunct="1">
              <a:lnSpc>
                <a:spcPct val="90000"/>
              </a:lnSpc>
              <a:buFontTx/>
              <a:buNone/>
            </a:pPr>
            <a:endParaRPr lang="en-US" altLang="en-US" sz="1600" smtClean="0">
              <a:latin typeface="Courier New" panose="02070309020205020404" pitchFamily="49" charset="0"/>
            </a:endParaRPr>
          </a:p>
          <a:p>
            <a:pPr eaLnBrk="1" hangingPunct="1">
              <a:lnSpc>
                <a:spcPct val="90000"/>
              </a:lnSpc>
              <a:buFontTx/>
              <a:buNone/>
            </a:pPr>
            <a:endParaRPr lang="en-US" altLang="en-US" sz="1600" smtClean="0">
              <a:latin typeface="Courier New" panose="02070309020205020404" pitchFamily="49" charset="0"/>
            </a:endParaRPr>
          </a:p>
          <a:p>
            <a:pPr eaLnBrk="1" hangingPunct="1">
              <a:lnSpc>
                <a:spcPct val="90000"/>
              </a:lnSpc>
              <a:buFontTx/>
              <a:buNone/>
            </a:pPr>
            <a:endParaRPr lang="en-US" altLang="en-US" sz="1600" smtClean="0">
              <a:latin typeface="Courier New" panose="02070309020205020404" pitchFamily="49" charset="0"/>
            </a:endParaRPr>
          </a:p>
          <a:p>
            <a:pPr eaLnBrk="1" hangingPunct="1">
              <a:lnSpc>
                <a:spcPct val="90000"/>
              </a:lnSpc>
              <a:buFontTx/>
              <a:buNone/>
            </a:pPr>
            <a:endParaRPr lang="en-US" altLang="en-US" sz="1600" smtClean="0">
              <a:latin typeface="Courier New" panose="02070309020205020404" pitchFamily="49" charset="0"/>
            </a:endParaRPr>
          </a:p>
          <a:p>
            <a:pPr eaLnBrk="1" hangingPunct="1">
              <a:lnSpc>
                <a:spcPct val="90000"/>
              </a:lnSpc>
              <a:buFontTx/>
              <a:buNone/>
            </a:pPr>
            <a:endParaRPr lang="en-US" altLang="en-US" sz="1600" smtClean="0">
              <a:latin typeface="Courier New" panose="02070309020205020404" pitchFamily="49" charset="0"/>
            </a:endParaRPr>
          </a:p>
          <a:p>
            <a:pPr eaLnBrk="1" hangingPunct="1">
              <a:lnSpc>
                <a:spcPct val="90000"/>
              </a:lnSpc>
              <a:buFontTx/>
              <a:buNone/>
            </a:pPr>
            <a:endParaRPr lang="en-US" altLang="en-US" sz="1600" smtClean="0">
              <a:latin typeface="Courier New" panose="02070309020205020404" pitchFamily="49" charset="0"/>
            </a:endParaRPr>
          </a:p>
          <a:p>
            <a:pPr eaLnBrk="1" hangingPunct="1">
              <a:lnSpc>
                <a:spcPct val="90000"/>
              </a:lnSpc>
              <a:buFontTx/>
              <a:buNone/>
            </a:pPr>
            <a:endParaRPr lang="en-US" altLang="en-US" sz="2000" b="1" smtClean="0"/>
          </a:p>
          <a:p>
            <a:pPr algn="ctr" eaLnBrk="1" hangingPunct="1">
              <a:lnSpc>
                <a:spcPct val="90000"/>
              </a:lnSpc>
              <a:buFontTx/>
              <a:buNone/>
            </a:pPr>
            <a:r>
              <a:rPr lang="en-US" altLang="en-US" sz="2000" b="1" smtClean="0"/>
              <a:t>Figure 1-18   Output of elements in the </a:t>
            </a:r>
            <a:r>
              <a:rPr lang="en-US" altLang="en-US" sz="2000" b="1" smtClean="0">
                <a:latin typeface="Courier New" panose="02070309020205020404" pitchFamily="49" charset="0"/>
              </a:rPr>
              <a:t>$Provinces[]</a:t>
            </a:r>
            <a:r>
              <a:rPr lang="en-US" altLang="en-US" sz="2000" b="1" smtClean="0"/>
              <a:t> array</a:t>
            </a:r>
          </a:p>
          <a:p>
            <a:pPr eaLnBrk="1" hangingPunct="1">
              <a:lnSpc>
                <a:spcPct val="90000"/>
              </a:lnSpc>
              <a:buFontTx/>
              <a:buNone/>
            </a:pPr>
            <a:endParaRPr lang="en-US" altLang="en-US" sz="1600" smtClean="0">
              <a:latin typeface="Courier New" panose="02070309020205020404" pitchFamily="49" charset="0"/>
            </a:endParaRPr>
          </a:p>
          <a:p>
            <a:pPr eaLnBrk="1" hangingPunct="1">
              <a:lnSpc>
                <a:spcPct val="90000"/>
              </a:lnSpc>
              <a:buFontTx/>
              <a:buNone/>
            </a:pPr>
            <a:endParaRPr lang="en-US" altLang="en-US" sz="1600" smtClean="0">
              <a:latin typeface="Courier New" panose="02070309020205020404" pitchFamily="49" charset="0"/>
            </a:endParaRPr>
          </a:p>
        </p:txBody>
      </p:sp>
      <p:pic>
        <p:nvPicPr>
          <p:cNvPr id="39942"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28800" y="3048000"/>
            <a:ext cx="5435600" cy="227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65496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normAutofit/>
          </a:bodyPr>
          <a:lstStyle/>
          <a:p>
            <a:pPr eaLnBrk="1" hangingPunct="1"/>
            <a:r>
              <a:rPr lang="en-US" altLang="en-US" sz="4000" dirty="0" smtClean="0"/>
              <a:t>Accessing Element Information</a:t>
            </a:r>
          </a:p>
        </p:txBody>
      </p:sp>
      <p:sp>
        <p:nvSpPr>
          <p:cNvPr id="40965" name="Rectangle 3"/>
          <p:cNvSpPr>
            <a:spLocks noGrp="1" noChangeArrowheads="1"/>
          </p:cNvSpPr>
          <p:nvPr>
            <p:ph type="body" idx="1"/>
          </p:nvPr>
        </p:nvSpPr>
        <p:spPr/>
        <p:txBody>
          <a:bodyPr/>
          <a:lstStyle/>
          <a:p>
            <a:pPr eaLnBrk="1" hangingPunct="1"/>
            <a:r>
              <a:rPr lang="en-US" altLang="en-US" dirty="0" smtClean="0"/>
              <a:t>Use the </a:t>
            </a:r>
            <a:r>
              <a:rPr lang="en-US" altLang="en-US" b="1" dirty="0" smtClean="0">
                <a:latin typeface="Courier New" panose="02070309020205020404" pitchFamily="49" charset="0"/>
              </a:rPr>
              <a:t>count()</a:t>
            </a:r>
            <a:r>
              <a:rPr lang="en-US" altLang="en-US" b="1" dirty="0" smtClean="0"/>
              <a:t> </a:t>
            </a:r>
            <a:r>
              <a:rPr lang="en-US" altLang="en-US" dirty="0" smtClean="0"/>
              <a:t>function to find the total number of elements in an array</a:t>
            </a:r>
            <a:br>
              <a:rPr lang="en-US" altLang="en-US" dirty="0" smtClean="0"/>
            </a:br>
            <a:endParaRPr lang="en-US" altLang="en-US" dirty="0" smtClean="0"/>
          </a:p>
          <a:p>
            <a:pPr eaLnBrk="1" hangingPunct="1">
              <a:lnSpc>
                <a:spcPct val="80000"/>
              </a:lnSpc>
              <a:buFontTx/>
              <a:buNone/>
            </a:pPr>
            <a:r>
              <a:rPr lang="en-US" altLang="en-US" sz="1600" dirty="0" smtClean="0">
                <a:latin typeface="Courier New" panose="02070309020205020404" pitchFamily="49" charset="0"/>
              </a:rPr>
              <a:t>	</a:t>
            </a:r>
            <a:r>
              <a:rPr lang="en-US" altLang="en-US" sz="1700" dirty="0" smtClean="0">
                <a:latin typeface="Courier New" panose="02070309020205020404" pitchFamily="49" charset="0"/>
              </a:rPr>
              <a:t>$Provinces = array("Newfoundland and Labrador", "Prince Edward Island", "Nova Scotia", "New Brunswick", "Quebec", "Ontario", " Manitoba", "Saskatchewan", "Alberta", "British Columbia");</a:t>
            </a:r>
          </a:p>
          <a:p>
            <a:pPr eaLnBrk="1" hangingPunct="1">
              <a:lnSpc>
                <a:spcPct val="80000"/>
              </a:lnSpc>
              <a:buFontTx/>
              <a:buNone/>
            </a:pPr>
            <a:endParaRPr lang="en-US" altLang="en-US" sz="1700" dirty="0" smtClean="0">
              <a:latin typeface="Courier New" panose="02070309020205020404" pitchFamily="49" charset="0"/>
            </a:endParaRPr>
          </a:p>
          <a:p>
            <a:pPr eaLnBrk="1" hangingPunct="1">
              <a:lnSpc>
                <a:spcPct val="80000"/>
              </a:lnSpc>
              <a:buFontTx/>
              <a:buNone/>
            </a:pPr>
            <a:r>
              <a:rPr lang="en-US" altLang="en-US" sz="1700" dirty="0" smtClean="0">
                <a:latin typeface="Courier New" panose="02070309020205020404" pitchFamily="49" charset="0"/>
              </a:rPr>
              <a:t> 	$Territories = array("Nunavut", "Northwest Territories", "Yukon Territory");</a:t>
            </a:r>
          </a:p>
          <a:p>
            <a:pPr eaLnBrk="1" hangingPunct="1">
              <a:lnSpc>
                <a:spcPct val="80000"/>
              </a:lnSpc>
              <a:buFontTx/>
              <a:buNone/>
            </a:pPr>
            <a:endParaRPr lang="en-US" altLang="en-US" sz="1700" dirty="0" smtClean="0">
              <a:latin typeface="Courier New" panose="02070309020205020404" pitchFamily="49" charset="0"/>
            </a:endParaRPr>
          </a:p>
          <a:p>
            <a:pPr eaLnBrk="1" hangingPunct="1">
              <a:lnSpc>
                <a:spcPct val="80000"/>
              </a:lnSpc>
              <a:buFontTx/>
              <a:buNone/>
            </a:pPr>
            <a:r>
              <a:rPr lang="en-US" altLang="en-US" sz="1700" dirty="0" smtClean="0">
                <a:latin typeface="Courier New" panose="02070309020205020404" pitchFamily="49" charset="0"/>
              </a:rPr>
              <a:t> 	echo "&lt;p&gt;Canada has ", count($Provinces), "</a:t>
            </a:r>
            <a:r>
              <a:rPr lang="en-US" altLang="en-US" sz="1700" dirty="0" smtClean="0"/>
              <a:t> </a:t>
            </a:r>
            <a:r>
              <a:rPr lang="en-US" altLang="en-US" sz="1700" dirty="0" smtClean="0">
                <a:latin typeface="Courier New" panose="02070309020205020404" pitchFamily="49" charset="0"/>
              </a:rPr>
              <a:t>provinces and ", </a:t>
            </a:r>
          </a:p>
          <a:p>
            <a:pPr eaLnBrk="1" hangingPunct="1">
              <a:lnSpc>
                <a:spcPct val="80000"/>
              </a:lnSpc>
              <a:buFontTx/>
              <a:buNone/>
            </a:pPr>
            <a:r>
              <a:rPr lang="en-US" altLang="en-US" sz="1700" dirty="0" smtClean="0">
                <a:latin typeface="Courier New" panose="02070309020205020404" pitchFamily="49" charset="0"/>
              </a:rPr>
              <a:t>        </a:t>
            </a:r>
            <a:r>
              <a:rPr lang="en-US" altLang="en-US" sz="1700" b="1" dirty="0" smtClean="0">
                <a:latin typeface="Courier New" panose="02070309020205020404" pitchFamily="49" charset="0"/>
              </a:rPr>
              <a:t>count($Territories)</a:t>
            </a:r>
            <a:r>
              <a:rPr lang="en-US" altLang="en-US" sz="1700" dirty="0" smtClean="0">
                <a:latin typeface="Courier New" panose="02070309020205020404" pitchFamily="49" charset="0"/>
              </a:rPr>
              <a:t>, " territories.&lt;/p&gt;";</a:t>
            </a:r>
          </a:p>
          <a:p>
            <a:pPr eaLnBrk="1" hangingPunct="1">
              <a:buFontTx/>
              <a:buNone/>
            </a:pPr>
            <a:endParaRPr lang="en-US" altLang="en-US"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4200680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normAutofit/>
          </a:bodyPr>
          <a:lstStyle/>
          <a:p>
            <a:pPr eaLnBrk="1" hangingPunct="1"/>
            <a:r>
              <a:rPr lang="en-US" altLang="en-US" sz="4000" dirty="0" smtClean="0"/>
              <a:t>Accessing Element Information</a:t>
            </a:r>
          </a:p>
        </p:txBody>
      </p:sp>
      <p:sp>
        <p:nvSpPr>
          <p:cNvPr id="41989" name="Rectangle 3"/>
          <p:cNvSpPr>
            <a:spLocks noGrp="1" noChangeArrowheads="1"/>
          </p:cNvSpPr>
          <p:nvPr>
            <p:ph type="body" idx="1"/>
          </p:nvPr>
        </p:nvSpPr>
        <p:spPr/>
        <p:txBody>
          <a:bodyPr/>
          <a:lstStyle/>
          <a:p>
            <a:pPr eaLnBrk="1" hangingPunct="1"/>
            <a:endParaRPr lang="en-US" altLang="en-US" dirty="0" smtClean="0"/>
          </a:p>
          <a:p>
            <a:pPr eaLnBrk="1" hangingPunct="1">
              <a:buFontTx/>
              <a:buNone/>
            </a:pPr>
            <a:endParaRPr lang="en-US" altLang="en-US" dirty="0" smtClean="0"/>
          </a:p>
          <a:p>
            <a:pPr eaLnBrk="1" hangingPunct="1"/>
            <a:endParaRPr lang="en-US" altLang="en-US" dirty="0" smtClean="0"/>
          </a:p>
          <a:p>
            <a:pPr eaLnBrk="1" hangingPunct="1">
              <a:buFontTx/>
              <a:buNone/>
            </a:pPr>
            <a:endParaRPr lang="en-US" altLang="en-US" dirty="0" smtClean="0"/>
          </a:p>
          <a:p>
            <a:pPr eaLnBrk="1" hangingPunct="1"/>
            <a:endParaRPr lang="en-US" altLang="en-US" dirty="0" smtClean="0"/>
          </a:p>
          <a:p>
            <a:pPr eaLnBrk="1" hangingPunct="1"/>
            <a:endParaRPr lang="en-US" altLang="en-US" sz="2000" b="1" dirty="0" smtClean="0"/>
          </a:p>
          <a:p>
            <a:pPr eaLnBrk="1" hangingPunct="1">
              <a:buFontTx/>
              <a:buNone/>
            </a:pPr>
            <a:r>
              <a:rPr lang="en-US" altLang="en-US" sz="2000" b="1" dirty="0" smtClean="0"/>
              <a:t>         	   </a:t>
            </a:r>
          </a:p>
          <a:p>
            <a:pPr algn="ctr" eaLnBrk="1" hangingPunct="1">
              <a:buFontTx/>
              <a:buNone/>
            </a:pPr>
            <a:endParaRPr lang="en-US" altLang="en-US" sz="2000" b="1" dirty="0" smtClean="0"/>
          </a:p>
          <a:p>
            <a:pPr algn="ctr" eaLnBrk="1" hangingPunct="1">
              <a:buFontTx/>
              <a:buNone/>
            </a:pPr>
            <a:endParaRPr lang="en-US" altLang="en-US" sz="2000" b="1" dirty="0" smtClean="0"/>
          </a:p>
          <a:p>
            <a:pPr algn="ctr" eaLnBrk="1" hangingPunct="1">
              <a:buFontTx/>
              <a:buNone/>
            </a:pPr>
            <a:r>
              <a:rPr lang="en-US" altLang="en-US" sz="2000" b="1" dirty="0" smtClean="0"/>
              <a:t> Figure 1-19 Output of the </a:t>
            </a:r>
            <a:r>
              <a:rPr lang="en-US" altLang="en-US" sz="2000" b="1" dirty="0" smtClean="0">
                <a:latin typeface="Courier New" panose="02070309020205020404" pitchFamily="49" charset="0"/>
              </a:rPr>
              <a:t>count()</a:t>
            </a:r>
            <a:r>
              <a:rPr lang="en-US" altLang="en-US" sz="2000" b="1" dirty="0" smtClean="0"/>
              <a:t> function</a:t>
            </a:r>
          </a:p>
        </p:txBody>
      </p:sp>
      <p:pic>
        <p:nvPicPr>
          <p:cNvPr id="41990"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05000" y="1981200"/>
            <a:ext cx="5265738" cy="2262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327187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normAutofit/>
          </a:bodyPr>
          <a:lstStyle/>
          <a:p>
            <a:pPr eaLnBrk="1" hangingPunct="1"/>
            <a:r>
              <a:rPr lang="en-US" altLang="en-US" sz="4000" dirty="0" smtClean="0"/>
              <a:t>Accessing Element Information</a:t>
            </a:r>
          </a:p>
        </p:txBody>
      </p:sp>
      <p:sp>
        <p:nvSpPr>
          <p:cNvPr id="43013" name="Rectangle 3"/>
          <p:cNvSpPr>
            <a:spLocks noGrp="1" noChangeArrowheads="1"/>
          </p:cNvSpPr>
          <p:nvPr>
            <p:ph type="body" idx="1"/>
          </p:nvPr>
        </p:nvSpPr>
        <p:spPr/>
        <p:txBody>
          <a:bodyPr/>
          <a:lstStyle/>
          <a:p>
            <a:pPr eaLnBrk="1" hangingPunct="1">
              <a:lnSpc>
                <a:spcPct val="90000"/>
              </a:lnSpc>
              <a:defRPr/>
            </a:pPr>
            <a:r>
              <a:rPr lang="en-US" dirty="0" smtClean="0"/>
              <a:t>Use the </a:t>
            </a:r>
            <a:r>
              <a:rPr lang="en-US" dirty="0" err="1" smtClean="0">
                <a:latin typeface="Courier New" pitchFamily="49" charset="0"/>
                <a:cs typeface="Courier New" pitchFamily="49" charset="0"/>
              </a:rPr>
              <a:t>print_r</a:t>
            </a:r>
            <a:r>
              <a:rPr lang="en-US" dirty="0" smtClean="0">
                <a:latin typeface="Courier New" pitchFamily="49" charset="0"/>
                <a:cs typeface="Courier New" pitchFamily="49" charset="0"/>
              </a:rPr>
              <a:t>()</a:t>
            </a:r>
            <a:r>
              <a:rPr lang="en-US" dirty="0" smtClean="0"/>
              <a:t>, </a:t>
            </a:r>
            <a:r>
              <a:rPr lang="en-US" dirty="0" err="1" smtClean="0">
                <a:latin typeface="Courier New" pitchFamily="49" charset="0"/>
                <a:cs typeface="Courier New" pitchFamily="49" charset="0"/>
              </a:rPr>
              <a:t>var_dump</a:t>
            </a:r>
            <a:r>
              <a:rPr lang="en-US" dirty="0" smtClean="0">
                <a:latin typeface="Courier New" pitchFamily="49" charset="0"/>
                <a:cs typeface="Courier New" pitchFamily="49" charset="0"/>
              </a:rPr>
              <a:t>()</a:t>
            </a:r>
            <a:r>
              <a:rPr lang="en-US" dirty="0" smtClean="0"/>
              <a:t> or </a:t>
            </a:r>
            <a:r>
              <a:rPr lang="en-US" dirty="0" err="1" smtClean="0">
                <a:latin typeface="Courier New" pitchFamily="49" charset="0"/>
                <a:cs typeface="Courier New" pitchFamily="49" charset="0"/>
              </a:rPr>
              <a:t>var_export</a:t>
            </a:r>
            <a:r>
              <a:rPr lang="en-US" dirty="0" smtClean="0">
                <a:latin typeface="Courier New" pitchFamily="49" charset="0"/>
                <a:cs typeface="Courier New" pitchFamily="49" charset="0"/>
              </a:rPr>
              <a:t>()</a:t>
            </a:r>
            <a:r>
              <a:rPr lang="en-US" dirty="0" smtClean="0"/>
              <a:t> functions to display or return information about variables</a:t>
            </a:r>
          </a:p>
          <a:p>
            <a:pPr lvl="1" eaLnBrk="1" hangingPunct="1">
              <a:lnSpc>
                <a:spcPct val="90000"/>
              </a:lnSpc>
              <a:defRPr/>
            </a:pPr>
            <a:r>
              <a:rPr lang="en-US" dirty="0" smtClean="0"/>
              <a:t>The </a:t>
            </a:r>
            <a:r>
              <a:rPr lang="en-US" sz="2800" dirty="0" err="1" smtClean="0">
                <a:latin typeface="Courier New" pitchFamily="49" charset="0"/>
                <a:ea typeface="+mn-ea"/>
                <a:cs typeface="Courier New" pitchFamily="49" charset="0"/>
              </a:rPr>
              <a:t>print_r</a:t>
            </a:r>
            <a:r>
              <a:rPr lang="en-US" sz="2800" dirty="0" smtClean="0">
                <a:latin typeface="Courier New" pitchFamily="49" charset="0"/>
                <a:ea typeface="+mn-ea"/>
                <a:cs typeface="Courier New" pitchFamily="49" charset="0"/>
              </a:rPr>
              <a:t>()</a:t>
            </a:r>
            <a:r>
              <a:rPr lang="en-US" dirty="0" smtClean="0"/>
              <a:t> function displays the index and value of each element in an array</a:t>
            </a:r>
          </a:p>
          <a:p>
            <a:pPr lvl="1" eaLnBrk="1" hangingPunct="1">
              <a:lnSpc>
                <a:spcPct val="90000"/>
              </a:lnSpc>
              <a:defRPr/>
            </a:pPr>
            <a:r>
              <a:rPr lang="en-US" dirty="0" smtClean="0"/>
              <a:t>The </a:t>
            </a:r>
            <a:r>
              <a:rPr lang="en-US" sz="2800" dirty="0" err="1" smtClean="0">
                <a:latin typeface="Courier New" pitchFamily="49" charset="0"/>
                <a:ea typeface="+mn-ea"/>
                <a:cs typeface="Courier New" pitchFamily="49" charset="0"/>
              </a:rPr>
              <a:t>var_dump</a:t>
            </a:r>
            <a:r>
              <a:rPr lang="en-US" sz="2800" dirty="0" smtClean="0">
                <a:latin typeface="Courier New" pitchFamily="49" charset="0"/>
                <a:ea typeface="+mn-ea"/>
                <a:cs typeface="Courier New" pitchFamily="49" charset="0"/>
              </a:rPr>
              <a:t>()</a:t>
            </a:r>
            <a:r>
              <a:rPr lang="en-US" dirty="0" smtClean="0"/>
              <a:t> function displays the index, value, data type and number of characters in the value</a:t>
            </a:r>
          </a:p>
          <a:p>
            <a:pPr lvl="1" eaLnBrk="1" hangingPunct="1">
              <a:lnSpc>
                <a:spcPct val="90000"/>
              </a:lnSpc>
              <a:defRPr/>
            </a:pPr>
            <a:r>
              <a:rPr lang="en-US" dirty="0" smtClean="0"/>
              <a:t>The </a:t>
            </a:r>
            <a:r>
              <a:rPr lang="en-US" sz="2800" dirty="0" err="1" smtClean="0">
                <a:latin typeface="Courier New" pitchFamily="49" charset="0"/>
                <a:ea typeface="+mn-ea"/>
                <a:cs typeface="Courier New" pitchFamily="49" charset="0"/>
              </a:rPr>
              <a:t>var_export</a:t>
            </a:r>
            <a:r>
              <a:rPr lang="en-US" sz="2800" dirty="0" smtClean="0">
                <a:latin typeface="Courier New" pitchFamily="49" charset="0"/>
                <a:ea typeface="+mn-ea"/>
                <a:cs typeface="Courier New" pitchFamily="49" charset="0"/>
              </a:rPr>
              <a:t>()</a:t>
            </a:r>
            <a:r>
              <a:rPr lang="en-US" dirty="0" smtClean="0"/>
              <a:t> function is similar to </a:t>
            </a:r>
            <a:r>
              <a:rPr lang="en-US" sz="2800" dirty="0" err="1" smtClean="0">
                <a:latin typeface="Courier New" pitchFamily="49" charset="0"/>
                <a:ea typeface="+mn-ea"/>
                <a:cs typeface="Courier New" pitchFamily="49" charset="0"/>
              </a:rPr>
              <a:t>var_dump</a:t>
            </a:r>
            <a:r>
              <a:rPr lang="en-US" sz="2800" dirty="0" smtClean="0">
                <a:latin typeface="Courier New" pitchFamily="49" charset="0"/>
                <a:ea typeface="+mn-ea"/>
                <a:cs typeface="Courier New" pitchFamily="49" charset="0"/>
              </a:rPr>
              <a:t>()</a:t>
            </a:r>
            <a:r>
              <a:rPr lang="en-US" dirty="0" smtClean="0"/>
              <a:t> function except it returns valid PHP code</a:t>
            </a:r>
          </a:p>
          <a:p>
            <a:pPr eaLnBrk="1" hangingPunct="1">
              <a:lnSpc>
                <a:spcPct val="90000"/>
              </a:lnSpc>
              <a:buFontTx/>
              <a:buNone/>
              <a:defRPr/>
            </a:pPr>
            <a:endParaRPr lang="en-US" sz="2000" b="1" dirty="0" smtClean="0"/>
          </a:p>
          <a:p>
            <a:pPr eaLnBrk="1" hangingPunct="1">
              <a:lnSpc>
                <a:spcPct val="90000"/>
              </a:lnSpc>
              <a:buFontTx/>
              <a:buNone/>
              <a:defRPr/>
            </a:pPr>
            <a:endParaRPr lang="en-US" sz="2000" b="1" dirty="0" smtClean="0"/>
          </a:p>
          <a:p>
            <a:pPr eaLnBrk="1" hangingPunct="1">
              <a:lnSpc>
                <a:spcPct val="90000"/>
              </a:lnSpc>
              <a:buFontTx/>
              <a:buNone/>
              <a:defRPr/>
            </a:pPr>
            <a:r>
              <a:rPr lang="en-US" sz="2000" b="1" dirty="0" smtClean="0"/>
              <a:t>      </a:t>
            </a:r>
            <a:endParaRPr lang="en-US" sz="2000"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868584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normAutofit/>
          </a:bodyPr>
          <a:lstStyle/>
          <a:p>
            <a:pPr eaLnBrk="1" hangingPunct="1"/>
            <a:r>
              <a:rPr lang="en-US" altLang="en-US" sz="4000" dirty="0" smtClean="0"/>
              <a:t>Accessing Element Information</a:t>
            </a:r>
          </a:p>
        </p:txBody>
      </p:sp>
      <p:sp>
        <p:nvSpPr>
          <p:cNvPr id="44037" name="Rectangle 3"/>
          <p:cNvSpPr>
            <a:spLocks noGrp="1" noChangeArrowheads="1"/>
          </p:cNvSpPr>
          <p:nvPr>
            <p:ph type="body" idx="1"/>
          </p:nvPr>
        </p:nvSpPr>
        <p:spPr/>
        <p:txBody>
          <a:bodyPr/>
          <a:lstStyle/>
          <a:p>
            <a:pPr eaLnBrk="1" hangingPunct="1">
              <a:lnSpc>
                <a:spcPct val="90000"/>
              </a:lnSpc>
              <a:buFontTx/>
              <a:buNone/>
            </a:pPr>
            <a:endParaRPr lang="en-US" altLang="en-US" sz="2000" b="1" smtClean="0"/>
          </a:p>
          <a:p>
            <a:pPr eaLnBrk="1" hangingPunct="1">
              <a:lnSpc>
                <a:spcPct val="90000"/>
              </a:lnSpc>
              <a:buFontTx/>
              <a:buNone/>
            </a:pPr>
            <a:endParaRPr lang="en-US" altLang="en-US" sz="2000" b="1" smtClean="0"/>
          </a:p>
          <a:p>
            <a:pPr eaLnBrk="1" hangingPunct="1">
              <a:lnSpc>
                <a:spcPct val="90000"/>
              </a:lnSpc>
              <a:buFontTx/>
              <a:buNone/>
            </a:pPr>
            <a:r>
              <a:rPr lang="en-US" altLang="en-US" sz="2000" b="1" smtClean="0"/>
              <a:t>     </a:t>
            </a:r>
          </a:p>
          <a:p>
            <a:pPr eaLnBrk="1" hangingPunct="1">
              <a:lnSpc>
                <a:spcPct val="90000"/>
              </a:lnSpc>
              <a:buFontTx/>
              <a:buNone/>
            </a:pPr>
            <a:endParaRPr lang="en-US" altLang="en-US" sz="2000" b="1" smtClean="0"/>
          </a:p>
          <a:p>
            <a:pPr eaLnBrk="1" hangingPunct="1">
              <a:lnSpc>
                <a:spcPct val="90000"/>
              </a:lnSpc>
              <a:buFontTx/>
              <a:buNone/>
            </a:pPr>
            <a:endParaRPr lang="en-US" altLang="en-US" sz="2000" b="1" smtClean="0"/>
          </a:p>
          <a:p>
            <a:pPr eaLnBrk="1" hangingPunct="1">
              <a:lnSpc>
                <a:spcPct val="90000"/>
              </a:lnSpc>
              <a:buFontTx/>
              <a:buNone/>
            </a:pPr>
            <a:endParaRPr lang="en-US" altLang="en-US" sz="2000" b="1" smtClean="0"/>
          </a:p>
          <a:p>
            <a:pPr eaLnBrk="1" hangingPunct="1">
              <a:lnSpc>
                <a:spcPct val="90000"/>
              </a:lnSpc>
              <a:buFontTx/>
              <a:buNone/>
            </a:pPr>
            <a:endParaRPr lang="en-US" altLang="en-US" sz="2000" b="1" smtClean="0"/>
          </a:p>
          <a:p>
            <a:pPr eaLnBrk="1" hangingPunct="1">
              <a:lnSpc>
                <a:spcPct val="90000"/>
              </a:lnSpc>
              <a:buFontTx/>
              <a:buNone/>
            </a:pPr>
            <a:endParaRPr lang="en-US" altLang="en-US" sz="2000" b="1" smtClean="0"/>
          </a:p>
          <a:p>
            <a:pPr eaLnBrk="1" hangingPunct="1">
              <a:lnSpc>
                <a:spcPct val="90000"/>
              </a:lnSpc>
              <a:buFontTx/>
              <a:buNone/>
            </a:pPr>
            <a:endParaRPr lang="en-US" altLang="en-US" sz="2000" b="1" smtClean="0"/>
          </a:p>
          <a:p>
            <a:pPr eaLnBrk="1" hangingPunct="1">
              <a:lnSpc>
                <a:spcPct val="90000"/>
              </a:lnSpc>
              <a:buFontTx/>
              <a:buNone/>
            </a:pPr>
            <a:endParaRPr lang="en-US" altLang="en-US" sz="2000" b="1" smtClean="0"/>
          </a:p>
          <a:p>
            <a:pPr eaLnBrk="1" hangingPunct="1">
              <a:lnSpc>
                <a:spcPct val="90000"/>
              </a:lnSpc>
              <a:buFontTx/>
              <a:buNone/>
            </a:pPr>
            <a:endParaRPr lang="en-US" altLang="en-US" sz="2000" b="1" smtClean="0"/>
          </a:p>
          <a:p>
            <a:pPr algn="ctr" eaLnBrk="1" hangingPunct="1">
              <a:lnSpc>
                <a:spcPct val="90000"/>
              </a:lnSpc>
              <a:buFontTx/>
              <a:buNone/>
            </a:pPr>
            <a:r>
              <a:rPr lang="en-US" altLang="en-US" sz="2000" b="1" smtClean="0"/>
              <a:t> Figure 1-21  Output of the </a:t>
            </a:r>
            <a:r>
              <a:rPr lang="en-US" altLang="en-US" sz="2000" b="1" smtClean="0">
                <a:latin typeface="Courier New" panose="02070309020205020404" pitchFamily="49" charset="0"/>
              </a:rPr>
              <a:t>$Provinces[ ]</a:t>
            </a:r>
            <a:r>
              <a:rPr lang="en-US" altLang="en-US" sz="2000" b="1" smtClean="0"/>
              <a:t> array with the  </a:t>
            </a:r>
            <a:br>
              <a:rPr lang="en-US" altLang="en-US" sz="2000" b="1" smtClean="0"/>
            </a:br>
            <a:r>
              <a:rPr lang="en-US" altLang="en-US" sz="2000" b="1" smtClean="0"/>
              <a:t>        </a:t>
            </a:r>
            <a:r>
              <a:rPr lang="en-US" altLang="en-US" sz="2000" b="1" smtClean="0">
                <a:latin typeface="Courier New" panose="02070309020205020404" pitchFamily="49" charset="0"/>
              </a:rPr>
              <a:t>print_r()</a:t>
            </a:r>
            <a:r>
              <a:rPr lang="en-US" altLang="en-US" sz="2000" b="1" smtClean="0"/>
              <a:t> function</a:t>
            </a:r>
            <a:endParaRPr lang="en-US" altLang="en-US" sz="2000" smtClean="0"/>
          </a:p>
        </p:txBody>
      </p:sp>
      <p:pic>
        <p:nvPicPr>
          <p:cNvPr id="44038"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33600" y="2116281"/>
            <a:ext cx="4876800" cy="2527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565100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altLang="en-US" sz="4000" smtClean="0"/>
              <a:t>Modifying Elements</a:t>
            </a:r>
          </a:p>
        </p:txBody>
      </p:sp>
      <p:sp>
        <p:nvSpPr>
          <p:cNvPr id="45061" name="Rectangle 3"/>
          <p:cNvSpPr>
            <a:spLocks noGrp="1" noChangeArrowheads="1"/>
          </p:cNvSpPr>
          <p:nvPr>
            <p:ph type="body" idx="1"/>
          </p:nvPr>
        </p:nvSpPr>
        <p:spPr/>
        <p:txBody>
          <a:bodyPr/>
          <a:lstStyle/>
          <a:p>
            <a:pPr eaLnBrk="1" hangingPunct="1">
              <a:lnSpc>
                <a:spcPct val="90000"/>
              </a:lnSpc>
            </a:pPr>
            <a:r>
              <a:rPr lang="en-US" altLang="en-US" dirty="0" smtClean="0"/>
              <a:t>To modify an array element. include the index for an individual element of the array:</a:t>
            </a:r>
          </a:p>
          <a:p>
            <a:pPr eaLnBrk="1" hangingPunct="1">
              <a:lnSpc>
                <a:spcPct val="90000"/>
              </a:lnSpc>
              <a:buFontTx/>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HospitalDepts</a:t>
            </a:r>
            <a:r>
              <a:rPr lang="en-US" altLang="en-US" sz="2000" dirty="0" smtClean="0">
                <a:latin typeface="Courier New" panose="02070309020205020404" pitchFamily="49" charset="0"/>
              </a:rPr>
              <a:t> = array(</a:t>
            </a:r>
          </a:p>
          <a:p>
            <a:pPr eaLnBrk="1" hangingPunct="1">
              <a:lnSpc>
                <a:spcPct val="90000"/>
              </a:lnSpc>
              <a:buFontTx/>
              <a:buNone/>
            </a:pPr>
            <a:r>
              <a:rPr lang="en-US" altLang="en-US" sz="2000" dirty="0" smtClean="0">
                <a:latin typeface="Courier New" panose="02070309020205020404" pitchFamily="49" charset="0"/>
              </a:rPr>
              <a:t>		"Anesthesia",		// first element(0)</a:t>
            </a:r>
          </a:p>
          <a:p>
            <a:pPr eaLnBrk="1" hangingPunct="1">
              <a:lnSpc>
                <a:spcPct val="90000"/>
              </a:lnSpc>
              <a:buFontTx/>
              <a:buNone/>
            </a:pPr>
            <a:r>
              <a:rPr lang="en-US" altLang="en-US" sz="2000" dirty="0" smtClean="0">
                <a:latin typeface="Courier New" panose="02070309020205020404" pitchFamily="49" charset="0"/>
              </a:rPr>
              <a:t>		"Molecular Biology",	// second element (1)</a:t>
            </a:r>
          </a:p>
          <a:p>
            <a:pPr eaLnBrk="1" hangingPunct="1">
              <a:lnSpc>
                <a:spcPct val="90000"/>
              </a:lnSpc>
              <a:buFontTx/>
              <a:buNone/>
            </a:pPr>
            <a:r>
              <a:rPr lang="en-US" altLang="en-US" sz="2000" dirty="0" smtClean="0">
                <a:latin typeface="Courier New" panose="02070309020205020404" pitchFamily="49" charset="0"/>
              </a:rPr>
              <a:t>		"Neurology");		// third element (2)</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endParaRPr lang="en-US" altLang="en-US" sz="2000" dirty="0" smtClean="0">
              <a:latin typeface="Courier New" panose="02070309020205020404" pitchFamily="49" charset="0"/>
            </a:endParaRPr>
          </a:p>
          <a:p>
            <a:pPr eaLnBrk="1" hangingPunct="1">
              <a:lnSpc>
                <a:spcPct val="90000"/>
              </a:lnSpc>
              <a:buFontTx/>
              <a:buNone/>
            </a:pPr>
            <a:r>
              <a:rPr lang="en-US" altLang="en-US" sz="2000" dirty="0" smtClean="0">
                <a:latin typeface="Courier New" panose="02070309020205020404" pitchFamily="49" charset="0"/>
              </a:rPr>
              <a:t>	</a:t>
            </a:r>
            <a:r>
              <a:rPr lang="en-US" altLang="en-US" dirty="0" smtClean="0"/>
              <a:t>To change the first array element in the </a:t>
            </a:r>
            <a:r>
              <a:rPr lang="en-US" altLang="en-US" dirty="0" smtClean="0">
                <a:latin typeface="Courier New" panose="02070309020205020404" pitchFamily="49" charset="0"/>
              </a:rPr>
              <a:t>$</a:t>
            </a:r>
            <a:r>
              <a:rPr lang="en-US" altLang="en-US" dirty="0" err="1" smtClean="0">
                <a:latin typeface="Courier New" panose="02070309020205020404" pitchFamily="49" charset="0"/>
              </a:rPr>
              <a:t>HospitalDepts</a:t>
            </a:r>
            <a:r>
              <a:rPr lang="en-US" altLang="en-US" dirty="0" smtClean="0">
                <a:latin typeface="Courier New" panose="02070309020205020404" pitchFamily="49" charset="0"/>
              </a:rPr>
              <a:t>[]</a:t>
            </a:r>
            <a:r>
              <a:rPr lang="en-US" altLang="en-US" dirty="0" smtClean="0"/>
              <a:t> array from “Anesthesia” to “Anesthesiology” use</a:t>
            </a:r>
            <a:r>
              <a:rPr lang="en-US" altLang="en-US" sz="2400" dirty="0" smtClean="0"/>
              <a:t>:</a:t>
            </a:r>
          </a:p>
          <a:p>
            <a:pPr eaLnBrk="1" hangingPunct="1">
              <a:lnSpc>
                <a:spcPct val="90000"/>
              </a:lnSpc>
              <a:spcBef>
                <a:spcPct val="60000"/>
              </a:spcBef>
              <a:buFontTx/>
              <a:buNone/>
            </a:pPr>
            <a:r>
              <a:rPr lang="en-US" altLang="en-US" sz="2400" dirty="0" smtClean="0">
                <a:latin typeface="Courier New" panose="02070309020205020404" pitchFamily="49" charset="0"/>
              </a:rPr>
              <a:t>	</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HospitalDepts</a:t>
            </a:r>
            <a:r>
              <a:rPr lang="en-US" altLang="en-US" sz="2000" dirty="0" smtClean="0">
                <a:latin typeface="Courier New" panose="02070309020205020404" pitchFamily="49" charset="0"/>
              </a:rPr>
              <a:t>[0] = "Anesthesiology";</a:t>
            </a:r>
            <a:endParaRPr lang="en-US" altLang="en-US" sz="2000" dirty="0" smtClean="0"/>
          </a:p>
          <a:p>
            <a:pPr eaLnBrk="1" hangingPunct="1">
              <a:lnSpc>
                <a:spcPct val="90000"/>
              </a:lnSpc>
            </a:pPr>
            <a:endParaRPr lang="en-US" altLang="en-US" sz="2400"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07273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sz="4000" smtClean="0"/>
              <a:t>Standard PHP Script Delimiters</a:t>
            </a:r>
          </a:p>
        </p:txBody>
      </p:sp>
      <p:sp>
        <p:nvSpPr>
          <p:cNvPr id="7173" name="Rectangle 3"/>
          <p:cNvSpPr>
            <a:spLocks noGrp="1" noChangeArrowheads="1"/>
          </p:cNvSpPr>
          <p:nvPr>
            <p:ph type="body" idx="1"/>
          </p:nvPr>
        </p:nvSpPr>
        <p:spPr/>
        <p:txBody>
          <a:bodyPr/>
          <a:lstStyle/>
          <a:p>
            <a:pPr eaLnBrk="1" hangingPunct="1">
              <a:lnSpc>
                <a:spcPct val="90000"/>
              </a:lnSpc>
            </a:pPr>
            <a:r>
              <a:rPr lang="en-US" altLang="en-US" smtClean="0"/>
              <a:t>A </a:t>
            </a:r>
            <a:r>
              <a:rPr lang="en-US" altLang="en-US" b="1" smtClean="0"/>
              <a:t>delimiter</a:t>
            </a:r>
            <a:r>
              <a:rPr lang="en-US" altLang="en-US" smtClean="0"/>
              <a:t> is a character or sequence of characters used to mark the beginning and end of a code segment</a:t>
            </a:r>
          </a:p>
          <a:p>
            <a:pPr eaLnBrk="1" hangingPunct="1">
              <a:lnSpc>
                <a:spcPct val="90000"/>
              </a:lnSpc>
            </a:pPr>
            <a:r>
              <a:rPr lang="en-US" altLang="en-US" smtClean="0"/>
              <a:t>The standard method of writing PHP code declaration blocks is to use the </a:t>
            </a:r>
            <a:r>
              <a:rPr lang="en-US" altLang="en-US" smtClean="0">
                <a:latin typeface="Courier New" panose="02070309020205020404" pitchFamily="49" charset="0"/>
              </a:rPr>
              <a:t>&lt;?php</a:t>
            </a:r>
            <a:r>
              <a:rPr lang="en-US" altLang="en-US" smtClean="0"/>
              <a:t> and </a:t>
            </a:r>
            <a:r>
              <a:rPr lang="en-US" altLang="en-US" smtClean="0">
                <a:latin typeface="Courier New" panose="02070309020205020404" pitchFamily="49" charset="0"/>
              </a:rPr>
              <a:t>?&gt;</a:t>
            </a:r>
            <a:r>
              <a:rPr lang="en-US" altLang="en-US" smtClean="0"/>
              <a:t> script delimiters</a:t>
            </a:r>
          </a:p>
          <a:p>
            <a:pPr eaLnBrk="1" hangingPunct="1">
              <a:lnSpc>
                <a:spcPct val="90000"/>
              </a:lnSpc>
            </a:pPr>
            <a:r>
              <a:rPr lang="en-US" altLang="en-US" smtClean="0"/>
              <a:t>The individual lines of code that make up a PHP script are called </a:t>
            </a:r>
            <a:r>
              <a:rPr lang="en-US" altLang="en-US" b="1" smtClean="0"/>
              <a:t>statements</a:t>
            </a:r>
            <a:endParaRPr lang="en-US" altLang="en-US" smtClean="0"/>
          </a:p>
          <a:p>
            <a:pPr eaLnBrk="1" hangingPunct="1">
              <a:lnSpc>
                <a:spcPct val="90000"/>
              </a:lnSpc>
            </a:pPr>
            <a:endParaRPr lang="en-US" altLang="en-US" smtClean="0"/>
          </a:p>
          <a:p>
            <a:pPr eaLnBrk="1" hangingPunct="1">
              <a:lnSpc>
                <a:spcPct val="90000"/>
              </a:lnSpc>
            </a:pPr>
            <a:endParaRPr lang="en-US" altLang="en-US"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783783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normAutofit fontScale="90000"/>
          </a:bodyPr>
          <a:lstStyle/>
          <a:p>
            <a:pPr eaLnBrk="1" hangingPunct="1"/>
            <a:r>
              <a:rPr lang="en-US" altLang="en-US" sz="4000" smtClean="0"/>
              <a:t>Avoiding Assignment Notation Pitfalls</a:t>
            </a:r>
          </a:p>
        </p:txBody>
      </p:sp>
      <p:sp>
        <p:nvSpPr>
          <p:cNvPr id="46085" name="Rectangle 3"/>
          <p:cNvSpPr>
            <a:spLocks noGrp="1" noChangeArrowheads="1"/>
          </p:cNvSpPr>
          <p:nvPr>
            <p:ph type="body" idx="1"/>
          </p:nvPr>
        </p:nvSpPr>
        <p:spPr/>
        <p:txBody>
          <a:bodyPr/>
          <a:lstStyle/>
          <a:p>
            <a:pPr eaLnBrk="1" hangingPunct="1">
              <a:lnSpc>
                <a:spcPct val="90000"/>
              </a:lnSpc>
            </a:pPr>
            <a:r>
              <a:rPr lang="en-US" altLang="en-US" smtClean="0"/>
              <a:t>Assigns the string “Hello” to a variable named $list</a:t>
            </a:r>
          </a:p>
          <a:p>
            <a:pPr eaLnBrk="1" hangingPunct="1">
              <a:lnSpc>
                <a:spcPct val="90000"/>
              </a:lnSpc>
              <a:buFontTx/>
              <a:buNone/>
            </a:pPr>
            <a:r>
              <a:rPr lang="en-US" altLang="en-US" smtClean="0"/>
              <a:t>	 </a:t>
            </a:r>
            <a:r>
              <a:rPr lang="en-US" altLang="en-US" smtClean="0">
                <a:latin typeface="Courier New" panose="02070309020205020404" pitchFamily="49" charset="0"/>
                <a:cs typeface="Courier New" panose="02070309020205020404" pitchFamily="49" charset="0"/>
              </a:rPr>
              <a:t>$list = "Hello";</a:t>
            </a:r>
          </a:p>
          <a:p>
            <a:pPr eaLnBrk="1" hangingPunct="1">
              <a:lnSpc>
                <a:spcPct val="90000"/>
              </a:lnSpc>
            </a:pPr>
            <a:r>
              <a:rPr lang="en-US" altLang="en-US" smtClean="0"/>
              <a:t>Assigns the string “Hello” to a new element appended to the end of the $list array</a:t>
            </a:r>
          </a:p>
          <a:p>
            <a:pPr eaLnBrk="1" hangingPunct="1">
              <a:lnSpc>
                <a:spcPct val="90000"/>
              </a:lnSpc>
              <a:buFontTx/>
              <a:buNone/>
            </a:pPr>
            <a:r>
              <a:rPr lang="en-US" altLang="en-US" smtClean="0"/>
              <a:t>	 </a:t>
            </a:r>
            <a:r>
              <a:rPr lang="en-US" altLang="en-US" smtClean="0">
                <a:latin typeface="Courier New" panose="02070309020205020404" pitchFamily="49" charset="0"/>
                <a:cs typeface="Courier New" panose="02070309020205020404" pitchFamily="49" charset="0"/>
              </a:rPr>
              <a:t>$list[] = "Hello";</a:t>
            </a:r>
          </a:p>
          <a:p>
            <a:pPr eaLnBrk="1" hangingPunct="1">
              <a:lnSpc>
                <a:spcPct val="90000"/>
              </a:lnSpc>
            </a:pPr>
            <a:r>
              <a:rPr lang="en-US" altLang="en-US" smtClean="0"/>
              <a:t>Replaces the value stored in the first element (index 0) of the $list array with the string “Hello”</a:t>
            </a:r>
          </a:p>
          <a:p>
            <a:pPr eaLnBrk="1" hangingPunct="1">
              <a:lnSpc>
                <a:spcPct val="90000"/>
              </a:lnSpc>
              <a:buFontTx/>
              <a:buNone/>
            </a:pPr>
            <a:r>
              <a:rPr lang="en-US" altLang="en-US" smtClean="0"/>
              <a:t>	 </a:t>
            </a:r>
            <a:r>
              <a:rPr lang="en-US" altLang="en-US" smtClean="0">
                <a:latin typeface="Courier New" panose="02070309020205020404" pitchFamily="49" charset="0"/>
                <a:cs typeface="Courier New" panose="02070309020205020404" pitchFamily="49" charset="0"/>
              </a:rPr>
              <a:t>$list[0] = "Hello";</a:t>
            </a: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102357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en-US" altLang="en-US" sz="4000" smtClean="0"/>
              <a:t>Building Expressions</a:t>
            </a:r>
          </a:p>
        </p:txBody>
      </p:sp>
      <p:sp>
        <p:nvSpPr>
          <p:cNvPr id="47109" name="Rectangle 3"/>
          <p:cNvSpPr>
            <a:spLocks noGrp="1" noChangeArrowheads="1"/>
          </p:cNvSpPr>
          <p:nvPr>
            <p:ph type="body" idx="1"/>
          </p:nvPr>
        </p:nvSpPr>
        <p:spPr/>
        <p:txBody>
          <a:bodyPr/>
          <a:lstStyle/>
          <a:p>
            <a:pPr eaLnBrk="1" hangingPunct="1"/>
            <a:r>
              <a:rPr lang="en-US" altLang="en-US" smtClean="0"/>
              <a:t>An </a:t>
            </a:r>
            <a:r>
              <a:rPr lang="en-US" altLang="en-US" b="1" smtClean="0"/>
              <a:t>expression</a:t>
            </a:r>
            <a:r>
              <a:rPr lang="en-US" altLang="en-US" smtClean="0"/>
              <a:t> is a literal value or variable that can be evaluated by the PHP scripting engine to produce a result</a:t>
            </a:r>
          </a:p>
          <a:p>
            <a:pPr eaLnBrk="1" hangingPunct="1"/>
            <a:r>
              <a:rPr lang="en-US" altLang="en-US" b="1" smtClean="0"/>
              <a:t>Operands</a:t>
            </a:r>
            <a:r>
              <a:rPr lang="en-US" altLang="en-US" smtClean="0"/>
              <a:t> are variables and literals contained in an expression</a:t>
            </a:r>
          </a:p>
          <a:p>
            <a:pPr eaLnBrk="1" hangingPunct="1"/>
            <a:r>
              <a:rPr lang="en-US" altLang="en-US" smtClean="0"/>
              <a:t>A </a:t>
            </a:r>
            <a:r>
              <a:rPr lang="en-US" altLang="en-US" b="1" smtClean="0"/>
              <a:t>literal</a:t>
            </a:r>
            <a:r>
              <a:rPr lang="en-US" altLang="en-US" smtClean="0"/>
              <a:t> is a static value such as a literal string or a number</a:t>
            </a:r>
          </a:p>
          <a:p>
            <a:pPr eaLnBrk="1" hangingPunct="1"/>
            <a:r>
              <a:rPr lang="en-US" altLang="en-US" b="1" smtClean="0"/>
              <a:t>Operators</a:t>
            </a:r>
            <a:r>
              <a:rPr lang="en-US" altLang="en-US" smtClean="0"/>
              <a:t> are symbols (+) (*) that are used in expressions to manipulate operands</a:t>
            </a: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892350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normAutofit/>
          </a:bodyPr>
          <a:lstStyle/>
          <a:p>
            <a:pPr eaLnBrk="1" hangingPunct="1"/>
            <a:r>
              <a:rPr lang="en-US" altLang="en-US" sz="4000" dirty="0" smtClean="0"/>
              <a:t>Building Expressions</a:t>
            </a:r>
          </a:p>
        </p:txBody>
      </p:sp>
      <p:sp>
        <p:nvSpPr>
          <p:cNvPr id="48133" name="Rectangle 3"/>
          <p:cNvSpPr>
            <a:spLocks noGrp="1" noChangeArrowheads="1"/>
          </p:cNvSpPr>
          <p:nvPr>
            <p:ph type="body" idx="1"/>
          </p:nvPr>
        </p:nvSpPr>
        <p:spPr/>
        <p:txBody>
          <a:bodyPr/>
          <a:lstStyle/>
          <a:p>
            <a:pPr eaLnBrk="1" hangingPunct="1">
              <a:buFontTx/>
              <a:buNone/>
            </a:pPr>
            <a:endParaRPr lang="en-US" altLang="en-US" smtClean="0"/>
          </a:p>
          <a:p>
            <a:pPr eaLnBrk="1" hangingPunct="1"/>
            <a:endParaRPr lang="en-US" altLang="en-US" smtClean="0"/>
          </a:p>
          <a:p>
            <a:pPr eaLnBrk="1" hangingPunct="1"/>
            <a:endParaRPr lang="en-US" altLang="en-US" smtClean="0"/>
          </a:p>
          <a:p>
            <a:pPr eaLnBrk="1" hangingPunct="1">
              <a:buFontTx/>
              <a:buNone/>
            </a:pPr>
            <a:endParaRPr lang="en-US" altLang="en-US" smtClean="0"/>
          </a:p>
        </p:txBody>
      </p:sp>
      <p:pic>
        <p:nvPicPr>
          <p:cNvPr id="48134"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8838" y="1524000"/>
            <a:ext cx="7277100" cy="3733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744972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normAutofit/>
          </a:bodyPr>
          <a:lstStyle/>
          <a:p>
            <a:pPr eaLnBrk="1" hangingPunct="1"/>
            <a:r>
              <a:rPr lang="en-US" altLang="en-US" sz="4000" dirty="0" smtClean="0"/>
              <a:t>Building Expressions</a:t>
            </a:r>
          </a:p>
        </p:txBody>
      </p:sp>
      <p:sp>
        <p:nvSpPr>
          <p:cNvPr id="49157" name="Rectangle 3"/>
          <p:cNvSpPr>
            <a:spLocks noGrp="1" noChangeArrowheads="1"/>
          </p:cNvSpPr>
          <p:nvPr>
            <p:ph type="body" idx="1"/>
          </p:nvPr>
        </p:nvSpPr>
        <p:spPr/>
        <p:txBody>
          <a:bodyPr/>
          <a:lstStyle/>
          <a:p>
            <a:pPr eaLnBrk="1" hangingPunct="1">
              <a:buFontTx/>
              <a:buNone/>
            </a:pPr>
            <a:endParaRPr lang="en-US" altLang="en-US" dirty="0" smtClean="0"/>
          </a:p>
          <a:p>
            <a:pPr eaLnBrk="1" hangingPunct="1"/>
            <a:r>
              <a:rPr lang="en-US" altLang="en-US" dirty="0" smtClean="0"/>
              <a:t>A </a:t>
            </a:r>
            <a:r>
              <a:rPr lang="en-US" altLang="en-US" b="1" dirty="0" smtClean="0"/>
              <a:t>binary operator</a:t>
            </a:r>
            <a:r>
              <a:rPr lang="en-US" altLang="en-US" dirty="0" smtClean="0"/>
              <a:t> requires an operand before and after the operator</a:t>
            </a:r>
          </a:p>
          <a:p>
            <a:pPr lvl="1" eaLnBrk="1" hangingPunct="1"/>
            <a:r>
              <a:rPr lang="en-US" altLang="en-US" dirty="0" smtClean="0">
                <a:latin typeface="Courier New" panose="02070309020205020404" pitchFamily="49" charset="0"/>
                <a:cs typeface="Courier New" panose="02070309020205020404" pitchFamily="49" charset="0"/>
              </a:rPr>
              <a:t>$</a:t>
            </a:r>
            <a:r>
              <a:rPr lang="en-US" altLang="en-US" dirty="0" err="1" smtClean="0">
                <a:latin typeface="Courier New" panose="02070309020205020404" pitchFamily="49" charset="0"/>
                <a:cs typeface="Courier New" panose="02070309020205020404" pitchFamily="49" charset="0"/>
              </a:rPr>
              <a:t>MyNumber</a:t>
            </a:r>
            <a:r>
              <a:rPr lang="en-US" altLang="en-US" dirty="0" smtClean="0">
                <a:latin typeface="Courier New" panose="02070309020205020404" pitchFamily="49" charset="0"/>
                <a:cs typeface="Courier New" panose="02070309020205020404" pitchFamily="49" charset="0"/>
              </a:rPr>
              <a:t> = 100;</a:t>
            </a:r>
            <a:r>
              <a:rPr lang="en-US" altLang="en-US" dirty="0" smtClean="0"/>
              <a:t/>
            </a:r>
            <a:br>
              <a:rPr lang="en-US" altLang="en-US" dirty="0" smtClean="0"/>
            </a:br>
            <a:endParaRPr lang="en-US" altLang="en-US" dirty="0" smtClean="0"/>
          </a:p>
          <a:p>
            <a:pPr eaLnBrk="1" hangingPunct="1"/>
            <a:r>
              <a:rPr lang="en-US" altLang="en-US" dirty="0" smtClean="0"/>
              <a:t>A </a:t>
            </a:r>
            <a:r>
              <a:rPr lang="en-US" altLang="en-US" b="1" dirty="0" smtClean="0"/>
              <a:t>unary operator</a:t>
            </a:r>
            <a:r>
              <a:rPr lang="en-US" altLang="en-US" dirty="0" smtClean="0"/>
              <a:t> requires a single operand either before or after the operator</a:t>
            </a: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113656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en-US" sz="4000" smtClean="0"/>
              <a:t>Arithmetic Operators</a:t>
            </a:r>
          </a:p>
        </p:txBody>
      </p:sp>
      <p:sp>
        <p:nvSpPr>
          <p:cNvPr id="50181" name="Rectangle 3"/>
          <p:cNvSpPr>
            <a:spLocks noGrp="1" noChangeArrowheads="1"/>
          </p:cNvSpPr>
          <p:nvPr>
            <p:ph type="body" idx="1"/>
          </p:nvPr>
        </p:nvSpPr>
        <p:spPr/>
        <p:txBody>
          <a:bodyPr/>
          <a:lstStyle/>
          <a:p>
            <a:pPr eaLnBrk="1" hangingPunct="1"/>
            <a:r>
              <a:rPr lang="en-US" altLang="en-US" b="1" smtClean="0"/>
              <a:t>Arithmetic operators</a:t>
            </a:r>
            <a:r>
              <a:rPr lang="en-US" altLang="en-US" smtClean="0"/>
              <a:t> are used in PHP to perform mathematical calculations (+  -  x </a:t>
            </a:r>
            <a:r>
              <a:rPr lang="en-US" altLang="en-US" smtClean="0">
                <a:cs typeface="Arial" panose="020B0604020202020204" pitchFamily="34" charset="0"/>
              </a:rPr>
              <a:t>÷)</a:t>
            </a:r>
            <a:endParaRPr lang="en-US" altLang="en-US" b="1" smtClean="0"/>
          </a:p>
          <a:p>
            <a:pPr eaLnBrk="1" hangingPunct="1"/>
            <a:endParaRPr lang="en-US" altLang="en-US" sz="2000" b="1" smtClean="0"/>
          </a:p>
          <a:p>
            <a:pPr eaLnBrk="1" hangingPunct="1">
              <a:buFontTx/>
              <a:buNone/>
            </a:pPr>
            <a:r>
              <a:rPr lang="en-US" altLang="en-US" sz="2000" b="1" smtClean="0"/>
              <a:t>      </a:t>
            </a:r>
            <a:endParaRPr lang="en-US" altLang="en-US" smtClean="0"/>
          </a:p>
        </p:txBody>
      </p:sp>
      <p:pic>
        <p:nvPicPr>
          <p:cNvPr id="50182"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2743200"/>
            <a:ext cx="6669088" cy="304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328225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normAutofit/>
          </a:bodyPr>
          <a:lstStyle/>
          <a:p>
            <a:pPr eaLnBrk="1" hangingPunct="1"/>
            <a:r>
              <a:rPr lang="en-US" altLang="en-US" sz="4000" dirty="0" smtClean="0"/>
              <a:t>Arithmetic Operators</a:t>
            </a:r>
          </a:p>
        </p:txBody>
      </p:sp>
      <p:sp>
        <p:nvSpPr>
          <p:cNvPr id="52229" name="Rectangle 3"/>
          <p:cNvSpPr>
            <a:spLocks noGrp="1" noChangeArrowheads="1"/>
          </p:cNvSpPr>
          <p:nvPr>
            <p:ph type="body" idx="1"/>
          </p:nvPr>
        </p:nvSpPr>
        <p:spPr/>
        <p:txBody>
          <a:bodyPr/>
          <a:lstStyle/>
          <a:p>
            <a:pPr lvl="1" eaLnBrk="1" hangingPunct="1">
              <a:lnSpc>
                <a:spcPct val="80000"/>
              </a:lnSpc>
              <a:buFontTx/>
              <a:buNone/>
              <a:tabLst>
                <a:tab pos="1139825" algn="l"/>
              </a:tabLst>
            </a:pP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DivisionResult</a:t>
            </a:r>
            <a:r>
              <a:rPr lang="en-US" altLang="en-US" sz="1400" dirty="0" smtClean="0">
                <a:latin typeface="Courier New" panose="02070309020205020404" pitchFamily="49" charset="0"/>
              </a:rPr>
              <a:t> = 15 / 6;</a:t>
            </a:r>
          </a:p>
          <a:p>
            <a:pPr lvl="1" eaLnBrk="1" hangingPunct="1">
              <a:lnSpc>
                <a:spcPct val="80000"/>
              </a:lnSpc>
              <a:buFontTx/>
              <a:buNone/>
              <a:tabLst>
                <a:tab pos="1139825" algn="l"/>
              </a:tabLst>
            </a:pP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ModulusResult</a:t>
            </a:r>
            <a:r>
              <a:rPr lang="en-US" altLang="en-US" sz="1400" dirty="0" smtClean="0">
                <a:latin typeface="Courier New" panose="02070309020205020404" pitchFamily="49" charset="0"/>
              </a:rPr>
              <a:t> = 15 % 6;</a:t>
            </a:r>
          </a:p>
          <a:p>
            <a:pPr lvl="1" eaLnBrk="1" hangingPunct="1">
              <a:lnSpc>
                <a:spcPct val="80000"/>
              </a:lnSpc>
              <a:buFontTx/>
              <a:buNone/>
              <a:tabLst>
                <a:tab pos="1139825" algn="l"/>
              </a:tabLst>
            </a:pPr>
            <a:r>
              <a:rPr lang="en-US" altLang="en-US" sz="1400" dirty="0" smtClean="0">
                <a:latin typeface="Courier New" panose="02070309020205020404" pitchFamily="49" charset="0"/>
              </a:rPr>
              <a:t>echo "&lt;p&gt;15 divided by 6 is $</a:t>
            </a:r>
            <a:r>
              <a:rPr lang="en-US" altLang="en-US" sz="1400" dirty="0" err="1" smtClean="0">
                <a:latin typeface="Courier New" panose="02070309020205020404" pitchFamily="49" charset="0"/>
              </a:rPr>
              <a:t>DivisionResult</a:t>
            </a:r>
            <a:r>
              <a:rPr lang="en-US" altLang="en-US" sz="1400" dirty="0" smtClean="0">
                <a:latin typeface="Courier New" panose="02070309020205020404" pitchFamily="49" charset="0"/>
              </a:rPr>
              <a:t>.&lt;/p&gt;";</a:t>
            </a:r>
          </a:p>
          <a:p>
            <a:pPr lvl="1" eaLnBrk="1" hangingPunct="1">
              <a:lnSpc>
                <a:spcPct val="80000"/>
              </a:lnSpc>
              <a:buFontTx/>
              <a:buNone/>
              <a:tabLst>
                <a:tab pos="1139825" algn="l"/>
              </a:tabLst>
            </a:pPr>
            <a:r>
              <a:rPr lang="en-US" altLang="en-US" sz="1400" dirty="0" smtClean="0">
                <a:latin typeface="Courier New" panose="02070309020205020404" pitchFamily="49" charset="0"/>
              </a:rPr>
              <a:t>echo "The whole number 6 goes into 15 twice, with a </a:t>
            </a:r>
          </a:p>
          <a:p>
            <a:pPr lvl="1" eaLnBrk="1" hangingPunct="1">
              <a:lnSpc>
                <a:spcPct val="80000"/>
              </a:lnSpc>
              <a:buFontTx/>
              <a:buNone/>
              <a:tabLst>
                <a:tab pos="1139825" algn="l"/>
              </a:tabLst>
            </a:pPr>
            <a:r>
              <a:rPr lang="en-US" altLang="en-US" sz="1400" dirty="0" smtClean="0">
                <a:latin typeface="Courier New" panose="02070309020205020404" pitchFamily="49" charset="0"/>
              </a:rPr>
              <a:t>		remainder of $</a:t>
            </a:r>
            <a:r>
              <a:rPr lang="en-US" altLang="en-US" sz="1400" dirty="0" err="1" smtClean="0">
                <a:latin typeface="Courier New" panose="02070309020205020404" pitchFamily="49" charset="0"/>
              </a:rPr>
              <a:t>ModulusResult</a:t>
            </a:r>
            <a:r>
              <a:rPr lang="en-US" altLang="en-US" sz="1400" dirty="0" smtClean="0">
                <a:latin typeface="Courier New" panose="02070309020205020404" pitchFamily="49" charset="0"/>
              </a:rPr>
              <a:t>.&lt;/p&gt;"; </a:t>
            </a:r>
          </a:p>
          <a:p>
            <a:pPr eaLnBrk="1" hangingPunct="1">
              <a:lnSpc>
                <a:spcPct val="80000"/>
              </a:lnSpc>
              <a:buFontTx/>
              <a:buNone/>
              <a:tabLst>
                <a:tab pos="1139825" algn="l"/>
              </a:tabLst>
            </a:pPr>
            <a:endParaRPr lang="en-US" altLang="en-US" sz="1400" dirty="0" smtClean="0">
              <a:latin typeface="Courier New" panose="02070309020205020404" pitchFamily="49" charset="0"/>
            </a:endParaRPr>
          </a:p>
          <a:p>
            <a:pPr eaLnBrk="1" hangingPunct="1">
              <a:lnSpc>
                <a:spcPct val="80000"/>
              </a:lnSpc>
              <a:tabLst>
                <a:tab pos="1139825" algn="l"/>
              </a:tabLst>
            </a:pPr>
            <a:endParaRPr lang="en-US" altLang="en-US" sz="1400" dirty="0" smtClean="0">
              <a:latin typeface="Courier New" panose="02070309020205020404" pitchFamily="49" charset="0"/>
            </a:endParaRPr>
          </a:p>
          <a:p>
            <a:pPr eaLnBrk="1" hangingPunct="1">
              <a:lnSpc>
                <a:spcPct val="80000"/>
              </a:lnSpc>
              <a:tabLst>
                <a:tab pos="1139825" algn="l"/>
              </a:tabLst>
            </a:pPr>
            <a:endParaRPr lang="en-US" altLang="en-US" sz="1400" dirty="0" smtClean="0"/>
          </a:p>
          <a:p>
            <a:pPr eaLnBrk="1" hangingPunct="1">
              <a:lnSpc>
                <a:spcPct val="80000"/>
              </a:lnSpc>
              <a:tabLst>
                <a:tab pos="1139825" algn="l"/>
              </a:tabLst>
            </a:pPr>
            <a:endParaRPr lang="en-US" altLang="en-US" sz="1400" dirty="0" smtClean="0"/>
          </a:p>
          <a:p>
            <a:pPr eaLnBrk="1" hangingPunct="1">
              <a:lnSpc>
                <a:spcPct val="80000"/>
              </a:lnSpc>
              <a:tabLst>
                <a:tab pos="1139825" algn="l"/>
              </a:tabLst>
            </a:pPr>
            <a:endParaRPr lang="en-US" altLang="en-US" sz="1400" dirty="0" smtClean="0"/>
          </a:p>
          <a:p>
            <a:pPr eaLnBrk="1" hangingPunct="1">
              <a:lnSpc>
                <a:spcPct val="80000"/>
              </a:lnSpc>
              <a:tabLst>
                <a:tab pos="1139825" algn="l"/>
              </a:tabLst>
            </a:pPr>
            <a:endParaRPr lang="en-US" altLang="en-US" sz="1400" dirty="0" smtClean="0"/>
          </a:p>
          <a:p>
            <a:pPr eaLnBrk="1" hangingPunct="1">
              <a:lnSpc>
                <a:spcPct val="80000"/>
              </a:lnSpc>
              <a:tabLst>
                <a:tab pos="1139825" algn="l"/>
              </a:tabLst>
            </a:pPr>
            <a:endParaRPr lang="en-US" altLang="en-US" sz="1400" dirty="0" smtClean="0"/>
          </a:p>
          <a:p>
            <a:pPr eaLnBrk="1" hangingPunct="1">
              <a:lnSpc>
                <a:spcPct val="80000"/>
              </a:lnSpc>
              <a:buFontTx/>
              <a:buNone/>
              <a:tabLst>
                <a:tab pos="1139825" algn="l"/>
              </a:tabLst>
            </a:pPr>
            <a:r>
              <a:rPr lang="en-US" altLang="en-US" sz="1600" b="1" dirty="0" smtClean="0"/>
              <a:t>     </a:t>
            </a:r>
          </a:p>
          <a:p>
            <a:pPr eaLnBrk="1" hangingPunct="1">
              <a:lnSpc>
                <a:spcPct val="80000"/>
              </a:lnSpc>
              <a:buFontTx/>
              <a:buNone/>
              <a:tabLst>
                <a:tab pos="1139825" algn="l"/>
              </a:tabLst>
            </a:pPr>
            <a:r>
              <a:rPr lang="en-US" altLang="en-US" sz="1600" b="1" dirty="0" smtClean="0"/>
              <a:t>       </a:t>
            </a:r>
          </a:p>
          <a:p>
            <a:pPr eaLnBrk="1" hangingPunct="1">
              <a:lnSpc>
                <a:spcPct val="80000"/>
              </a:lnSpc>
              <a:buFontTx/>
              <a:buNone/>
              <a:tabLst>
                <a:tab pos="1139825" algn="l"/>
              </a:tabLst>
            </a:pPr>
            <a:r>
              <a:rPr lang="en-US" altLang="en-US" sz="1800" b="1" dirty="0" smtClean="0"/>
              <a:t>      </a:t>
            </a:r>
          </a:p>
          <a:p>
            <a:pPr eaLnBrk="1" hangingPunct="1">
              <a:lnSpc>
                <a:spcPct val="80000"/>
              </a:lnSpc>
              <a:buFontTx/>
              <a:buNone/>
              <a:tabLst>
                <a:tab pos="1139825" algn="l"/>
              </a:tabLst>
            </a:pPr>
            <a:r>
              <a:rPr lang="en-US" altLang="en-US" sz="1800" b="1" dirty="0" smtClean="0"/>
              <a:t>	</a:t>
            </a:r>
          </a:p>
          <a:p>
            <a:pPr eaLnBrk="1" hangingPunct="1">
              <a:lnSpc>
                <a:spcPct val="80000"/>
              </a:lnSpc>
              <a:buFontTx/>
              <a:buNone/>
              <a:tabLst>
                <a:tab pos="1139825" algn="l"/>
              </a:tabLst>
            </a:pPr>
            <a:r>
              <a:rPr lang="en-US" altLang="en-US" sz="1800" b="1" dirty="0" smtClean="0"/>
              <a:t>		      </a:t>
            </a:r>
          </a:p>
          <a:p>
            <a:pPr eaLnBrk="1" hangingPunct="1">
              <a:lnSpc>
                <a:spcPct val="80000"/>
              </a:lnSpc>
              <a:buFontTx/>
              <a:buNone/>
              <a:tabLst>
                <a:tab pos="1139825" algn="l"/>
              </a:tabLst>
            </a:pPr>
            <a:r>
              <a:rPr lang="en-US" altLang="en-US" sz="1800" b="1" dirty="0" smtClean="0"/>
              <a:t>			Figure 1-23  Division and modulus expressions</a:t>
            </a:r>
          </a:p>
        </p:txBody>
      </p:sp>
      <p:pic>
        <p:nvPicPr>
          <p:cNvPr id="52230"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55274" y="2829791"/>
            <a:ext cx="4840288" cy="213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517299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altLang="en-US" sz="4000" smtClean="0"/>
              <a:t>Arithmetic Unary Operators</a:t>
            </a:r>
          </a:p>
        </p:txBody>
      </p:sp>
      <p:sp>
        <p:nvSpPr>
          <p:cNvPr id="54277" name="Rectangle 3"/>
          <p:cNvSpPr>
            <a:spLocks noGrp="1" noChangeArrowheads="1"/>
          </p:cNvSpPr>
          <p:nvPr>
            <p:ph type="body" idx="1"/>
          </p:nvPr>
        </p:nvSpPr>
        <p:spPr/>
        <p:txBody>
          <a:bodyPr/>
          <a:lstStyle/>
          <a:p>
            <a:pPr eaLnBrk="1" hangingPunct="1"/>
            <a:r>
              <a:rPr lang="en-US" altLang="en-US" smtClean="0"/>
              <a:t>The increment (++) and decrement (--) unary operators can be used as prefix or postfix operators</a:t>
            </a:r>
          </a:p>
          <a:p>
            <a:pPr eaLnBrk="1" hangingPunct="1"/>
            <a:r>
              <a:rPr lang="en-US" altLang="en-US" smtClean="0"/>
              <a:t>A </a:t>
            </a:r>
            <a:r>
              <a:rPr lang="en-US" altLang="en-US" b="1" smtClean="0"/>
              <a:t>prefix operator</a:t>
            </a:r>
            <a:r>
              <a:rPr lang="en-US" altLang="en-US" smtClean="0"/>
              <a:t> is placed before a variable</a:t>
            </a:r>
          </a:p>
          <a:p>
            <a:pPr eaLnBrk="1" hangingPunct="1"/>
            <a:r>
              <a:rPr lang="en-US" altLang="en-US" smtClean="0"/>
              <a:t>A </a:t>
            </a:r>
            <a:r>
              <a:rPr lang="en-US" altLang="en-US" b="1" smtClean="0"/>
              <a:t>postfix operator</a:t>
            </a:r>
            <a:r>
              <a:rPr lang="en-US" altLang="en-US" smtClean="0"/>
              <a:t> is placed after a variable</a:t>
            </a:r>
          </a:p>
          <a:p>
            <a:pPr eaLnBrk="1" hangingPunct="1"/>
            <a:endParaRPr lang="en-US" altLang="en-US" smtClean="0"/>
          </a:p>
          <a:p>
            <a:pPr eaLnBrk="1" hangingPunct="1">
              <a:buFontTx/>
              <a:buNone/>
            </a:pPr>
            <a:endParaRPr lang="en-US" altLang="en-US" smtClean="0"/>
          </a:p>
        </p:txBody>
      </p:sp>
      <p:pic>
        <p:nvPicPr>
          <p:cNvPr id="54278"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0" y="3456709"/>
            <a:ext cx="6091238" cy="153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522140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normAutofit/>
          </a:bodyPr>
          <a:lstStyle/>
          <a:p>
            <a:pPr eaLnBrk="1" hangingPunct="1"/>
            <a:r>
              <a:rPr lang="en-US" altLang="en-US" sz="3600" dirty="0" smtClean="0"/>
              <a:t>Arithmetic Unary Operators</a:t>
            </a:r>
          </a:p>
        </p:txBody>
      </p:sp>
      <p:sp>
        <p:nvSpPr>
          <p:cNvPr id="55301" name="Rectangle 3"/>
          <p:cNvSpPr>
            <a:spLocks noGrp="1" noChangeArrowheads="1"/>
          </p:cNvSpPr>
          <p:nvPr>
            <p:ph type="body" idx="1"/>
          </p:nvPr>
        </p:nvSpPr>
        <p:spPr>
          <a:xfrm>
            <a:off x="457200" y="4301836"/>
            <a:ext cx="8229600" cy="789709"/>
          </a:xfrm>
        </p:spPr>
        <p:txBody>
          <a:bodyPr/>
          <a:lstStyle/>
          <a:p>
            <a:pPr algn="ctr" eaLnBrk="1" hangingPunct="1">
              <a:buFontTx/>
              <a:buNone/>
            </a:pPr>
            <a:r>
              <a:rPr lang="en-US" altLang="en-US" sz="2200" b="1" dirty="0" smtClean="0"/>
              <a:t>Figure 1-24 Script that uses the prefix </a:t>
            </a:r>
            <a:br>
              <a:rPr lang="en-US" altLang="en-US" sz="2200" b="1" dirty="0" smtClean="0"/>
            </a:br>
            <a:r>
              <a:rPr lang="en-US" altLang="en-US" sz="2200" b="1" dirty="0" smtClean="0"/>
              <a:t>increment operator</a:t>
            </a:r>
          </a:p>
          <a:p>
            <a:pPr eaLnBrk="1" hangingPunct="1">
              <a:buFontTx/>
              <a:buNone/>
            </a:pPr>
            <a:endParaRPr lang="en-US" altLang="en-US" dirty="0" smtClean="0"/>
          </a:p>
        </p:txBody>
      </p:sp>
      <p:pic>
        <p:nvPicPr>
          <p:cNvPr id="55302"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1828800"/>
            <a:ext cx="7369175" cy="2263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055019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5"/>
          <p:cNvSpPr>
            <a:spLocks noChangeArrowheads="1"/>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Tx/>
              <a:buChar char="•"/>
            </a:pPr>
            <a:endParaRPr lang="en-US" altLang="en-US" sz="2400" dirty="0"/>
          </a:p>
          <a:p>
            <a:pPr eaLnBrk="1" hangingPunct="1">
              <a:lnSpc>
                <a:spcPct val="90000"/>
              </a:lnSpc>
              <a:spcBef>
                <a:spcPct val="20000"/>
              </a:spcBef>
            </a:pPr>
            <a:endParaRPr lang="en-US" altLang="en-US" sz="2400" dirty="0"/>
          </a:p>
          <a:p>
            <a:pPr eaLnBrk="1" hangingPunct="1">
              <a:lnSpc>
                <a:spcPct val="90000"/>
              </a:lnSpc>
              <a:spcBef>
                <a:spcPct val="20000"/>
              </a:spcBef>
            </a:pPr>
            <a:endParaRPr lang="en-US" altLang="en-US" sz="2000" b="1" dirty="0"/>
          </a:p>
          <a:p>
            <a:pPr eaLnBrk="1" hangingPunct="1">
              <a:lnSpc>
                <a:spcPct val="90000"/>
              </a:lnSpc>
              <a:spcBef>
                <a:spcPct val="20000"/>
              </a:spcBef>
            </a:pPr>
            <a:endParaRPr lang="en-US" altLang="en-US" sz="2000" b="1" dirty="0"/>
          </a:p>
          <a:p>
            <a:pPr eaLnBrk="1" hangingPunct="1">
              <a:lnSpc>
                <a:spcPct val="90000"/>
              </a:lnSpc>
              <a:spcBef>
                <a:spcPct val="20000"/>
              </a:spcBef>
            </a:pPr>
            <a:r>
              <a:rPr lang="en-US" altLang="en-US" sz="2000" b="1" dirty="0"/>
              <a:t> </a:t>
            </a:r>
          </a:p>
          <a:p>
            <a:pPr eaLnBrk="1" hangingPunct="1">
              <a:lnSpc>
                <a:spcPct val="90000"/>
              </a:lnSpc>
              <a:spcBef>
                <a:spcPct val="20000"/>
              </a:spcBef>
            </a:pPr>
            <a:endParaRPr lang="en-US" altLang="en-US" sz="2000" b="1" dirty="0"/>
          </a:p>
          <a:p>
            <a:pPr eaLnBrk="1" hangingPunct="1">
              <a:lnSpc>
                <a:spcPct val="90000"/>
              </a:lnSpc>
              <a:spcBef>
                <a:spcPct val="20000"/>
              </a:spcBef>
            </a:pPr>
            <a:endParaRPr lang="en-US" altLang="en-US" sz="2000" b="1" dirty="0"/>
          </a:p>
          <a:p>
            <a:pPr eaLnBrk="1" hangingPunct="1">
              <a:lnSpc>
                <a:spcPct val="90000"/>
              </a:lnSpc>
              <a:spcBef>
                <a:spcPct val="20000"/>
              </a:spcBef>
            </a:pPr>
            <a:endParaRPr lang="en-US" altLang="en-US" sz="2000" b="1" dirty="0"/>
          </a:p>
          <a:p>
            <a:pPr eaLnBrk="1" hangingPunct="1">
              <a:lnSpc>
                <a:spcPct val="90000"/>
              </a:lnSpc>
              <a:spcBef>
                <a:spcPct val="20000"/>
              </a:spcBef>
            </a:pPr>
            <a:endParaRPr lang="en-US" altLang="en-US" sz="2000" b="1" dirty="0"/>
          </a:p>
          <a:p>
            <a:pPr algn="ctr" eaLnBrk="1" hangingPunct="1">
              <a:lnSpc>
                <a:spcPct val="90000"/>
              </a:lnSpc>
              <a:spcBef>
                <a:spcPct val="20000"/>
              </a:spcBef>
            </a:pPr>
            <a:r>
              <a:rPr lang="en-US" altLang="en-US" sz="2000" b="1" dirty="0" smtClean="0"/>
              <a:t>Figure </a:t>
            </a:r>
            <a:r>
              <a:rPr lang="en-US" altLang="en-US" sz="2000" b="1" dirty="0"/>
              <a:t>1-26 Script that uses the postfix increment operator</a:t>
            </a:r>
          </a:p>
          <a:p>
            <a:pPr eaLnBrk="1" hangingPunct="1">
              <a:lnSpc>
                <a:spcPct val="90000"/>
              </a:lnSpc>
              <a:spcBef>
                <a:spcPct val="20000"/>
              </a:spcBef>
            </a:pPr>
            <a:endParaRPr lang="en-US" altLang="en-US" sz="2400" dirty="0"/>
          </a:p>
        </p:txBody>
      </p:sp>
      <p:pic>
        <p:nvPicPr>
          <p:cNvPr id="57350"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2209800"/>
            <a:ext cx="7526338"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a:p>
        </p:txBody>
      </p:sp>
      <p:sp>
        <p:nvSpPr>
          <p:cNvPr id="6" name="Rectangle 2"/>
          <p:cNvSpPr txBox="1">
            <a:spLocks noChangeArrowheads="1"/>
          </p:cNvSpPr>
          <p:nvPr/>
        </p:nvSpPr>
        <p:spPr>
          <a:xfrm>
            <a:off x="457200" y="274638"/>
            <a:ext cx="8229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36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Arithmetic Unary Operators</a:t>
            </a:r>
            <a:endParaRPr kumimoji="0" lang="en-US"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extLst>
      <p:ext uri="{BB962C8B-B14F-4D97-AF65-F5344CB8AC3E}">
        <p14:creationId xmlns="" xmlns:p14="http://schemas.microsoft.com/office/powerpoint/2010/main" val="3336660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pPr eaLnBrk="1" hangingPunct="1"/>
            <a:r>
              <a:rPr lang="en-US" altLang="en-US" sz="4000" smtClean="0"/>
              <a:t>Assignment Operators</a:t>
            </a:r>
          </a:p>
        </p:txBody>
      </p:sp>
      <p:sp>
        <p:nvSpPr>
          <p:cNvPr id="59397" name="Rectangle 3"/>
          <p:cNvSpPr>
            <a:spLocks noGrp="1" noChangeArrowheads="1"/>
          </p:cNvSpPr>
          <p:nvPr>
            <p:ph type="body" idx="1"/>
          </p:nvPr>
        </p:nvSpPr>
        <p:spPr/>
        <p:txBody>
          <a:bodyPr/>
          <a:lstStyle/>
          <a:p>
            <a:pPr eaLnBrk="1" hangingPunct="1"/>
            <a:r>
              <a:rPr lang="en-US" altLang="en-US" b="1" dirty="0" smtClean="0"/>
              <a:t>Assignment operators</a:t>
            </a:r>
            <a:r>
              <a:rPr lang="en-US" altLang="en-US" dirty="0" smtClean="0"/>
              <a:t> are used for assigning </a:t>
            </a:r>
            <a:br>
              <a:rPr lang="en-US" altLang="en-US" dirty="0" smtClean="0"/>
            </a:br>
            <a:r>
              <a:rPr lang="en-US" altLang="en-US" dirty="0" smtClean="0"/>
              <a:t>a value to a variable:</a:t>
            </a:r>
          </a:p>
          <a:p>
            <a:pPr eaLnBrk="1" hangingPunct="1">
              <a:buFontTx/>
              <a:buNone/>
            </a:pPr>
            <a:r>
              <a:rPr lang="en-US" altLang="en-US" dirty="0" smtClean="0">
                <a:latin typeface="Courier New" panose="02070309020205020404" pitchFamily="49" charset="0"/>
              </a:rPr>
              <a:t>		</a:t>
            </a:r>
            <a:r>
              <a:rPr lang="en-US" altLang="en-US" sz="2400" dirty="0" smtClean="0">
                <a:latin typeface="Courier New" panose="02070309020205020404" pitchFamily="49" charset="0"/>
              </a:rPr>
              <a:t>$</a:t>
            </a:r>
            <a:r>
              <a:rPr lang="en-US" altLang="en-US" sz="2400" dirty="0" err="1" smtClean="0">
                <a:latin typeface="Courier New" panose="02070309020205020404" pitchFamily="49" charset="0"/>
              </a:rPr>
              <a:t>MyFavoriteSuperHero</a:t>
            </a:r>
            <a:r>
              <a:rPr lang="en-US" altLang="en-US" sz="2400" dirty="0" smtClean="0">
                <a:latin typeface="Courier New" panose="02070309020205020404" pitchFamily="49" charset="0"/>
              </a:rPr>
              <a:t> = "Superman";</a:t>
            </a:r>
          </a:p>
          <a:p>
            <a:pPr eaLnBrk="1" hangingPunct="1">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MyFavoriteSuperHero</a:t>
            </a:r>
            <a:r>
              <a:rPr lang="en-US" altLang="en-US" sz="2400" dirty="0" smtClean="0">
                <a:latin typeface="Courier New" panose="02070309020205020404" pitchFamily="49" charset="0"/>
              </a:rPr>
              <a:t> = "Batman";</a:t>
            </a:r>
          </a:p>
          <a:p>
            <a:pPr eaLnBrk="1" hangingPunct="1"/>
            <a:endParaRPr lang="en-US" altLang="en-US" b="1" dirty="0" smtClean="0"/>
          </a:p>
          <a:p>
            <a:pPr eaLnBrk="1" hangingPunct="1"/>
            <a:r>
              <a:rPr lang="en-US" altLang="en-US" b="1" dirty="0" smtClean="0"/>
              <a:t>Compound assignment operators</a:t>
            </a:r>
            <a:r>
              <a:rPr lang="en-US" altLang="en-US" dirty="0" smtClean="0"/>
              <a:t> perform mathematical calculations on variables and literal values in an expression, and then assign a new value to the left operand</a:t>
            </a:r>
            <a:endParaRPr lang="en-US" altLang="en-US" sz="2400" b="1"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89428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sz="4000" smtClean="0"/>
              <a:t>The </a:t>
            </a:r>
            <a:r>
              <a:rPr lang="en-US" altLang="en-US" sz="4000" smtClean="0">
                <a:latin typeface="Courier New" panose="02070309020205020404" pitchFamily="49" charset="0"/>
              </a:rPr>
              <a:t>&lt;script&gt;</a:t>
            </a:r>
            <a:r>
              <a:rPr lang="en-US" altLang="en-US" sz="4000" smtClean="0"/>
              <a:t> Element</a:t>
            </a:r>
          </a:p>
        </p:txBody>
      </p:sp>
      <p:sp>
        <p:nvSpPr>
          <p:cNvPr id="8197" name="Rectangle 3"/>
          <p:cNvSpPr>
            <a:spLocks noGrp="1" noChangeArrowheads="1"/>
          </p:cNvSpPr>
          <p:nvPr>
            <p:ph type="body" idx="1"/>
          </p:nvPr>
        </p:nvSpPr>
        <p:spPr/>
        <p:txBody>
          <a:bodyPr/>
          <a:lstStyle/>
          <a:p>
            <a:pPr eaLnBrk="1" hangingPunct="1"/>
            <a:r>
              <a:rPr lang="en-US" altLang="en-US" smtClean="0"/>
              <a:t>The </a:t>
            </a:r>
            <a:r>
              <a:rPr lang="en-US" altLang="en-US" b="1" smtClean="0">
                <a:latin typeface="Courier New" panose="02070309020205020404" pitchFamily="49" charset="0"/>
              </a:rPr>
              <a:t>&lt;script&gt;</a:t>
            </a:r>
            <a:r>
              <a:rPr lang="en-US" altLang="en-US" b="1" smtClean="0"/>
              <a:t> element</a:t>
            </a:r>
            <a:r>
              <a:rPr lang="en-US" altLang="en-US" smtClean="0"/>
              <a:t> identifies a script section in a Web page document</a:t>
            </a:r>
          </a:p>
          <a:p>
            <a:pPr eaLnBrk="1" hangingPunct="1"/>
            <a:r>
              <a:rPr lang="en-US" altLang="en-US" smtClean="0"/>
              <a:t>Assign a value of "php" to the </a:t>
            </a:r>
            <a:r>
              <a:rPr lang="en-US" altLang="en-US" b="1" smtClean="0"/>
              <a:t>language </a:t>
            </a:r>
            <a:r>
              <a:rPr lang="en-US" altLang="en-US" smtClean="0"/>
              <a:t>attribute of the </a:t>
            </a:r>
            <a:r>
              <a:rPr lang="en-US" altLang="en-US" smtClean="0">
                <a:latin typeface="Courier New" panose="02070309020205020404" pitchFamily="49" charset="0"/>
                <a:cs typeface="Courier New" panose="02070309020205020404" pitchFamily="49" charset="0"/>
              </a:rPr>
              <a:t>&lt;script&gt;</a:t>
            </a:r>
            <a:r>
              <a:rPr lang="en-US" altLang="en-US" smtClean="0"/>
              <a:t> element to identify the code block as PHP</a:t>
            </a:r>
          </a:p>
          <a:p>
            <a:pPr eaLnBrk="1" hangingPunct="1"/>
            <a:endParaRPr lang="en-US" altLang="en-US"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69801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normAutofit/>
          </a:bodyPr>
          <a:lstStyle/>
          <a:p>
            <a:pPr eaLnBrk="1" hangingPunct="1"/>
            <a:r>
              <a:rPr lang="en-US" altLang="en-US" sz="4000" dirty="0" smtClean="0"/>
              <a:t>Assignment Operators</a:t>
            </a:r>
          </a:p>
        </p:txBody>
      </p:sp>
      <p:sp>
        <p:nvSpPr>
          <p:cNvPr id="60421" name="Rectangle 3"/>
          <p:cNvSpPr>
            <a:spLocks noGrp="1" noChangeArrowheads="1"/>
          </p:cNvSpPr>
          <p:nvPr>
            <p:ph type="body" idx="1"/>
          </p:nvPr>
        </p:nvSpPr>
        <p:spPr/>
        <p:txBody>
          <a:bodyPr/>
          <a:lstStyle/>
          <a:p>
            <a:pPr eaLnBrk="1" hangingPunct="1">
              <a:buFontTx/>
              <a:buNone/>
            </a:pPr>
            <a:r>
              <a:rPr lang="en-US" altLang="en-US" sz="2000" b="1" smtClean="0"/>
              <a:t>   	</a:t>
            </a:r>
          </a:p>
        </p:txBody>
      </p:sp>
      <p:pic>
        <p:nvPicPr>
          <p:cNvPr id="60422"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74688" y="1447800"/>
            <a:ext cx="7794625" cy="396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903494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normAutofit fontScale="90000"/>
          </a:bodyPr>
          <a:lstStyle/>
          <a:p>
            <a:pPr eaLnBrk="1" hangingPunct="1"/>
            <a:r>
              <a:rPr lang="en-US" altLang="en-US" sz="4000" smtClean="0"/>
              <a:t>Comparison and Conditional Operators</a:t>
            </a:r>
          </a:p>
        </p:txBody>
      </p:sp>
      <p:sp>
        <p:nvSpPr>
          <p:cNvPr id="61445" name="Rectangle 3"/>
          <p:cNvSpPr>
            <a:spLocks noGrp="1" noChangeArrowheads="1"/>
          </p:cNvSpPr>
          <p:nvPr>
            <p:ph type="body" idx="1"/>
          </p:nvPr>
        </p:nvSpPr>
        <p:spPr>
          <a:xfrm>
            <a:off x="457200" y="1600200"/>
            <a:ext cx="8458200" cy="4525963"/>
          </a:xfrm>
        </p:spPr>
        <p:txBody>
          <a:bodyPr/>
          <a:lstStyle/>
          <a:p>
            <a:pPr eaLnBrk="1" hangingPunct="1"/>
            <a:r>
              <a:rPr lang="en-US" altLang="en-US" b="1" smtClean="0"/>
              <a:t>Comparison operators</a:t>
            </a:r>
            <a:r>
              <a:rPr lang="en-US" altLang="en-US" smtClean="0"/>
              <a:t> are used to compare two operands and determine how one operand compares to another</a:t>
            </a:r>
          </a:p>
          <a:p>
            <a:pPr eaLnBrk="1" hangingPunct="1"/>
            <a:r>
              <a:rPr lang="en-US" altLang="en-US" smtClean="0"/>
              <a:t>A Boolean value of </a:t>
            </a:r>
            <a:r>
              <a:rPr lang="en-US" altLang="en-US" sz="2400" smtClean="0">
                <a:latin typeface="Courier New" panose="02070309020205020404" pitchFamily="49" charset="0"/>
                <a:cs typeface="Courier New" panose="02070309020205020404" pitchFamily="49" charset="0"/>
              </a:rPr>
              <a:t>TRUE</a:t>
            </a:r>
            <a:r>
              <a:rPr lang="en-US" altLang="en-US" smtClean="0"/>
              <a:t> or </a:t>
            </a:r>
            <a:r>
              <a:rPr lang="en-US" altLang="en-US" sz="2400" smtClean="0">
                <a:latin typeface="Courier New" panose="02070309020205020404" pitchFamily="49" charset="0"/>
                <a:cs typeface="Courier New" panose="02070309020205020404" pitchFamily="49" charset="0"/>
              </a:rPr>
              <a:t>FALSE</a:t>
            </a:r>
            <a:r>
              <a:rPr lang="en-US" altLang="en-US" smtClean="0"/>
              <a:t> is returned after two operands are compared</a:t>
            </a:r>
          </a:p>
          <a:p>
            <a:pPr eaLnBrk="1" hangingPunct="1"/>
            <a:r>
              <a:rPr lang="en-US" altLang="en-US" smtClean="0"/>
              <a:t>The comparison operator </a:t>
            </a:r>
            <a:r>
              <a:rPr lang="en-US" altLang="en-US" i="1" smtClean="0"/>
              <a:t>compares </a:t>
            </a:r>
            <a:r>
              <a:rPr lang="en-US" altLang="en-US" smtClean="0"/>
              <a:t>values, whereas the assignment operator </a:t>
            </a:r>
            <a:r>
              <a:rPr lang="en-US" altLang="en-US" i="1" smtClean="0"/>
              <a:t>assigns </a:t>
            </a:r>
            <a:r>
              <a:rPr lang="en-US" altLang="en-US" smtClean="0"/>
              <a:t>values</a:t>
            </a:r>
          </a:p>
          <a:p>
            <a:pPr eaLnBrk="1" hangingPunct="1"/>
            <a:r>
              <a:rPr lang="en-US" altLang="en-US" smtClean="0"/>
              <a:t>Comparison operators are used with </a:t>
            </a:r>
            <a:r>
              <a:rPr lang="en-US" altLang="en-US" b="1" smtClean="0"/>
              <a:t>conditional</a:t>
            </a:r>
            <a:r>
              <a:rPr lang="en-US" altLang="en-US" smtClean="0"/>
              <a:t> </a:t>
            </a:r>
            <a:r>
              <a:rPr lang="en-US" altLang="en-US" b="1" smtClean="0"/>
              <a:t>statements</a:t>
            </a:r>
            <a:r>
              <a:rPr lang="en-US" altLang="en-US" smtClean="0"/>
              <a:t> and </a:t>
            </a:r>
            <a:r>
              <a:rPr lang="en-US" altLang="en-US" b="1" smtClean="0"/>
              <a:t>looping statements</a:t>
            </a:r>
          </a:p>
          <a:p>
            <a:pPr eaLnBrk="1" hangingPunct="1"/>
            <a:endParaRPr lang="en-US" altLang="en-US" sz="240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55676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normAutofit fontScale="90000"/>
          </a:bodyPr>
          <a:lstStyle/>
          <a:p>
            <a:pPr eaLnBrk="1" hangingPunct="1"/>
            <a:r>
              <a:rPr lang="en-US" altLang="en-US" sz="4000" dirty="0" smtClean="0"/>
              <a:t>Comparison and Conditional Operators</a:t>
            </a:r>
          </a:p>
        </p:txBody>
      </p:sp>
      <p:sp>
        <p:nvSpPr>
          <p:cNvPr id="62469" name="Rectangle 3"/>
          <p:cNvSpPr>
            <a:spLocks noGrp="1" noChangeArrowheads="1"/>
          </p:cNvSpPr>
          <p:nvPr>
            <p:ph type="body" idx="1"/>
          </p:nvPr>
        </p:nvSpPr>
        <p:spPr/>
        <p:txBody>
          <a:bodyPr/>
          <a:lstStyle/>
          <a:p>
            <a:pPr eaLnBrk="1" hangingPunct="1">
              <a:buFontTx/>
              <a:buNone/>
            </a:pPr>
            <a:r>
              <a:rPr lang="en-US" altLang="en-US" sz="2000" smtClean="0"/>
              <a:t>      </a:t>
            </a:r>
          </a:p>
          <a:p>
            <a:pPr eaLnBrk="1" hangingPunct="1">
              <a:buFontTx/>
              <a:buNone/>
            </a:pPr>
            <a:r>
              <a:rPr lang="en-US" altLang="en-US" sz="2000" smtClean="0"/>
              <a:t>           </a:t>
            </a:r>
            <a:endParaRPr lang="en-US" altLang="en-US" sz="2000" b="1" smtClean="0"/>
          </a:p>
          <a:p>
            <a:pPr eaLnBrk="1" hangingPunct="1"/>
            <a:endParaRPr lang="en-US" altLang="en-US" smtClean="0"/>
          </a:p>
        </p:txBody>
      </p:sp>
      <p:pic>
        <p:nvPicPr>
          <p:cNvPr id="62470"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1676400"/>
            <a:ext cx="7600950" cy="417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968970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normAutofit fontScale="90000"/>
          </a:bodyPr>
          <a:lstStyle/>
          <a:p>
            <a:pPr eaLnBrk="1" hangingPunct="1"/>
            <a:r>
              <a:rPr lang="en-US" altLang="en-US" sz="4000" dirty="0" smtClean="0"/>
              <a:t>Comparison and Conditional Operators</a:t>
            </a:r>
          </a:p>
        </p:txBody>
      </p:sp>
      <p:sp>
        <p:nvSpPr>
          <p:cNvPr id="63493" name="Rectangle 3"/>
          <p:cNvSpPr>
            <a:spLocks noGrp="1" noChangeArrowheads="1"/>
          </p:cNvSpPr>
          <p:nvPr>
            <p:ph type="body" idx="1"/>
          </p:nvPr>
        </p:nvSpPr>
        <p:spPr/>
        <p:txBody>
          <a:bodyPr/>
          <a:lstStyle/>
          <a:p>
            <a:pPr eaLnBrk="1" hangingPunct="1">
              <a:lnSpc>
                <a:spcPct val="90000"/>
              </a:lnSpc>
            </a:pPr>
            <a:r>
              <a:rPr lang="en-US" altLang="en-US" dirty="0" smtClean="0"/>
              <a:t>The </a:t>
            </a:r>
            <a:r>
              <a:rPr lang="en-US" altLang="en-US" b="1" dirty="0" smtClean="0"/>
              <a:t>conditional operator</a:t>
            </a:r>
            <a:r>
              <a:rPr lang="en-US" altLang="en-US" dirty="0" smtClean="0"/>
              <a:t> executes one of two expressions, based on the results of a conditional expression</a:t>
            </a:r>
          </a:p>
          <a:p>
            <a:pPr eaLnBrk="1" hangingPunct="1">
              <a:lnSpc>
                <a:spcPct val="90000"/>
              </a:lnSpc>
            </a:pPr>
            <a:r>
              <a:rPr lang="en-US" altLang="en-US" dirty="0" smtClean="0"/>
              <a:t>The syntax for the conditional operator is:</a:t>
            </a:r>
          </a:p>
          <a:p>
            <a:pPr eaLnBrk="1" hangingPunct="1">
              <a:lnSpc>
                <a:spcPct val="90000"/>
              </a:lnSpc>
              <a:buFontTx/>
              <a:buNone/>
            </a:pPr>
            <a:r>
              <a:rPr lang="en-US" altLang="en-US" i="1" dirty="0" smtClean="0"/>
              <a:t>  </a:t>
            </a:r>
          </a:p>
          <a:p>
            <a:pPr eaLnBrk="1" hangingPunct="1">
              <a:lnSpc>
                <a:spcPct val="90000"/>
              </a:lnSpc>
              <a:buFontTx/>
              <a:buNone/>
            </a:pPr>
            <a:r>
              <a:rPr lang="en-US" altLang="en-US" sz="2400" i="1" dirty="0" smtClean="0"/>
              <a:t>  </a:t>
            </a:r>
            <a:r>
              <a:rPr lang="en-US" altLang="en-US" sz="1800" i="1" dirty="0" smtClean="0">
                <a:latin typeface="Courier New" panose="02070309020205020404" pitchFamily="49" charset="0"/>
              </a:rPr>
              <a:t>conditional expression ? expression1 : expression2;</a:t>
            </a:r>
            <a:endParaRPr lang="en-US" altLang="en-US" sz="2800" i="1" dirty="0" smtClean="0">
              <a:latin typeface="Courier New" panose="02070309020205020404" pitchFamily="49" charset="0"/>
            </a:endParaRPr>
          </a:p>
          <a:p>
            <a:pPr eaLnBrk="1" hangingPunct="1">
              <a:lnSpc>
                <a:spcPct val="90000"/>
              </a:lnSpc>
            </a:pPr>
            <a:endParaRPr lang="en-US" altLang="en-US" dirty="0" smtClean="0"/>
          </a:p>
          <a:p>
            <a:pPr eaLnBrk="1" hangingPunct="1">
              <a:lnSpc>
                <a:spcPct val="90000"/>
              </a:lnSpc>
            </a:pPr>
            <a:r>
              <a:rPr lang="en-US" altLang="en-US" dirty="0" smtClean="0"/>
              <a:t>If the conditional expression evaluates to </a:t>
            </a:r>
            <a:r>
              <a:rPr lang="en-US" altLang="en-US" dirty="0" smtClean="0">
                <a:latin typeface="Courier New" panose="02070309020205020404" pitchFamily="49" charset="0"/>
                <a:cs typeface="Courier New" panose="02070309020205020404" pitchFamily="49" charset="0"/>
              </a:rPr>
              <a:t>TRUE</a:t>
            </a:r>
            <a:r>
              <a:rPr lang="en-US" altLang="en-US" dirty="0" smtClean="0"/>
              <a:t>, </a:t>
            </a:r>
            <a:r>
              <a:rPr lang="en-US" altLang="en-US" i="1" dirty="0" smtClean="0">
                <a:latin typeface="Courier New" panose="02070309020205020404" pitchFamily="49" charset="0"/>
              </a:rPr>
              <a:t>expression1</a:t>
            </a:r>
            <a:r>
              <a:rPr lang="en-US" altLang="en-US" i="1" dirty="0" smtClean="0"/>
              <a:t> </a:t>
            </a:r>
            <a:r>
              <a:rPr lang="en-US" altLang="en-US" dirty="0" smtClean="0"/>
              <a:t>executes </a:t>
            </a:r>
          </a:p>
          <a:p>
            <a:pPr eaLnBrk="1" hangingPunct="1">
              <a:lnSpc>
                <a:spcPct val="90000"/>
              </a:lnSpc>
            </a:pPr>
            <a:r>
              <a:rPr lang="en-US" altLang="en-US" dirty="0" smtClean="0"/>
              <a:t>If the conditional expression evaluates to </a:t>
            </a:r>
            <a:r>
              <a:rPr lang="en-US" altLang="en-US" dirty="0" smtClean="0">
                <a:latin typeface="Courier New" panose="02070309020205020404" pitchFamily="49" charset="0"/>
                <a:cs typeface="Courier New" panose="02070309020205020404" pitchFamily="49" charset="0"/>
              </a:rPr>
              <a:t>FALSE</a:t>
            </a:r>
            <a:r>
              <a:rPr lang="en-US" altLang="en-US" dirty="0" smtClean="0"/>
              <a:t>, </a:t>
            </a:r>
            <a:r>
              <a:rPr lang="en-US" altLang="en-US" i="1" dirty="0" smtClean="0">
                <a:latin typeface="Courier New" panose="02070309020205020404" pitchFamily="49" charset="0"/>
              </a:rPr>
              <a:t>expression2</a:t>
            </a:r>
            <a:r>
              <a:rPr lang="en-US" altLang="en-US" i="1" dirty="0" smtClean="0"/>
              <a:t> </a:t>
            </a:r>
            <a:r>
              <a:rPr lang="en-US" altLang="en-US" dirty="0" smtClean="0"/>
              <a:t>executes</a:t>
            </a: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0352339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normAutofit fontScale="90000"/>
          </a:bodyPr>
          <a:lstStyle/>
          <a:p>
            <a:pPr eaLnBrk="1" hangingPunct="1"/>
            <a:r>
              <a:rPr lang="en-US" altLang="en-US" sz="4000" dirty="0" smtClean="0"/>
              <a:t>Comparison and Conditional Operators</a:t>
            </a:r>
          </a:p>
        </p:txBody>
      </p:sp>
      <p:sp>
        <p:nvSpPr>
          <p:cNvPr id="64517" name="Rectangle 3"/>
          <p:cNvSpPr>
            <a:spLocks noGrp="1" noChangeArrowheads="1"/>
          </p:cNvSpPr>
          <p:nvPr>
            <p:ph type="body" idx="1"/>
          </p:nvPr>
        </p:nvSpPr>
        <p:spPr/>
        <p:txBody>
          <a:bodyPr>
            <a:normAutofit/>
          </a:bodyPr>
          <a:lstStyle/>
          <a:p>
            <a:pPr marL="573088" lvl="1" indent="-173038" eaLnBrk="1" hangingPunct="1">
              <a:lnSpc>
                <a:spcPct val="90000"/>
              </a:lnSpc>
              <a:buFontTx/>
              <a:buNone/>
            </a:pPr>
            <a:r>
              <a:rPr lang="en-US" altLang="en-US" sz="2000" dirty="0" smtClean="0">
                <a:latin typeface="Courier New" panose="02070309020205020404" pitchFamily="49" charset="0"/>
              </a:rPr>
              <a:t>$BlackjackPlayer1 = 20;</a:t>
            </a:r>
          </a:p>
          <a:p>
            <a:pPr marL="573088" lvl="1" indent="-173038" eaLnBrk="1" hangingPunct="1">
              <a:lnSpc>
                <a:spcPct val="90000"/>
              </a:lnSpc>
              <a:buFontTx/>
              <a:buNone/>
            </a:pPr>
            <a:r>
              <a:rPr lang="en-US" altLang="en-US" sz="2000" dirty="0" smtClean="0">
                <a:latin typeface="Courier New" panose="02070309020205020404" pitchFamily="49" charset="0"/>
              </a:rPr>
              <a:t>($BlackjackPlayer1 &lt;= 21) ? </a:t>
            </a:r>
          </a:p>
          <a:p>
            <a:pPr marL="573088" lvl="1" indent="-173038" eaLnBrk="1" hangingPunct="1">
              <a:lnSpc>
                <a:spcPct val="90000"/>
              </a:lnSpc>
              <a:buFontTx/>
              <a:buNone/>
            </a:pPr>
            <a:r>
              <a:rPr lang="en-US" altLang="en-US" sz="2000" dirty="0" smtClean="0">
                <a:latin typeface="Courier New" panose="02070309020205020404" pitchFamily="49" charset="0"/>
              </a:rPr>
              <a:t>		$Result = "Player 1 is still in the game.</a:t>
            </a:r>
            <a:r>
              <a:rPr lang="en-US" altLang="en-US" sz="2000" dirty="0" smtClean="0"/>
              <a:t> "</a:t>
            </a:r>
            <a:r>
              <a:rPr lang="en-US" altLang="en-US" sz="2000" dirty="0" smtClean="0">
                <a:latin typeface="Courier New" panose="02070309020205020404" pitchFamily="49" charset="0"/>
              </a:rPr>
              <a:t> : </a:t>
            </a:r>
          </a:p>
          <a:p>
            <a:pPr marL="573088" lvl="1" indent="-173038" eaLnBrk="1" hangingPunct="1">
              <a:lnSpc>
                <a:spcPct val="90000"/>
              </a:lnSpc>
              <a:buFontTx/>
              <a:buNone/>
            </a:pPr>
            <a:r>
              <a:rPr lang="en-US" altLang="en-US" sz="2000" dirty="0" smtClean="0">
                <a:latin typeface="Courier New" panose="02070309020205020404" pitchFamily="49" charset="0"/>
              </a:rPr>
              <a:t>		$Result = "Player 1 is out of the action.";</a:t>
            </a:r>
          </a:p>
          <a:p>
            <a:pPr marL="573088" lvl="1" indent="-173038" eaLnBrk="1" hangingPunct="1">
              <a:lnSpc>
                <a:spcPct val="90000"/>
              </a:lnSpc>
              <a:buFontTx/>
              <a:buNone/>
            </a:pPr>
            <a:r>
              <a:rPr lang="en-US" altLang="en-US" sz="2000" dirty="0" smtClean="0">
                <a:latin typeface="Courier New" panose="02070309020205020404" pitchFamily="49" charset="0"/>
              </a:rPr>
              <a:t>echo "&lt;p&gt;", $Result, "&lt;/p&gt;";</a:t>
            </a:r>
          </a:p>
          <a:p>
            <a:pPr marL="173038" indent="-173038" eaLnBrk="1" hangingPunct="1">
              <a:lnSpc>
                <a:spcPct val="90000"/>
              </a:lnSpc>
              <a:buFontTx/>
              <a:buNone/>
            </a:pPr>
            <a:endParaRPr lang="en-US" altLang="en-US" sz="2000" dirty="0" smtClean="0">
              <a:latin typeface="Courier New" panose="02070309020205020404" pitchFamily="49" charset="0"/>
            </a:endParaRPr>
          </a:p>
          <a:p>
            <a:pPr marL="173038" indent="-173038" eaLnBrk="1" hangingPunct="1">
              <a:lnSpc>
                <a:spcPct val="90000"/>
              </a:lnSpc>
              <a:buFontTx/>
              <a:buNone/>
            </a:pPr>
            <a:endParaRPr lang="en-US" altLang="en-US" sz="2000" b="1" dirty="0" smtClean="0">
              <a:latin typeface="Courier New" panose="02070309020205020404" pitchFamily="49" charset="0"/>
            </a:endParaRPr>
          </a:p>
          <a:p>
            <a:pPr marL="173038" indent="-173038" eaLnBrk="1" hangingPunct="1">
              <a:lnSpc>
                <a:spcPct val="90000"/>
              </a:lnSpc>
              <a:buFontTx/>
              <a:buNone/>
            </a:pPr>
            <a:endParaRPr lang="en-US" altLang="en-US" sz="2000" b="1" dirty="0" smtClean="0">
              <a:latin typeface="Courier New" panose="02070309020205020404" pitchFamily="49" charset="0"/>
            </a:endParaRPr>
          </a:p>
          <a:p>
            <a:pPr marL="173038" indent="-173038" eaLnBrk="1" hangingPunct="1">
              <a:lnSpc>
                <a:spcPct val="90000"/>
              </a:lnSpc>
              <a:buFontTx/>
              <a:buNone/>
            </a:pPr>
            <a:endParaRPr lang="en-US" altLang="en-US" sz="2000" b="1" dirty="0" smtClean="0">
              <a:latin typeface="Courier New" panose="02070309020205020404" pitchFamily="49" charset="0"/>
            </a:endParaRPr>
          </a:p>
          <a:p>
            <a:pPr marL="173038" indent="-173038" eaLnBrk="1" hangingPunct="1">
              <a:lnSpc>
                <a:spcPct val="90000"/>
              </a:lnSpc>
              <a:buFontTx/>
              <a:buNone/>
            </a:pPr>
            <a:endParaRPr lang="en-US" altLang="en-US" sz="2000" b="1" dirty="0" smtClean="0">
              <a:latin typeface="Courier New" panose="02070309020205020404" pitchFamily="49" charset="0"/>
            </a:endParaRPr>
          </a:p>
          <a:p>
            <a:pPr marL="173038" indent="-173038" eaLnBrk="1" hangingPunct="1">
              <a:lnSpc>
                <a:spcPct val="90000"/>
              </a:lnSpc>
              <a:buFontTx/>
              <a:buNone/>
            </a:pPr>
            <a:endParaRPr lang="en-US" altLang="en-US" sz="2000" b="1" dirty="0" smtClean="0">
              <a:latin typeface="Courier New" panose="02070309020205020404" pitchFamily="49" charset="0"/>
            </a:endParaRPr>
          </a:p>
          <a:p>
            <a:pPr marL="173038" indent="-173038" eaLnBrk="1" hangingPunct="1">
              <a:lnSpc>
                <a:spcPct val="90000"/>
              </a:lnSpc>
              <a:buFontTx/>
              <a:buNone/>
            </a:pPr>
            <a:endParaRPr lang="en-US" altLang="en-US" sz="2000" b="1" dirty="0" smtClean="0"/>
          </a:p>
          <a:p>
            <a:pPr marL="173038" indent="-173038" eaLnBrk="1" hangingPunct="1">
              <a:lnSpc>
                <a:spcPct val="90000"/>
              </a:lnSpc>
              <a:buFontTx/>
              <a:buNone/>
            </a:pPr>
            <a:r>
              <a:rPr lang="en-US" altLang="en-US" sz="2000" b="1" dirty="0" smtClean="0"/>
              <a:t>	         </a:t>
            </a:r>
            <a:r>
              <a:rPr lang="en-US" altLang="en-US" sz="1800" b="1" dirty="0" smtClean="0"/>
              <a:t>Figure 1-31  Output of a script with a conditional operator</a:t>
            </a:r>
            <a:endParaRPr lang="en-US" altLang="en-US" dirty="0" smtClean="0"/>
          </a:p>
        </p:txBody>
      </p:sp>
      <p:pic>
        <p:nvPicPr>
          <p:cNvPr id="64518"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38400" y="3235036"/>
            <a:ext cx="4419600" cy="1855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815431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pPr eaLnBrk="1" hangingPunct="1"/>
            <a:r>
              <a:rPr lang="en-US" altLang="en-US" sz="4000" smtClean="0"/>
              <a:t>Logical Operators</a:t>
            </a:r>
          </a:p>
        </p:txBody>
      </p:sp>
      <p:sp>
        <p:nvSpPr>
          <p:cNvPr id="65541" name="Rectangle 3"/>
          <p:cNvSpPr>
            <a:spLocks noGrp="1" noChangeArrowheads="1"/>
          </p:cNvSpPr>
          <p:nvPr>
            <p:ph type="body" idx="1"/>
          </p:nvPr>
        </p:nvSpPr>
        <p:spPr>
          <a:xfrm>
            <a:off x="457200" y="1447800"/>
            <a:ext cx="8229600" cy="4678363"/>
          </a:xfrm>
        </p:spPr>
        <p:txBody>
          <a:bodyPr/>
          <a:lstStyle/>
          <a:p>
            <a:pPr eaLnBrk="1" hangingPunct="1"/>
            <a:r>
              <a:rPr lang="en-US" altLang="en-US" b="1" smtClean="0"/>
              <a:t>Logical operators</a:t>
            </a:r>
            <a:r>
              <a:rPr lang="en-US" altLang="en-US" smtClean="0"/>
              <a:t> are used for comparing two Boolean operands for equality</a:t>
            </a:r>
          </a:p>
          <a:p>
            <a:pPr eaLnBrk="1" hangingPunct="1"/>
            <a:r>
              <a:rPr lang="en-US" altLang="en-US" smtClean="0"/>
              <a:t>A Boolean value of </a:t>
            </a:r>
            <a:r>
              <a:rPr lang="en-US" altLang="en-US" sz="2400" smtClean="0">
                <a:latin typeface="Courier New" panose="02070309020205020404" pitchFamily="49" charset="0"/>
                <a:cs typeface="Courier New" panose="02070309020205020404" pitchFamily="49" charset="0"/>
              </a:rPr>
              <a:t>TRUE</a:t>
            </a:r>
            <a:r>
              <a:rPr lang="en-US" altLang="en-US" smtClean="0"/>
              <a:t> or </a:t>
            </a:r>
            <a:r>
              <a:rPr lang="en-US" altLang="en-US" sz="2400" smtClean="0">
                <a:latin typeface="Courier New" panose="02070309020205020404" pitchFamily="49" charset="0"/>
                <a:cs typeface="Courier New" panose="02070309020205020404" pitchFamily="49" charset="0"/>
              </a:rPr>
              <a:t>FALSE</a:t>
            </a:r>
            <a:r>
              <a:rPr lang="en-US" altLang="en-US" smtClean="0"/>
              <a:t> is returned after two operands are compared</a:t>
            </a:r>
          </a:p>
          <a:p>
            <a:pPr eaLnBrk="1" hangingPunct="1">
              <a:buFontTx/>
              <a:buNone/>
            </a:pPr>
            <a:r>
              <a:rPr lang="en-US" altLang="en-US" sz="2000" b="1" smtClean="0"/>
              <a:t>	</a:t>
            </a:r>
          </a:p>
          <a:p>
            <a:pPr eaLnBrk="1" hangingPunct="1">
              <a:buFontTx/>
              <a:buNone/>
            </a:pPr>
            <a:endParaRPr lang="en-US" altLang="en-US" sz="2000" b="1" smtClean="0"/>
          </a:p>
          <a:p>
            <a:pPr eaLnBrk="1" hangingPunct="1">
              <a:buFontTx/>
              <a:buNone/>
            </a:pPr>
            <a:r>
              <a:rPr lang="en-US" altLang="en-US" sz="2000" b="1" smtClean="0"/>
              <a:t>	</a:t>
            </a:r>
          </a:p>
          <a:p>
            <a:pPr eaLnBrk="1" hangingPunct="1"/>
            <a:endParaRPr lang="en-US" altLang="en-US" smtClean="0"/>
          </a:p>
          <a:p>
            <a:pPr eaLnBrk="1" hangingPunct="1"/>
            <a:endParaRPr lang="en-US" altLang="en-US" smtClean="0"/>
          </a:p>
        </p:txBody>
      </p:sp>
      <p:pic>
        <p:nvPicPr>
          <p:cNvPr id="65542"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47800" y="3131126"/>
            <a:ext cx="6010275" cy="290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6816736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US" altLang="en-US" sz="4000" smtClean="0"/>
              <a:t>Special Operators</a:t>
            </a:r>
          </a:p>
        </p:txBody>
      </p:sp>
      <p:sp>
        <p:nvSpPr>
          <p:cNvPr id="66565" name="Rectangle 3"/>
          <p:cNvSpPr>
            <a:spLocks noGrp="1" noChangeArrowheads="1"/>
          </p:cNvSpPr>
          <p:nvPr>
            <p:ph type="body" idx="1"/>
          </p:nvPr>
        </p:nvSpPr>
        <p:spPr>
          <a:xfrm>
            <a:off x="457200" y="1447800"/>
            <a:ext cx="8229600" cy="4525963"/>
          </a:xfrm>
        </p:spPr>
        <p:txBody>
          <a:bodyPr/>
          <a:lstStyle/>
          <a:p>
            <a:pPr eaLnBrk="1" hangingPunct="1">
              <a:buFontTx/>
              <a:buNone/>
            </a:pPr>
            <a:r>
              <a:rPr lang="en-US" altLang="en-US" sz="2000" smtClean="0"/>
              <a:t>     </a:t>
            </a:r>
            <a:endParaRPr lang="en-US" altLang="en-US" smtClean="0"/>
          </a:p>
        </p:txBody>
      </p:sp>
      <p:pic>
        <p:nvPicPr>
          <p:cNvPr id="66566"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5950" y="1371600"/>
            <a:ext cx="79121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579610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altLang="en-US" sz="4000" smtClean="0"/>
              <a:t>Type Casting</a:t>
            </a:r>
          </a:p>
        </p:txBody>
      </p:sp>
      <p:sp>
        <p:nvSpPr>
          <p:cNvPr id="67589" name="Rectangle 3"/>
          <p:cNvSpPr>
            <a:spLocks noGrp="1" noChangeArrowheads="1"/>
          </p:cNvSpPr>
          <p:nvPr>
            <p:ph type="body" idx="1"/>
          </p:nvPr>
        </p:nvSpPr>
        <p:spPr/>
        <p:txBody>
          <a:bodyPr/>
          <a:lstStyle/>
          <a:p>
            <a:pPr eaLnBrk="1" hangingPunct="1">
              <a:lnSpc>
                <a:spcPct val="90000"/>
              </a:lnSpc>
            </a:pPr>
            <a:r>
              <a:rPr lang="en-US" altLang="en-US" b="1" dirty="0" smtClean="0"/>
              <a:t>Casting</a:t>
            </a:r>
            <a:r>
              <a:rPr lang="en-US" altLang="en-US" dirty="0" smtClean="0"/>
              <a:t> or </a:t>
            </a:r>
            <a:r>
              <a:rPr lang="en-US" altLang="en-US" b="1" dirty="0" smtClean="0"/>
              <a:t>type casting</a:t>
            </a:r>
            <a:r>
              <a:rPr lang="en-US" altLang="en-US" dirty="0" smtClean="0"/>
              <a:t> copies the value contained in a variable of one data type into a variable of another data type</a:t>
            </a:r>
          </a:p>
          <a:p>
            <a:pPr eaLnBrk="1" hangingPunct="1">
              <a:lnSpc>
                <a:spcPct val="90000"/>
              </a:lnSpc>
            </a:pPr>
            <a:r>
              <a:rPr lang="en-US" altLang="en-US" dirty="0" smtClean="0"/>
              <a:t>The PHP syntax for casting variables is:</a:t>
            </a:r>
          </a:p>
          <a:p>
            <a:pPr eaLnBrk="1" hangingPunct="1">
              <a:lnSpc>
                <a:spcPct val="90000"/>
              </a:lnSpc>
              <a:spcBef>
                <a:spcPct val="0"/>
              </a:spcBef>
              <a:buFontTx/>
              <a:buNone/>
            </a:pPr>
            <a:r>
              <a:rPr lang="en-US" altLang="en-US" sz="2400" dirty="0" smtClean="0">
                <a:latin typeface="Courier New" panose="02070309020205020404" pitchFamily="49" charset="0"/>
              </a:rPr>
              <a:t>  </a:t>
            </a:r>
          </a:p>
          <a:p>
            <a:pPr eaLnBrk="1" hangingPunct="1">
              <a:lnSpc>
                <a:spcPct val="90000"/>
              </a:lnSpc>
              <a:spcBef>
                <a:spcPct val="0"/>
              </a:spcBef>
              <a:buFontTx/>
              <a:buNone/>
            </a:pPr>
            <a:r>
              <a:rPr lang="en-US" altLang="en-US" sz="2400" dirty="0" smtClean="0">
                <a:latin typeface="Courier New" panose="02070309020205020404" pitchFamily="49" charset="0"/>
              </a:rPr>
              <a:t>	$</a:t>
            </a:r>
            <a:r>
              <a:rPr lang="en-US" altLang="en-US" sz="2400" i="1" dirty="0" err="1" smtClean="0">
                <a:latin typeface="Courier New" panose="02070309020205020404" pitchFamily="49" charset="0"/>
              </a:rPr>
              <a:t>NewVariable</a:t>
            </a:r>
            <a:r>
              <a:rPr lang="en-US" altLang="en-US" sz="2400" i="1" dirty="0" smtClean="0">
                <a:latin typeface="Courier New" panose="02070309020205020404" pitchFamily="49" charset="0"/>
              </a:rPr>
              <a:t> = </a:t>
            </a:r>
            <a:r>
              <a:rPr lang="en-US" altLang="en-US" sz="2400" dirty="0" smtClean="0">
                <a:latin typeface="Courier New" panose="02070309020205020404" pitchFamily="49" charset="0"/>
              </a:rPr>
              <a:t>(</a:t>
            </a:r>
            <a:r>
              <a:rPr lang="en-US" altLang="en-US" sz="2400" i="1" dirty="0" err="1" smtClean="0">
                <a:latin typeface="Courier New" panose="02070309020205020404" pitchFamily="49" charset="0"/>
              </a:rPr>
              <a:t>new_type</a:t>
            </a:r>
            <a:r>
              <a:rPr lang="en-US" altLang="en-US" sz="2400" dirty="0" smtClean="0">
                <a:latin typeface="Courier New" panose="02070309020205020404" pitchFamily="49" charset="0"/>
              </a:rPr>
              <a:t>) $</a:t>
            </a:r>
            <a:r>
              <a:rPr lang="en-US" altLang="en-US" sz="2400" i="1" dirty="0" err="1" smtClean="0">
                <a:latin typeface="Courier New" panose="02070309020205020404" pitchFamily="49" charset="0"/>
              </a:rPr>
              <a:t>OldVariable</a:t>
            </a:r>
            <a:r>
              <a:rPr lang="en-US" altLang="en-US" sz="2400" dirty="0" smtClean="0">
                <a:latin typeface="Courier New" panose="02070309020205020404" pitchFamily="49" charset="0"/>
              </a:rPr>
              <a:t>;</a:t>
            </a:r>
          </a:p>
          <a:p>
            <a:pPr eaLnBrk="1" hangingPunct="1">
              <a:lnSpc>
                <a:spcPct val="90000"/>
              </a:lnSpc>
            </a:pPr>
            <a:endParaRPr lang="en-US" altLang="en-US" dirty="0" smtClean="0">
              <a:latin typeface="Courier New" panose="02070309020205020404" pitchFamily="49" charset="0"/>
            </a:endParaRPr>
          </a:p>
          <a:p>
            <a:pPr eaLnBrk="1" hangingPunct="1">
              <a:lnSpc>
                <a:spcPct val="90000"/>
              </a:lnSpc>
            </a:pPr>
            <a:r>
              <a:rPr lang="en-US" altLang="en-US" dirty="0" smtClean="0">
                <a:latin typeface="Courier New" panose="02070309020205020404" pitchFamily="49" charset="0"/>
              </a:rPr>
              <a:t>(</a:t>
            </a:r>
            <a:r>
              <a:rPr lang="en-US" altLang="en-US" i="1" dirty="0" err="1" smtClean="0">
                <a:latin typeface="Courier New" panose="02070309020205020404" pitchFamily="49" charset="0"/>
              </a:rPr>
              <a:t>new_type</a:t>
            </a:r>
            <a:r>
              <a:rPr lang="en-US" altLang="en-US" dirty="0" smtClean="0">
                <a:latin typeface="Courier New" panose="02070309020205020404" pitchFamily="49" charset="0"/>
              </a:rPr>
              <a:t>)</a:t>
            </a:r>
            <a:r>
              <a:rPr lang="en-US" altLang="en-US" dirty="0" smtClean="0"/>
              <a:t> refers to the type-casting operator representing the type to which you want to cast the variable</a:t>
            </a: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878260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en-US" altLang="en-US" sz="4000" dirty="0" smtClean="0"/>
              <a:t>Type Casting</a:t>
            </a:r>
          </a:p>
        </p:txBody>
      </p:sp>
      <p:sp>
        <p:nvSpPr>
          <p:cNvPr id="68613" name="Rectangle 3"/>
          <p:cNvSpPr>
            <a:spLocks noGrp="1" noChangeArrowheads="1"/>
          </p:cNvSpPr>
          <p:nvPr>
            <p:ph type="body" idx="1"/>
          </p:nvPr>
        </p:nvSpPr>
        <p:spPr/>
        <p:txBody>
          <a:bodyPr/>
          <a:lstStyle/>
          <a:p>
            <a:pPr eaLnBrk="1" hangingPunct="1">
              <a:lnSpc>
                <a:spcPct val="80000"/>
              </a:lnSpc>
            </a:pPr>
            <a:r>
              <a:rPr lang="en-US" altLang="en-US" smtClean="0"/>
              <a:t>Returns one of the following strings, depending on the data type:</a:t>
            </a:r>
          </a:p>
          <a:p>
            <a:pPr lvl="1" eaLnBrk="1" hangingPunct="1">
              <a:lnSpc>
                <a:spcPct val="80000"/>
              </a:lnSpc>
            </a:pPr>
            <a:r>
              <a:rPr lang="en-US" altLang="en-US" smtClean="0"/>
              <a:t>Boolean</a:t>
            </a:r>
          </a:p>
          <a:p>
            <a:pPr lvl="1" eaLnBrk="1" hangingPunct="1">
              <a:lnSpc>
                <a:spcPct val="80000"/>
              </a:lnSpc>
            </a:pPr>
            <a:r>
              <a:rPr lang="en-US" altLang="en-US" smtClean="0"/>
              <a:t>Integer</a:t>
            </a:r>
          </a:p>
          <a:p>
            <a:pPr lvl="1" eaLnBrk="1" hangingPunct="1">
              <a:lnSpc>
                <a:spcPct val="80000"/>
              </a:lnSpc>
            </a:pPr>
            <a:r>
              <a:rPr lang="en-US" altLang="en-US" smtClean="0"/>
              <a:t>Double</a:t>
            </a:r>
          </a:p>
          <a:p>
            <a:pPr lvl="1" eaLnBrk="1" hangingPunct="1">
              <a:lnSpc>
                <a:spcPct val="80000"/>
              </a:lnSpc>
            </a:pPr>
            <a:r>
              <a:rPr lang="en-US" altLang="en-US" smtClean="0"/>
              <a:t>String</a:t>
            </a:r>
          </a:p>
          <a:p>
            <a:pPr lvl="1" eaLnBrk="1" hangingPunct="1">
              <a:lnSpc>
                <a:spcPct val="80000"/>
              </a:lnSpc>
            </a:pPr>
            <a:r>
              <a:rPr lang="en-US" altLang="en-US" smtClean="0"/>
              <a:t>Array</a:t>
            </a:r>
          </a:p>
          <a:p>
            <a:pPr lvl="1" eaLnBrk="1" hangingPunct="1">
              <a:lnSpc>
                <a:spcPct val="80000"/>
              </a:lnSpc>
            </a:pPr>
            <a:r>
              <a:rPr lang="en-US" altLang="en-US" smtClean="0"/>
              <a:t>Object</a:t>
            </a:r>
          </a:p>
          <a:p>
            <a:pPr lvl="1" eaLnBrk="1" hangingPunct="1">
              <a:lnSpc>
                <a:spcPct val="80000"/>
              </a:lnSpc>
            </a:pPr>
            <a:r>
              <a:rPr lang="en-US" altLang="en-US" smtClean="0"/>
              <a:t>Resource</a:t>
            </a:r>
          </a:p>
          <a:p>
            <a:pPr lvl="1" eaLnBrk="1" hangingPunct="1">
              <a:lnSpc>
                <a:spcPct val="80000"/>
              </a:lnSpc>
            </a:pPr>
            <a:r>
              <a:rPr lang="en-US" altLang="en-US" smtClean="0"/>
              <a:t>NULL</a:t>
            </a:r>
          </a:p>
          <a:p>
            <a:pPr lvl="1" eaLnBrk="1" hangingPunct="1">
              <a:lnSpc>
                <a:spcPct val="80000"/>
              </a:lnSpc>
            </a:pPr>
            <a:r>
              <a:rPr lang="en-US" altLang="en-US" smtClean="0"/>
              <a:t>Unknown type</a:t>
            </a: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431656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normAutofit fontScale="90000"/>
          </a:bodyPr>
          <a:lstStyle/>
          <a:p>
            <a:pPr eaLnBrk="1" hangingPunct="1"/>
            <a:r>
              <a:rPr lang="en-US" altLang="en-US" sz="4000" smtClean="0"/>
              <a:t>Understanding Operator Precedence</a:t>
            </a:r>
          </a:p>
        </p:txBody>
      </p:sp>
      <p:sp>
        <p:nvSpPr>
          <p:cNvPr id="69637" name="Rectangle 3"/>
          <p:cNvSpPr>
            <a:spLocks noGrp="1" noChangeArrowheads="1"/>
          </p:cNvSpPr>
          <p:nvPr>
            <p:ph type="body" idx="1"/>
          </p:nvPr>
        </p:nvSpPr>
        <p:spPr/>
        <p:txBody>
          <a:bodyPr/>
          <a:lstStyle/>
          <a:p>
            <a:pPr eaLnBrk="1" hangingPunct="1"/>
            <a:r>
              <a:rPr lang="en-US" altLang="en-US" b="1" smtClean="0"/>
              <a:t>Operator precedence</a:t>
            </a:r>
            <a:r>
              <a:rPr lang="en-US" altLang="en-US" smtClean="0"/>
              <a:t> refers to the order in which operations in an expression are evaluated</a:t>
            </a:r>
          </a:p>
          <a:p>
            <a:pPr eaLnBrk="1" hangingPunct="1"/>
            <a:r>
              <a:rPr lang="en-US" altLang="en-US" b="1" smtClean="0"/>
              <a:t>Associativity</a:t>
            </a:r>
            <a:r>
              <a:rPr lang="en-US" altLang="en-US" smtClean="0"/>
              <a:t> is the order in which operators of equal precedence execute</a:t>
            </a:r>
          </a:p>
          <a:p>
            <a:pPr eaLnBrk="1" hangingPunct="1"/>
            <a:r>
              <a:rPr lang="en-US" altLang="en-US" smtClean="0"/>
              <a:t>Associativity is evaluated on a left-to-right or a right-to-left basis</a:t>
            </a:r>
          </a:p>
          <a:p>
            <a:pPr eaLnBrk="1" hangingPunct="1"/>
            <a:endParaRPr lang="en-US" altLang="en-US" smtClean="0"/>
          </a:p>
          <a:p>
            <a:pPr eaLnBrk="1" hangingPunct="1"/>
            <a:endParaRPr lang="en-US" altLang="en-US" smtClean="0"/>
          </a:p>
          <a:p>
            <a:pPr eaLnBrk="1" hangingPunct="1"/>
            <a:endParaRPr lang="en-US" altLang="en-US"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982911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sz="4000" smtClean="0"/>
              <a:t>Short PHP Script Delimiters</a:t>
            </a:r>
          </a:p>
        </p:txBody>
      </p:sp>
      <p:sp>
        <p:nvSpPr>
          <p:cNvPr id="9221" name="Rectangle 3"/>
          <p:cNvSpPr>
            <a:spLocks noGrp="1" noChangeArrowheads="1"/>
          </p:cNvSpPr>
          <p:nvPr>
            <p:ph type="body" idx="1"/>
          </p:nvPr>
        </p:nvSpPr>
        <p:spPr/>
        <p:txBody>
          <a:bodyPr/>
          <a:lstStyle/>
          <a:p>
            <a:pPr eaLnBrk="1" hangingPunct="1"/>
            <a:r>
              <a:rPr lang="en-US" altLang="en-US" smtClean="0"/>
              <a:t>The syntax for the short PHP script delimiters is</a:t>
            </a:r>
          </a:p>
          <a:p>
            <a:pPr lvl="1" eaLnBrk="1" hangingPunct="1">
              <a:buFontTx/>
              <a:buNone/>
            </a:pPr>
            <a:r>
              <a:rPr lang="en-US" altLang="en-US" smtClean="0">
                <a:latin typeface="Courier New" panose="02070309020205020404" pitchFamily="49" charset="0"/>
              </a:rPr>
              <a:t>&lt;? </a:t>
            </a:r>
            <a:r>
              <a:rPr lang="en-US" altLang="en-US" i="1" smtClean="0">
                <a:latin typeface="Courier New" panose="02070309020205020404" pitchFamily="49" charset="0"/>
              </a:rPr>
              <a:t>statements</a:t>
            </a:r>
            <a:r>
              <a:rPr lang="en-US" altLang="en-US" smtClean="0">
                <a:latin typeface="Courier New" panose="02070309020205020404" pitchFamily="49" charset="0"/>
              </a:rPr>
              <a:t>; ?&gt;</a:t>
            </a:r>
          </a:p>
          <a:p>
            <a:pPr eaLnBrk="1" hangingPunct="1"/>
            <a:r>
              <a:rPr lang="en-US" altLang="en-US" smtClean="0"/>
              <a:t>Short delimiters can be disabled in a Web server’s php.ini configuration file</a:t>
            </a:r>
          </a:p>
          <a:p>
            <a:pPr eaLnBrk="1" hangingPunct="1"/>
            <a:r>
              <a:rPr lang="en-US" altLang="en-US" smtClean="0"/>
              <a:t>PHP scripts will not work if your Web site ISP does not support short PHP script delimiters</a:t>
            </a:r>
          </a:p>
          <a:p>
            <a:pPr eaLnBrk="1" hangingPunct="1"/>
            <a:r>
              <a:rPr lang="en-US" altLang="en-US" smtClean="0"/>
              <a:t>Short delimiters can be used in XHTML documents, but not in XML documents</a:t>
            </a:r>
          </a:p>
          <a:p>
            <a:pPr eaLnBrk="1" hangingPunct="1"/>
            <a:endParaRPr lang="en-US" altLang="en-US"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8213205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normAutofit fontScale="90000"/>
          </a:bodyPr>
          <a:lstStyle/>
          <a:p>
            <a:pPr eaLnBrk="1" hangingPunct="1"/>
            <a:r>
              <a:rPr lang="en-US" altLang="en-US" sz="4000" dirty="0" smtClean="0"/>
              <a:t>Understanding Operator Precedence</a:t>
            </a:r>
          </a:p>
        </p:txBody>
      </p:sp>
      <p:sp>
        <p:nvSpPr>
          <p:cNvPr id="70661" name="Rectangle 3"/>
          <p:cNvSpPr>
            <a:spLocks noGrp="1" noChangeArrowheads="1"/>
          </p:cNvSpPr>
          <p:nvPr>
            <p:ph type="body" idx="1"/>
          </p:nvPr>
        </p:nvSpPr>
        <p:spPr>
          <a:xfrm>
            <a:off x="533400" y="1600200"/>
            <a:ext cx="8229600" cy="4525963"/>
          </a:xfrm>
        </p:spPr>
        <p:txBody>
          <a:bodyPr/>
          <a:lstStyle/>
          <a:p>
            <a:pPr eaLnBrk="1" hangingPunct="1">
              <a:buFontTx/>
              <a:buNone/>
            </a:pPr>
            <a:r>
              <a:rPr lang="en-US" altLang="en-US" sz="2000" b="1" smtClean="0"/>
              <a:t>       	</a:t>
            </a:r>
            <a:endParaRPr lang="en-US" altLang="en-US" smtClean="0"/>
          </a:p>
        </p:txBody>
      </p:sp>
      <p:pic>
        <p:nvPicPr>
          <p:cNvPr id="70662"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74863" y="1371600"/>
            <a:ext cx="4926012"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0663"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98675" y="2876550"/>
            <a:ext cx="4884738" cy="3281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131560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en-US" altLang="en-US" sz="4000" smtClean="0"/>
              <a:t>Summary</a:t>
            </a:r>
          </a:p>
        </p:txBody>
      </p:sp>
      <p:sp>
        <p:nvSpPr>
          <p:cNvPr id="71685" name="Rectangle 3"/>
          <p:cNvSpPr>
            <a:spLocks noGrp="1" noChangeArrowheads="1"/>
          </p:cNvSpPr>
          <p:nvPr>
            <p:ph type="body" idx="1"/>
          </p:nvPr>
        </p:nvSpPr>
        <p:spPr/>
        <p:txBody>
          <a:bodyPr/>
          <a:lstStyle/>
          <a:p>
            <a:pPr marL="457200" indent="-228600">
              <a:spcBef>
                <a:spcPct val="0"/>
              </a:spcBef>
              <a:tabLst>
                <a:tab pos="457200" algn="l"/>
              </a:tabLst>
            </a:pPr>
            <a:r>
              <a:rPr lang="en-US" altLang="en-US" smtClean="0">
                <a:ea typeface="Times New Roman" panose="02020603050405020304" pitchFamily="18" charset="0"/>
                <a:cs typeface="Arial" panose="020B0604020202020204" pitchFamily="34" charset="0"/>
              </a:rPr>
              <a:t>JavaScript and PHP are both referred to as embedded languages because code for both languages is embedded within a Web page (either an HTML or XHTML document)</a:t>
            </a:r>
          </a:p>
          <a:p>
            <a:pPr marL="457200" indent="-228600">
              <a:spcBef>
                <a:spcPct val="0"/>
              </a:spcBef>
              <a:tabLst>
                <a:tab pos="457200" algn="l"/>
              </a:tabLst>
            </a:pPr>
            <a:r>
              <a:rPr lang="en-US" altLang="en-US" smtClean="0">
                <a:ea typeface="Times New Roman" panose="02020603050405020304" pitchFamily="18" charset="0"/>
                <a:cs typeface="Arial" panose="020B0604020202020204" pitchFamily="34" charset="0"/>
              </a:rPr>
              <a:t>You write PHP scripts within code declaration blocks, which are separate sections within a Web page that are interpreted by the scripting engine</a:t>
            </a:r>
          </a:p>
          <a:p>
            <a:pPr marL="457200" indent="-228600">
              <a:spcBef>
                <a:spcPct val="0"/>
              </a:spcBef>
              <a:tabLst>
                <a:tab pos="457200" algn="l"/>
              </a:tabLst>
            </a:pPr>
            <a:r>
              <a:rPr lang="en-US" altLang="en-US" smtClean="0">
                <a:ea typeface="Times New Roman" panose="02020603050405020304" pitchFamily="18" charset="0"/>
                <a:cs typeface="Arial" panose="020B0604020202020204" pitchFamily="34" charset="0"/>
              </a:rPr>
              <a:t>The individual lines of code that make up a PHP script are called statements</a:t>
            </a:r>
          </a:p>
          <a:p>
            <a:pPr marL="457200" indent="-228600" eaLnBrk="1" hangingPunct="1">
              <a:tabLst>
                <a:tab pos="457200" algn="l"/>
              </a:tabLst>
            </a:pPr>
            <a:endParaRPr lang="en-US" altLang="en-US" smtClean="0">
              <a:ea typeface="Times New Roman" panose="02020603050405020304" pitchFamily="18"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9981965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en-US" altLang="en-US" sz="4000" dirty="0" smtClean="0"/>
              <a:t>Summary</a:t>
            </a:r>
          </a:p>
        </p:txBody>
      </p:sp>
      <p:sp>
        <p:nvSpPr>
          <p:cNvPr id="72709" name="Rectangle 3"/>
          <p:cNvSpPr>
            <a:spLocks noGrp="1" noChangeArrowheads="1"/>
          </p:cNvSpPr>
          <p:nvPr>
            <p:ph type="body" idx="1"/>
          </p:nvPr>
        </p:nvSpPr>
        <p:spPr/>
        <p:txBody>
          <a:bodyPr>
            <a:normAutofit/>
          </a:bodyPr>
          <a:lstStyle/>
          <a:p>
            <a:r>
              <a:rPr lang="en-US" altLang="en-US" sz="1800" dirty="0" smtClean="0"/>
              <a:t>The term, </a:t>
            </a:r>
            <a:r>
              <a:rPr lang="en-US" altLang="en-US" sz="1800" b="1" dirty="0" smtClean="0"/>
              <a:t>function</a:t>
            </a:r>
            <a:r>
              <a:rPr lang="en-US" altLang="en-US" sz="1800" dirty="0" smtClean="0"/>
              <a:t>, refers to a procedure (or individual statements grouped into a logical unit) that performs a specific task</a:t>
            </a:r>
          </a:p>
          <a:p>
            <a:r>
              <a:rPr lang="en-US" altLang="en-US" sz="1800" dirty="0" smtClean="0"/>
              <a:t>Comments are lines that you place in code to contain various types of remarks, including the name of the script, your name and the date you created the program, notes to yourself, or instructions to future programmers who might need to modify your work</a:t>
            </a:r>
          </a:p>
          <a:p>
            <a:pPr lvl="1"/>
            <a:r>
              <a:rPr lang="en-US" altLang="en-US" sz="1400" dirty="0" smtClean="0"/>
              <a:t>Comments do not display in the browser</a:t>
            </a:r>
          </a:p>
          <a:p>
            <a:r>
              <a:rPr lang="en-US" altLang="en-US" sz="1800" dirty="0" smtClean="0"/>
              <a:t>The values a program stores in computer memory are commonly called </a:t>
            </a:r>
            <a:r>
              <a:rPr lang="en-US" altLang="en-US" sz="1800" b="1" dirty="0" smtClean="0"/>
              <a:t>variables</a:t>
            </a:r>
          </a:p>
          <a:p>
            <a:r>
              <a:rPr lang="en-US" altLang="en-US" sz="1800" dirty="0" smtClean="0"/>
              <a:t>The name you assign to a variable is called an </a:t>
            </a:r>
            <a:r>
              <a:rPr lang="en-US" altLang="en-US" sz="1800" b="1" dirty="0" smtClean="0"/>
              <a:t>identifier</a:t>
            </a:r>
          </a:p>
          <a:p>
            <a:r>
              <a:rPr lang="en-US" altLang="en-US" sz="1800" dirty="0" smtClean="0"/>
              <a:t>A </a:t>
            </a:r>
            <a:r>
              <a:rPr lang="en-US" altLang="en-US" sz="1800" b="1" dirty="0" smtClean="0"/>
              <a:t>constant</a:t>
            </a:r>
            <a:r>
              <a:rPr lang="en-US" altLang="en-US" sz="1800" dirty="0" smtClean="0"/>
              <a:t> contains information that cannot change during the course of program execution</a:t>
            </a:r>
          </a:p>
          <a:p>
            <a:r>
              <a:rPr lang="en-US" altLang="en-US" sz="1800" dirty="0" smtClean="0"/>
              <a:t>A </a:t>
            </a:r>
            <a:r>
              <a:rPr lang="en-US" altLang="en-US" sz="1800" b="1" dirty="0" smtClean="0"/>
              <a:t>data type </a:t>
            </a:r>
            <a:r>
              <a:rPr lang="en-US" altLang="en-US" sz="1800" dirty="0" smtClean="0"/>
              <a:t>is the specific category of information that a variable contains</a:t>
            </a:r>
          </a:p>
          <a:p>
            <a:r>
              <a:rPr lang="en-US" altLang="en-US" sz="1800" dirty="0" smtClean="0"/>
              <a:t>PHP is a </a:t>
            </a:r>
            <a:r>
              <a:rPr lang="en-US" altLang="en-US" sz="1800" i="1" dirty="0" smtClean="0"/>
              <a:t>loosely-typed</a:t>
            </a:r>
            <a:r>
              <a:rPr lang="en-US" altLang="en-US" sz="1800" dirty="0" smtClean="0"/>
              <a:t> programming language</a:t>
            </a:r>
          </a:p>
          <a:p>
            <a:pPr eaLnBrk="1" hangingPunct="1"/>
            <a:endParaRPr lang="en-US" altLang="en-US" sz="1800"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970796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pPr eaLnBrk="1" hangingPunct="1"/>
            <a:r>
              <a:rPr lang="en-US" altLang="en-US" sz="4000" dirty="0" smtClean="0"/>
              <a:t>Summary</a:t>
            </a:r>
          </a:p>
        </p:txBody>
      </p:sp>
      <p:sp>
        <p:nvSpPr>
          <p:cNvPr id="74757" name="Rectangle 3"/>
          <p:cNvSpPr>
            <a:spLocks noGrp="1" noChangeArrowheads="1"/>
          </p:cNvSpPr>
          <p:nvPr>
            <p:ph type="body" idx="1"/>
          </p:nvPr>
        </p:nvSpPr>
        <p:spPr/>
        <p:txBody>
          <a:bodyPr/>
          <a:lstStyle/>
          <a:p>
            <a:r>
              <a:rPr lang="en-US" altLang="en-US" dirty="0" smtClean="0"/>
              <a:t>An </a:t>
            </a:r>
            <a:r>
              <a:rPr lang="en-US" altLang="en-US" b="1" dirty="0" smtClean="0"/>
              <a:t>integer</a:t>
            </a:r>
            <a:r>
              <a:rPr lang="en-US" altLang="en-US" dirty="0" smtClean="0"/>
              <a:t> is a positive or negative number or zero, with no decimal places</a:t>
            </a:r>
          </a:p>
          <a:p>
            <a:r>
              <a:rPr lang="en-US" altLang="en-US" dirty="0" smtClean="0"/>
              <a:t>A floating-point number contains decimal places or is written in exponential notation</a:t>
            </a:r>
          </a:p>
          <a:p>
            <a:r>
              <a:rPr lang="en-US" altLang="en-US" dirty="0" smtClean="0"/>
              <a:t>A </a:t>
            </a:r>
            <a:r>
              <a:rPr lang="en-US" altLang="en-US" b="1" dirty="0" smtClean="0"/>
              <a:t>Boolean</a:t>
            </a:r>
            <a:r>
              <a:rPr lang="en-US" altLang="en-US" dirty="0" smtClean="0"/>
              <a:t> value is a logical value of </a:t>
            </a:r>
            <a:r>
              <a:rPr lang="en-US" altLang="en-US" dirty="0" smtClean="0">
                <a:latin typeface="Courier New" panose="02070309020205020404" pitchFamily="49" charset="0"/>
                <a:cs typeface="Courier New" panose="02070309020205020404" pitchFamily="49" charset="0"/>
              </a:rPr>
              <a:t>TRUE</a:t>
            </a:r>
            <a:r>
              <a:rPr lang="en-US" altLang="en-US" dirty="0" smtClean="0"/>
              <a:t> or </a:t>
            </a:r>
            <a:r>
              <a:rPr lang="en-US" altLang="en-US" dirty="0" smtClean="0">
                <a:latin typeface="Courier New" panose="02070309020205020404" pitchFamily="49" charset="0"/>
                <a:cs typeface="Courier New" panose="02070309020205020404" pitchFamily="49" charset="0"/>
              </a:rPr>
              <a:t>FALSE</a:t>
            </a:r>
          </a:p>
          <a:p>
            <a:r>
              <a:rPr lang="en-US" altLang="en-US" dirty="0" smtClean="0"/>
              <a:t>An </a:t>
            </a:r>
            <a:r>
              <a:rPr lang="en-US" altLang="en-US" b="1" dirty="0" smtClean="0"/>
              <a:t>array</a:t>
            </a:r>
            <a:r>
              <a:rPr lang="en-US" altLang="en-US" dirty="0" smtClean="0"/>
              <a:t> contains a set of data represented by a single variable name</a:t>
            </a:r>
          </a:p>
          <a:p>
            <a:r>
              <a:rPr lang="en-US" altLang="en-US" dirty="0" smtClean="0"/>
              <a:t>An </a:t>
            </a:r>
            <a:r>
              <a:rPr lang="en-US" altLang="en-US" b="1" dirty="0" smtClean="0"/>
              <a:t>expression</a:t>
            </a:r>
            <a:r>
              <a:rPr lang="en-US" altLang="en-US" dirty="0" smtClean="0"/>
              <a:t> is a single literal value or variable or a combination of literal values, variables, operators, and other expressions that can be evaluated by the PHP scripting engine to produce a result</a:t>
            </a:r>
          </a:p>
          <a:p>
            <a:r>
              <a:rPr lang="en-US" altLang="en-US" b="1" dirty="0" smtClean="0"/>
              <a:t>Operands</a:t>
            </a:r>
            <a:r>
              <a:rPr lang="en-US" altLang="en-US" dirty="0" smtClean="0"/>
              <a:t> are variables and literals contained in an expression. A literal is a value such as a string or a number.</a:t>
            </a:r>
          </a:p>
          <a:p>
            <a:pPr eaLnBrk="1" hangingPunct="1">
              <a:buFontTx/>
              <a:buNone/>
            </a:pPr>
            <a:endParaRPr lang="en-US" altLang="en-US"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9920299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p:txBody>
          <a:bodyPr/>
          <a:lstStyle/>
          <a:p>
            <a:pPr eaLnBrk="1" hangingPunct="1"/>
            <a:r>
              <a:rPr lang="en-US" altLang="en-US" sz="4000" dirty="0" smtClean="0"/>
              <a:t>Summary</a:t>
            </a:r>
          </a:p>
        </p:txBody>
      </p:sp>
      <p:sp>
        <p:nvSpPr>
          <p:cNvPr id="76805" name="Rectangle 3"/>
          <p:cNvSpPr>
            <a:spLocks noGrp="1" noChangeArrowheads="1"/>
          </p:cNvSpPr>
          <p:nvPr>
            <p:ph type="body" idx="1"/>
          </p:nvPr>
        </p:nvSpPr>
        <p:spPr/>
        <p:txBody>
          <a:bodyPr>
            <a:normAutofit lnSpcReduction="10000"/>
          </a:bodyPr>
          <a:lstStyle/>
          <a:p>
            <a:r>
              <a:rPr lang="en-US" altLang="en-US" b="1" dirty="0" smtClean="0"/>
              <a:t>Operators</a:t>
            </a:r>
            <a:r>
              <a:rPr lang="en-US" altLang="en-US" dirty="0" smtClean="0"/>
              <a:t> are symbols used in expressions to manipulate operands, such as the addition operator (+) and multiplication operator (*)</a:t>
            </a:r>
          </a:p>
          <a:p>
            <a:r>
              <a:rPr lang="en-US" altLang="en-US" dirty="0" smtClean="0"/>
              <a:t>A </a:t>
            </a:r>
            <a:r>
              <a:rPr lang="en-US" altLang="en-US" b="1" dirty="0" smtClean="0"/>
              <a:t>binary operator </a:t>
            </a:r>
            <a:r>
              <a:rPr lang="en-US" altLang="en-US" dirty="0" smtClean="0"/>
              <a:t>requires an operand before and after the operator</a:t>
            </a:r>
          </a:p>
          <a:p>
            <a:r>
              <a:rPr lang="en-US" altLang="en-US" dirty="0" smtClean="0"/>
              <a:t>A </a:t>
            </a:r>
            <a:r>
              <a:rPr lang="en-US" altLang="en-US" b="1" dirty="0" smtClean="0"/>
              <a:t>unary operator </a:t>
            </a:r>
            <a:r>
              <a:rPr lang="en-US" altLang="en-US" dirty="0" smtClean="0"/>
              <a:t>requires a single operand either before or after the operator</a:t>
            </a:r>
          </a:p>
          <a:p>
            <a:r>
              <a:rPr lang="en-US" altLang="en-US" b="1" dirty="0" smtClean="0"/>
              <a:t>Arithmetic operators </a:t>
            </a:r>
            <a:r>
              <a:rPr lang="en-US" altLang="en-US" dirty="0" smtClean="0"/>
              <a:t>are used in the PHP scripting engine to perform mathematical calculations, such as addition, subtraction, multiplication, and division</a:t>
            </a:r>
          </a:p>
          <a:p>
            <a:r>
              <a:rPr lang="en-US" altLang="en-US" b="1" dirty="0" smtClean="0"/>
              <a:t>Assignment operators </a:t>
            </a:r>
            <a:r>
              <a:rPr lang="en-US" altLang="en-US" dirty="0" smtClean="0"/>
              <a:t>are used for assigning a value to a variable</a:t>
            </a:r>
          </a:p>
          <a:p>
            <a:r>
              <a:rPr lang="en-US" altLang="en-US" b="1" dirty="0" smtClean="0"/>
              <a:t>Comparison operators </a:t>
            </a:r>
            <a:r>
              <a:rPr lang="en-US" altLang="en-US" dirty="0" smtClean="0"/>
              <a:t>are used to determine how one operand compares with another</a:t>
            </a: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6865121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p:txBody>
          <a:bodyPr/>
          <a:lstStyle/>
          <a:p>
            <a:pPr eaLnBrk="1" hangingPunct="1"/>
            <a:r>
              <a:rPr lang="en-US" altLang="en-US" sz="4000" dirty="0" smtClean="0"/>
              <a:t>Summary</a:t>
            </a:r>
          </a:p>
        </p:txBody>
      </p:sp>
      <p:sp>
        <p:nvSpPr>
          <p:cNvPr id="78853" name="Rectangle 3"/>
          <p:cNvSpPr>
            <a:spLocks noGrp="1" noChangeArrowheads="1"/>
          </p:cNvSpPr>
          <p:nvPr>
            <p:ph type="body" idx="1"/>
          </p:nvPr>
        </p:nvSpPr>
        <p:spPr/>
        <p:txBody>
          <a:bodyPr/>
          <a:lstStyle/>
          <a:p>
            <a:r>
              <a:rPr lang="en-US" altLang="en-US" smtClean="0"/>
              <a:t>The </a:t>
            </a:r>
            <a:r>
              <a:rPr lang="en-US" altLang="en-US" b="1" smtClean="0"/>
              <a:t>conditional operator </a:t>
            </a:r>
            <a:r>
              <a:rPr lang="en-US" altLang="en-US" smtClean="0"/>
              <a:t>executes one of two expressions, based on the results of a conditional expression</a:t>
            </a:r>
          </a:p>
          <a:p>
            <a:r>
              <a:rPr lang="en-US" altLang="en-US" b="1" smtClean="0"/>
              <a:t>Logical operators </a:t>
            </a:r>
            <a:r>
              <a:rPr lang="en-US" altLang="en-US" smtClean="0"/>
              <a:t>are used to perform operations on Boolean operands</a:t>
            </a:r>
          </a:p>
          <a:p>
            <a:r>
              <a:rPr lang="en-US" altLang="en-US" b="1" smtClean="0"/>
              <a:t>Casting</a:t>
            </a:r>
            <a:r>
              <a:rPr lang="en-US" altLang="en-US" smtClean="0"/>
              <a:t> or type casting creates an equivalent value in a specific data type for a given value</a:t>
            </a:r>
          </a:p>
          <a:p>
            <a:r>
              <a:rPr lang="en-US" altLang="en-US" b="1" smtClean="0"/>
              <a:t>Operator precedence </a:t>
            </a:r>
            <a:r>
              <a:rPr lang="en-US" altLang="en-US" smtClean="0"/>
              <a:t>is the order in which operations in an expression are evaluated</a:t>
            </a:r>
          </a:p>
          <a:p>
            <a:endParaRPr lang="en-US" altLang="en-US" smtClean="0"/>
          </a:p>
          <a:p>
            <a:endParaRPr lang="en-US" altLang="en-US"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794488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Create two arrays, one with days of the week in English (Sunday …  Saturday) and another with days of the week in French (</a:t>
            </a:r>
            <a:r>
              <a:rPr lang="en-US" dirty="0" err="1" smtClean="0"/>
              <a:t>Dimanche</a:t>
            </a:r>
            <a:r>
              <a:rPr lang="en-US" dirty="0" smtClean="0"/>
              <a:t> … </a:t>
            </a:r>
            <a:r>
              <a:rPr lang="en-US" dirty="0" err="1" smtClean="0"/>
              <a:t>Samedi</a:t>
            </a:r>
            <a:r>
              <a:rPr lang="en-US" dirty="0" smtClean="0"/>
              <a:t>), or another language of your choice. </a:t>
            </a:r>
          </a:p>
          <a:p>
            <a:r>
              <a:rPr lang="en-US" dirty="0" smtClean="0"/>
              <a:t>Get numeric representation of today’s day of the week using PHP function </a:t>
            </a:r>
            <a:r>
              <a:rPr lang="en-US" dirty="0" smtClean="0">
                <a:latin typeface="Courier New" pitchFamily="49" charset="0"/>
                <a:cs typeface="Courier New" pitchFamily="49" charset="0"/>
              </a:rPr>
              <a:t>date("w")</a:t>
            </a:r>
          </a:p>
          <a:p>
            <a:r>
              <a:rPr lang="en-US" dirty="0" smtClean="0"/>
              <a:t>Loops in PHP are very similar to Java and Python. Loop through the days array. If today’s day of the week equals the array </a:t>
            </a:r>
            <a:r>
              <a:rPr lang="en-US" dirty="0" err="1" smtClean="0"/>
              <a:t>iterator</a:t>
            </a:r>
            <a:r>
              <a:rPr lang="en-US" dirty="0" smtClean="0"/>
              <a:t>, display </a:t>
            </a:r>
            <a:r>
              <a:rPr lang="en-US" smtClean="0"/>
              <a:t>the message:</a:t>
            </a:r>
            <a:endParaRPr lang="en-US" dirty="0" smtClean="0"/>
          </a:p>
          <a:p>
            <a:pPr>
              <a:buNone/>
            </a:pPr>
            <a:r>
              <a:rPr lang="en-US" dirty="0" smtClean="0"/>
              <a:t>	</a:t>
            </a:r>
          </a:p>
          <a:p>
            <a:pPr>
              <a:buNone/>
            </a:pPr>
            <a:r>
              <a:rPr lang="en-US" sz="1400" dirty="0" smtClean="0">
                <a:latin typeface="Courier New" pitchFamily="49" charset="0"/>
                <a:cs typeface="Courier New" pitchFamily="49" charset="0"/>
              </a:rPr>
              <a:t>	“Today is &lt;day of the week in English&gt; (&lt;day of the week in French&gt;)”</a:t>
            </a:r>
            <a:endParaRPr lang="en-US" dirty="0" smtClean="0">
              <a:latin typeface="Courier New" pitchFamily="49" charset="0"/>
              <a:cs typeface="Courier New" pitchFamily="49" charset="0"/>
            </a:endParaRPr>
          </a:p>
          <a:p>
            <a:endParaRPr lang="en-US" dirty="0" smtClean="0"/>
          </a:p>
          <a:p>
            <a:r>
              <a:rPr lang="en-US" dirty="0" smtClean="0"/>
              <a:t>Save the script in a PHP file and test it in a browser;</a:t>
            </a:r>
          </a:p>
          <a:p>
            <a:r>
              <a:rPr lang="en-US" dirty="0" smtClean="0"/>
              <a:t>Change the date in your Operating System and see if the change is reflected in your script.</a:t>
            </a:r>
            <a:endParaRPr lang="en-US" dirty="0"/>
          </a:p>
        </p:txBody>
      </p:sp>
      <p:sp>
        <p:nvSpPr>
          <p:cNvPr id="3" name="Footer Placeholder 2"/>
          <p:cNvSpPr>
            <a:spLocks noGrp="1"/>
          </p:cNvSpPr>
          <p:nvPr>
            <p:ph type="ftr" sz="quarter" idx="11"/>
          </p:nvPr>
        </p:nvSpPr>
        <p:spPr/>
        <p:txBody>
          <a:bodyPr/>
          <a:lstStyle/>
          <a:p>
            <a:r>
              <a:rPr lang="en-US" smtClean="0"/>
              <a:t>PHP Programming with MySQL, second edition</a:t>
            </a:r>
            <a:endParaRPr lang="en-US" dirty="0"/>
          </a:p>
        </p:txBody>
      </p:sp>
      <p:sp>
        <p:nvSpPr>
          <p:cNvPr id="4" name="Title 3"/>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sz="4000" smtClean="0"/>
              <a:t>ASP-Style Script Delimiters</a:t>
            </a:r>
          </a:p>
        </p:txBody>
      </p:sp>
      <p:sp>
        <p:nvSpPr>
          <p:cNvPr id="10245" name="Rectangle 3"/>
          <p:cNvSpPr>
            <a:spLocks noGrp="1" noChangeArrowheads="1"/>
          </p:cNvSpPr>
          <p:nvPr>
            <p:ph type="body" idx="1"/>
          </p:nvPr>
        </p:nvSpPr>
        <p:spPr/>
        <p:txBody>
          <a:bodyPr/>
          <a:lstStyle/>
          <a:p>
            <a:pPr eaLnBrk="1" hangingPunct="1"/>
            <a:r>
              <a:rPr lang="en-US" altLang="en-US" smtClean="0"/>
              <a:t>The syntax for the ASP-style script delimiters is</a:t>
            </a:r>
          </a:p>
          <a:p>
            <a:pPr eaLnBrk="1" hangingPunct="1">
              <a:buFontTx/>
              <a:buNone/>
            </a:pPr>
            <a:r>
              <a:rPr lang="en-US" altLang="en-US" smtClean="0">
                <a:latin typeface="Courier New" panose="02070309020205020404" pitchFamily="49" charset="0"/>
              </a:rPr>
              <a:t>	</a:t>
            </a:r>
            <a:r>
              <a:rPr lang="en-US" altLang="en-US" sz="2600" smtClean="0">
                <a:latin typeface="Courier New" panose="02070309020205020404" pitchFamily="49" charset="0"/>
              </a:rPr>
              <a:t>&lt;% </a:t>
            </a:r>
            <a:r>
              <a:rPr lang="en-US" altLang="en-US" sz="2600" i="1" smtClean="0">
                <a:latin typeface="Courier New" panose="02070309020205020404" pitchFamily="49" charset="0"/>
              </a:rPr>
              <a:t>statements</a:t>
            </a:r>
            <a:r>
              <a:rPr lang="en-US" altLang="en-US" sz="2600" smtClean="0">
                <a:latin typeface="Courier New" panose="02070309020205020404" pitchFamily="49" charset="0"/>
              </a:rPr>
              <a:t>; %&gt;</a:t>
            </a:r>
            <a:endParaRPr lang="en-US" altLang="en-US" sz="2600" smtClean="0"/>
          </a:p>
          <a:p>
            <a:pPr eaLnBrk="1" hangingPunct="1"/>
            <a:r>
              <a:rPr lang="en-US" altLang="en-US" smtClean="0"/>
              <a:t>ASP-style script delimiters can be used in XHTML documents, but not in XML documents</a:t>
            </a:r>
          </a:p>
          <a:p>
            <a:pPr eaLnBrk="1" hangingPunct="1"/>
            <a:r>
              <a:rPr lang="en-US" altLang="en-US" smtClean="0"/>
              <a:t>ASP-style script delimiters can be enabled or disabled in the php.ini configuration file</a:t>
            </a:r>
          </a:p>
          <a:p>
            <a:pPr eaLnBrk="1" hangingPunct="1"/>
            <a:r>
              <a:rPr lang="en-US" altLang="en-US" smtClean="0"/>
              <a:t>To enable or disable ASP-style script delimiters, assign a value of “On” or “Off ” to the </a:t>
            </a:r>
            <a:r>
              <a:rPr lang="en-US" altLang="en-US" smtClean="0">
                <a:latin typeface="Courier New" panose="02070309020205020404" pitchFamily="49" charset="0"/>
              </a:rPr>
              <a:t>asp_tags</a:t>
            </a:r>
            <a:r>
              <a:rPr lang="en-US" altLang="en-US" smtClean="0"/>
              <a:t> directive in the php.ini configuration file</a:t>
            </a:r>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83696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sz="4000" smtClean="0"/>
              <a:t>Understanding Functions</a:t>
            </a:r>
          </a:p>
        </p:txBody>
      </p:sp>
      <p:sp>
        <p:nvSpPr>
          <p:cNvPr id="11269" name="Rectangle 3"/>
          <p:cNvSpPr>
            <a:spLocks noGrp="1" noChangeArrowheads="1"/>
          </p:cNvSpPr>
          <p:nvPr>
            <p:ph type="body" idx="1"/>
          </p:nvPr>
        </p:nvSpPr>
        <p:spPr/>
        <p:txBody>
          <a:bodyPr/>
          <a:lstStyle/>
          <a:p>
            <a:pPr eaLnBrk="1" hangingPunct="1">
              <a:lnSpc>
                <a:spcPct val="90000"/>
              </a:lnSpc>
            </a:pPr>
            <a:r>
              <a:rPr lang="en-US" altLang="en-US" sz="2600" smtClean="0"/>
              <a:t>A</a:t>
            </a:r>
            <a:r>
              <a:rPr lang="en-US" altLang="en-US" sz="2600" b="1" smtClean="0"/>
              <a:t> function</a:t>
            </a:r>
            <a:r>
              <a:rPr lang="en-US" altLang="en-US" sz="2600" smtClean="0"/>
              <a:t> is a </a:t>
            </a:r>
            <a:r>
              <a:rPr lang="en-US" altLang="en-US" sz="2400" smtClean="0"/>
              <a:t>subroutine (or individual statements grouped into a logical unit) that performs a specific task</a:t>
            </a:r>
            <a:endParaRPr lang="en-US" altLang="en-US" sz="2600" smtClean="0"/>
          </a:p>
          <a:p>
            <a:pPr lvl="1" eaLnBrk="1" hangingPunct="1">
              <a:lnSpc>
                <a:spcPct val="90000"/>
              </a:lnSpc>
            </a:pPr>
            <a:r>
              <a:rPr lang="en-US" altLang="en-US" sz="2400" smtClean="0"/>
              <a:t>To execute a function, you must invoke, or </a:t>
            </a:r>
            <a:r>
              <a:rPr lang="en-US" altLang="en-US" sz="2400" b="1" smtClean="0"/>
              <a:t>call</a:t>
            </a:r>
            <a:r>
              <a:rPr lang="en-US" altLang="en-US" sz="2400" smtClean="0"/>
              <a:t>, it from somewhere in the script</a:t>
            </a:r>
          </a:p>
          <a:p>
            <a:pPr eaLnBrk="1" hangingPunct="1">
              <a:lnSpc>
                <a:spcPct val="90000"/>
              </a:lnSpc>
            </a:pPr>
            <a:r>
              <a:rPr lang="en-US" altLang="en-US" sz="2600" smtClean="0"/>
              <a:t>A </a:t>
            </a:r>
            <a:r>
              <a:rPr lang="en-US" altLang="en-US" sz="2600" b="1" smtClean="0"/>
              <a:t>function call</a:t>
            </a:r>
            <a:r>
              <a:rPr lang="en-US" altLang="en-US" sz="2600" smtClean="0"/>
              <a:t> is the function name followed by </a:t>
            </a:r>
            <a:br>
              <a:rPr lang="en-US" altLang="en-US" sz="2600" smtClean="0"/>
            </a:br>
            <a:r>
              <a:rPr lang="en-US" altLang="en-US" sz="2600" smtClean="0"/>
              <a:t>any data that the function needs</a:t>
            </a:r>
          </a:p>
          <a:p>
            <a:pPr eaLnBrk="1" hangingPunct="1">
              <a:lnSpc>
                <a:spcPct val="90000"/>
              </a:lnSpc>
            </a:pPr>
            <a:r>
              <a:rPr lang="en-US" altLang="en-US" sz="2600" smtClean="0"/>
              <a:t>The data (in parentheses following the function name) are called </a:t>
            </a:r>
            <a:r>
              <a:rPr lang="en-US" altLang="en-US" sz="2600" b="1" smtClean="0"/>
              <a:t>arguments</a:t>
            </a:r>
            <a:r>
              <a:rPr lang="en-US" altLang="en-US" sz="2600" smtClean="0"/>
              <a:t> or </a:t>
            </a:r>
            <a:r>
              <a:rPr lang="en-US" altLang="en-US" sz="2600" b="1" smtClean="0"/>
              <a:t>actual</a:t>
            </a:r>
            <a:r>
              <a:rPr lang="en-US" altLang="en-US" sz="2600" smtClean="0"/>
              <a:t> </a:t>
            </a:r>
            <a:r>
              <a:rPr lang="en-US" altLang="en-US" sz="2600" b="1" smtClean="0"/>
              <a:t>parameters</a:t>
            </a:r>
          </a:p>
          <a:p>
            <a:pPr eaLnBrk="1" hangingPunct="1">
              <a:lnSpc>
                <a:spcPct val="90000"/>
              </a:lnSpc>
            </a:pPr>
            <a:r>
              <a:rPr lang="en-US" altLang="en-US" sz="2600" smtClean="0"/>
              <a:t>Sending data to a called function is called </a:t>
            </a:r>
            <a:r>
              <a:rPr lang="en-US" altLang="en-US" sz="2600" b="1" smtClean="0"/>
              <a:t>passing arguments</a:t>
            </a:r>
          </a:p>
          <a:p>
            <a:pPr eaLnBrk="1" hangingPunct="1">
              <a:lnSpc>
                <a:spcPct val="90000"/>
              </a:lnSpc>
            </a:pPr>
            <a:endParaRPr lang="en-US" altLang="en-US"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2640076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4000" smtClean="0"/>
              <a:t>Displaying Script Results</a:t>
            </a:r>
          </a:p>
        </p:txBody>
      </p:sp>
      <p:sp>
        <p:nvSpPr>
          <p:cNvPr id="12291" name="Content Placeholder 2"/>
          <p:cNvSpPr>
            <a:spLocks noGrp="1"/>
          </p:cNvSpPr>
          <p:nvPr>
            <p:ph idx="1"/>
          </p:nvPr>
        </p:nvSpPr>
        <p:spPr/>
        <p:txBody>
          <a:bodyPr>
            <a:normAutofit/>
          </a:bodyPr>
          <a:lstStyle/>
          <a:p>
            <a:r>
              <a:rPr lang="en-US" altLang="en-US" sz="2000" dirty="0" smtClean="0"/>
              <a:t>The </a:t>
            </a:r>
            <a:r>
              <a:rPr lang="en-US" altLang="en-US" sz="2000" dirty="0" smtClean="0">
                <a:latin typeface="Courier New" panose="02070309020205020404" pitchFamily="49" charset="0"/>
                <a:cs typeface="Courier New" panose="02070309020205020404" pitchFamily="49" charset="0"/>
              </a:rPr>
              <a:t>echo</a:t>
            </a:r>
            <a:r>
              <a:rPr lang="en-US" altLang="en-US" sz="2000" dirty="0" smtClean="0"/>
              <a:t> and </a:t>
            </a:r>
            <a:r>
              <a:rPr lang="en-US" altLang="en-US" sz="2000" dirty="0" smtClean="0">
                <a:latin typeface="Courier New" panose="02070309020205020404" pitchFamily="49" charset="0"/>
                <a:cs typeface="Courier New" panose="02070309020205020404" pitchFamily="49" charset="0"/>
              </a:rPr>
              <a:t>print</a:t>
            </a:r>
            <a:r>
              <a:rPr lang="en-US" altLang="en-US" sz="2000" dirty="0" smtClean="0"/>
              <a:t> statements are language constructs (built-in features of a programming language) that create new text on a Web page that is returned as a response to a client</a:t>
            </a:r>
          </a:p>
          <a:p>
            <a:r>
              <a:rPr lang="en-US" altLang="en-US" sz="2000" dirty="0" smtClean="0"/>
              <a:t>The text passed to the </a:t>
            </a:r>
            <a:r>
              <a:rPr lang="en-US" altLang="en-US" sz="2000" dirty="0" smtClean="0">
                <a:latin typeface="Courier New" panose="02070309020205020404" pitchFamily="49" charset="0"/>
                <a:cs typeface="Courier New" panose="02070309020205020404" pitchFamily="49" charset="0"/>
              </a:rPr>
              <a:t>echo</a:t>
            </a:r>
            <a:r>
              <a:rPr lang="en-US" altLang="en-US" sz="2000" dirty="0" smtClean="0"/>
              <a:t> statement is called a “literal string”  and must be enclosed in either single or double quotation marks</a:t>
            </a:r>
          </a:p>
          <a:p>
            <a:r>
              <a:rPr lang="en-US" altLang="en-US" sz="2000" dirty="0" smtClean="0"/>
              <a:t>To pass multiple arguments to the </a:t>
            </a:r>
            <a:r>
              <a:rPr lang="en-US" altLang="en-US" sz="2000" dirty="0" smtClean="0">
                <a:latin typeface="Courier New" panose="02070309020205020404" pitchFamily="49" charset="0"/>
                <a:cs typeface="Courier New" panose="02070309020205020404" pitchFamily="49" charset="0"/>
              </a:rPr>
              <a:t>echo</a:t>
            </a:r>
            <a:r>
              <a:rPr lang="en-US" altLang="en-US" sz="2000" dirty="0" smtClean="0"/>
              <a:t> statement, separate the statements with commas</a:t>
            </a:r>
          </a:p>
          <a:p>
            <a:r>
              <a:rPr lang="en-US" altLang="en-US" sz="2000" dirty="0" smtClean="0"/>
              <a:t>Use the </a:t>
            </a:r>
            <a:r>
              <a:rPr lang="en-US" altLang="en-US" sz="2000" dirty="0" smtClean="0">
                <a:latin typeface="Courier New" panose="02070309020205020404" pitchFamily="49" charset="0"/>
              </a:rPr>
              <a:t>echo</a:t>
            </a:r>
            <a:r>
              <a:rPr lang="en-US" altLang="en-US" sz="2000" dirty="0" smtClean="0"/>
              <a:t> and </a:t>
            </a:r>
            <a:r>
              <a:rPr lang="en-US" altLang="en-US" sz="2000" dirty="0" smtClean="0">
                <a:latin typeface="Courier New" panose="02070309020205020404" pitchFamily="49" charset="0"/>
              </a:rPr>
              <a:t>print</a:t>
            </a:r>
            <a:r>
              <a:rPr lang="en-US" altLang="en-US" sz="2000" dirty="0" smtClean="0"/>
              <a:t> statements to return the results of a PHP script within a Web page that is returned to a client</a:t>
            </a:r>
          </a:p>
          <a:p>
            <a:r>
              <a:rPr lang="en-US" altLang="en-US" sz="2000" dirty="0" smtClean="0"/>
              <a:t>The </a:t>
            </a:r>
            <a:r>
              <a:rPr lang="en-US" altLang="en-US" sz="2000" dirty="0" smtClean="0">
                <a:latin typeface="Courier New" panose="02070309020205020404" pitchFamily="49" charset="0"/>
              </a:rPr>
              <a:t>print</a:t>
            </a:r>
            <a:r>
              <a:rPr lang="en-US" altLang="en-US" sz="2000" dirty="0" smtClean="0"/>
              <a:t> statement returns a value of </a:t>
            </a:r>
            <a:r>
              <a:rPr lang="en-US" altLang="en-US" sz="2000" dirty="0" smtClean="0">
                <a:latin typeface="Courier New" panose="02070309020205020404" pitchFamily="49" charset="0"/>
              </a:rPr>
              <a:t>1</a:t>
            </a:r>
            <a:r>
              <a:rPr lang="en-US" altLang="en-US" sz="2000" dirty="0" smtClean="0"/>
              <a:t> if successful or a value of </a:t>
            </a:r>
            <a:r>
              <a:rPr lang="en-US" altLang="en-US" sz="2000" dirty="0" smtClean="0">
                <a:latin typeface="Courier New" panose="02070309020205020404" pitchFamily="49" charset="0"/>
              </a:rPr>
              <a:t>0</a:t>
            </a:r>
            <a:r>
              <a:rPr lang="en-US" altLang="en-US" sz="2000" dirty="0" smtClean="0"/>
              <a:t> if not successful, while the </a:t>
            </a:r>
            <a:r>
              <a:rPr lang="en-US" altLang="en-US" sz="2000" dirty="0" smtClean="0">
                <a:latin typeface="Courier New" panose="02070309020205020404" pitchFamily="49" charset="0"/>
              </a:rPr>
              <a:t>echo</a:t>
            </a:r>
            <a:r>
              <a:rPr lang="en-US" altLang="en-US" sz="2000" dirty="0" smtClean="0"/>
              <a:t> statement does not return a value</a:t>
            </a:r>
          </a:p>
          <a:p>
            <a:endParaRPr lang="en-US" altLang="en-US" sz="2000" dirty="0" smtClean="0"/>
          </a:p>
        </p:txBody>
      </p:sp>
      <p:sp>
        <p:nvSpPr>
          <p:cNvPr id="2" name="Footer Placeholder 1"/>
          <p:cNvSpPr>
            <a:spLocks noGrp="1"/>
          </p:cNvSpPr>
          <p:nvPr>
            <p:ph type="ftr" sz="quarter" idx="11"/>
          </p:nvPr>
        </p:nvSpPr>
        <p:spPr/>
        <p:txBody>
          <a:bodyPr/>
          <a:lstStyle/>
          <a:p>
            <a:r>
              <a:rPr lang="en-US" smtClean="0"/>
              <a:t>PHP Programming with MySQL, second edition</a:t>
            </a:r>
            <a:endParaRPr lang="en-US" dirty="0"/>
          </a:p>
        </p:txBody>
      </p:sp>
    </p:spTree>
    <p:extLst>
      <p:ext uri="{BB962C8B-B14F-4D97-AF65-F5344CB8AC3E}">
        <p14:creationId xmlns="" xmlns:p14="http://schemas.microsoft.com/office/powerpoint/2010/main" val="3521599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unter_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Hunter_170_Template.potx" id="{D540E2B1-6832-440B-B78E-E6989C477B3F}" vid="{DA608222-8E34-4D03-B81E-DE9099E94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Hunter_180_Template</Template>
  <TotalTime>175</TotalTime>
  <Words>3293</Words>
  <Application>Microsoft Office PowerPoint</Application>
  <PresentationFormat>On-screen Show (4:3)</PresentationFormat>
  <Paragraphs>563</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Hunter_Theme</vt:lpstr>
      <vt:lpstr>PHP Programming with MySQL</vt:lpstr>
      <vt:lpstr>Creating Basic PHP Scripts</vt:lpstr>
      <vt:lpstr>Creating PHP Code Blocks</vt:lpstr>
      <vt:lpstr>Standard PHP Script Delimiters</vt:lpstr>
      <vt:lpstr>The &lt;script&gt; Element</vt:lpstr>
      <vt:lpstr>Short PHP Script Delimiters</vt:lpstr>
      <vt:lpstr>ASP-Style Script Delimiters</vt:lpstr>
      <vt:lpstr>Understanding Functions</vt:lpstr>
      <vt:lpstr>Displaying Script Results</vt:lpstr>
      <vt:lpstr>Creating Multiple Code Declaration Blocks</vt:lpstr>
      <vt:lpstr>Creating Multiple Code Declaration Blocks</vt:lpstr>
      <vt:lpstr>Creating Multiple Code Declaration Blocks</vt:lpstr>
      <vt:lpstr>Case Sensitivity in PHP</vt:lpstr>
      <vt:lpstr>Adding Comments to a PHP Script</vt:lpstr>
      <vt:lpstr>Adding Comments to a PHP Script</vt:lpstr>
      <vt:lpstr>Using Variables and Constants</vt:lpstr>
      <vt:lpstr>Displaying Variables</vt:lpstr>
      <vt:lpstr>Naming Variables</vt:lpstr>
      <vt:lpstr>Declaring and Initializing Variables</vt:lpstr>
      <vt:lpstr>Displaying Variables</vt:lpstr>
      <vt:lpstr>Displaying Variables</vt:lpstr>
      <vt:lpstr>Modifying Variables</vt:lpstr>
      <vt:lpstr>Defining Constants</vt:lpstr>
      <vt:lpstr>Exercise</vt:lpstr>
      <vt:lpstr>Working with Data Types</vt:lpstr>
      <vt:lpstr>Working with Data Types</vt:lpstr>
      <vt:lpstr>Working with Data Types</vt:lpstr>
      <vt:lpstr>Numeric Data Types</vt:lpstr>
      <vt:lpstr>Boolean Values</vt:lpstr>
      <vt:lpstr>Arrays</vt:lpstr>
      <vt:lpstr>Declaring and Initializing Indexed Arrays</vt:lpstr>
      <vt:lpstr>Declaring and Initializing Indexed Arrays</vt:lpstr>
      <vt:lpstr>Declaring and Initializing Indexed Arrays</vt:lpstr>
      <vt:lpstr>Accessing Element Information</vt:lpstr>
      <vt:lpstr>Accessing Element Information</vt:lpstr>
      <vt:lpstr>Accessing Element Information</vt:lpstr>
      <vt:lpstr>Accessing Element Information</vt:lpstr>
      <vt:lpstr>Accessing Element Information</vt:lpstr>
      <vt:lpstr>Modifying Elements</vt:lpstr>
      <vt:lpstr>Avoiding Assignment Notation Pitfalls</vt:lpstr>
      <vt:lpstr>Building Expressions</vt:lpstr>
      <vt:lpstr>Building Expressions</vt:lpstr>
      <vt:lpstr>Building Expressions</vt:lpstr>
      <vt:lpstr>Arithmetic Operators</vt:lpstr>
      <vt:lpstr>Arithmetic Operators</vt:lpstr>
      <vt:lpstr>Arithmetic Unary Operators</vt:lpstr>
      <vt:lpstr>Arithmetic Unary Operators</vt:lpstr>
      <vt:lpstr>Slide 48</vt:lpstr>
      <vt:lpstr>Assignment Operators</vt:lpstr>
      <vt:lpstr>Assignment Operators</vt:lpstr>
      <vt:lpstr>Comparison and Conditional Operators</vt:lpstr>
      <vt:lpstr>Comparison and Conditional Operators</vt:lpstr>
      <vt:lpstr>Comparison and Conditional Operators</vt:lpstr>
      <vt:lpstr>Comparison and Conditional Operators</vt:lpstr>
      <vt:lpstr>Logical Operators</vt:lpstr>
      <vt:lpstr>Special Operators</vt:lpstr>
      <vt:lpstr>Type Casting</vt:lpstr>
      <vt:lpstr>Type Casting</vt:lpstr>
      <vt:lpstr>Understanding Operator Precedence</vt:lpstr>
      <vt:lpstr>Understanding Operator Precedence</vt:lpstr>
      <vt:lpstr>Summary</vt:lpstr>
      <vt:lpstr>Summary</vt:lpstr>
      <vt:lpstr>Summary</vt:lpstr>
      <vt:lpstr>Summary</vt:lpstr>
      <vt:lpstr>Summary</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MySQL</dc:title>
  <dc:creator>Windows User</dc:creator>
  <cp:lastModifiedBy>ADMINIBM</cp:lastModifiedBy>
  <cp:revision>112</cp:revision>
  <dcterms:created xsi:type="dcterms:W3CDTF">2016-10-12T00:09:30Z</dcterms:created>
  <dcterms:modified xsi:type="dcterms:W3CDTF">2016-11-16T12:12:08Z</dcterms:modified>
</cp:coreProperties>
</file>