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0" r:id="rId3"/>
    <p:sldId id="261" r:id="rId4"/>
    <p:sldId id="262" r:id="rId5"/>
    <p:sldId id="263" r:id="rId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2" d="100"/>
          <a:sy n="92" d="100"/>
        </p:scale>
        <p:origin x="-1380"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11/19/2016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xmlns=""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BC3152-9A5B-41DC-BE8C-AC310CBE2897}" type="datetime1">
              <a:rPr lang="en-US" smtClean="0"/>
              <a:pPr/>
              <a:t>11/19/2016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p14="http://schemas.microsoft.com/office/powerpoint/2010/main" xmlns=""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359D3-816E-4051-BC50-CDA72DFF8999}" type="datetime1">
              <a:rPr lang="en-US" smtClean="0"/>
              <a:pPr/>
              <a:t>11/19/2016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88FA-53C0-4CE4-A1AB-1302DBC73B2E}" type="datetime1">
              <a:rPr lang="en-US" smtClean="0"/>
              <a:pPr/>
              <a:t>11/19/2016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BC8D2DEF-508A-490E-B826-B8E9ADCEA5DF}" type="datetime1">
              <a:rPr lang="en-US" smtClean="0"/>
              <a:pPr/>
              <a:t>11/19/2016</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PHP Programming with MySQL, second edition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58AF916E-9DE6-4132-8E62-20CA0FBD85EB}" type="datetime1">
              <a:rPr lang="en-US" smtClean="0"/>
              <a:pPr/>
              <a:t>11/19/2016</a:t>
            </a:fld>
            <a:endParaRPr lang="en-US"/>
          </a:p>
        </p:txBody>
      </p:sp>
      <p:sp>
        <p:nvSpPr>
          <p:cNvPr id="5" name="Footer Placeholder 4"/>
          <p:cNvSpPr>
            <a:spLocks noGrp="1"/>
          </p:cNvSpPr>
          <p:nvPr>
            <p:ph type="ftr" sz="quarter" idx="11"/>
          </p:nvPr>
        </p:nvSpPr>
        <p:spPr>
          <a:xfrm>
            <a:off x="6361272" y="6332561"/>
            <a:ext cx="1877417" cy="525439"/>
          </a:xfrm>
        </p:spPr>
        <p:txBody>
          <a:bodyPr/>
          <a:lstStyle>
            <a:lvl1pPr>
              <a:defRPr sz="1200">
                <a:latin typeface="+mj-lt"/>
              </a:defRPr>
            </a:lvl1pPr>
          </a:lstStyle>
          <a:p>
            <a:r>
              <a:rPr lang="en-US" dirty="0" smtClean="0"/>
              <a:t>PHP Programming with MySQL, second edition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xmlns=""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178E7FC6-D092-4910-8BB0-BD4028BEB248}" type="datetime1">
              <a:rPr lang="en-US" smtClean="0"/>
              <a:pPr/>
              <a:t>11/19/2016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xmlns=""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26DB1B-C9AA-4CC3-A08D-39CA6391468D}" type="datetime1">
              <a:rPr lang="en-US" smtClean="0"/>
              <a:pPr/>
              <a:t>11/19/2016</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xmlns=""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EE2D0B-A3BE-4B7E-B57F-50E93C7825C4}" type="datetime1">
              <a:rPr lang="en-US" smtClean="0"/>
              <a:pPr/>
              <a:t>11/19/2016</a:t>
            </a:fld>
            <a:endParaRPr lang="en-US"/>
          </a:p>
        </p:txBody>
      </p:sp>
      <p:sp>
        <p:nvSpPr>
          <p:cNvPr id="8" name="Footer Placeholder 7"/>
          <p:cNvSpPr>
            <a:spLocks noGrp="1"/>
          </p:cNvSpPr>
          <p:nvPr>
            <p:ph type="ftr" sz="quarter" idx="11"/>
          </p:nvPr>
        </p:nvSpPr>
        <p:spPr/>
        <p:txBody>
          <a:bodyPr/>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5C99BD-957B-49EB-980A-795B1F849408}" type="datetime1">
              <a:rPr lang="en-US" smtClean="0"/>
              <a:pPr/>
              <a:t>11/19/2016</a:t>
            </a:fld>
            <a:endParaRPr lang="en-US"/>
          </a:p>
        </p:txBody>
      </p:sp>
      <p:sp>
        <p:nvSpPr>
          <p:cNvPr id="4" name="Footer Placeholder 3"/>
          <p:cNvSpPr>
            <a:spLocks noGrp="1"/>
          </p:cNvSpPr>
          <p:nvPr>
            <p:ph type="ftr" sz="quarter" idx="11"/>
          </p:nvPr>
        </p:nvSpPr>
        <p:spPr/>
        <p:txBody>
          <a:bodyPr/>
          <a:lstStyle/>
          <a:p>
            <a:r>
              <a:rPr lang="en-US" smtClean="0"/>
              <a:t>PHP Programming with MySQL, second edition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xmlns=""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9593-0951-4071-8CF5-C84A8E0CB6E7}" type="datetime1">
              <a:rPr lang="en-US" smtClean="0"/>
              <a:pPr/>
              <a:t>11/19/2016</a:t>
            </a:fld>
            <a:endParaRPr lang="en-US"/>
          </a:p>
        </p:txBody>
      </p:sp>
      <p:sp>
        <p:nvSpPr>
          <p:cNvPr id="3" name="Footer Placeholder 2"/>
          <p:cNvSpPr>
            <a:spLocks noGrp="1"/>
          </p:cNvSpPr>
          <p:nvPr>
            <p:ph type="ftr" sz="quarter" idx="11"/>
          </p:nvPr>
        </p:nvSpPr>
        <p:spPr/>
        <p:txBody>
          <a:bodyPr/>
          <a:lstStyle/>
          <a:p>
            <a:r>
              <a:rPr lang="en-US" smtClean="0"/>
              <a:t>PHP Programming with MySQL, second edition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C81C7AE-DC6F-4078-9019-9BF0984F0383}" type="datetime1">
              <a:rPr lang="en-US" smtClean="0"/>
              <a:pPr/>
              <a:t>11/19/2016</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6C4CE3-4212-455C-B8D8-1B74372D5B0A}" type="datetime1">
              <a:rPr lang="en-US" smtClean="0"/>
              <a:pPr/>
              <a:t>11/19/2016</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xmlns=""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8F6EECA8-8906-4E82-B78E-65C57EE68CC0}" type="datetime1">
              <a:rPr lang="en-US" smtClean="0"/>
              <a:pPr/>
              <a:t>11/19/2016</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PHP Programming with MySQL, second edition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8246483" y="6198163"/>
            <a:ext cx="766549" cy="574912"/>
          </a:xfrm>
          <a:prstGeom prst="rect">
            <a:avLst/>
          </a:prstGeom>
        </p:spPr>
      </p:pic>
    </p:spTree>
    <p:extLst>
      <p:ext uri="{BB962C8B-B14F-4D97-AF65-F5344CB8AC3E}">
        <p14:creationId xmlns:p14="http://schemas.microsoft.com/office/powerpoint/2010/main" xmlns=""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Programming with MySQL</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10</a:t>
            </a:r>
            <a:endParaRPr lang="en-US" dirty="0"/>
          </a:p>
        </p:txBody>
      </p:sp>
    </p:spTree>
    <p:extLst>
      <p:ext uri="{BB962C8B-B14F-4D97-AF65-F5344CB8AC3E}">
        <p14:creationId xmlns:p14="http://schemas.microsoft.com/office/powerpoint/2010/main" xmlns="" val="190513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F7A93ECD-DD8B-4B77-90FA-53C91C50B02C}" type="slidenum">
              <a:rPr lang="en-US" altLang="en-US"/>
              <a:pPr eaLnBrk="1" hangingPunct="1"/>
              <a:t>2</a:t>
            </a:fld>
            <a:endParaRPr lang="en-US" altLang="en-US"/>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100" name="Rectangle 2"/>
          <p:cNvSpPr>
            <a:spLocks noGrp="1" noChangeArrowheads="1"/>
          </p:cNvSpPr>
          <p:nvPr>
            <p:ph type="title"/>
          </p:nvPr>
        </p:nvSpPr>
        <p:spPr/>
        <p:txBody>
          <a:bodyPr>
            <a:normAutofit fontScale="90000"/>
          </a:bodyPr>
          <a:lstStyle/>
          <a:p>
            <a:r>
              <a:rPr lang="en-US" sz="3600" dirty="0" smtClean="0"/>
              <a:t>PHP Final Application </a:t>
            </a:r>
            <a:r>
              <a:rPr lang="en-US" sz="3600" dirty="0" smtClean="0"/>
              <a:t>Assessment:</a:t>
            </a:r>
            <a:br>
              <a:rPr lang="en-US" sz="3600" dirty="0" smtClean="0"/>
            </a:br>
            <a:r>
              <a:rPr lang="en-US" sz="3600" dirty="0" smtClean="0"/>
              <a:t>Online Store</a:t>
            </a:r>
            <a:endParaRPr lang="en-US" altLang="en-US" sz="4000" dirty="0" smtClean="0"/>
          </a:p>
        </p:txBody>
      </p:sp>
      <p:sp>
        <p:nvSpPr>
          <p:cNvPr id="4101" name="Rectangle 3"/>
          <p:cNvSpPr>
            <a:spLocks noGrp="1" noChangeArrowheads="1"/>
          </p:cNvSpPr>
          <p:nvPr>
            <p:ph type="body" idx="1"/>
          </p:nvPr>
        </p:nvSpPr>
        <p:spPr/>
        <p:txBody>
          <a:bodyPr>
            <a:normAutofit/>
          </a:bodyPr>
          <a:lstStyle/>
          <a:p>
            <a:pPr lvl="0"/>
            <a:r>
              <a:rPr lang="en-US" sz="1400" dirty="0" smtClean="0"/>
              <a:t>This project can be implemented either individually, or in a team of 2 people.</a:t>
            </a:r>
          </a:p>
          <a:p>
            <a:pPr lvl="0"/>
            <a:endParaRPr lang="en-US" sz="1400" dirty="0" smtClean="0"/>
          </a:p>
          <a:p>
            <a:pPr lvl="0"/>
            <a:r>
              <a:rPr lang="en-US" sz="1400" dirty="0" smtClean="0"/>
              <a:t>Create </a:t>
            </a:r>
            <a:r>
              <a:rPr lang="en-US" sz="1400" dirty="0" smtClean="0"/>
              <a:t>a suite of Web pages to present merchandise (t-shirts, mugs, mouse pads, etc</a:t>
            </a:r>
            <a:r>
              <a:rPr lang="en-US" sz="1400" dirty="0" smtClean="0"/>
              <a:t>.) of a chosen theme.  </a:t>
            </a:r>
            <a:r>
              <a:rPr lang="en-US" sz="1400" dirty="0" smtClean="0"/>
              <a:t>Create a </a:t>
            </a:r>
            <a:r>
              <a:rPr lang="en-US" sz="1400" dirty="0" smtClean="0"/>
              <a:t>catalog page </a:t>
            </a:r>
            <a:r>
              <a:rPr lang="en-US" sz="1400" dirty="0" smtClean="0"/>
              <a:t>that shows what items are available, and separate detail </a:t>
            </a:r>
            <a:r>
              <a:rPr lang="en-US" sz="1400" dirty="0" smtClean="0"/>
              <a:t>page(s) </a:t>
            </a:r>
            <a:r>
              <a:rPr lang="en-US" sz="1400" dirty="0" smtClean="0"/>
              <a:t>for each type of item. </a:t>
            </a:r>
            <a:br>
              <a:rPr lang="en-US" sz="1400" dirty="0" smtClean="0"/>
            </a:br>
            <a:endParaRPr lang="en-US" sz="1400" dirty="0" smtClean="0"/>
          </a:p>
          <a:p>
            <a:pPr lvl="0"/>
            <a:r>
              <a:rPr lang="en-US" sz="1400" dirty="0" smtClean="0"/>
              <a:t>Create a database table to keep track of each customer’s order. Each record should contain fields for the customer ID and purchase date (which will be NULL until the customer completes the order). Additionally, the table should be able to track the item </a:t>
            </a:r>
            <a:r>
              <a:rPr lang="en-US" sz="1400" dirty="0" smtClean="0"/>
              <a:t>ordered. </a:t>
            </a:r>
            <a:r>
              <a:rPr lang="en-US" sz="1400" dirty="0" smtClean="0"/>
              <a:t/>
            </a:r>
            <a:br>
              <a:rPr lang="en-US" sz="1400" dirty="0" smtClean="0"/>
            </a:br>
            <a:endParaRPr lang="en-US" sz="1400" dirty="0" smtClean="0"/>
          </a:p>
          <a:p>
            <a:pPr lvl="0"/>
            <a:r>
              <a:rPr lang="en-US" sz="1400" dirty="0" smtClean="0"/>
              <a:t>Create an order object to provide all of the </a:t>
            </a:r>
            <a:r>
              <a:rPr lang="en-US" sz="1400" dirty="0" smtClean="0"/>
              <a:t>shopping cart and checkout functionality, </a:t>
            </a:r>
            <a:r>
              <a:rPr lang="en-US" sz="1400" dirty="0" smtClean="0"/>
              <a:t>such as adding items, deleting items, displaying the </a:t>
            </a:r>
            <a:r>
              <a:rPr lang="en-US" sz="1400" dirty="0" smtClean="0"/>
              <a:t>order </a:t>
            </a:r>
            <a:r>
              <a:rPr lang="en-US" sz="1400" dirty="0" smtClean="0"/>
              <a:t>and checking out. When a new customer visits the site, create a new order object with a new, unique customer ID. Use sessions </a:t>
            </a:r>
            <a:r>
              <a:rPr lang="en-US" sz="1400" dirty="0" smtClean="0"/>
              <a:t>to </a:t>
            </a:r>
            <a:r>
              <a:rPr lang="en-US" sz="1400" dirty="0" smtClean="0"/>
              <a:t>ensure that the order object is maintained as the user browses the Web site. </a:t>
            </a:r>
            <a:br>
              <a:rPr lang="en-US" sz="1400" dirty="0" smtClean="0"/>
            </a:br>
            <a:endParaRPr lang="en-US" sz="1400" dirty="0" smtClean="0"/>
          </a:p>
          <a:p>
            <a:r>
              <a:rPr lang="en-US" sz="1400" dirty="0" smtClean="0"/>
              <a:t>Provide links or buttons on the detail pages that allow the visitor to add items to an order, or “shopping cart”. </a:t>
            </a:r>
            <a:r>
              <a:rPr lang="en-US" sz="1400" dirty="0" smtClean="0"/>
              <a:t>Create </a:t>
            </a:r>
            <a:r>
              <a:rPr lang="en-US" sz="1400" dirty="0" smtClean="0"/>
              <a:t>a Web form handler that stores the customer ID and item information in the database table</a:t>
            </a:r>
            <a:r>
              <a:rPr lang="en-US" sz="1400" dirty="0" smtClean="0"/>
              <a:t>.</a:t>
            </a:r>
            <a:endParaRPr lang="en-US" altLang="en-US" sz="1400" dirty="0" smtClean="0"/>
          </a:p>
        </p:txBody>
      </p:sp>
    </p:spTree>
    <p:extLst>
      <p:ext uri="{BB962C8B-B14F-4D97-AF65-F5344CB8AC3E}">
        <p14:creationId xmlns:p14="http://schemas.microsoft.com/office/powerpoint/2010/main" xmlns="" val="291823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F7A93ECD-DD8B-4B77-90FA-53C91C50B02C}" type="slidenum">
              <a:rPr lang="en-US" altLang="en-US"/>
              <a:pPr eaLnBrk="1" hangingPunct="1"/>
              <a:t>3</a:t>
            </a:fld>
            <a:endParaRPr lang="en-US" altLang="en-US"/>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smtClean="0"/>
              <a:t>PHP Programming with </a:t>
            </a:r>
            <a:r>
              <a:rPr lang="en-US" altLang="en-US" dirty="0" err="1" smtClean="0"/>
              <a:t>MySQL</a:t>
            </a:r>
            <a:r>
              <a:rPr lang="en-US" altLang="en-US" dirty="0" smtClean="0"/>
              <a:t>, 2nd Edition</a:t>
            </a:r>
            <a:endParaRPr lang="en-US" altLang="en-US" sz="2000" dirty="0" smtClean="0"/>
          </a:p>
        </p:txBody>
      </p:sp>
      <p:sp>
        <p:nvSpPr>
          <p:cNvPr id="4100" name="Rectangle 2"/>
          <p:cNvSpPr>
            <a:spLocks noGrp="1" noChangeArrowheads="1"/>
          </p:cNvSpPr>
          <p:nvPr>
            <p:ph type="title"/>
          </p:nvPr>
        </p:nvSpPr>
        <p:spPr/>
        <p:txBody>
          <a:bodyPr>
            <a:normAutofit fontScale="90000"/>
          </a:bodyPr>
          <a:lstStyle/>
          <a:p>
            <a:r>
              <a:rPr lang="en-US" sz="3600" dirty="0" smtClean="0"/>
              <a:t>PHP Final Application </a:t>
            </a:r>
            <a:r>
              <a:rPr lang="en-US" sz="3600" dirty="0" smtClean="0"/>
              <a:t>Assessment:</a:t>
            </a:r>
            <a:br>
              <a:rPr lang="en-US" sz="3600" dirty="0" smtClean="0"/>
            </a:br>
            <a:r>
              <a:rPr lang="en-US" sz="3600" dirty="0" smtClean="0"/>
              <a:t>Online Store</a:t>
            </a:r>
            <a:endParaRPr lang="en-US" altLang="en-US" sz="4000" dirty="0" smtClean="0"/>
          </a:p>
        </p:txBody>
      </p:sp>
      <p:sp>
        <p:nvSpPr>
          <p:cNvPr id="4101" name="Rectangle 3"/>
          <p:cNvSpPr>
            <a:spLocks noGrp="1" noChangeArrowheads="1"/>
          </p:cNvSpPr>
          <p:nvPr>
            <p:ph type="body" idx="1"/>
          </p:nvPr>
        </p:nvSpPr>
        <p:spPr/>
        <p:txBody>
          <a:bodyPr>
            <a:noAutofit/>
          </a:bodyPr>
          <a:lstStyle/>
          <a:p>
            <a:pPr lvl="0"/>
            <a:r>
              <a:rPr lang="en-US" sz="1400" dirty="0" smtClean="0"/>
              <a:t>Create a “View Order” or “View Cart” page that lists all of the items the visitor has currently selected but not purchased (the purchase date is NULL).  Supply a method of deleting an item from the order or modifying the quantity in case the visitor decides that the wrong item or quantity was selected</a:t>
            </a:r>
            <a:r>
              <a:rPr lang="en-US" sz="1400" dirty="0" smtClean="0"/>
              <a:t>. Display the order total (tax is optional). </a:t>
            </a:r>
            <a:r>
              <a:rPr lang="en-US" sz="1400" dirty="0" smtClean="0"/>
              <a:t>Link to the “View Order” page from the summary page and each of the detail pages.</a:t>
            </a:r>
            <a:br>
              <a:rPr lang="en-US" sz="1400" dirty="0" smtClean="0"/>
            </a:br>
            <a:endParaRPr lang="en-US" sz="1400" dirty="0" smtClean="0"/>
          </a:p>
          <a:p>
            <a:pPr lvl="0"/>
            <a:r>
              <a:rPr lang="en-US" sz="1400" dirty="0" smtClean="0"/>
              <a:t>Create a Web page that allows the customer to complete the order, or “Check Out”. For a real e-Commerce site, this is where you would collect the customer’s name, shipping address, and payment information. For this project, request the customer’s name and email address. Indicate that these fields are required.</a:t>
            </a:r>
            <a:br>
              <a:rPr lang="en-US" sz="1400" dirty="0" smtClean="0"/>
            </a:br>
            <a:endParaRPr lang="en-US" sz="1400" dirty="0" smtClean="0"/>
          </a:p>
          <a:p>
            <a:pPr lvl="0"/>
            <a:r>
              <a:rPr lang="en-US" sz="1400" dirty="0" smtClean="0"/>
              <a:t>Create a Web form handler for the “Check Out” page. Restrict the input for the customer’s e-mail to be a valid e-mail address. Once the customer has successfully entered a name and email address, display a receipt of all of the items ordered but not purchased, the unit price, the subtotal per item, and the total price, along with a “Thank you” message. Set the purchase date on all of the items displayed to today’s </a:t>
            </a:r>
            <a:r>
              <a:rPr lang="en-US" sz="1400" dirty="0" smtClean="0"/>
              <a:t>date and time. Provide </a:t>
            </a:r>
            <a:r>
              <a:rPr lang="en-US" sz="1400" dirty="0" smtClean="0"/>
              <a:t>a link to this page from the “View Order” page.</a:t>
            </a:r>
            <a:br>
              <a:rPr lang="en-US" sz="1400" dirty="0" smtClean="0"/>
            </a:br>
            <a:endParaRPr lang="en-US" sz="1400" dirty="0" smtClean="0"/>
          </a:p>
          <a:p>
            <a:r>
              <a:rPr lang="en-US" sz="1400" dirty="0" smtClean="0"/>
              <a:t>Write well-structured PHP </a:t>
            </a:r>
            <a:r>
              <a:rPr lang="en-US" sz="1400" dirty="0" smtClean="0"/>
              <a:t>code and comment </a:t>
            </a:r>
            <a:r>
              <a:rPr lang="en-US" sz="1400" dirty="0" smtClean="0"/>
              <a:t>the code appropriately</a:t>
            </a:r>
            <a:r>
              <a:rPr lang="en-US" sz="1400" dirty="0" smtClean="0"/>
              <a:t>.</a:t>
            </a:r>
          </a:p>
        </p:txBody>
      </p:sp>
    </p:spTree>
    <p:extLst>
      <p:ext uri="{BB962C8B-B14F-4D97-AF65-F5344CB8AC3E}">
        <p14:creationId xmlns:p14="http://schemas.microsoft.com/office/powerpoint/2010/main" xmlns="" val="291823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F7A93ECD-DD8B-4B77-90FA-53C91C50B02C}" type="slidenum">
              <a:rPr lang="en-US" altLang="en-US"/>
              <a:pPr eaLnBrk="1" hangingPunct="1"/>
              <a:t>4</a:t>
            </a:fld>
            <a:endParaRPr lang="en-US" altLang="en-US"/>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smtClean="0"/>
              <a:t>PHP Programming with </a:t>
            </a:r>
            <a:r>
              <a:rPr lang="en-US" altLang="en-US" dirty="0" err="1" smtClean="0"/>
              <a:t>MySQL</a:t>
            </a:r>
            <a:r>
              <a:rPr lang="en-US" altLang="en-US" dirty="0" smtClean="0"/>
              <a:t>, 2nd Edition</a:t>
            </a:r>
            <a:endParaRPr lang="en-US" altLang="en-US" sz="2000" dirty="0" smtClean="0"/>
          </a:p>
        </p:txBody>
      </p:sp>
      <p:sp>
        <p:nvSpPr>
          <p:cNvPr id="4100" name="Rectangle 2"/>
          <p:cNvSpPr>
            <a:spLocks noGrp="1" noChangeArrowheads="1"/>
          </p:cNvSpPr>
          <p:nvPr>
            <p:ph type="title"/>
          </p:nvPr>
        </p:nvSpPr>
        <p:spPr/>
        <p:txBody>
          <a:bodyPr>
            <a:normAutofit fontScale="90000"/>
          </a:bodyPr>
          <a:lstStyle/>
          <a:p>
            <a:r>
              <a:rPr lang="en-US" sz="3600" dirty="0" smtClean="0"/>
              <a:t>PHP Final Application </a:t>
            </a:r>
            <a:r>
              <a:rPr lang="en-US" sz="3600" dirty="0" smtClean="0"/>
              <a:t>Assessment: Grading Guideline</a:t>
            </a:r>
            <a:endParaRPr lang="en-US" altLang="en-US" sz="4000" dirty="0" smtClean="0"/>
          </a:p>
        </p:txBody>
      </p:sp>
      <p:graphicFrame>
        <p:nvGraphicFramePr>
          <p:cNvPr id="6" name="Table 5"/>
          <p:cNvGraphicFramePr>
            <a:graphicFrameLocks noGrp="1"/>
          </p:cNvGraphicFramePr>
          <p:nvPr/>
        </p:nvGraphicFramePr>
        <p:xfrm>
          <a:off x="550717" y="1423556"/>
          <a:ext cx="8354291" cy="4745953"/>
        </p:xfrm>
        <a:graphic>
          <a:graphicData uri="http://schemas.openxmlformats.org/drawingml/2006/table">
            <a:tbl>
              <a:tblPr/>
              <a:tblGrid>
                <a:gridCol w="1900130"/>
                <a:gridCol w="6454161"/>
              </a:tblGrid>
              <a:tr h="226412">
                <a:tc>
                  <a:txBody>
                    <a:bodyPr/>
                    <a:lstStyle/>
                    <a:p>
                      <a:pPr marL="0" marR="0">
                        <a:lnSpc>
                          <a:spcPct val="115000"/>
                        </a:lnSpc>
                        <a:spcBef>
                          <a:spcPts val="0"/>
                        </a:spcBef>
                        <a:spcAft>
                          <a:spcPts val="0"/>
                        </a:spcAft>
                      </a:pPr>
                      <a:endParaRPr lang="en-US" sz="1000" dirty="0">
                        <a:latin typeface="Cambria"/>
                        <a:ea typeface="Times New Roman"/>
                        <a:cs typeface="Times New Roman"/>
                      </a:endParaRPr>
                    </a:p>
                    <a:p>
                      <a:pPr marL="0" marR="0">
                        <a:lnSpc>
                          <a:spcPct val="115000"/>
                        </a:lnSpc>
                        <a:spcBef>
                          <a:spcPts val="0"/>
                        </a:spcBef>
                        <a:spcAft>
                          <a:spcPts val="0"/>
                        </a:spcAft>
                      </a:pPr>
                      <a:r>
                        <a:rPr lang="en-US" sz="1000" dirty="0">
                          <a:latin typeface="Cambria"/>
                          <a:ea typeface="Times New Roman"/>
                          <a:cs typeface="Times New Roman"/>
                        </a:rPr>
                        <a:t>Starting Value 85</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latin typeface="Cambria"/>
                        <a:ea typeface="Times New Roman"/>
                        <a:cs typeface="Times New Roman"/>
                      </a:endParaRPr>
                    </a:p>
                    <a:p>
                      <a:pPr marL="0" marR="0">
                        <a:lnSpc>
                          <a:spcPct val="115000"/>
                        </a:lnSpc>
                        <a:spcBef>
                          <a:spcPts val="0"/>
                        </a:spcBef>
                        <a:spcAft>
                          <a:spcPts val="0"/>
                        </a:spcAft>
                      </a:pPr>
                      <a:r>
                        <a:rPr lang="en-US" sz="1000" dirty="0">
                          <a:latin typeface="Cambria"/>
                          <a:ea typeface="Times New Roman"/>
                          <a:cs typeface="Times New Roman"/>
                        </a:rPr>
                        <a:t> Complete the Base Requirements.</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444">
                <a:tc>
                  <a:txBody>
                    <a:bodyPr/>
                    <a:lstStyle/>
                    <a:p>
                      <a:pPr marL="0" marR="0">
                        <a:lnSpc>
                          <a:spcPct val="115000"/>
                        </a:lnSpc>
                        <a:spcBef>
                          <a:spcPts val="0"/>
                        </a:spcBef>
                        <a:spcAft>
                          <a:spcPts val="0"/>
                        </a:spcAft>
                      </a:pPr>
                      <a:endParaRPr lang="en-US" sz="1000">
                        <a:latin typeface="Cambria"/>
                        <a:ea typeface="Times New Roman"/>
                        <a:cs typeface="Times New Roman"/>
                      </a:endParaRPr>
                    </a:p>
                    <a:p>
                      <a:pPr marL="0" marR="0">
                        <a:lnSpc>
                          <a:spcPct val="115000"/>
                        </a:lnSpc>
                        <a:spcBef>
                          <a:spcPts val="0"/>
                        </a:spcBef>
                        <a:spcAft>
                          <a:spcPts val="0"/>
                        </a:spcAft>
                      </a:pPr>
                      <a:r>
                        <a:rPr lang="en-US" sz="1000">
                          <a:latin typeface="Cambria"/>
                          <a:ea typeface="Times New Roman"/>
                          <a:cs typeface="Times New Roman"/>
                        </a:rPr>
                        <a:t>Starting Value 90</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mbria"/>
                          <a:ea typeface="Times New Roman"/>
                          <a:cs typeface="Times New Roman"/>
                        </a:rPr>
                        <a:t>    </a:t>
                      </a:r>
                      <a:r>
                        <a:rPr lang="en-US" sz="1000" dirty="0" smtClean="0">
                          <a:latin typeface="Cambria"/>
                          <a:ea typeface="Times New Roman"/>
                          <a:cs typeface="Times New Roman"/>
                        </a:rPr>
                        <a:t>In </a:t>
                      </a:r>
                      <a:r>
                        <a:rPr lang="en-US" sz="1000" dirty="0">
                          <a:latin typeface="Cambria"/>
                          <a:ea typeface="Times New Roman"/>
                          <a:cs typeface="Times New Roman"/>
                        </a:rPr>
                        <a:t>addition to </a:t>
                      </a:r>
                      <a:r>
                        <a:rPr lang="en-US" sz="1000" b="1" dirty="0">
                          <a:latin typeface="Cambria"/>
                          <a:ea typeface="Times New Roman"/>
                          <a:cs typeface="Times New Roman"/>
                        </a:rPr>
                        <a:t>Starting Value 85</a:t>
                      </a:r>
                      <a:endParaRPr lang="en-US" sz="1000" dirty="0">
                        <a:latin typeface="Cambria"/>
                        <a:ea typeface="Times New Roman"/>
                        <a:cs typeface="Times New Roman"/>
                      </a:endParaRPr>
                    </a:p>
                    <a:p>
                      <a:pPr marL="342900" marR="0" lvl="0" indent="-342900">
                        <a:lnSpc>
                          <a:spcPct val="115000"/>
                        </a:lnSpc>
                        <a:spcBef>
                          <a:spcPts val="0"/>
                        </a:spcBef>
                        <a:spcAft>
                          <a:spcPts val="0"/>
                        </a:spcAft>
                        <a:buFont typeface="Symbol"/>
                        <a:buChar char=""/>
                      </a:pPr>
                      <a:r>
                        <a:rPr lang="en-US" sz="1000" dirty="0">
                          <a:latin typeface="Cambria"/>
                          <a:ea typeface="Times New Roman"/>
                          <a:cs typeface="Times New Roman"/>
                        </a:rPr>
                        <a:t>When assigning a new customer ID, store the new ID as a persistent cookie on the customer’s computer.</a:t>
                      </a:r>
                    </a:p>
                    <a:p>
                      <a:pPr marL="342900" marR="0" lvl="0" indent="-342900">
                        <a:lnSpc>
                          <a:spcPct val="115000"/>
                        </a:lnSpc>
                        <a:spcBef>
                          <a:spcPts val="0"/>
                        </a:spcBef>
                        <a:spcAft>
                          <a:spcPts val="0"/>
                        </a:spcAft>
                        <a:buFont typeface="Symbol"/>
                        <a:buChar char=""/>
                      </a:pPr>
                      <a:r>
                        <a:rPr lang="en-US" sz="1000" dirty="0">
                          <a:latin typeface="Cambria"/>
                          <a:ea typeface="Times New Roman"/>
                          <a:cs typeface="Times New Roman"/>
                        </a:rPr>
                        <a:t>Create a database table to hold the visitor’s customer ID, name and email address. Expand on Requirement #7 by writing </a:t>
                      </a:r>
                      <a:r>
                        <a:rPr lang="en-US" sz="1000" dirty="0" smtClean="0">
                          <a:latin typeface="Cambria"/>
                          <a:ea typeface="Times New Roman"/>
                          <a:cs typeface="Times New Roman"/>
                        </a:rPr>
                        <a:t>the</a:t>
                      </a:r>
                      <a:r>
                        <a:rPr lang="en-US" sz="1000" baseline="0" dirty="0" smtClean="0">
                          <a:latin typeface="Cambria"/>
                          <a:ea typeface="Times New Roman"/>
                          <a:cs typeface="Times New Roman"/>
                        </a:rPr>
                        <a:t> </a:t>
                      </a:r>
                      <a:r>
                        <a:rPr lang="en-US" sz="1000" dirty="0" smtClean="0">
                          <a:latin typeface="Cambria"/>
                          <a:ea typeface="Times New Roman"/>
                          <a:cs typeface="Times New Roman"/>
                        </a:rPr>
                        <a:t>customer </a:t>
                      </a:r>
                      <a:r>
                        <a:rPr lang="en-US" sz="1000" dirty="0">
                          <a:latin typeface="Cambria"/>
                          <a:ea typeface="Times New Roman"/>
                          <a:cs typeface="Times New Roman"/>
                        </a:rPr>
                        <a:t>ID, name and email address to the database table.</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031">
                <a:tc>
                  <a:txBody>
                    <a:bodyPr/>
                    <a:lstStyle/>
                    <a:p>
                      <a:pPr marL="0" marR="0">
                        <a:lnSpc>
                          <a:spcPct val="115000"/>
                        </a:lnSpc>
                        <a:spcBef>
                          <a:spcPts val="0"/>
                        </a:spcBef>
                        <a:spcAft>
                          <a:spcPts val="0"/>
                        </a:spcAft>
                      </a:pPr>
                      <a:endParaRPr lang="en-US" sz="1000">
                        <a:latin typeface="Cambria"/>
                        <a:ea typeface="Times New Roman"/>
                        <a:cs typeface="Times New Roman"/>
                      </a:endParaRPr>
                    </a:p>
                    <a:p>
                      <a:pPr marL="0" marR="0">
                        <a:lnSpc>
                          <a:spcPct val="115000"/>
                        </a:lnSpc>
                        <a:spcBef>
                          <a:spcPts val="0"/>
                        </a:spcBef>
                        <a:spcAft>
                          <a:spcPts val="0"/>
                        </a:spcAft>
                      </a:pPr>
                      <a:r>
                        <a:rPr lang="en-US" sz="1000">
                          <a:latin typeface="Cambria"/>
                          <a:ea typeface="Times New Roman"/>
                          <a:cs typeface="Times New Roman"/>
                        </a:rPr>
                        <a:t>Starting Value 95</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latin typeface="Cambria"/>
                          <a:ea typeface="Times New Roman"/>
                          <a:cs typeface="Times New Roman"/>
                        </a:rPr>
                        <a:t>    In addition to </a:t>
                      </a:r>
                      <a:r>
                        <a:rPr lang="en-US" sz="1000" b="1">
                          <a:latin typeface="Cambria"/>
                          <a:ea typeface="Times New Roman"/>
                          <a:cs typeface="Times New Roman"/>
                        </a:rPr>
                        <a:t>Starting Value 90</a:t>
                      </a:r>
                      <a:endParaRPr lang="en-US" sz="1000">
                        <a:latin typeface="Cambria"/>
                        <a:ea typeface="Times New Roman"/>
                        <a:cs typeface="Times New Roman"/>
                      </a:endParaRPr>
                    </a:p>
                    <a:p>
                      <a:pPr marL="342900" marR="0" lvl="0" indent="-342900">
                        <a:lnSpc>
                          <a:spcPct val="115000"/>
                        </a:lnSpc>
                        <a:spcBef>
                          <a:spcPts val="0"/>
                        </a:spcBef>
                        <a:spcAft>
                          <a:spcPts val="0"/>
                        </a:spcAft>
                        <a:buFont typeface="Symbol"/>
                        <a:buChar char=""/>
                      </a:pPr>
                      <a:r>
                        <a:rPr lang="en-US" sz="1000">
                          <a:latin typeface="Cambria"/>
                          <a:ea typeface="Times New Roman"/>
                          <a:cs typeface="Times New Roman"/>
                        </a:rPr>
                        <a:t>Create an include file that contains the items for sale in an array.</a:t>
                      </a:r>
                    </a:p>
                    <a:p>
                      <a:pPr marL="342900" marR="0" lvl="0" indent="-342900">
                        <a:lnSpc>
                          <a:spcPct val="115000"/>
                        </a:lnSpc>
                        <a:spcBef>
                          <a:spcPts val="0"/>
                        </a:spcBef>
                        <a:spcAft>
                          <a:spcPts val="0"/>
                        </a:spcAft>
                        <a:buFont typeface="Symbol"/>
                        <a:buChar char=""/>
                      </a:pPr>
                      <a:r>
                        <a:rPr lang="en-US" sz="1000">
                          <a:latin typeface="Cambria"/>
                          <a:ea typeface="Times New Roman"/>
                          <a:cs typeface="Times New Roman"/>
                        </a:rPr>
                        <a:t>Expand on Requirement # 6 by skipping the Web form and proceeding directly to Requirement # 7 if the customer’s name and email address are already in the database table.</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8855">
                <a:tc>
                  <a:txBody>
                    <a:bodyPr/>
                    <a:lstStyle/>
                    <a:p>
                      <a:pPr marL="0" marR="0">
                        <a:lnSpc>
                          <a:spcPct val="115000"/>
                        </a:lnSpc>
                        <a:spcBef>
                          <a:spcPts val="0"/>
                        </a:spcBef>
                        <a:spcAft>
                          <a:spcPts val="0"/>
                        </a:spcAft>
                      </a:pPr>
                      <a:r>
                        <a:rPr lang="en-US" sz="1000">
                          <a:latin typeface="Cambria"/>
                          <a:ea typeface="Times New Roman"/>
                          <a:cs typeface="Times New Roman"/>
                        </a:rPr>
                        <a:t>Starting Value 100</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mbria"/>
                          <a:ea typeface="Times New Roman"/>
                          <a:cs typeface="Times New Roman"/>
                        </a:rPr>
                        <a:t>    </a:t>
                      </a:r>
                      <a:r>
                        <a:rPr lang="en-US" sz="1000" dirty="0">
                          <a:latin typeface="Cambria"/>
                          <a:ea typeface="Times New Roman"/>
                          <a:cs typeface="Times New Roman"/>
                        </a:rPr>
                        <a:t>In addition to </a:t>
                      </a:r>
                      <a:r>
                        <a:rPr lang="en-US" sz="1000" b="1" dirty="0">
                          <a:latin typeface="Cambria"/>
                          <a:ea typeface="Times New Roman"/>
                          <a:cs typeface="Times New Roman"/>
                        </a:rPr>
                        <a:t>Starting Value 95</a:t>
                      </a:r>
                      <a:endParaRPr lang="en-US" sz="1000" dirty="0">
                        <a:latin typeface="Cambria"/>
                        <a:ea typeface="Times New Roman"/>
                        <a:cs typeface="Times New Roman"/>
                      </a:endParaRPr>
                    </a:p>
                    <a:p>
                      <a:pPr marL="342900" marR="0" lvl="0" indent="-342900">
                        <a:lnSpc>
                          <a:spcPct val="115000"/>
                        </a:lnSpc>
                        <a:spcBef>
                          <a:spcPts val="0"/>
                        </a:spcBef>
                        <a:spcAft>
                          <a:spcPts val="0"/>
                        </a:spcAft>
                        <a:buFont typeface="Symbol"/>
                        <a:buChar char=""/>
                      </a:pPr>
                      <a:r>
                        <a:rPr lang="en-US" sz="1000" dirty="0">
                          <a:latin typeface="Cambria"/>
                          <a:ea typeface="Times New Roman"/>
                          <a:cs typeface="Times New Roman"/>
                        </a:rPr>
                        <a:t>Make the array a multi-dimensional associative array. For each item, define an array of the available colors. On each detail form, provide a drop-down list to allow the customer to specify the color of the item.</a:t>
                      </a:r>
                    </a:p>
                    <a:p>
                      <a:pPr marL="342900" marR="0" lvl="0" indent="-342900">
                        <a:lnSpc>
                          <a:spcPct val="115000"/>
                        </a:lnSpc>
                        <a:spcBef>
                          <a:spcPts val="0"/>
                        </a:spcBef>
                        <a:spcAft>
                          <a:spcPts val="0"/>
                        </a:spcAft>
                        <a:buFont typeface="Symbol"/>
                        <a:buChar char=""/>
                      </a:pPr>
                      <a:r>
                        <a:rPr lang="en-US" sz="1000" dirty="0">
                          <a:latin typeface="Cambria"/>
                          <a:ea typeface="Times New Roman"/>
                          <a:cs typeface="Times New Roman"/>
                        </a:rPr>
                        <a:t>Include an option to specify the color of the item being ordered, and include the color in the database table, the “View Order” page, and the “Check Out” page</a:t>
                      </a:r>
                      <a:r>
                        <a:rPr lang="en-US" sz="1000" dirty="0" smtClean="0">
                          <a:latin typeface="Cambria"/>
                          <a:ea typeface="Times New Roman"/>
                          <a:cs typeface="Times New Roman"/>
                        </a:rPr>
                        <a:t>.</a:t>
                      </a:r>
                      <a:endParaRPr lang="en-US" sz="1000" dirty="0">
                        <a:latin typeface="Cambria"/>
                        <a:ea typeface="Times New Roman"/>
                        <a:cs typeface="Times New Roman"/>
                      </a:endParaRP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8092">
                <a:tc>
                  <a:txBody>
                    <a:bodyPr/>
                    <a:lstStyle/>
                    <a:p>
                      <a:pPr marL="0" marR="0">
                        <a:lnSpc>
                          <a:spcPct val="115000"/>
                        </a:lnSpc>
                        <a:spcBef>
                          <a:spcPts val="0"/>
                        </a:spcBef>
                        <a:spcAft>
                          <a:spcPts val="0"/>
                        </a:spcAft>
                      </a:pPr>
                      <a:r>
                        <a:rPr lang="en-US" sz="1000">
                          <a:latin typeface="Cambria"/>
                          <a:ea typeface="Times New Roman"/>
                          <a:cs typeface="Times New Roman"/>
                        </a:rPr>
                        <a:t>Extra Credit</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smtClean="0">
                          <a:latin typeface="Cambria"/>
                          <a:ea typeface="Times New Roman"/>
                          <a:cs typeface="Times New Roman"/>
                        </a:rPr>
                        <a:t>Examples</a:t>
                      </a:r>
                      <a:r>
                        <a:rPr lang="en-US" sz="1000" b="1" dirty="0">
                          <a:latin typeface="Cambria"/>
                          <a:ea typeface="Times New Roman"/>
                          <a:cs typeface="Times New Roman"/>
                        </a:rPr>
                        <a:t>:</a:t>
                      </a:r>
                      <a:r>
                        <a:rPr lang="en-US" sz="1000" dirty="0">
                          <a:latin typeface="Cambria"/>
                          <a:ea typeface="Times New Roman"/>
                          <a:cs typeface="Times New Roman"/>
                        </a:rPr>
                        <a:t>  </a:t>
                      </a:r>
                    </a:p>
                    <a:p>
                      <a:pPr marL="342900" marR="0" lvl="0" indent="-342900">
                        <a:lnSpc>
                          <a:spcPct val="115000"/>
                        </a:lnSpc>
                        <a:spcBef>
                          <a:spcPts val="0"/>
                        </a:spcBef>
                        <a:spcAft>
                          <a:spcPts val="0"/>
                        </a:spcAft>
                        <a:buFont typeface="Symbol"/>
                        <a:buChar char=""/>
                      </a:pPr>
                      <a:r>
                        <a:rPr lang="en-US" sz="1000" dirty="0">
                          <a:latin typeface="Cambria"/>
                          <a:ea typeface="Times New Roman"/>
                          <a:cs typeface="Times New Roman"/>
                        </a:rPr>
                        <a:t>Where appropriate (such as for t-shirts), provide the customer with an option of size as well as color and zodiac sign.</a:t>
                      </a:r>
                    </a:p>
                    <a:p>
                      <a:pPr marL="342900" marR="0" lvl="0" indent="-342900">
                        <a:lnSpc>
                          <a:spcPct val="115000"/>
                        </a:lnSpc>
                        <a:spcBef>
                          <a:spcPts val="0"/>
                        </a:spcBef>
                        <a:spcAft>
                          <a:spcPts val="0"/>
                        </a:spcAft>
                        <a:buFont typeface="Symbol"/>
                        <a:buChar char=""/>
                      </a:pPr>
                      <a:r>
                        <a:rPr lang="en-US" sz="1000" dirty="0">
                          <a:latin typeface="Cambria"/>
                          <a:ea typeface="Times New Roman"/>
                          <a:cs typeface="Times New Roman"/>
                        </a:rPr>
                        <a:t>Expand on Starting Value 90 by personalizing the Web pages if the customer’s name is stored in the appropriate database table.</a:t>
                      </a:r>
                    </a:p>
                    <a:p>
                      <a:pPr marL="342900" marR="0" lvl="0" indent="-342900">
                        <a:lnSpc>
                          <a:spcPct val="115000"/>
                        </a:lnSpc>
                        <a:spcBef>
                          <a:spcPts val="0"/>
                        </a:spcBef>
                        <a:spcAft>
                          <a:spcPts val="0"/>
                        </a:spcAft>
                        <a:buFont typeface="Symbol"/>
                        <a:buChar char=""/>
                      </a:pPr>
                      <a:r>
                        <a:rPr lang="en-US" sz="1000" dirty="0">
                          <a:latin typeface="Cambria"/>
                          <a:ea typeface="Times New Roman"/>
                          <a:cs typeface="Times New Roman"/>
                        </a:rPr>
                        <a:t>Modify the page for the Final Assessment button in the Chinese zodiac Web site to present the Chinese zodiac online store. Write a description of the quiz requirements and include the [Test the Script] and [View the Source Code] hyperlinks.</a:t>
                      </a:r>
                    </a:p>
                    <a:p>
                      <a:pPr marL="342900" marR="0" lvl="0" indent="-342900">
                        <a:lnSpc>
                          <a:spcPct val="115000"/>
                        </a:lnSpc>
                        <a:spcBef>
                          <a:spcPts val="0"/>
                        </a:spcBef>
                        <a:spcAft>
                          <a:spcPts val="0"/>
                        </a:spcAft>
                        <a:buFont typeface="Symbol"/>
                        <a:buChar char=""/>
                      </a:pPr>
                      <a:r>
                        <a:rPr lang="en-US" sz="1000" dirty="0">
                          <a:latin typeface="Cambria"/>
                          <a:ea typeface="Times New Roman"/>
                          <a:cs typeface="Times New Roman"/>
                        </a:rPr>
                        <a:t>Create a PHP script to display a summary of all of the orders. Remember that an order is defined as all items with the same customer ID and purchase date. Divide the list into two groups, completed orders and pending orders. Create a link to this script from either the Midterm Assessment page or the quiz page.</a:t>
                      </a:r>
                    </a:p>
                  </a:txBody>
                  <a:tcPr marL="38045" marR="38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91823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F7A93ECD-DD8B-4B77-90FA-53C91C50B02C}" type="slidenum">
              <a:rPr lang="en-US" altLang="en-US"/>
              <a:pPr eaLnBrk="1" hangingPunct="1"/>
              <a:t>5</a:t>
            </a:fld>
            <a:endParaRPr lang="en-US" altLang="en-US"/>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smtClean="0"/>
              <a:t>PHP Programming with </a:t>
            </a:r>
            <a:r>
              <a:rPr lang="en-US" altLang="en-US" dirty="0" err="1" smtClean="0"/>
              <a:t>MySQL</a:t>
            </a:r>
            <a:r>
              <a:rPr lang="en-US" altLang="en-US" dirty="0" smtClean="0"/>
              <a:t>, 2nd Edition</a:t>
            </a:r>
            <a:endParaRPr lang="en-US" altLang="en-US" sz="2000" dirty="0" smtClean="0"/>
          </a:p>
        </p:txBody>
      </p:sp>
      <p:sp>
        <p:nvSpPr>
          <p:cNvPr id="4100" name="Rectangle 2"/>
          <p:cNvSpPr>
            <a:spLocks noGrp="1" noChangeArrowheads="1"/>
          </p:cNvSpPr>
          <p:nvPr>
            <p:ph type="title"/>
          </p:nvPr>
        </p:nvSpPr>
        <p:spPr/>
        <p:txBody>
          <a:bodyPr>
            <a:normAutofit fontScale="90000"/>
          </a:bodyPr>
          <a:lstStyle/>
          <a:p>
            <a:r>
              <a:rPr lang="en-US" sz="3600" dirty="0" smtClean="0"/>
              <a:t>PHP Final Application </a:t>
            </a:r>
            <a:r>
              <a:rPr lang="en-US" sz="3600" dirty="0" smtClean="0"/>
              <a:t>Assessment:</a:t>
            </a:r>
            <a:br>
              <a:rPr lang="en-US" sz="3600" dirty="0" smtClean="0"/>
            </a:br>
            <a:r>
              <a:rPr lang="en-US" sz="3600" dirty="0" smtClean="0"/>
              <a:t>Online Store Presentation</a:t>
            </a:r>
            <a:endParaRPr lang="en-US" altLang="en-US" sz="4000" dirty="0" smtClean="0"/>
          </a:p>
        </p:txBody>
      </p:sp>
      <p:sp>
        <p:nvSpPr>
          <p:cNvPr id="4101" name="Rectangle 3"/>
          <p:cNvSpPr>
            <a:spLocks noGrp="1" noChangeArrowheads="1"/>
          </p:cNvSpPr>
          <p:nvPr>
            <p:ph type="body" idx="1"/>
          </p:nvPr>
        </p:nvSpPr>
        <p:spPr/>
        <p:txBody>
          <a:bodyPr>
            <a:noAutofit/>
          </a:bodyPr>
          <a:lstStyle/>
          <a:p>
            <a:pPr lvl="0"/>
            <a:r>
              <a:rPr lang="en-US" sz="1400" dirty="0" smtClean="0"/>
              <a:t>Present the online store to class, letting another student test-drive the online shopping experience.</a:t>
            </a:r>
          </a:p>
          <a:p>
            <a:pPr lvl="0"/>
            <a:endParaRPr lang="en-US" sz="1400" dirty="0" smtClean="0"/>
          </a:p>
          <a:p>
            <a:pPr lvl="0"/>
            <a:r>
              <a:rPr lang="en-US" sz="1400" dirty="0" smtClean="0"/>
              <a:t>Describe what challenges you encountered, and how you resolved them.</a:t>
            </a:r>
          </a:p>
        </p:txBody>
      </p:sp>
    </p:spTree>
    <p:extLst>
      <p:ext uri="{BB962C8B-B14F-4D97-AF65-F5344CB8AC3E}">
        <p14:creationId xmlns:p14="http://schemas.microsoft.com/office/powerpoint/2010/main" xmlns="" val="2918231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Hunter_170_Template.potx" id="{D540E2B1-6832-440B-B78E-E6989C477B3F}" vid="{DA608222-8E34-4D03-B81E-DE9099E94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Hunter_180_Template</Template>
  <TotalTime>184</TotalTime>
  <Words>619</Words>
  <Application>Microsoft Office PowerPoint</Application>
  <PresentationFormat>On-screen Show (4:3)</PresentationFormat>
  <Paragraphs>51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Hunter_Theme</vt:lpstr>
      <vt:lpstr>PHP Programming with MySQL</vt:lpstr>
      <vt:lpstr>PHP Final Application Assessment: Online Store</vt:lpstr>
      <vt:lpstr>PHP Final Application Assessment: Online Store</vt:lpstr>
      <vt:lpstr>PHP Final Application Assessment: Grading Guideline</vt:lpstr>
      <vt:lpstr>PHP Final Application Assessment: Online Store Presentation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ADMINIBM</cp:lastModifiedBy>
  <cp:revision>106</cp:revision>
  <dcterms:created xsi:type="dcterms:W3CDTF">2016-10-12T01:09:42Z</dcterms:created>
  <dcterms:modified xsi:type="dcterms:W3CDTF">2016-11-19T23:13:28Z</dcterms:modified>
</cp:coreProperties>
</file>