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306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05" r:id="rId4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C3152-9A5B-41DC-BE8C-AC310CBE2897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59D3-816E-4051-BC50-CDA72DFF8999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88FA-53C0-4CE4-A1AB-1302DBC73B2E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D2DEF-508A-490E-B826-B8E9ADCEA5DF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16E-9DE6-4132-8E62-20CA0FBD85EB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61272" y="6332561"/>
            <a:ext cx="1877417" cy="52543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r>
              <a:rPr lang="en-US" dirty="0" smtClean="0"/>
              <a:t>PHP Programming with MySQL, second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FC6-D092-4910-8BB0-BD4028BEB248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DB1B-C9AA-4CC3-A08D-39CA6391468D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2D0B-A3BE-4B7E-B57F-50E93C7825C4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9BD-957B-49EB-980A-795B1F849408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9593-0951-4071-8CF5-C84A8E0CB6E7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81C7AE-DC6F-4078-9019-9BF0984F0383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6C4CE3-4212-455C-B8D8-1B74372D5B0A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8F6EECA8-8906-4E82-B78E-65C57EE68CC0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Programming </a:t>
            </a:r>
            <a:r>
              <a:rPr lang="en-US" dirty="0" smtClean="0"/>
              <a:t>with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Decisions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Decision making</a:t>
            </a:r>
            <a:r>
              <a:rPr lang="en-US" altLang="en-US" smtClean="0"/>
              <a:t> or </a:t>
            </a:r>
            <a:r>
              <a:rPr lang="en-US" altLang="en-US" b="1" smtClean="0"/>
              <a:t>flow control</a:t>
            </a:r>
            <a:r>
              <a:rPr lang="en-US" altLang="en-US" smtClean="0"/>
              <a:t> is the process of determining the order in which statements execute in a program</a:t>
            </a:r>
          </a:p>
          <a:p>
            <a:pPr eaLnBrk="1" hangingPunct="1"/>
            <a:r>
              <a:rPr lang="en-US" altLang="en-US" smtClean="0"/>
              <a:t>The special types of PHP statements used for making decisions are called </a:t>
            </a:r>
            <a:r>
              <a:rPr lang="en-US" altLang="en-US" b="1" smtClean="0"/>
              <a:t>decision-making</a:t>
            </a:r>
            <a:r>
              <a:rPr lang="en-US" altLang="en-US" smtClean="0"/>
              <a:t> </a:t>
            </a:r>
            <a:r>
              <a:rPr lang="en-US" altLang="en-US" b="1" smtClean="0"/>
              <a:t>statements</a:t>
            </a:r>
            <a:r>
              <a:rPr lang="en-US" altLang="en-US" smtClean="0"/>
              <a:t> or </a:t>
            </a:r>
            <a:r>
              <a:rPr lang="en-US" altLang="en-US" b="1" smtClean="0"/>
              <a:t>decision-making structures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4167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Statements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tabLst>
                <a:tab pos="2054225" algn="l"/>
              </a:tabLst>
            </a:pPr>
            <a:r>
              <a:rPr lang="en-US" altLang="en-US" dirty="0" smtClean="0"/>
              <a:t>Used to execute specific programming code if the evaluation of a conditional expression returns a value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tabLst>
                <a:tab pos="2054225" algn="l"/>
              </a:tabLst>
            </a:pPr>
            <a:r>
              <a:rPr lang="en-US" altLang="en-US" dirty="0" smtClean="0"/>
              <a:t>The syntax for a simple </a:t>
            </a:r>
            <a:r>
              <a:rPr lang="en-US" altLang="en-US" dirty="0" smtClean="0"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statement is:</a:t>
            </a:r>
          </a:p>
          <a:p>
            <a:pPr lvl="1" eaLnBrk="1" hangingPunct="1">
              <a:buFontTx/>
              <a:buNone/>
              <a:tabLst>
                <a:tab pos="2054225" algn="l"/>
              </a:tabLst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conditional expression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  <a:tabLst>
                <a:tab pos="2054225" algn="l"/>
              </a:tabLst>
            </a:pPr>
            <a:r>
              <a:rPr lang="en-US" altLang="en-US" sz="2200" i="1" dirty="0" smtClean="0">
                <a:latin typeface="Courier New" panose="02070309020205020404" pitchFamily="49" charset="0"/>
              </a:rPr>
              <a:t>	statement</a:t>
            </a:r>
            <a:r>
              <a:rPr lang="en-US" altLang="en-US" sz="2200" dirty="0" smtClean="0"/>
              <a:t>;</a:t>
            </a:r>
          </a:p>
          <a:p>
            <a:pPr lvl="1" eaLnBrk="1" hangingPunct="1">
              <a:buFontTx/>
              <a:buNone/>
              <a:tabLst>
                <a:tab pos="2054225" algn="l"/>
              </a:tabLst>
            </a:pPr>
            <a:endParaRPr lang="en-US" altLang="en-US" sz="2200" dirty="0" smtClean="0"/>
          </a:p>
          <a:p>
            <a:r>
              <a:rPr lang="en-US" altLang="en-US" dirty="0" smtClean="0"/>
              <a:t>The “if” statement contains </a:t>
            </a:r>
            <a:r>
              <a:rPr lang="en-US" altLang="en-US" dirty="0" smtClean="0"/>
              <a:t>three parts:</a:t>
            </a:r>
          </a:p>
          <a:p>
            <a:pPr lvl="1"/>
            <a:r>
              <a:rPr lang="en-US" altLang="en-US" dirty="0" smtClean="0"/>
              <a:t>the keyword </a:t>
            </a:r>
            <a:r>
              <a:rPr lang="en-US" altLang="en-US" dirty="0" smtClean="0"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a conditional expression enclosed within parentheses</a:t>
            </a:r>
          </a:p>
          <a:p>
            <a:pPr lvl="1"/>
            <a:r>
              <a:rPr lang="en-US" altLang="en-US" dirty="0" smtClean="0"/>
              <a:t>the executable statements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 smtClean="0"/>
              <a:t>command block</a:t>
            </a:r>
            <a:r>
              <a:rPr lang="en-US" altLang="en-US" dirty="0" smtClean="0"/>
              <a:t> is a group of statements contained within a set of braces</a:t>
            </a:r>
          </a:p>
          <a:p>
            <a:r>
              <a:rPr lang="en-US" altLang="en-US" dirty="0" smtClean="0"/>
              <a:t>Each command block must have an opening brace ( { ) and a closing brace ( } </a:t>
            </a:r>
            <a:r>
              <a:rPr lang="en-US" altLang="en-US" dirty="0" smtClean="0"/>
              <a:t>)</a:t>
            </a:r>
            <a:endParaRPr lang="en-US" altLang="en-US" sz="2200" dirty="0" smtClean="0"/>
          </a:p>
          <a:p>
            <a:pPr eaLnBrk="1" hangingPunct="1">
              <a:buFontTx/>
              <a:buNone/>
              <a:tabLst>
                <a:tab pos="2054225" algn="l"/>
              </a:tabLst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408702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862013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ExampleVar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62013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ExampleVar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5) {   // condition evaluates to 'TRUE'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62013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&lt;p&gt;The condition evaluates to true.&lt;/p&gt; 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62013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'&lt;p&gt;$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ExampleVar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equal to ',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62013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 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ExampleVar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.&lt;/p&gt; 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62013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echo " &lt;p&gt;Each of these lines will be printed.&lt;/p&gt; 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62013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62013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 &lt;p&gt;This statement always executes after the if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62013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statement.&lt;/p&gt; ";</a:t>
            </a:r>
          </a:p>
          <a:p>
            <a:pPr eaLnBrk="1" hangingPunct="1">
              <a:lnSpc>
                <a:spcPct val="80000"/>
              </a:lnSpc>
              <a:tabLst>
                <a:tab pos="862013" algn="l"/>
              </a:tabLst>
            </a:pPr>
            <a:endParaRPr lang="en-US" altLang="en-US" sz="20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67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if...else</a:t>
            </a:r>
            <a:r>
              <a:rPr lang="en-US" altLang="en-US" smtClean="0"/>
              <a:t> Statements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709738" algn="l"/>
              </a:tabLst>
            </a:pPr>
            <a:r>
              <a:rPr lang="en-US" altLang="en-US" smtClean="0"/>
              <a:t>An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statement that includes an </a:t>
            </a:r>
            <a:r>
              <a:rPr lang="en-US" altLang="en-US" smtClean="0">
                <a:latin typeface="Courier New" panose="02070309020205020404" pitchFamily="49" charset="0"/>
              </a:rPr>
              <a:t>else</a:t>
            </a:r>
            <a:r>
              <a:rPr lang="en-US" altLang="en-US" smtClean="0"/>
              <a:t> clause is called an </a:t>
            </a:r>
            <a:r>
              <a:rPr lang="en-US" altLang="en-US" b="1" smtClean="0">
                <a:latin typeface="Courier New" panose="02070309020205020404" pitchFamily="49" charset="0"/>
              </a:rPr>
              <a:t>if...else</a:t>
            </a:r>
            <a:r>
              <a:rPr lang="en-US" altLang="en-US" b="1" smtClean="0"/>
              <a:t> statement</a:t>
            </a:r>
          </a:p>
          <a:p>
            <a:pPr eaLnBrk="1" hangingPunct="1">
              <a:tabLst>
                <a:tab pos="1709738" algn="l"/>
              </a:tabLst>
            </a:pPr>
            <a:r>
              <a:rPr lang="en-US" altLang="en-US" smtClean="0"/>
              <a:t>An </a:t>
            </a:r>
            <a:r>
              <a:rPr lang="en-US" altLang="en-US" smtClean="0">
                <a:latin typeface="Courier New" panose="02070309020205020404" pitchFamily="49" charset="0"/>
              </a:rPr>
              <a:t>else</a:t>
            </a:r>
            <a:r>
              <a:rPr lang="en-US" altLang="en-US" smtClean="0"/>
              <a:t> clause executes when the condition in an </a:t>
            </a:r>
            <a:r>
              <a:rPr lang="en-US" altLang="en-US" smtClean="0">
                <a:latin typeface="Courier New" panose="02070309020205020404" pitchFamily="49" charset="0"/>
              </a:rPr>
              <a:t>if...else</a:t>
            </a:r>
            <a:r>
              <a:rPr lang="en-US" altLang="en-US" smtClean="0"/>
              <a:t> statement 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eaLnBrk="1" hangingPunct="1">
              <a:tabLst>
                <a:tab pos="1709738" algn="l"/>
              </a:tabLst>
            </a:pPr>
            <a:r>
              <a:rPr lang="en-US" altLang="en-US" smtClean="0"/>
              <a:t>The syntax for an </a:t>
            </a:r>
            <a:r>
              <a:rPr lang="en-US" altLang="en-US" smtClean="0">
                <a:latin typeface="Courier New" panose="02070309020205020404" pitchFamily="49" charset="0"/>
              </a:rPr>
              <a:t>if...else</a:t>
            </a:r>
            <a:r>
              <a:rPr lang="en-US" altLang="en-US" smtClean="0"/>
              <a:t> statement is:</a:t>
            </a:r>
          </a:p>
          <a:p>
            <a:pPr eaLnBrk="1" hangingPunct="1">
              <a:buFontTx/>
              <a:buNone/>
              <a:tabLst>
                <a:tab pos="1709738" algn="l"/>
              </a:tabLst>
            </a:pPr>
            <a:r>
              <a:rPr lang="en-US" altLang="en-US" sz="2200" b="1" smtClean="0">
                <a:latin typeface="Courier New" panose="02070309020205020404" pitchFamily="49" charset="0"/>
              </a:rPr>
              <a:t>  if</a:t>
            </a:r>
            <a:r>
              <a:rPr lang="en-US" altLang="en-US" sz="2200" smtClean="0">
                <a:latin typeface="Courier New" panose="02070309020205020404" pitchFamily="49" charset="0"/>
              </a:rPr>
              <a:t> (</a:t>
            </a:r>
            <a:r>
              <a:rPr lang="en-US" altLang="en-US" sz="2200" i="1" smtClean="0">
                <a:latin typeface="Courier New" panose="02070309020205020404" pitchFamily="49" charset="0"/>
              </a:rPr>
              <a:t>conditional expression</a:t>
            </a:r>
            <a:r>
              <a:rPr lang="en-US" altLang="en-US" sz="2200" smtClean="0"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tabLst>
                <a:tab pos="1709738" algn="l"/>
              </a:tabLst>
            </a:pPr>
            <a:r>
              <a:rPr lang="en-US" altLang="en-US" sz="2200" i="1" smtClean="0">
                <a:latin typeface="Courier New" panose="02070309020205020404" pitchFamily="49" charset="0"/>
              </a:rPr>
              <a:t>       statement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1709738" algn="l"/>
              </a:tabLst>
            </a:pPr>
            <a:r>
              <a:rPr lang="en-US" altLang="en-US" sz="2200" b="1" smtClean="0"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buFontTx/>
              <a:buNone/>
              <a:tabLst>
                <a:tab pos="1709738" algn="l"/>
              </a:tabLst>
            </a:pPr>
            <a:r>
              <a:rPr lang="en-US" altLang="en-US" sz="2200" b="1" i="1" smtClean="0">
                <a:latin typeface="Courier New" panose="02070309020205020404" pitchFamily="49" charset="0"/>
              </a:rPr>
              <a:t>       </a:t>
            </a:r>
            <a:r>
              <a:rPr lang="en-US" altLang="en-US" sz="2200" i="1" smtClean="0">
                <a:latin typeface="Courier New" panose="02070309020205020404" pitchFamily="49" charset="0"/>
              </a:rPr>
              <a:t>statement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tabLst>
                <a:tab pos="1709738" algn="l"/>
              </a:tabLst>
            </a:pPr>
            <a:endParaRPr lang="en-US" altLang="en-US" sz="22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709738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9377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if...else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776413" algn="l"/>
              </a:tabLst>
            </a:pPr>
            <a:r>
              <a:rPr lang="en-US" altLang="en-US" dirty="0" smtClean="0"/>
              <a:t>An </a:t>
            </a:r>
            <a:r>
              <a:rPr lang="en-US" altLang="en-US" dirty="0" smtClean="0"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statement can be constructed without the </a:t>
            </a:r>
            <a:r>
              <a:rPr lang="en-US" altLang="en-US" dirty="0" smtClean="0">
                <a:latin typeface="Courier New" panose="02070309020205020404" pitchFamily="49" charset="0"/>
              </a:rPr>
              <a:t>else</a:t>
            </a:r>
            <a:r>
              <a:rPr lang="en-US" altLang="en-US" dirty="0" smtClean="0"/>
              <a:t> clause</a:t>
            </a:r>
          </a:p>
          <a:p>
            <a:pPr eaLnBrk="1" hangingPunct="1">
              <a:tabLst>
                <a:tab pos="1776413" algn="l"/>
              </a:tabLst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else</a:t>
            </a:r>
            <a:r>
              <a:rPr lang="en-US" altLang="en-US" dirty="0" smtClean="0"/>
              <a:t> clause can only be used with an </a:t>
            </a:r>
            <a:r>
              <a:rPr lang="en-US" altLang="en-US" dirty="0" smtClean="0"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statement</a:t>
            </a:r>
          </a:p>
          <a:p>
            <a:pPr eaLnBrk="1" hangingPunct="1">
              <a:buFontTx/>
              <a:buNone/>
              <a:tabLst>
                <a:tab pos="1776413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  </a:t>
            </a:r>
            <a:endParaRPr lang="en-US" altLang="en-US" sz="22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776413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	</a:t>
            </a:r>
            <a:r>
              <a:rPr lang="en-US" altLang="en-US" sz="2200" dirty="0" smtClean="0">
                <a:latin typeface="Courier New" panose="02070309020205020404" pitchFamily="49" charset="0"/>
              </a:rPr>
              <a:t>$</a:t>
            </a:r>
            <a:r>
              <a:rPr lang="en-US" altLang="en-US" sz="2200" dirty="0" smtClean="0">
                <a:latin typeface="Courier New" panose="02070309020205020404" pitchFamily="49" charset="0"/>
              </a:rPr>
              <a:t>Today = </a:t>
            </a:r>
            <a:r>
              <a:rPr lang="en-US" altLang="en-US" sz="2000" dirty="0" smtClean="0"/>
              <a:t>"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Tuesday</a:t>
            </a:r>
            <a:r>
              <a:rPr lang="en-US" altLang="en-US" sz="2000" dirty="0" smtClean="0"/>
              <a:t> 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1776413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if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($Today == </a:t>
            </a:r>
            <a:r>
              <a:rPr lang="en-US" altLang="en-US" sz="2000" dirty="0" smtClean="0"/>
              <a:t>"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Monday</a:t>
            </a:r>
            <a:r>
              <a:rPr lang="en-US" altLang="en-US" sz="2000" dirty="0" smtClean="0"/>
              <a:t> 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tabLst>
                <a:tab pos="1776413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            echo </a:t>
            </a:r>
            <a:r>
              <a:rPr lang="en-US" altLang="en-US" sz="2000" dirty="0" smtClean="0"/>
              <a:t>"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&lt;p&gt;Today is Monday&lt;/p&gt;</a:t>
            </a:r>
            <a:r>
              <a:rPr lang="en-US" altLang="en-US" sz="2000" dirty="0" smtClean="0"/>
              <a:t> 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Tx/>
              <a:buNone/>
              <a:tabLst>
                <a:tab pos="1776413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  else</a:t>
            </a:r>
          </a:p>
          <a:p>
            <a:pPr lvl="2" eaLnBrk="1" hangingPunct="1">
              <a:buFontTx/>
              <a:buNone/>
              <a:tabLst>
                <a:tab pos="1776413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       echo </a:t>
            </a:r>
            <a:r>
              <a:rPr lang="en-US" altLang="en-US" sz="2000" dirty="0" smtClean="0"/>
              <a:t>"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&lt;p&gt;Today is not Monday&lt;/p&gt;</a:t>
            </a:r>
            <a:r>
              <a:rPr lang="en-US" altLang="en-US" sz="2000" dirty="0" smtClean="0"/>
              <a:t> 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tabLst>
                <a:tab pos="1776413" algn="l"/>
              </a:tabLst>
            </a:pPr>
            <a:endParaRPr lang="en-US" altLang="en-US" sz="22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24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if...else</a:t>
            </a:r>
            <a:r>
              <a:rPr lang="en-US" altLang="en-US" smtClean="0"/>
              <a:t> Statements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569913" algn="l"/>
                <a:tab pos="1087438" algn="l"/>
              </a:tabLst>
              <a:defRPr/>
            </a:pPr>
            <a:r>
              <a:rPr lang="en-US" dirty="0" smtClean="0"/>
              <a:t>When one decision-making statement is contained within another decision-making statement, they are referred to as nested </a:t>
            </a:r>
            <a:r>
              <a:rPr lang="en-US" b="1" dirty="0" smtClean="0"/>
              <a:t>decision-making structures</a:t>
            </a:r>
          </a:p>
          <a:p>
            <a:pPr eaLnBrk="1" hangingPunct="1">
              <a:buFontTx/>
              <a:buNone/>
              <a:tabLst>
                <a:tab pos="569913" algn="l"/>
                <a:tab pos="1087438" algn="l"/>
              </a:tabLst>
              <a:defRPr/>
            </a:pPr>
            <a:endParaRPr lang="en-US" sz="18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if ($SalesTotal &gt;= 50)</a:t>
            </a:r>
          </a:p>
          <a:p>
            <a:pPr lvl="1" eaLnBrk="1" hangingPunct="1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    if ($SalesTotal &lt;= 100)</a:t>
            </a:r>
          </a:p>
          <a:p>
            <a:pPr lvl="1" eaLnBrk="1" hangingPunct="1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        echo </a:t>
            </a:r>
            <a:r>
              <a:rPr lang="en-US" sz="2400" dirty="0" smtClean="0"/>
              <a:t>" 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&lt;p&gt;The sales total is between 50 and 100, inclusive.&lt;/p&gt;</a:t>
            </a:r>
            <a:r>
              <a:rPr lang="en-US" sz="2400" dirty="0" smtClean="0"/>
              <a:t> "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569913" algn="l"/>
                <a:tab pos="1087438" algn="l"/>
              </a:tabLst>
              <a:defRPr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tabLst>
                <a:tab pos="569913" algn="l"/>
                <a:tab pos="1087438" algn="l"/>
              </a:tabLs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4680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switch</a:t>
            </a:r>
            <a:r>
              <a:rPr lang="en-US" altLang="en-US" smtClean="0"/>
              <a:t> Statements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Control program flow by executing a specific set of statements depending on the value of an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Compare the value of an expression to a value contained within a special statement called a </a:t>
            </a:r>
            <a:r>
              <a:rPr lang="en-US" altLang="en-US" b="1" smtClean="0"/>
              <a:t>case label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b="1" smtClean="0"/>
              <a:t>case label </a:t>
            </a:r>
            <a:r>
              <a:rPr lang="en-US" altLang="en-US" smtClean="0"/>
              <a:t>is a specific value that contains one or more statements that execute if the value of the case label matches the value of the switch statement’s expression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52473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switch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Consist of the following components: 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switch</a:t>
            </a:r>
            <a:r>
              <a:rPr lang="en-US" altLang="en-US" smtClean="0"/>
              <a:t> keyword</a:t>
            </a:r>
          </a:p>
          <a:p>
            <a:pPr lvl="1" eaLnBrk="1" hangingPunct="1"/>
            <a:r>
              <a:rPr lang="en-US" altLang="en-US" smtClean="0"/>
              <a:t>An expression</a:t>
            </a:r>
          </a:p>
          <a:p>
            <a:pPr lvl="1" eaLnBrk="1" hangingPunct="1"/>
            <a:r>
              <a:rPr lang="en-US" altLang="en-US" smtClean="0"/>
              <a:t>An opening brace</a:t>
            </a:r>
          </a:p>
          <a:p>
            <a:pPr lvl="1" eaLnBrk="1" hangingPunct="1"/>
            <a:r>
              <a:rPr lang="en-US" altLang="en-US" smtClean="0"/>
              <a:t>One or more </a:t>
            </a:r>
            <a:r>
              <a:rPr lang="en-US" altLang="en-US" smtClean="0">
                <a:latin typeface="Courier New" panose="02070309020205020404" pitchFamily="49" charset="0"/>
              </a:rPr>
              <a:t>case</a:t>
            </a:r>
            <a:r>
              <a:rPr lang="en-US" altLang="en-US" smtClean="0"/>
              <a:t> labels</a:t>
            </a:r>
          </a:p>
          <a:p>
            <a:pPr lvl="1" eaLnBrk="1" hangingPunct="1"/>
            <a:r>
              <a:rPr lang="en-US" altLang="en-US" smtClean="0"/>
              <a:t>The executable statements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keyword </a:t>
            </a:r>
          </a:p>
          <a:p>
            <a:pPr lvl="1" eaLnBrk="1" hangingPunct="1"/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mtClean="0"/>
              <a:t> label</a:t>
            </a:r>
          </a:p>
          <a:p>
            <a:pPr lvl="1" eaLnBrk="1" hangingPunct="1"/>
            <a:r>
              <a:rPr lang="en-US" altLang="en-US" smtClean="0"/>
              <a:t>A closing brace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8085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switch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431925" algn="l"/>
                <a:tab pos="2225675" algn="l"/>
              </a:tabLst>
            </a:pPr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switch</a:t>
            </a:r>
            <a:r>
              <a:rPr lang="en-US" altLang="en-US" smtClean="0"/>
              <a:t> statement is: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b="1" smtClean="0">
                <a:latin typeface="Courier New" panose="02070309020205020404" pitchFamily="49" charset="0"/>
              </a:rPr>
              <a:t>switch </a:t>
            </a:r>
            <a:r>
              <a:rPr lang="en-US" altLang="en-US" sz="2000" smtClean="0">
                <a:latin typeface="Courier New" panose="02070309020205020404" pitchFamily="49" charset="0"/>
              </a:rPr>
              <a:t>(</a:t>
            </a:r>
            <a:r>
              <a:rPr lang="en-US" altLang="en-US" sz="2000" i="1" smtClean="0">
                <a:latin typeface="Courier New" panose="02070309020205020404" pitchFamily="49" charset="0"/>
              </a:rPr>
              <a:t>expression</a:t>
            </a:r>
            <a:r>
              <a:rPr lang="en-US" altLang="en-US" sz="200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b="1" smtClean="0">
                <a:latin typeface="Courier New" panose="02070309020205020404" pitchFamily="49" charset="0"/>
              </a:rPr>
              <a:t>		case </a:t>
            </a:r>
            <a:r>
              <a:rPr lang="en-US" altLang="en-US" sz="2000" i="1" smtClean="0">
                <a:latin typeface="Courier New" panose="02070309020205020404" pitchFamily="49" charset="0"/>
              </a:rPr>
              <a:t>label: 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i="1" smtClean="0">
                <a:latin typeface="Courier New" panose="02070309020205020404" pitchFamily="49" charset="0"/>
              </a:rPr>
              <a:t>			statement(s)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	break;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b="1" smtClean="0">
                <a:latin typeface="Courier New" panose="02070309020205020404" pitchFamily="49" charset="0"/>
              </a:rPr>
              <a:t>		case </a:t>
            </a:r>
            <a:r>
              <a:rPr lang="en-US" altLang="en-US" sz="2000" i="1" smtClean="0">
                <a:latin typeface="Courier New" panose="02070309020205020404" pitchFamily="49" charset="0"/>
              </a:rPr>
              <a:t>label</a:t>
            </a:r>
            <a:r>
              <a:rPr lang="en-US" altLang="en-US" sz="20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i="1" smtClean="0">
                <a:latin typeface="Courier New" panose="02070309020205020404" pitchFamily="49" charset="0"/>
              </a:rPr>
              <a:t>			statement(s)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	break;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...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b="1" smtClean="0">
                <a:latin typeface="Courier New" panose="02070309020205020404" pitchFamily="49" charset="0"/>
              </a:rPr>
              <a:t>		default</a:t>
            </a:r>
            <a:r>
              <a:rPr lang="en-US" altLang="en-US" sz="20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i="1" smtClean="0">
                <a:latin typeface="Courier New" panose="02070309020205020404" pitchFamily="49" charset="0"/>
              </a:rPr>
              <a:t>			statement(s)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	break;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431925" algn="l"/>
                <a:tab pos="22256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1431925" algn="l"/>
                <a:tab pos="2225675" algn="l"/>
              </a:tabLst>
            </a:pPr>
            <a:endParaRPr lang="en-US" altLang="en-US" sz="20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62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switch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</a:rPr>
              <a:t>case</a:t>
            </a:r>
            <a:r>
              <a:rPr lang="en-US" altLang="en-US" smtClean="0"/>
              <a:t> label consists of:</a:t>
            </a:r>
          </a:p>
          <a:p>
            <a:pPr lvl="1" eaLnBrk="1" hangingPunct="1"/>
            <a:r>
              <a:rPr lang="en-US" altLang="en-US" smtClean="0"/>
              <a:t>The keyword </a:t>
            </a:r>
            <a:r>
              <a:rPr lang="en-US" altLang="en-US" b="1" smtClean="0"/>
              <a:t>case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A literal value or variable name </a:t>
            </a:r>
          </a:p>
          <a:p>
            <a:pPr lvl="1" eaLnBrk="1" hangingPunct="1"/>
            <a:r>
              <a:rPr lang="en-US" altLang="en-US" smtClean="0"/>
              <a:t>A colon (:)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</a:rPr>
              <a:t>case</a:t>
            </a:r>
            <a:r>
              <a:rPr lang="en-US" altLang="en-US" smtClean="0"/>
              <a:t> label can be followed by a single statement or multiple statements</a:t>
            </a:r>
          </a:p>
          <a:p>
            <a:pPr eaLnBrk="1" hangingPunct="1"/>
            <a:r>
              <a:rPr lang="en-US" altLang="en-US" smtClean="0"/>
              <a:t>Multiple statements for a </a:t>
            </a:r>
            <a:r>
              <a:rPr lang="en-US" altLang="en-US" smtClean="0">
                <a:latin typeface="Courier New" panose="02070309020205020404" pitchFamily="49" charset="0"/>
              </a:rPr>
              <a:t>case</a:t>
            </a:r>
            <a:r>
              <a:rPr lang="en-US" altLang="en-US" smtClean="0"/>
              <a:t> label do not need to be enclosed within a command block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1063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Defining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b="1" dirty="0" smtClean="0"/>
              <a:t>Functions</a:t>
            </a:r>
            <a:r>
              <a:rPr lang="en-US" altLang="en-US" dirty="0" smtClean="0"/>
              <a:t> are groups of statements that you can execute as a single unit</a:t>
            </a:r>
          </a:p>
          <a:p>
            <a:pPr eaLnBrk="1" hangingPunct="1"/>
            <a:r>
              <a:rPr lang="en-US" altLang="en-US" b="1" dirty="0" smtClean="0"/>
              <a:t>Function definitions</a:t>
            </a:r>
            <a:r>
              <a:rPr lang="en-US" altLang="en-US" dirty="0" smtClean="0"/>
              <a:t> are the lines of code that make up a function</a:t>
            </a:r>
          </a:p>
          <a:p>
            <a:pPr eaLnBrk="1" hangingPunct="1"/>
            <a:r>
              <a:rPr lang="en-US" altLang="en-US" dirty="0" smtClean="0"/>
              <a:t>The syntax for defining a function is</a:t>
            </a:r>
            <a:r>
              <a:rPr lang="en-US" altLang="en-US" sz="3200" dirty="0" smtClean="0"/>
              <a:t>:</a:t>
            </a:r>
          </a:p>
          <a:p>
            <a:pPr lvl="1" eaLnBrk="1" hangingPunct="1">
              <a:buFontTx/>
              <a:buNone/>
            </a:pPr>
            <a:endParaRPr lang="en-US" altLang="en-US" sz="22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&lt;?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php</a:t>
            </a:r>
            <a:endParaRPr lang="en-US" altLang="en-US" sz="22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function </a:t>
            </a:r>
            <a:r>
              <a:rPr lang="en-US" altLang="en-US" sz="2200" i="1" dirty="0" err="1" smtClean="0">
                <a:latin typeface="Courier New" panose="02070309020205020404" pitchFamily="49" charset="0"/>
              </a:rPr>
              <a:t>name_of_function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parameters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altLang="en-US" sz="2200" i="1" dirty="0" smtClean="0">
                <a:latin typeface="Courier New" panose="02070309020205020404" pitchFamily="49" charset="0"/>
              </a:rPr>
              <a:t>     statements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?&gt;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is the PHP function syntax different from the Java method syntax?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1159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switch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</a:rPr>
              <a:t>default</a:t>
            </a:r>
            <a:r>
              <a:rPr lang="en-US" altLang="en-US" b="1" smtClean="0"/>
              <a:t> label</a:t>
            </a:r>
            <a:r>
              <a:rPr lang="en-US" altLang="en-US" smtClean="0"/>
              <a:t> contains statements that execute when the value returned by the </a:t>
            </a:r>
            <a:r>
              <a:rPr lang="en-US" altLang="en-US" smtClean="0">
                <a:latin typeface="Courier New" panose="02070309020205020404" pitchFamily="49" charset="0"/>
              </a:rPr>
              <a:t>switch</a:t>
            </a:r>
            <a:r>
              <a:rPr lang="en-US" altLang="en-US" smtClean="0"/>
              <a:t> statement expression does not match a </a:t>
            </a:r>
            <a:r>
              <a:rPr lang="en-US" altLang="en-US" smtClean="0">
                <a:latin typeface="Courier New" panose="02070309020205020404" pitchFamily="49" charset="0"/>
              </a:rPr>
              <a:t>case</a:t>
            </a:r>
            <a:r>
              <a:rPr lang="en-US" altLang="en-US" smtClean="0"/>
              <a:t> label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</a:rPr>
              <a:t>default</a:t>
            </a:r>
            <a:r>
              <a:rPr lang="en-US" altLang="en-US" smtClean="0"/>
              <a:t> label consists of the keyword </a:t>
            </a:r>
            <a:r>
              <a:rPr lang="en-US" altLang="en-US" smtClean="0">
                <a:latin typeface="Courier New" panose="02070309020205020404" pitchFamily="49" charset="0"/>
              </a:rPr>
              <a:t>default</a:t>
            </a:r>
            <a:r>
              <a:rPr lang="en-US" altLang="en-US" smtClean="0"/>
              <a:t> followed by a colon (:)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8619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password validation function in PHP:</a:t>
            </a:r>
          </a:p>
          <a:p>
            <a:pPr lvl="1"/>
            <a:r>
              <a:rPr lang="en-US" dirty="0" smtClean="0"/>
              <a:t>Create a page with an HTML form where user can enter a new password twice. Both entries are expected to be the same.</a:t>
            </a:r>
          </a:p>
          <a:p>
            <a:pPr lvl="1"/>
            <a:r>
              <a:rPr lang="en-US" dirty="0" smtClean="0"/>
              <a:t>Create a PHP script that applies the following validation:</a:t>
            </a:r>
          </a:p>
          <a:p>
            <a:pPr lvl="2"/>
            <a:r>
              <a:rPr lang="en-US" dirty="0" smtClean="0"/>
              <a:t>If any of the password fields are empty, show an error message;</a:t>
            </a:r>
          </a:p>
          <a:p>
            <a:pPr lvl="2"/>
            <a:r>
              <a:rPr lang="en-US" dirty="0" smtClean="0"/>
              <a:t>If the password fields’ values don’t match, show an error message;</a:t>
            </a:r>
          </a:p>
          <a:p>
            <a:pPr lvl="2"/>
            <a:r>
              <a:rPr lang="en-US" dirty="0" smtClean="0"/>
              <a:t>If the validation was successful, show a “thank you” message.</a:t>
            </a:r>
          </a:p>
          <a:p>
            <a:pPr lvl="1"/>
            <a:r>
              <a:rPr lang="en-US" dirty="0" smtClean="0"/>
              <a:t>You can reference user input using PHP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$_GET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$_REQUEST </a:t>
            </a:r>
            <a:r>
              <a:rPr lang="en-US" dirty="0" smtClean="0"/>
              <a:t>objects.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Repeating Code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loop statement</a:t>
            </a:r>
            <a:r>
              <a:rPr lang="en-US" altLang="en-US" smtClean="0"/>
              <a:t> is a control structure that repeatedly executes a statement or a series of statements while a specific condition is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 or until a specific condition becomes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/>
            <a:r>
              <a:rPr lang="en-US" altLang="en-US" smtClean="0"/>
              <a:t>There are four types of loop statements: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do...while</a:t>
            </a:r>
            <a:r>
              <a:rPr lang="en-US" altLang="en-US" smtClean="0"/>
              <a:t> statements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statements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foreach</a:t>
            </a:r>
            <a:r>
              <a:rPr lang="en-US" altLang="en-US" smtClean="0"/>
              <a:t> statements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99033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Tests the condition prior to executing the series of statements at each iteration of the loop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 is:</a:t>
            </a:r>
          </a:p>
          <a:p>
            <a:pPr lvl="1" eaLnBrk="1" hangingPunct="1">
              <a:buFontTx/>
              <a:buNone/>
            </a:pPr>
            <a:r>
              <a:rPr lang="en-US" altLang="en-US" sz="2200" b="1" smtClean="0">
                <a:latin typeface="Courier New" panose="02070309020205020404" pitchFamily="49" charset="0"/>
              </a:rPr>
              <a:t>while</a:t>
            </a:r>
            <a:r>
              <a:rPr lang="en-US" altLang="en-US" sz="2200" smtClean="0">
                <a:latin typeface="Courier New" panose="02070309020205020404" pitchFamily="49" charset="0"/>
              </a:rPr>
              <a:t> (</a:t>
            </a:r>
            <a:r>
              <a:rPr lang="en-US" altLang="en-US" sz="2200" i="1" smtClean="0">
                <a:latin typeface="Courier New" panose="02070309020205020404" pitchFamily="49" charset="0"/>
              </a:rPr>
              <a:t>conditional expression</a:t>
            </a:r>
            <a:r>
              <a:rPr lang="en-US" altLang="en-US" sz="220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altLang="en-US" sz="2200" i="1" smtClean="0">
                <a:latin typeface="Courier New" panose="02070309020205020404" pitchFamily="49" charset="0"/>
              </a:rPr>
              <a:t>     statement(s);</a:t>
            </a:r>
          </a:p>
          <a:p>
            <a:pPr lvl="1"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}</a:t>
            </a:r>
            <a:endParaRPr lang="en-US" altLang="en-US" sz="2200" smtClean="0"/>
          </a:p>
          <a:p>
            <a:pPr eaLnBrk="1" hangingPunct="1"/>
            <a:r>
              <a:rPr lang="en-US" altLang="en-US" smtClean="0"/>
              <a:t>As long as the conditional expression 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, the statement or command block that follows executes repeatedly</a:t>
            </a:r>
          </a:p>
        </p:txBody>
      </p:sp>
    </p:spTree>
    <p:extLst>
      <p:ext uri="{BB962C8B-B14F-4D97-AF65-F5344CB8AC3E}">
        <p14:creationId xmlns:p14="http://schemas.microsoft.com/office/powerpoint/2010/main" xmlns="" val="341976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repetition of a looping statement is called an </a:t>
            </a:r>
            <a:r>
              <a:rPr lang="en-US" altLang="en-US" b="1" smtClean="0"/>
              <a:t>iteration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mtClean="0"/>
              <a:t> statement keeps repeating until its conditional expression 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counter</a:t>
            </a:r>
            <a:r>
              <a:rPr lang="en-US" altLang="en-US" smtClean="0"/>
              <a:t> is a variable that increments or decrements with each iteration of a loop statement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0466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$Count = 1;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while ($Count &lt;= 5) 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		echo </a:t>
            </a:r>
            <a:r>
              <a:rPr lang="en-US" altLang="en-US" sz="2400" dirty="0" smtClean="0"/>
              <a:t>"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$Count&lt;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br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/&gt;</a:t>
            </a:r>
            <a:r>
              <a:rPr lang="en-US" altLang="en-US" sz="2400" dirty="0" smtClean="0"/>
              <a:t> 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		++$Count;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200" dirty="0" smtClean="0">
                <a:latin typeface="Courier New" panose="02070309020205020404" pitchFamily="49" charset="0"/>
              </a:rPr>
              <a:t>echo </a:t>
            </a:r>
            <a:r>
              <a:rPr lang="en-US" altLang="en-US" sz="2400" dirty="0" smtClean="0"/>
              <a:t>"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&lt;p&gt;You have printed 5 numbers.&lt;/p&gt;</a:t>
            </a:r>
            <a:r>
              <a:rPr lang="en-US" altLang="en-US" sz="2400" dirty="0" smtClean="0"/>
              <a:t> 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tabLst>
                <a:tab pos="1311275" algn="l"/>
              </a:tabLst>
            </a:pPr>
            <a:endParaRPr lang="en-US" altLang="en-US" sz="2200" dirty="0" smtClean="0">
              <a:latin typeface="Courier New" panose="02070309020205020404" pitchFamily="49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201882" y="5649190"/>
            <a:ext cx="767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Figure 2-5 Output of a </a:t>
            </a:r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b="1" dirty="0"/>
              <a:t> statement using an increment operator</a:t>
            </a:r>
          </a:p>
        </p:txBody>
      </p:sp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29495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180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$Count = 10;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while ($Count &gt; 0)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echo “$Count&lt;br /&gt;”;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--$Count;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3112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echo </a:t>
            </a:r>
            <a:r>
              <a:rPr lang="en-US" altLang="en-US" sz="2000" smtClean="0"/>
              <a:t>" </a:t>
            </a:r>
            <a:r>
              <a:rPr lang="en-US" altLang="en-US" sz="2000" smtClean="0">
                <a:latin typeface="Courier New" panose="02070309020205020404" pitchFamily="49" charset="0"/>
              </a:rPr>
              <a:t>&lt;p&gt;We have liftoff.</a:t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>    &lt;/p&gt;</a:t>
            </a:r>
            <a:r>
              <a:rPr lang="en-US" altLang="en-US" sz="2000" smtClean="0"/>
              <a:t> "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tabLst>
                <a:tab pos="1311275" algn="l"/>
              </a:tabLst>
            </a:pPr>
            <a:endParaRPr lang="en-US" altLang="en-US" sz="2000" smtClean="0">
              <a:latin typeface="Courier New" panose="02070309020205020404" pitchFamily="49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350818" y="5634327"/>
            <a:ext cx="765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Figure 2-6  Output of a </a:t>
            </a:r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b="1" dirty="0"/>
              <a:t> statement using a decrement operator</a:t>
            </a:r>
          </a:p>
        </p:txBody>
      </p:sp>
      <p:pic>
        <p:nvPicPr>
          <p:cNvPr id="2970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4290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82999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77950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$Count = 1;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77950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while ($Count &lt;= 100) 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77950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echo </a:t>
            </a:r>
            <a:r>
              <a:rPr lang="en-US" altLang="en-US" sz="2400" smtClean="0"/>
              <a:t>" </a:t>
            </a:r>
            <a:r>
              <a:rPr lang="en-US" altLang="en-US" sz="2200" smtClean="0">
                <a:latin typeface="Courier New" panose="02070309020205020404" pitchFamily="49" charset="0"/>
              </a:rPr>
              <a:t>$Count&lt;br /&gt;</a:t>
            </a:r>
            <a:r>
              <a:rPr lang="en-US" altLang="en-US" sz="2400" smtClean="0"/>
              <a:t> "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77950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$Count *= 2;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377950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  <a:tabLst>
                <a:tab pos="1377950" algn="l"/>
              </a:tabLst>
            </a:pPr>
            <a:endParaRPr lang="en-US" altLang="en-US" sz="2200" smtClean="0">
              <a:latin typeface="Courier New" panose="02070309020205020404" pitchFamily="49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14507" y="5617297"/>
            <a:ext cx="8279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Figure 2-7  Output of a </a:t>
            </a:r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b="1" dirty="0"/>
              <a:t> statement using the assignment operator *=</a:t>
            </a:r>
          </a:p>
        </p:txBody>
      </p:sp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23755"/>
            <a:ext cx="354488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27540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258888" algn="l"/>
              </a:tabLst>
            </a:pPr>
            <a:r>
              <a:rPr lang="en-US" altLang="en-US" smtClean="0"/>
              <a:t>In an </a:t>
            </a:r>
            <a:r>
              <a:rPr lang="en-US" altLang="en-US" b="1" smtClean="0"/>
              <a:t>infinite loop</a:t>
            </a:r>
            <a:r>
              <a:rPr lang="en-US" altLang="en-US" smtClean="0"/>
              <a:t>, a loop statement never ends because its conditional expression is never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eaLnBrk="1" hangingPunct="1">
              <a:tabLst>
                <a:tab pos="1258888" algn="l"/>
              </a:tabLst>
            </a:pPr>
            <a:endParaRPr lang="en-US" altLang="en-US" smtClean="0"/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$Count = 1;</a:t>
            </a: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while ($Count &lt;= 10) {</a:t>
            </a: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echo </a:t>
            </a:r>
            <a:r>
              <a:rPr lang="en-US" altLang="en-US" sz="2400" smtClean="0"/>
              <a:t>" </a:t>
            </a:r>
            <a:r>
              <a:rPr lang="en-US" altLang="en-US" sz="2200" smtClean="0">
                <a:latin typeface="Courier New" panose="02070309020205020404" pitchFamily="49" charset="0"/>
              </a:rPr>
              <a:t>The number is $Count</a:t>
            </a:r>
            <a:r>
              <a:rPr lang="en-US" altLang="en-US" sz="2400" smtClean="0"/>
              <a:t> "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tabLst>
                <a:tab pos="1258888" algn="l"/>
              </a:tabLst>
            </a:pPr>
            <a:endParaRPr lang="en-US" altLang="en-US" sz="22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733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do...while</a:t>
            </a:r>
            <a:r>
              <a:rPr lang="en-US" altLang="en-US" smtClean="0"/>
              <a:t> Statements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776413" algn="l"/>
              </a:tabLst>
            </a:pPr>
            <a:r>
              <a:rPr lang="en-US" altLang="en-US" smtClean="0"/>
              <a:t>Test the condition after executing a series of statements then repeats the execution as long as a given conditional expression 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tabLst>
                <a:tab pos="1776413" algn="l"/>
              </a:tabLst>
            </a:pPr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do...while</a:t>
            </a:r>
            <a:r>
              <a:rPr lang="en-US" altLang="en-US" smtClean="0"/>
              <a:t> statement is:</a:t>
            </a:r>
          </a:p>
          <a:p>
            <a:pPr eaLnBrk="1" hangingPunct="1">
              <a:buFontTx/>
              <a:buNone/>
              <a:tabLst>
                <a:tab pos="1776413" algn="l"/>
              </a:tabLst>
            </a:pPr>
            <a:r>
              <a:rPr lang="en-US" altLang="en-US" sz="2200" b="1" smtClean="0">
                <a:latin typeface="Courier New" panose="02070309020205020404" pitchFamily="49" charset="0"/>
              </a:rPr>
              <a:t>  do</a:t>
            </a:r>
            <a:r>
              <a:rPr lang="en-US" altLang="en-US" sz="2200" smtClean="0">
                <a:latin typeface="Courier New" panose="02070309020205020404" pitchFamily="49" charset="0"/>
              </a:rPr>
              <a:t> {</a:t>
            </a:r>
            <a:endParaRPr lang="en-US" altLang="en-US" sz="2200" i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776413" algn="l"/>
              </a:tabLst>
            </a:pPr>
            <a:r>
              <a:rPr lang="en-US" altLang="en-US" sz="2200" i="1" smtClean="0">
                <a:latin typeface="Courier New" panose="02070309020205020404" pitchFamily="49" charset="0"/>
              </a:rPr>
              <a:t>       statement</a:t>
            </a:r>
            <a:r>
              <a:rPr lang="en-US" altLang="en-US" sz="2200" smtClean="0">
                <a:latin typeface="Courier New" panose="02070309020205020404" pitchFamily="49" charset="0"/>
              </a:rPr>
              <a:t>(s);</a:t>
            </a:r>
          </a:p>
          <a:p>
            <a:pPr lvl="2" eaLnBrk="1" hangingPunct="1">
              <a:buFontTx/>
              <a:buNone/>
              <a:tabLst>
                <a:tab pos="177641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} </a:t>
            </a:r>
            <a:r>
              <a:rPr lang="en-US" altLang="en-US" sz="2200" b="1" smtClean="0">
                <a:latin typeface="Courier New" panose="02070309020205020404" pitchFamily="49" charset="0"/>
              </a:rPr>
              <a:t>while</a:t>
            </a:r>
            <a:r>
              <a:rPr lang="en-US" altLang="en-US" sz="2200" smtClean="0">
                <a:latin typeface="Courier New" panose="02070309020205020404" pitchFamily="49" charset="0"/>
              </a:rPr>
              <a:t> (</a:t>
            </a:r>
            <a:r>
              <a:rPr lang="en-US" altLang="en-US" sz="2200" i="1" smtClean="0">
                <a:latin typeface="Courier New" panose="02070309020205020404" pitchFamily="49" charset="0"/>
              </a:rPr>
              <a:t>conditional expression</a:t>
            </a:r>
            <a:r>
              <a:rPr lang="en-US" altLang="en-US" sz="220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  <a:tabLst>
                <a:tab pos="1776413" algn="l"/>
              </a:tabLst>
            </a:pPr>
            <a:endParaRPr lang="en-US" altLang="en-US" sz="2200" smtClean="0">
              <a:latin typeface="Courier New" panose="02070309020205020404" pitchFamily="49" charset="0"/>
            </a:endParaRPr>
          </a:p>
          <a:p>
            <a:pPr eaLnBrk="1" hangingPunct="1">
              <a:tabLst>
                <a:tab pos="1776413" algn="l"/>
              </a:tabLst>
            </a:pPr>
            <a:endParaRPr lang="en-US" altLang="en-US" sz="22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45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Defining </a:t>
            </a:r>
            <a:r>
              <a:rPr lang="en-US" altLang="en-US" sz="3600" dirty="0" smtClean="0"/>
              <a:t>Functions</a:t>
            </a:r>
            <a:endParaRPr lang="en-US" altLang="en-US" sz="360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Functions, like all PHP code, must be contained within </a:t>
            </a:r>
            <a:r>
              <a:rPr lang="en-US" altLang="en-US" smtClean="0">
                <a:latin typeface="Courier New" panose="02070309020205020404" pitchFamily="49" charset="0"/>
              </a:rPr>
              <a:t>&lt;?php ... ?&gt;</a:t>
            </a:r>
            <a:r>
              <a:rPr lang="en-US" altLang="en-US" smtClean="0"/>
              <a:t> tags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parameter</a:t>
            </a:r>
            <a:r>
              <a:rPr lang="en-US" altLang="en-US" smtClean="0"/>
              <a:t> is a variable that is passed to a function when it is called</a:t>
            </a:r>
          </a:p>
          <a:p>
            <a:pPr eaLnBrk="1" hangingPunct="1"/>
            <a:r>
              <a:rPr lang="en-US" altLang="en-US" smtClean="0"/>
              <a:t>Parameters are placed within the parentheses that follow the function name</a:t>
            </a:r>
          </a:p>
          <a:p>
            <a:pPr eaLnBrk="1" hangingPunct="1"/>
            <a:r>
              <a:rPr lang="en-US" altLang="en-US" smtClean="0"/>
              <a:t>Functions do not have to contain parameters</a:t>
            </a:r>
          </a:p>
          <a:p>
            <a:pPr eaLnBrk="1" hangingPunct="1"/>
            <a:r>
              <a:rPr lang="en-US" altLang="en-US" smtClean="0"/>
              <a:t>The set of curly braces (called </a:t>
            </a:r>
            <a:r>
              <a:rPr lang="en-US" altLang="en-US" b="1" smtClean="0"/>
              <a:t>function braces</a:t>
            </a:r>
            <a:r>
              <a:rPr lang="en-US" altLang="en-US" smtClean="0"/>
              <a:t>) contain the function statements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30183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do...while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tabLst>
                <a:tab pos="1311275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do...while</a:t>
            </a:r>
            <a:r>
              <a:rPr lang="en-US" altLang="en-US" dirty="0" smtClean="0"/>
              <a:t> statements always execute once, before a conditional expression is evaluated</a:t>
            </a: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1311275" algn="l"/>
              </a:tabLst>
            </a:pPr>
            <a:r>
              <a:rPr lang="en-US" altLang="en-US" sz="2100" dirty="0" smtClean="0">
                <a:latin typeface="Courier New" panose="02070309020205020404" pitchFamily="49" charset="0"/>
              </a:rPr>
              <a:t>$Count = 2;</a:t>
            </a:r>
          </a:p>
          <a:p>
            <a:pPr lvl="1" eaLnBrk="1" hangingPunct="1">
              <a:buFontTx/>
              <a:buNone/>
              <a:tabLst>
                <a:tab pos="1311275" algn="l"/>
              </a:tabLst>
            </a:pPr>
            <a:r>
              <a:rPr lang="en-US" altLang="en-US" sz="2100" dirty="0" smtClean="0">
                <a:latin typeface="Courier New" panose="02070309020205020404" pitchFamily="49" charset="0"/>
              </a:rPr>
              <a:t>do {</a:t>
            </a:r>
          </a:p>
          <a:p>
            <a:pPr lvl="1" eaLnBrk="1" hangingPunct="1">
              <a:buFontTx/>
              <a:buNone/>
              <a:tabLst>
                <a:tab pos="1311275" algn="l"/>
              </a:tabLst>
            </a:pPr>
            <a:r>
              <a:rPr lang="en-US" altLang="en-US" sz="2100" dirty="0" smtClean="0">
                <a:latin typeface="Courier New" panose="02070309020205020404" pitchFamily="49" charset="0"/>
              </a:rPr>
              <a:t>	</a:t>
            </a:r>
            <a:r>
              <a:rPr lang="en-US" altLang="en-US" sz="2100" dirty="0" smtClean="0">
                <a:latin typeface="Courier New" panose="02070309020205020404" pitchFamily="49" charset="0"/>
              </a:rPr>
              <a:t>echo </a:t>
            </a:r>
            <a:r>
              <a:rPr lang="en-US" altLang="en-US" sz="2400" dirty="0" smtClean="0"/>
              <a:t>" </a:t>
            </a:r>
            <a:r>
              <a:rPr lang="en-US" altLang="en-US" sz="2100" dirty="0" smtClean="0">
                <a:latin typeface="Courier New" panose="02070309020205020404" pitchFamily="49" charset="0"/>
              </a:rPr>
              <a:t>&lt;p&gt;The count is equal to $Count&lt;/p&gt;</a:t>
            </a:r>
            <a:r>
              <a:rPr lang="en-US" altLang="en-US" sz="2400" dirty="0" smtClean="0"/>
              <a:t> "</a:t>
            </a:r>
            <a:r>
              <a:rPr lang="en-US" altLang="en-US" sz="21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  <a:tabLst>
                <a:tab pos="1311275" algn="l"/>
              </a:tabLst>
            </a:pPr>
            <a:r>
              <a:rPr lang="en-US" altLang="en-US" sz="2100" dirty="0" smtClean="0">
                <a:latin typeface="Courier New" panose="02070309020205020404" pitchFamily="49" charset="0"/>
              </a:rPr>
              <a:t>	</a:t>
            </a:r>
            <a:r>
              <a:rPr lang="en-US" altLang="en-US" sz="2100" dirty="0" smtClean="0">
                <a:latin typeface="Courier New" panose="02070309020205020404" pitchFamily="49" charset="0"/>
              </a:rPr>
              <a:t>++$</a:t>
            </a:r>
            <a:r>
              <a:rPr lang="en-US" altLang="en-US" sz="2100" dirty="0" smtClean="0">
                <a:latin typeface="Courier New" panose="02070309020205020404" pitchFamily="49" charset="0"/>
              </a:rPr>
              <a:t>Count;</a:t>
            </a:r>
          </a:p>
          <a:p>
            <a:pPr lvl="1" eaLnBrk="1" hangingPunct="1">
              <a:buFontTx/>
              <a:buNone/>
              <a:tabLst>
                <a:tab pos="1311275" algn="l"/>
              </a:tabLst>
            </a:pPr>
            <a:r>
              <a:rPr lang="en-US" altLang="en-US" sz="2100" dirty="0" smtClean="0">
                <a:latin typeface="Courier New" panose="02070309020205020404" pitchFamily="49" charset="0"/>
              </a:rPr>
              <a:t>} while ($Count &lt; 2);</a:t>
            </a:r>
          </a:p>
          <a:p>
            <a:pPr eaLnBrk="1" hangingPunct="1">
              <a:tabLst>
                <a:tab pos="1311275" algn="l"/>
              </a:tabLst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tabLst>
                <a:tab pos="131127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67221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do...while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defTabSz="6223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$DaysOfWeek = array(</a:t>
            </a:r>
            <a:r>
              <a:rPr lang="en-US" altLang="en-US" sz="1600" smtClean="0"/>
              <a:t>" </a:t>
            </a:r>
            <a:r>
              <a:rPr lang="en-US" altLang="en-US" sz="1600" smtClean="0">
                <a:latin typeface="Courier New" panose="02070309020205020404" pitchFamily="49" charset="0"/>
              </a:rPr>
              <a:t>Monday</a:t>
            </a:r>
            <a:r>
              <a:rPr lang="en-US" altLang="en-US" sz="1600" smtClean="0"/>
              <a:t> "</a:t>
            </a:r>
            <a:r>
              <a:rPr lang="en-US" altLang="en-US" sz="1600" smtClean="0">
                <a:latin typeface="Courier New" panose="02070309020205020404" pitchFamily="49" charset="0"/>
              </a:rPr>
              <a:t>, </a:t>
            </a:r>
            <a:r>
              <a:rPr lang="en-US" altLang="en-US" sz="1600" smtClean="0"/>
              <a:t>" </a:t>
            </a:r>
            <a:r>
              <a:rPr lang="en-US" altLang="en-US" sz="1600" smtClean="0">
                <a:latin typeface="Courier New" panose="02070309020205020404" pitchFamily="49" charset="0"/>
              </a:rPr>
              <a:t>Tuesday</a:t>
            </a:r>
            <a:r>
              <a:rPr lang="en-US" altLang="en-US" sz="1600" smtClean="0"/>
              <a:t> "</a:t>
            </a:r>
            <a:r>
              <a:rPr lang="en-US" altLang="en-US" sz="1600" smtClean="0">
                <a:latin typeface="Courier New" panose="02070309020205020404" pitchFamily="49" charset="0"/>
              </a:rPr>
              <a:t>, </a:t>
            </a:r>
            <a:r>
              <a:rPr lang="en-US" altLang="en-US" sz="1600" smtClean="0"/>
              <a:t>" </a:t>
            </a:r>
            <a:r>
              <a:rPr lang="en-US" altLang="en-US" sz="1600" smtClean="0">
                <a:latin typeface="Courier New" panose="02070309020205020404" pitchFamily="49" charset="0"/>
              </a:rPr>
              <a:t>Wednesday</a:t>
            </a:r>
            <a:r>
              <a:rPr lang="en-US" altLang="en-US" sz="1600" smtClean="0"/>
              <a:t> "</a:t>
            </a:r>
            <a:r>
              <a:rPr lang="en-US" altLang="en-US" sz="1600" smtClean="0">
                <a:latin typeface="Courier New" panose="02070309020205020404" pitchFamily="49" charset="0"/>
              </a:rPr>
              <a:t>, </a:t>
            </a:r>
            <a:r>
              <a:rPr lang="en-US" altLang="en-US" sz="1600" smtClean="0"/>
              <a:t>" </a:t>
            </a:r>
            <a:r>
              <a:rPr lang="en-US" altLang="en-US" sz="1600" smtClean="0">
                <a:latin typeface="Courier New" panose="02070309020205020404" pitchFamily="49" charset="0"/>
              </a:rPr>
              <a:t>Thursday</a:t>
            </a:r>
            <a:r>
              <a:rPr lang="en-US" altLang="en-US" sz="1600" smtClean="0"/>
              <a:t> "</a:t>
            </a:r>
            <a:r>
              <a:rPr lang="en-US" altLang="en-US" sz="1600" smtClean="0">
                <a:latin typeface="Courier New" panose="02070309020205020404" pitchFamily="49" charset="0"/>
              </a:rPr>
              <a:t>,</a:t>
            </a:r>
          </a:p>
          <a:p>
            <a:pPr defTabSz="6223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/>
              <a:t>" </a:t>
            </a:r>
            <a:r>
              <a:rPr lang="en-US" altLang="en-US" sz="1600" smtClean="0">
                <a:latin typeface="Courier New" panose="02070309020205020404" pitchFamily="49" charset="0"/>
              </a:rPr>
              <a:t>Friday</a:t>
            </a:r>
            <a:r>
              <a:rPr lang="en-US" altLang="en-US" sz="1600" smtClean="0"/>
              <a:t> "</a:t>
            </a:r>
            <a:r>
              <a:rPr lang="en-US" altLang="en-US" sz="1600" smtClean="0">
                <a:latin typeface="Courier New" panose="02070309020205020404" pitchFamily="49" charset="0"/>
              </a:rPr>
              <a:t>, </a:t>
            </a:r>
            <a:r>
              <a:rPr lang="en-US" altLang="en-US" sz="1600" smtClean="0"/>
              <a:t>" </a:t>
            </a:r>
            <a:r>
              <a:rPr lang="en-US" altLang="en-US" sz="1600" smtClean="0">
                <a:latin typeface="Courier New" panose="02070309020205020404" pitchFamily="49" charset="0"/>
              </a:rPr>
              <a:t>Saturday</a:t>
            </a:r>
            <a:r>
              <a:rPr lang="en-US" altLang="en-US" sz="1600" smtClean="0"/>
              <a:t> "</a:t>
            </a:r>
            <a:r>
              <a:rPr lang="en-US" altLang="en-US" sz="1600" smtClean="0">
                <a:latin typeface="Courier New" panose="02070309020205020404" pitchFamily="49" charset="0"/>
              </a:rPr>
              <a:t>, </a:t>
            </a:r>
            <a:r>
              <a:rPr lang="en-US" altLang="en-US" sz="1600" smtClean="0"/>
              <a:t>" </a:t>
            </a:r>
            <a:r>
              <a:rPr lang="en-US" altLang="en-US" sz="1600" smtClean="0">
                <a:latin typeface="Courier New" panose="02070309020205020404" pitchFamily="49" charset="0"/>
              </a:rPr>
              <a:t>Sunday</a:t>
            </a:r>
            <a:r>
              <a:rPr lang="en-US" altLang="en-US" sz="1600" smtClean="0"/>
              <a:t> "</a:t>
            </a:r>
            <a:r>
              <a:rPr lang="en-US" altLang="en-US" sz="1600" smtClean="0">
                <a:latin typeface="Courier New" panose="02070309020205020404" pitchFamily="49" charset="0"/>
              </a:rPr>
              <a:t>);</a:t>
            </a:r>
          </a:p>
          <a:p>
            <a:pPr defTabSz="6223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$Count = 0;</a:t>
            </a:r>
          </a:p>
          <a:p>
            <a:pPr defTabSz="6223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do {</a:t>
            </a:r>
          </a:p>
          <a:p>
            <a:pPr defTabSz="6223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	echo $DaysOfWeek[$Count], 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&lt;br /&gt;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;</a:t>
            </a:r>
          </a:p>
          <a:p>
            <a:pPr defTabSz="6223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	++$Count;</a:t>
            </a:r>
          </a:p>
          <a:p>
            <a:pPr defTabSz="6223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} while ($Count &lt; 7);</a:t>
            </a:r>
          </a:p>
          <a:p>
            <a:pPr defTabSz="622300" eaLnBrk="1" hangingPunct="1"/>
            <a:endParaRPr lang="en-US" altLang="en-US" sz="1600" smtClean="0">
              <a:latin typeface="Courier New" panose="02070309020205020404" pitchFamily="49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063336" y="5703888"/>
            <a:ext cx="64257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Figure 2-9  Output of days of week script in Web browser</a:t>
            </a:r>
          </a:p>
        </p:txBody>
      </p:sp>
      <p:pic>
        <p:nvPicPr>
          <p:cNvPr id="34822" name="Picture 7" descr="Figure02_09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25092"/>
            <a:ext cx="34813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902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Statements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Combine the initialize, conditional evaluation, and update portions of a loop into a single statement </a:t>
            </a:r>
          </a:p>
          <a:p>
            <a:pPr eaLnBrk="1" hangingPunct="1"/>
            <a:r>
              <a:rPr lang="en-US" altLang="en-US" smtClean="0"/>
              <a:t>Repeat a statement or a series of statements as long as a given conditional expression 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/>
            <a:r>
              <a:rPr lang="en-US" altLang="en-US" smtClean="0"/>
              <a:t>If the conditional expression 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, the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statement executes and continues to execute repeatedly until the conditional expression 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xmlns="" val="4266469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tabLst>
                <a:tab pos="622300" algn="l"/>
              </a:tabLst>
            </a:pPr>
            <a:r>
              <a:rPr lang="en-US" altLang="en-US" dirty="0" smtClean="0"/>
              <a:t>Can also include code that initializes a counter and changes its value with each iteration</a:t>
            </a:r>
          </a:p>
          <a:p>
            <a:pPr eaLnBrk="1" hangingPunct="1">
              <a:tabLst>
                <a:tab pos="622300" algn="l"/>
              </a:tabLst>
            </a:pPr>
            <a:r>
              <a:rPr lang="en-US" altLang="en-US" dirty="0" smtClean="0"/>
              <a:t>The syntax of the </a:t>
            </a:r>
            <a:r>
              <a:rPr lang="en-US" altLang="en-US" dirty="0" smtClean="0"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statement is:</a:t>
            </a:r>
            <a:br>
              <a:rPr lang="en-US" altLang="en-US" dirty="0" smtClean="0"/>
            </a:br>
            <a:endParaRPr lang="en-US" alt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622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for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counter declaration and initialization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condition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 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update 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statement)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  <a:tabLst>
                <a:tab pos="622300" algn="l"/>
              </a:tabLst>
            </a:pPr>
            <a:r>
              <a:rPr lang="en-US" altLang="en-US" sz="2000" i="1" dirty="0" smtClean="0">
                <a:latin typeface="Courier New" panose="02070309020205020404" pitchFamily="49" charset="0"/>
              </a:rPr>
              <a:t>		statement(s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)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  <a:tabLst>
                <a:tab pos="6223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} </a:t>
            </a: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tabLst>
                <a:tab pos="622300" algn="l"/>
              </a:tabLst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tabLst>
                <a:tab pos="622300" algn="l"/>
              </a:tabLst>
            </a:pPr>
            <a:endParaRPr lang="en-US" altLang="en-US" dirty="0" smtClean="0"/>
          </a:p>
          <a:p>
            <a:pPr eaLnBrk="1" hangingPunct="1">
              <a:tabLst>
                <a:tab pos="62230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7198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$FastFoods</a:t>
            </a:r>
            <a:r>
              <a:rPr lang="en-US" altLang="en-US" sz="1800" smtClean="0"/>
              <a:t>  </a:t>
            </a:r>
            <a:r>
              <a:rPr lang="en-US" altLang="en-US" sz="1800" smtClean="0">
                <a:latin typeface="Courier New" panose="02070309020205020404" pitchFamily="49" charset="0"/>
              </a:rPr>
              <a:t>=</a:t>
            </a:r>
            <a:r>
              <a:rPr lang="en-US" altLang="en-US" sz="1800" smtClean="0"/>
              <a:t>  </a:t>
            </a:r>
            <a:r>
              <a:rPr lang="en-US" altLang="en-US" sz="1800" smtClean="0">
                <a:latin typeface="Courier New" panose="02070309020205020404" pitchFamily="49" charset="0"/>
              </a:rPr>
              <a:t>array(</a:t>
            </a:r>
            <a:r>
              <a:rPr lang="en-US" altLang="en-US" sz="1800" smtClean="0"/>
              <a:t>" </a:t>
            </a:r>
            <a:r>
              <a:rPr lang="en-US" altLang="en-US" sz="1800" smtClean="0">
                <a:latin typeface="Courier New" panose="02070309020205020404" pitchFamily="49" charset="0"/>
              </a:rPr>
              <a:t>pizza”,</a:t>
            </a:r>
            <a:r>
              <a:rPr lang="en-US" altLang="en-US" sz="1800" smtClean="0"/>
              <a:t> " </a:t>
            </a:r>
            <a:r>
              <a:rPr lang="en-US" altLang="en-US" sz="1800" smtClean="0">
                <a:latin typeface="Courier New" panose="02070309020205020404" pitchFamily="49" charset="0"/>
              </a:rPr>
              <a:t>burgers</a:t>
            </a:r>
            <a:r>
              <a:rPr lang="en-US" altLang="en-US" sz="1800" smtClean="0"/>
              <a:t> "</a:t>
            </a:r>
            <a:r>
              <a:rPr lang="en-US" altLang="en-US" sz="1800" smtClean="0">
                <a:latin typeface="Courier New" panose="02070309020205020404" pitchFamily="49" charset="0"/>
              </a:rPr>
              <a:t>,</a:t>
            </a:r>
            <a:r>
              <a:rPr lang="en-US" altLang="en-US" sz="1800" smtClean="0"/>
              <a:t> " </a:t>
            </a:r>
            <a:r>
              <a:rPr lang="en-US" altLang="en-US" sz="1800" smtClean="0">
                <a:latin typeface="Courier New" panose="02070309020205020404" pitchFamily="49" charset="0"/>
              </a:rPr>
              <a:t>french</a:t>
            </a:r>
            <a:r>
              <a:rPr lang="en-US" altLang="en-US" sz="1800" smtClean="0"/>
              <a:t> </a:t>
            </a:r>
            <a:r>
              <a:rPr lang="en-US" altLang="en-US" sz="1800" smtClean="0">
                <a:latin typeface="Courier New" panose="02070309020205020404" pitchFamily="49" charset="0"/>
              </a:rPr>
              <a:t>fries</a:t>
            </a:r>
            <a:r>
              <a:rPr lang="en-US" altLang="en-US" sz="1800" smtClean="0"/>
              <a:t> "</a:t>
            </a:r>
            <a:r>
              <a:rPr lang="en-US" altLang="en-US" sz="1800" smtClean="0">
                <a:latin typeface="Courier New" panose="02070309020205020404" pitchFamily="49" charset="0"/>
              </a:rPr>
              <a:t>, </a:t>
            </a:r>
            <a:r>
              <a:rPr lang="en-US" altLang="en-US" sz="1800" smtClean="0"/>
              <a:t>" </a:t>
            </a:r>
            <a:r>
              <a:rPr lang="en-US" altLang="en-US" sz="1800" smtClean="0">
                <a:latin typeface="Courier New" panose="02070309020205020404" pitchFamily="49" charset="0"/>
              </a:rPr>
              <a:t>tacos</a:t>
            </a:r>
            <a:r>
              <a:rPr lang="en-US" altLang="en-US" sz="1800" smtClean="0"/>
              <a:t> "</a:t>
            </a:r>
            <a:r>
              <a:rPr lang="en-US" altLang="en-US" sz="1800" smtClean="0">
                <a:latin typeface="Courier New" panose="02070309020205020404" pitchFamily="49" charset="0"/>
              </a:rPr>
              <a:t>, </a:t>
            </a:r>
            <a:r>
              <a:rPr lang="en-US" altLang="en-US" sz="1800" smtClean="0"/>
              <a:t>" </a:t>
            </a:r>
            <a:r>
              <a:rPr lang="en-US" altLang="en-US" sz="1800" smtClean="0">
                <a:latin typeface="Courier New" panose="02070309020205020404" pitchFamily="49" charset="0"/>
              </a:rPr>
              <a:t>fried chicken</a:t>
            </a:r>
            <a:r>
              <a:rPr lang="en-US" altLang="en-US" sz="1800" smtClean="0"/>
              <a:t> "</a:t>
            </a:r>
            <a:r>
              <a:rPr lang="en-US" altLang="en-US" sz="180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for ($Count = 0; $Count &lt; 5; ++$Count) {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echo $FastFoods[$Count], </a:t>
            </a:r>
            <a:r>
              <a:rPr lang="en-US" altLang="en-US" sz="1800" smtClean="0"/>
              <a:t>" </a:t>
            </a:r>
            <a:r>
              <a:rPr lang="en-US" altLang="en-US" sz="1800" smtClean="0">
                <a:latin typeface="Courier New" panose="02070309020205020404" pitchFamily="49" charset="0"/>
              </a:rPr>
              <a:t>&lt;br /&gt;</a:t>
            </a:r>
            <a:r>
              <a:rPr lang="en-US" altLang="en-US" sz="1800" smtClean="0"/>
              <a:t> "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tabLst>
                <a:tab pos="741363" algn="l"/>
              </a:tabLst>
            </a:pPr>
            <a:endParaRPr lang="en-US" altLang="en-US" sz="1800" smtClean="0">
              <a:latin typeface="Courier New" panose="02070309020205020404" pitchFamily="49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286000" y="5562600"/>
            <a:ext cx="4922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Figure 2-10  Output of fast foods script</a:t>
            </a:r>
          </a:p>
        </p:txBody>
      </p:sp>
      <p:pic>
        <p:nvPicPr>
          <p:cNvPr id="37894" name="Picture 7" descr="Figure02_10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72245"/>
            <a:ext cx="35528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8215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foreach</a:t>
            </a:r>
            <a:r>
              <a:rPr lang="en-US" altLang="en-US" smtClean="0"/>
              <a:t> Statements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Used to iterate or loop through the elements in an array</a:t>
            </a:r>
          </a:p>
          <a:p>
            <a:pPr eaLnBrk="1" hangingPunct="1"/>
            <a:r>
              <a:rPr lang="en-US" altLang="en-US" dirty="0" smtClean="0"/>
              <a:t>Do not require a counter; instead, you specify an array expression within a set of parentheses following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foreach</a:t>
            </a:r>
            <a:r>
              <a:rPr lang="en-US" altLang="en-US" dirty="0" smtClean="0"/>
              <a:t> keyword</a:t>
            </a:r>
          </a:p>
          <a:p>
            <a:pPr eaLnBrk="1" hangingPunct="1"/>
            <a:r>
              <a:rPr lang="en-US" altLang="en-US" dirty="0" smtClean="0"/>
              <a:t>The syntax for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foreach</a:t>
            </a:r>
            <a:r>
              <a:rPr lang="en-US" altLang="en-US" dirty="0" smtClean="0"/>
              <a:t> statement is:</a:t>
            </a:r>
          </a:p>
          <a:p>
            <a:pPr lvl="1" eaLnBrk="1" hangingPunct="1">
              <a:buFontTx/>
              <a:buNone/>
            </a:pPr>
            <a:endParaRPr lang="en-US" altLang="en-US" sz="2200" b="1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200" b="1" dirty="0" err="1" smtClean="0">
                <a:latin typeface="Courier New" panose="02070309020205020404" pitchFamily="49" charset="0"/>
              </a:rPr>
              <a:t>foreach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($</a:t>
            </a:r>
            <a:r>
              <a:rPr lang="en-US" altLang="en-US" sz="2200" i="1" dirty="0" err="1" smtClean="0">
                <a:latin typeface="Courier New" panose="02070309020205020404" pitchFamily="49" charset="0"/>
              </a:rPr>
              <a:t>array_name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as $</a:t>
            </a:r>
            <a:r>
              <a:rPr lang="en-US" altLang="en-US" sz="2200" i="1" dirty="0" err="1" smtClean="0">
                <a:latin typeface="Courier New" panose="02070309020205020404" pitchFamily="49" charset="0"/>
              </a:rPr>
              <a:t>variable_name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	statements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89908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foreach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  <a:tabLst>
                <a:tab pos="741363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</a:rPr>
              <a:t>$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DaysOfWeek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array</a:t>
            </a:r>
            <a:r>
              <a:rPr lang="en-US" alt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alt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Monday", "Tuesday", "Wednesday", "Thursday", "Friday", "Saturday", "Sunday");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2400" dirty="0" err="1" smtClean="0">
                <a:latin typeface="Courier New" panose="02070309020205020404" pitchFamily="49" charset="0"/>
              </a:rPr>
              <a:t>foreach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($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DaysOfWeek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as $Day) {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echo "&lt;p&gt;$Day&lt;/p&gt;";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endParaRPr lang="en-US" altLang="en-US" sz="18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635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foreach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Statements</a:t>
            </a:r>
            <a:endParaRPr lang="en-US" altLang="en-US" dirty="0" smtClean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463550" indent="0" eaLnBrk="1" hangingPunct="1">
              <a:buFontTx/>
              <a:buNone/>
              <a:tabLst>
                <a:tab pos="741363" algn="l"/>
              </a:tabLst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$DaysofWeek = </a:t>
            </a:r>
            <a:r>
              <a:rPr lang="en-US" sz="2200" dirty="0" smtClean="0">
                <a:latin typeface="Courier New" pitchFamily="49" charset="0"/>
                <a:ea typeface="Times New Roman"/>
                <a:cs typeface="Courier New" pitchFamily="49" charset="0"/>
              </a:rPr>
              <a:t>array("Monday", "Tuesday", "Wednesday", "Thursday", "Friday", "Saturday", "Sunday");</a:t>
            </a:r>
          </a:p>
          <a:p>
            <a:pPr marL="463550" indent="0" eaLnBrk="1" hangingPunct="1">
              <a:buFontTx/>
              <a:buNone/>
              <a:tabLst>
                <a:tab pos="741363" algn="l"/>
              </a:tabLst>
              <a:defRPr/>
            </a:pPr>
            <a:r>
              <a:rPr lang="en-US" sz="2200" dirty="0" smtClean="0">
                <a:latin typeface="Courier New" pitchFamily="49" charset="0"/>
                <a:ea typeface="Times New Roman"/>
                <a:cs typeface="Courier New" pitchFamily="49" charset="0"/>
              </a:rPr>
              <a:t>foreach ($DaysOfWeek as $DayNumber =&gt; $Day) {</a:t>
            </a:r>
          </a:p>
          <a:p>
            <a:pPr marL="463550" indent="0" eaLnBrk="1" hangingPunct="1">
              <a:buFontTx/>
              <a:buNone/>
              <a:tabLst>
                <a:tab pos="741363" algn="l"/>
              </a:tabLst>
              <a:defRPr/>
            </a:pPr>
            <a:r>
              <a:rPr lang="en-US" sz="2200" dirty="0" smtClean="0">
                <a:latin typeface="Courier New" pitchFamily="49" charset="0"/>
                <a:ea typeface="Times New Roman"/>
                <a:cs typeface="Courier New" pitchFamily="49" charset="0"/>
              </a:rPr>
              <a:t>	echo </a:t>
            </a:r>
            <a:r>
              <a:rPr lang="en-US" sz="2200" dirty="0" smtClean="0">
                <a:latin typeface="Courier New"/>
                <a:ea typeface="Times New Roman"/>
                <a:cs typeface="Times New Roman"/>
              </a:rPr>
              <a:t>"&lt;p&gt;Day $DayNumber is $Day&lt;/p&gt;";</a:t>
            </a:r>
          </a:p>
          <a:p>
            <a:pPr marL="463550" indent="0" eaLnBrk="1" hangingPunct="1">
              <a:buFontTx/>
              <a:buNone/>
              <a:tabLst>
                <a:tab pos="741363" algn="l"/>
              </a:tabLst>
              <a:defRPr/>
            </a:pPr>
            <a:r>
              <a:rPr lang="en-US" sz="2200" dirty="0" smtClean="0">
                <a:latin typeface="Courier New"/>
                <a:ea typeface="Times New Roman"/>
                <a:cs typeface="Times New Roman"/>
              </a:rPr>
              <a:t>}</a:t>
            </a:r>
          </a:p>
          <a:p>
            <a:pPr marL="463550" indent="0" eaLnBrk="1" hangingPunct="1">
              <a:buFontTx/>
              <a:buNone/>
              <a:tabLst>
                <a:tab pos="741363" algn="l"/>
              </a:tabLst>
              <a:defRPr/>
            </a:pPr>
            <a:endParaRPr lang="en-US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indent="0" eaLnBrk="1" hangingPunct="1">
              <a:buFontTx/>
              <a:buNone/>
              <a:tabLst>
                <a:tab pos="741363" algn="l"/>
              </a:tabLst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65" name="Picture 7" descr="Figure02_11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581400"/>
            <a:ext cx="29178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57200" y="5791200"/>
            <a:ext cx="815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Figure 2-11  Output of the </a:t>
            </a:r>
            <a:r>
              <a:rPr lang="en-US" altLang="en-US" b="1" dirty="0" err="1"/>
              <a:t>foreach</a:t>
            </a:r>
            <a:r>
              <a:rPr lang="en-US" altLang="en-US" b="1" dirty="0"/>
              <a:t> script with index values </a:t>
            </a:r>
          </a:p>
        </p:txBody>
      </p:sp>
    </p:spTree>
    <p:extLst>
      <p:ext uri="{BB962C8B-B14F-4D97-AF65-F5344CB8AC3E}">
        <p14:creationId xmlns:p14="http://schemas.microsoft.com/office/powerpoint/2010/main" xmlns="" val="2806749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Including Files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altLang="en-US" smtClean="0"/>
              <a:t> statements reuse content by allowing you to insert the content of an external file on multiple Web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en-US" smtClean="0"/>
              <a:t> statement generates a warning if the include file cannot be found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altLang="en-US" smtClean="0"/>
              <a:t> statement halts the processing of the Web page and displays an error if the include file cannot be found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include_once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lang="en-US" altLang="en-US" smtClean="0"/>
              <a:t> statements assure that the external file is added to the script only one time</a:t>
            </a:r>
          </a:p>
        </p:txBody>
      </p:sp>
    </p:spTree>
    <p:extLst>
      <p:ext uri="{BB962C8B-B14F-4D97-AF65-F5344CB8AC3E}">
        <p14:creationId xmlns:p14="http://schemas.microsoft.com/office/powerpoint/2010/main" xmlns="" val="3074848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lines that make up a function are called the </a:t>
            </a:r>
            <a:r>
              <a:rPr lang="en-US" altLang="en-US" b="1" smtClean="0"/>
              <a:t>function definition</a:t>
            </a:r>
          </a:p>
          <a:p>
            <a:r>
              <a:rPr lang="en-US" altLang="en-US" smtClean="0"/>
              <a:t>A function parameter that is passed by </a:t>
            </a:r>
            <a:r>
              <a:rPr lang="en-US" altLang="en-US" b="1" smtClean="0"/>
              <a:t>value</a:t>
            </a:r>
            <a:r>
              <a:rPr lang="en-US" altLang="en-US" smtClean="0"/>
              <a:t> is a local copy of the variable</a:t>
            </a:r>
          </a:p>
          <a:p>
            <a:r>
              <a:rPr lang="en-US" altLang="en-US" smtClean="0"/>
              <a:t>A function parameter that is passed by </a:t>
            </a:r>
            <a:r>
              <a:rPr lang="en-US" altLang="en-US" b="1" smtClean="0"/>
              <a:t>reference</a:t>
            </a:r>
            <a:r>
              <a:rPr lang="en-US" altLang="en-US" smtClean="0"/>
              <a:t> is a reference to the original variable</a:t>
            </a:r>
          </a:p>
          <a:p>
            <a:r>
              <a:rPr lang="en-US" altLang="en-US" smtClean="0"/>
              <a:t>A </a:t>
            </a:r>
            <a:r>
              <a:rPr lang="en-US" altLang="en-US" b="1" smtClean="0"/>
              <a:t>global variable </a:t>
            </a:r>
            <a:r>
              <a:rPr lang="en-US" altLang="en-US" smtClean="0"/>
              <a:t>is declared outside a function and is available to all parts of your program</a:t>
            </a:r>
          </a:p>
          <a:p>
            <a:pPr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8219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Defining </a:t>
            </a:r>
            <a:r>
              <a:rPr lang="en-US" altLang="en-US" sz="3600" dirty="0" smtClean="0"/>
              <a:t>Functions</a:t>
            </a:r>
            <a:endParaRPr lang="en-US" altLang="en-US" sz="36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tabLst>
                <a:tab pos="741363" algn="l"/>
              </a:tabLst>
            </a:pPr>
            <a:r>
              <a:rPr lang="en-US" altLang="en-US" b="1" smtClean="0"/>
              <a:t>Function statements</a:t>
            </a:r>
            <a:r>
              <a:rPr lang="en-US" altLang="en-US" smtClean="0"/>
              <a:t> do the actual work of </a:t>
            </a:r>
            <a:br>
              <a:rPr lang="en-US" altLang="en-US" smtClean="0"/>
            </a:br>
            <a:r>
              <a:rPr lang="en-US" altLang="en-US" smtClean="0"/>
              <a:t>the function and must be contained within the </a:t>
            </a:r>
            <a:br>
              <a:rPr lang="en-US" altLang="en-US" smtClean="0"/>
            </a:br>
            <a:r>
              <a:rPr lang="en-US" altLang="en-US" smtClean="0"/>
              <a:t>function braces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function displayCompanyName($Company1, $Company2, $Company3) {</a:t>
            </a:r>
          </a:p>
          <a:p>
            <a:pPr lvl="1"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echo </a:t>
            </a:r>
            <a:r>
              <a:rPr lang="en-US" altLang="en-US" sz="2200" smtClean="0"/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&lt;p&gt;$Company1&lt;/p&gt;</a:t>
            </a:r>
            <a:r>
              <a:rPr lang="en-US" altLang="en-US" sz="2200" smtClean="0"/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echo </a:t>
            </a:r>
            <a:r>
              <a:rPr lang="en-US" altLang="en-US" sz="2200" smtClean="0"/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&lt;p&gt;$Company2&lt;/p&gt;</a:t>
            </a:r>
            <a:r>
              <a:rPr lang="en-US" altLang="en-US" sz="2200" smtClean="0"/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echo </a:t>
            </a:r>
            <a:r>
              <a:rPr lang="en-US" altLang="en-US" sz="2200" smtClean="0"/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&lt;p&gt;$Company3&lt;/p&gt;</a:t>
            </a:r>
            <a:r>
              <a:rPr lang="en-US" altLang="en-US" sz="2200" smtClean="0"/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}</a:t>
            </a: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xmlns="" val="907673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  <a:endParaRPr lang="en-US" altLang="en-US" sz="3600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A </a:t>
            </a:r>
            <a:r>
              <a:rPr lang="en-US" altLang="en-US" sz="2000" b="1" dirty="0" smtClean="0"/>
              <a:t>local variable </a:t>
            </a:r>
            <a:r>
              <a:rPr lang="en-US" altLang="en-US" sz="2000" dirty="0" smtClean="0"/>
              <a:t>is declared inside a function and is only available within the function in which it is declared</a:t>
            </a:r>
          </a:p>
          <a:p>
            <a:r>
              <a:rPr lang="en-US" altLang="en-US" sz="2000" dirty="0" smtClean="0"/>
              <a:t>The process of determining the order in which statements execute in a program is called </a:t>
            </a:r>
            <a:r>
              <a:rPr lang="en-US" altLang="en-US" sz="2000" b="1" dirty="0" smtClean="0"/>
              <a:t>decision making </a:t>
            </a:r>
            <a:r>
              <a:rPr lang="en-US" altLang="en-US" sz="2000" dirty="0" smtClean="0"/>
              <a:t>or </a:t>
            </a:r>
            <a:r>
              <a:rPr lang="en-US" altLang="en-US" sz="2000" b="1" dirty="0" smtClean="0"/>
              <a:t>flow control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dirty="0" smtClean="0"/>
              <a:t> statement is used to execute specific programming code if the evaluation of a conditional expression returns a value of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000" dirty="0" smtClean="0"/>
          </a:p>
          <a:p>
            <a:r>
              <a:rPr lang="en-US" altLang="en-US" sz="2000" dirty="0" smtClean="0"/>
              <a:t>An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dirty="0" smtClean="0"/>
              <a:t> statement that includes an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000" dirty="0" smtClean="0"/>
              <a:t> clause is called an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if...else </a:t>
            </a:r>
            <a:r>
              <a:rPr lang="en-US" altLang="en-US" sz="2000" dirty="0" smtClean="0"/>
              <a:t>statement. An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000" dirty="0" smtClean="0"/>
              <a:t> clause executes when the condition in an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if...else </a:t>
            </a:r>
            <a:r>
              <a:rPr lang="en-US" altLang="en-US" sz="2000" dirty="0" smtClean="0"/>
              <a:t>statement evaluates to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z="2000" dirty="0" smtClean="0"/>
          </a:p>
          <a:p>
            <a:r>
              <a:rPr lang="en-US" altLang="en-US" sz="2000" dirty="0" smtClean="0"/>
              <a:t>When one decision-making statement is contained within another decision-making statement, they are referred to as </a:t>
            </a:r>
            <a:r>
              <a:rPr lang="en-US" altLang="en-US" sz="2000" b="1" dirty="0" smtClean="0"/>
              <a:t>nested decision-making </a:t>
            </a:r>
            <a:r>
              <a:rPr lang="en-US" altLang="en-US" sz="2000" b="1" dirty="0" smtClean="0"/>
              <a:t>structures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016224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  <a:endParaRPr lang="en-US" altLang="en-US" sz="3600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switch statement </a:t>
            </a:r>
            <a:r>
              <a:rPr lang="en-US" altLang="en-US" smtClean="0"/>
              <a:t>controls program flow by executing a specific set of statements, depending on the value of an expression</a:t>
            </a:r>
          </a:p>
          <a:p>
            <a:r>
              <a:rPr lang="en-US" altLang="en-US" smtClean="0"/>
              <a:t>A </a:t>
            </a:r>
            <a:r>
              <a:rPr lang="en-US" altLang="en-US" b="1" smtClean="0"/>
              <a:t>loop statement </a:t>
            </a:r>
            <a:r>
              <a:rPr lang="en-US" altLang="en-US" smtClean="0"/>
              <a:t>is a control structure that repeatedly executes a statement or a series of statements while a specific condition is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 or until a specific condition becomes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mtClean="0"/>
          </a:p>
          <a:p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mtClean="0"/>
              <a:t> statement tests the condition prior to executing the series of statements at each iteration of the loop </a:t>
            </a:r>
          </a:p>
          <a:p>
            <a:pPr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97291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  <a:endParaRPr lang="en-US" altLang="en-US" sz="3600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do...while </a:t>
            </a:r>
            <a:r>
              <a:rPr lang="en-US" altLang="en-US" dirty="0" smtClean="0"/>
              <a:t>statement tests the condition after executing a series of statements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/>
              <a:t> statement combines the initialize, conditional evaluation, and update portions of a loop into a single statement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dirty="0" smtClean="0"/>
              <a:t> statement is used to iterate or loop through the elements in an </a:t>
            </a:r>
            <a:r>
              <a:rPr lang="en-US" altLang="en-US" dirty="0" smtClean="0"/>
              <a:t>array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include_once</a:t>
            </a:r>
            <a:r>
              <a:rPr lang="en-US" altLang="en-US" dirty="0" smtClean="0"/>
              <a:t>, and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lang="en-US" altLang="en-US" dirty="0" smtClean="0"/>
              <a:t> statements insert the contents of an external file at the location of the </a:t>
            </a:r>
            <a:r>
              <a:rPr lang="en-US" altLang="en-US" dirty="0" smtClean="0"/>
              <a:t>statement</a:t>
            </a: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98309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script that loops through Fahrenheit temperature values from -40 to +100 and displays Celsius equivalent (to get C subtract 32 from F and then multiply by 5/9);</a:t>
            </a:r>
          </a:p>
          <a:p>
            <a:r>
              <a:rPr lang="en-US" dirty="0" smtClean="0"/>
              <a:t>Create a PHP page with header, content and footer. Header and Footer should be includes from other PHP files. The content section shall contain the Fahrenheit temperature conversion function.</a:t>
            </a:r>
          </a:p>
          <a:p>
            <a:r>
              <a:rPr lang="en-US" dirty="0" smtClean="0"/>
              <a:t>Create an input page where the user enters a Fahrenheit value in a form field and submits the page. The Fahrenheit conversion function should highlight the corresponding Celsius temperature. </a:t>
            </a:r>
          </a:p>
          <a:p>
            <a:r>
              <a:rPr lang="en-US" dirty="0" smtClean="0"/>
              <a:t>The header and footer of both pages should be sourced from the same include files.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Calling Functions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  <a:tabLst>
                <a:tab pos="1311275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</a:t>
            </a:r>
            <a:r>
              <a:rPr lang="en-US" altLang="en-US" sz="2000" smtClean="0">
                <a:latin typeface="Courier New" panose="02070309020205020404" pitchFamily="49" charset="0"/>
              </a:rPr>
              <a:t>function displayCompanyName($CompanyName) {</a:t>
            </a:r>
          </a:p>
          <a:p>
            <a:pPr lvl="1" eaLnBrk="1" hangingPunct="1">
              <a:buFontTx/>
              <a:buNone/>
              <a:tabLst>
                <a:tab pos="13112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echo 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&lt;p&gt;$CompanyName&lt;/p&gt;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  <a:tabLst>
                <a:tab pos="13112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buFontTx/>
              <a:buNone/>
              <a:tabLst>
                <a:tab pos="13112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displayCompanyName(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Course Technology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000" smtClean="0">
              <a:latin typeface="Courier New" panose="02070309020205020404" pitchFamily="49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371600" y="5562600"/>
            <a:ext cx="5946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Figure 2-1  Output of a call to a custom function</a:t>
            </a:r>
          </a:p>
        </p:txBody>
      </p:sp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372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96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Returning Values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377950" algn="l"/>
              </a:tabLst>
              <a:defRPr/>
            </a:pPr>
            <a:r>
              <a:rPr lang="en-US" dirty="0" smtClean="0"/>
              <a:t>A </a:t>
            </a:r>
            <a:r>
              <a:rPr lang="en-US" b="1" dirty="0" smtClean="0"/>
              <a:t>return statement</a:t>
            </a:r>
            <a:r>
              <a:rPr lang="en-US" dirty="0" smtClean="0"/>
              <a:t> returns a value to the statement that called the function</a:t>
            </a:r>
          </a:p>
          <a:p>
            <a:pPr eaLnBrk="1" hangingPunct="1">
              <a:tabLst>
                <a:tab pos="1377950" algn="l"/>
              </a:tabLst>
              <a:defRPr/>
            </a:pPr>
            <a:r>
              <a:rPr lang="en-US" dirty="0" smtClean="0"/>
              <a:t>Not all functions return values</a:t>
            </a:r>
          </a:p>
          <a:p>
            <a:pPr lvl="1" eaLnBrk="1" hangingPunct="1">
              <a:buFontTx/>
              <a:buNone/>
              <a:tabLst>
                <a:tab pos="1377950" algn="l"/>
              </a:tabLst>
              <a:defRPr/>
            </a:pPr>
            <a:endParaRPr lang="en-US" sz="2200" dirty="0" smtClean="0">
              <a:latin typeface="Courier New" pitchFamily="49" charset="0"/>
            </a:endParaRPr>
          </a:p>
          <a:p>
            <a:pPr marL="341313" lvl="1" indent="0" eaLnBrk="1" hangingPunct="1">
              <a:buFontTx/>
              <a:buNone/>
              <a:tabLst>
                <a:tab pos="1377950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function averageNumbers($a, $b, $c) {</a:t>
            </a:r>
          </a:p>
          <a:p>
            <a:pPr lvl="1" eaLnBrk="1" hangingPunct="1">
              <a:buFontTx/>
              <a:buNone/>
              <a:tabLst>
                <a:tab pos="1377950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	$SumOfNumbers = $a + $b + $c;</a:t>
            </a:r>
          </a:p>
          <a:p>
            <a:pPr lvl="1" eaLnBrk="1" hangingPunct="1">
              <a:buFontTx/>
              <a:buNone/>
              <a:tabLst>
                <a:tab pos="1377950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	$Result = $SumOfNumbers / 3;</a:t>
            </a:r>
          </a:p>
          <a:p>
            <a:pPr lvl="1" eaLnBrk="1" hangingPunct="1">
              <a:buFontTx/>
              <a:buNone/>
              <a:tabLst>
                <a:tab pos="1377950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	return $Result;</a:t>
            </a:r>
          </a:p>
          <a:p>
            <a:pPr lvl="1" eaLnBrk="1" hangingPunct="1">
              <a:buFontTx/>
              <a:buNone/>
              <a:tabLst>
                <a:tab pos="1377950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123921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Returning </a:t>
            </a:r>
            <a:r>
              <a:rPr lang="en-US" altLang="en-US" dirty="0" smtClean="0"/>
              <a:t>Values</a:t>
            </a:r>
            <a:endParaRPr lang="en-US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1377950" algn="l"/>
              </a:tabLst>
            </a:pPr>
            <a:r>
              <a:rPr lang="en-US" altLang="en-US" sz="1600" dirty="0" smtClean="0"/>
              <a:t>You can pass a function parameter by </a:t>
            </a:r>
            <a:r>
              <a:rPr lang="en-US" altLang="en-US" sz="1600" b="1" dirty="0" smtClean="0"/>
              <a:t>value</a:t>
            </a:r>
            <a:r>
              <a:rPr lang="en-US" altLang="en-US" sz="1600" dirty="0" smtClean="0"/>
              <a:t> or by </a:t>
            </a:r>
            <a:r>
              <a:rPr lang="en-US" altLang="en-US" sz="1600" b="1" dirty="0" smtClean="0"/>
              <a:t>reference</a:t>
            </a:r>
          </a:p>
          <a:p>
            <a:pPr>
              <a:tabLst>
                <a:tab pos="1377950" algn="l"/>
              </a:tabLst>
            </a:pPr>
            <a:r>
              <a:rPr lang="en-US" altLang="en-US" sz="1600" dirty="0" smtClean="0"/>
              <a:t>A function parameter that is passed by value is a local copy of the variable.</a:t>
            </a:r>
            <a:endParaRPr lang="en-US" altLang="en-US" sz="2400" dirty="0" smtClean="0"/>
          </a:p>
          <a:p>
            <a:pPr>
              <a:tabLst>
                <a:tab pos="1377950" algn="l"/>
              </a:tabLst>
            </a:pPr>
            <a:r>
              <a:rPr lang="en-US" altLang="en-US" sz="1600" dirty="0" smtClean="0"/>
              <a:t>A function parameter that is passed by reference is a reference to the original variable</a:t>
            </a:r>
            <a:r>
              <a:rPr lang="en-US" altLang="en-US" sz="1600" dirty="0" smtClean="0"/>
              <a:t>.</a:t>
            </a:r>
            <a:endParaRPr lang="en-US" altLang="en-US" sz="2400" dirty="0" smtClean="0"/>
          </a:p>
          <a:p>
            <a:pPr>
              <a:tabLst>
                <a:tab pos="1377950" algn="l"/>
              </a:tabLst>
            </a:pPr>
            <a:r>
              <a:rPr lang="en-US" altLang="en-US" sz="1600" dirty="0" smtClean="0"/>
              <a:t>Passing </a:t>
            </a:r>
            <a:r>
              <a:rPr lang="en-US" altLang="en-US" sz="1600" dirty="0" smtClean="0"/>
              <a:t>parameters </a:t>
            </a:r>
            <a:r>
              <a:rPr lang="en-US" altLang="en-US" sz="1600" dirty="0" smtClean="0"/>
              <a:t>by value (default</a:t>
            </a:r>
            <a:r>
              <a:rPr lang="en-US" altLang="en-US" sz="1600" dirty="0" smtClean="0"/>
              <a:t>):</a:t>
            </a:r>
          </a:p>
          <a:p>
            <a:pPr marL="452628" lvl="2" indent="-192024">
              <a:spcBef>
                <a:spcPts val="300"/>
              </a:spcBef>
              <a:buSzPct val="68000"/>
              <a:buNone/>
              <a:tabLst>
                <a:tab pos="1377950" algn="l"/>
              </a:tabLst>
            </a:pPr>
            <a:r>
              <a:rPr lang="en-US" sz="1800" dirty="0" smtClean="0">
                <a:latin typeface="Courier New" pitchFamily="49" charset="0"/>
              </a:rPr>
              <a:t>function </a:t>
            </a:r>
            <a:r>
              <a:rPr lang="en-US" sz="1800" dirty="0" err="1" smtClean="0">
                <a:latin typeface="Courier New" pitchFamily="49" charset="0"/>
              </a:rPr>
              <a:t>addNumbers</a:t>
            </a:r>
            <a:r>
              <a:rPr lang="en-US" sz="1800" dirty="0" smtClean="0">
                <a:latin typeface="Courier New" pitchFamily="49" charset="0"/>
              </a:rPr>
              <a:t>($a, $b, $c) </a:t>
            </a: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marL="452628" lvl="2" indent="-192024">
              <a:spcBef>
                <a:spcPts val="300"/>
              </a:spcBef>
              <a:buSzPct val="68000"/>
              <a:buNone/>
              <a:tabLst>
                <a:tab pos="137795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$a = $b + $c;</a:t>
            </a:r>
          </a:p>
          <a:p>
            <a:pPr marL="452628" lvl="2" indent="-192024">
              <a:spcBef>
                <a:spcPts val="300"/>
              </a:spcBef>
              <a:buSzPct val="68000"/>
              <a:buNone/>
              <a:tabLst>
                <a:tab pos="137795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>
              <a:tabLst>
                <a:tab pos="1377950" algn="l"/>
              </a:tabLst>
            </a:pPr>
            <a:endParaRPr lang="en-US" altLang="en-US" sz="1600" dirty="0" smtClean="0"/>
          </a:p>
          <a:p>
            <a:pPr>
              <a:tabLst>
                <a:tab pos="1377950" algn="l"/>
              </a:tabLst>
            </a:pPr>
            <a:r>
              <a:rPr lang="en-US" altLang="en-US" sz="1600" dirty="0" smtClean="0"/>
              <a:t>Passing </a:t>
            </a:r>
            <a:r>
              <a:rPr lang="en-US" altLang="en-US" sz="1600" dirty="0" smtClean="0"/>
              <a:t>parameters </a:t>
            </a:r>
            <a:r>
              <a:rPr lang="en-US" altLang="en-US" sz="1600" dirty="0" smtClean="0"/>
              <a:t>by reference</a:t>
            </a:r>
            <a:r>
              <a:rPr lang="en-US" altLang="en-US" sz="1600" dirty="0" smtClean="0"/>
              <a:t>:</a:t>
            </a:r>
          </a:p>
          <a:p>
            <a:pPr marL="452628" lvl="2" indent="-192024">
              <a:spcBef>
                <a:spcPts val="300"/>
              </a:spcBef>
              <a:buSzPct val="68000"/>
              <a:buNone/>
              <a:tabLst>
                <a:tab pos="1377950" algn="l"/>
              </a:tabLst>
            </a:pPr>
            <a:r>
              <a:rPr lang="en-US" sz="1800" dirty="0" smtClean="0">
                <a:latin typeface="Courier New" pitchFamily="49" charset="0"/>
              </a:rPr>
              <a:t>function </a:t>
            </a:r>
            <a:r>
              <a:rPr lang="en-US" sz="1800" dirty="0" err="1" smtClean="0">
                <a:latin typeface="Courier New" pitchFamily="49" charset="0"/>
              </a:rPr>
              <a:t>averageNumbers</a:t>
            </a:r>
            <a:r>
              <a:rPr lang="en-US" sz="1800" dirty="0" smtClean="0">
                <a:latin typeface="Courier New" pitchFamily="49" charset="0"/>
              </a:rPr>
              <a:t>(&amp;$</a:t>
            </a:r>
            <a:r>
              <a:rPr lang="en-US" sz="1800" dirty="0" smtClean="0">
                <a:latin typeface="Courier New" pitchFamily="49" charset="0"/>
              </a:rPr>
              <a:t>a, </a:t>
            </a:r>
            <a:r>
              <a:rPr lang="en-US" sz="1800" dirty="0" smtClean="0">
                <a:latin typeface="Courier New" pitchFamily="49" charset="0"/>
              </a:rPr>
              <a:t>&amp;$</a:t>
            </a:r>
            <a:r>
              <a:rPr lang="en-US" sz="1800" dirty="0" smtClean="0">
                <a:latin typeface="Courier New" pitchFamily="49" charset="0"/>
              </a:rPr>
              <a:t>b, </a:t>
            </a:r>
            <a:r>
              <a:rPr lang="en-US" sz="1800" dirty="0" smtClean="0">
                <a:latin typeface="Courier New" pitchFamily="49" charset="0"/>
              </a:rPr>
              <a:t>&amp;$</a:t>
            </a:r>
            <a:r>
              <a:rPr lang="en-US" sz="1800" dirty="0" smtClean="0">
                <a:latin typeface="Courier New" pitchFamily="49" charset="0"/>
              </a:rPr>
              <a:t>c) {</a:t>
            </a:r>
          </a:p>
          <a:p>
            <a:pPr marL="452628" lvl="2" indent="-192024">
              <a:spcBef>
                <a:spcPts val="300"/>
              </a:spcBef>
              <a:buSzPct val="68000"/>
              <a:buNone/>
              <a:tabLst>
                <a:tab pos="1377950" algn="l"/>
              </a:tabLst>
            </a:pPr>
            <a:r>
              <a:rPr lang="en-US" sz="1800" dirty="0" smtClean="0">
                <a:latin typeface="Courier New" pitchFamily="49" charset="0"/>
              </a:rPr>
              <a:t>	$</a:t>
            </a:r>
            <a:r>
              <a:rPr lang="en-US" sz="1800" dirty="0" smtClean="0">
                <a:latin typeface="Courier New" pitchFamily="49" charset="0"/>
              </a:rPr>
              <a:t>a = $b + $c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marL="452628" lvl="2" indent="-192024">
              <a:spcBef>
                <a:spcPts val="300"/>
              </a:spcBef>
              <a:buSzPct val="68000"/>
              <a:buNone/>
              <a:tabLst>
                <a:tab pos="137795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>
              <a:buNone/>
              <a:tabLst>
                <a:tab pos="1377950" algn="l"/>
              </a:tabLst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291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Variable Scope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Variable scope</a:t>
            </a:r>
            <a:r>
              <a:rPr lang="en-US" altLang="en-US" smtClean="0"/>
              <a:t> is where in your program a declared variable can be used</a:t>
            </a:r>
          </a:p>
          <a:p>
            <a:pPr eaLnBrk="1" hangingPunct="1"/>
            <a:r>
              <a:rPr lang="en-US" altLang="en-US" smtClean="0"/>
              <a:t>A variable’s scope can be either global or local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global variable</a:t>
            </a:r>
            <a:r>
              <a:rPr lang="en-US" altLang="en-US" smtClean="0"/>
              <a:t> is one that is declared outside a function and is available to all parts of your program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local variable</a:t>
            </a:r>
            <a:r>
              <a:rPr lang="en-US" altLang="en-US" smtClean="0"/>
              <a:t> is declared inside a function and is only available within the function in which it is declared</a:t>
            </a:r>
          </a:p>
        </p:txBody>
      </p:sp>
    </p:spTree>
    <p:extLst>
      <p:ext uri="{BB962C8B-B14F-4D97-AF65-F5344CB8AC3E}">
        <p14:creationId xmlns:p14="http://schemas.microsoft.com/office/powerpoint/2010/main" xmlns="" val="329144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altLang="en-US" smtClean="0"/>
              <a:t> Keyword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PHP, you must declare a global variable with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altLang="en-US" dirty="0" smtClean="0"/>
              <a:t> keyword inside a function definition to make the variable available within the scope of that </a:t>
            </a:r>
            <a:r>
              <a:rPr lang="en-US" altLang="en-US" dirty="0" smtClean="0"/>
              <a:t>function</a:t>
            </a:r>
          </a:p>
          <a:p>
            <a:pPr eaLnBrk="1" hangingPunct="1"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GlobalVariable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"Global variable";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scopeExample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global $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GlobalVariable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"&lt;p&gt;$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GlobalVariable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&lt;/p&gt;";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scopeExample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2043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unter_170_Template.potx" id="{D540E2B1-6832-440B-B78E-E6989C477B3F}" vid="{DA608222-8E34-4D03-B81E-DE9099E94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Hunter_180_Template</Template>
  <TotalTime>611</TotalTime>
  <Words>2377</Words>
  <Application>Microsoft Office PowerPoint</Application>
  <PresentationFormat>On-screen Show (4:3)</PresentationFormat>
  <Paragraphs>348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Hunter_Theme</vt:lpstr>
      <vt:lpstr>PHP Programming with MySQL</vt:lpstr>
      <vt:lpstr>Defining Functions</vt:lpstr>
      <vt:lpstr>Defining Functions</vt:lpstr>
      <vt:lpstr>Defining Functions</vt:lpstr>
      <vt:lpstr>Calling Functions</vt:lpstr>
      <vt:lpstr>Returning Values</vt:lpstr>
      <vt:lpstr>Returning Values</vt:lpstr>
      <vt:lpstr>Understanding Variable Scope</vt:lpstr>
      <vt:lpstr>The global Keyword</vt:lpstr>
      <vt:lpstr>Making Decisions</vt:lpstr>
      <vt:lpstr>if Statements</vt:lpstr>
      <vt:lpstr>if Statements</vt:lpstr>
      <vt:lpstr>if...else Statements</vt:lpstr>
      <vt:lpstr>if...else Statements</vt:lpstr>
      <vt:lpstr>Nested if and if...else Statements</vt:lpstr>
      <vt:lpstr>switch Statements</vt:lpstr>
      <vt:lpstr>switch Statements</vt:lpstr>
      <vt:lpstr>switch Statements</vt:lpstr>
      <vt:lpstr>switch Statements</vt:lpstr>
      <vt:lpstr>switch Statements</vt:lpstr>
      <vt:lpstr>Exercise</vt:lpstr>
      <vt:lpstr>Repeating Code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do...while Statements</vt:lpstr>
      <vt:lpstr>do...while Statements</vt:lpstr>
      <vt:lpstr>do...while Statements</vt:lpstr>
      <vt:lpstr>for Statements</vt:lpstr>
      <vt:lpstr>for Statements</vt:lpstr>
      <vt:lpstr>for Statements</vt:lpstr>
      <vt:lpstr>foreach Statements</vt:lpstr>
      <vt:lpstr>foreach Statements</vt:lpstr>
      <vt:lpstr>   foreach Statements</vt:lpstr>
      <vt:lpstr>Including Files</vt:lpstr>
      <vt:lpstr>Summary</vt:lpstr>
      <vt:lpstr>Summary</vt:lpstr>
      <vt:lpstr>Summary</vt:lpstr>
      <vt:lpstr>Summary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MySQL</dc:title>
  <dc:creator>Windows User</dc:creator>
  <cp:lastModifiedBy>ADMINIBM</cp:lastModifiedBy>
  <cp:revision>66</cp:revision>
  <dcterms:created xsi:type="dcterms:W3CDTF">2016-10-12T00:22:16Z</dcterms:created>
  <dcterms:modified xsi:type="dcterms:W3CDTF">2016-11-07T13:00:54Z</dcterms:modified>
</cp:coreProperties>
</file>