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6" r:id="rId24"/>
    <p:sldId id="287" r:id="rId25"/>
    <p:sldId id="288" r:id="rId26"/>
    <p:sldId id="290" r:id="rId27"/>
    <p:sldId id="292" r:id="rId28"/>
    <p:sldId id="293" r:id="rId29"/>
    <p:sldId id="295" r:id="rId30"/>
    <p:sldId id="296" r:id="rId31"/>
    <p:sldId id="298" r:id="rId32"/>
    <p:sldId id="299" r:id="rId33"/>
    <p:sldId id="302" r:id="rId34"/>
    <p:sldId id="303" r:id="rId35"/>
    <p:sldId id="334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7" r:id="rId59"/>
    <p:sldId id="329" r:id="rId60"/>
    <p:sldId id="331" r:id="rId61"/>
    <p:sldId id="332" r:id="rId62"/>
    <p:sldId id="335" r:id="rId6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3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BC3152-9A5B-41DC-BE8C-AC310CBE2897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739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59D3-816E-4051-BC50-CDA72DFF8999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186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88FA-53C0-4CE4-A1AB-1302DBC73B2E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223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C8D2DEF-508A-490E-B826-B8E9ADCEA5DF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91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916E-9DE6-4132-8E62-20CA0FBD85EB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61272" y="6332561"/>
            <a:ext cx="1877417" cy="52543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r>
              <a:rPr lang="en-US" dirty="0" smtClean="0"/>
              <a:t>PHP Programming with MySQL, second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53273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7FC6-D092-4910-8BB0-BD4028BEB248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="" xmlns:p14="http://schemas.microsoft.com/office/powerpoint/2010/main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DB1B-C9AA-4CC3-A08D-39CA6391468D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2D0B-A3BE-4B7E-B57F-50E93C7825C4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9BD-957B-49EB-980A-795B1F849408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9593-0951-4071-8CF5-C84A8E0CB6E7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2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C81C7AE-DC6F-4078-9019-9BF0984F0383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6C4CE3-4212-455C-B8D8-1B74372D5B0A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="" xmlns:p14="http://schemas.microsoft.com/office/powerpoint/2010/main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8F6EECA8-8906-4E82-B78E-65C57EE68CC0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Programming with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494B1833-8857-458A-87E3-1292D2C831F0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</a:t>
            </a:r>
            <a:r>
              <a:rPr lang="en-US" altLang="en-US" baseline="30000" smtClean="0"/>
              <a:t>nd</a:t>
            </a:r>
            <a:r>
              <a:rPr lang="en-US" altLang="en-US" smtClean="0"/>
              <a:t> Edition</a:t>
            </a:r>
            <a:endParaRPr lang="en-US" altLang="en-US" sz="2000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a Single String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PHP provides a number of functions for analyzing, altering, and parsing text strings including: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Counting characters and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Transposing, converting, and changing the case of text within a string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9203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24FB138F-9F10-4DE4-892C-18E1C0047DE5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</a:t>
            </a:r>
            <a:r>
              <a:rPr lang="en-US" altLang="en-US" baseline="30000" smtClean="0"/>
              <a:t>nd</a:t>
            </a:r>
            <a:r>
              <a:rPr lang="en-US" altLang="en-US" smtClean="0"/>
              <a:t> Edition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Counting Characters and Words </a:t>
            </a:r>
            <a:br>
              <a:rPr lang="en-US" altLang="en-US" smtClean="0"/>
            </a:br>
            <a:r>
              <a:rPr lang="en-US" altLang="en-US" smtClean="0"/>
              <a:t>in a String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800" dirty="0" smtClean="0"/>
              <a:t>The most commonly used string counting function is the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strlen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function, which returns the total number of characters in a string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Escape sequences, such as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800" dirty="0" smtClean="0"/>
              <a:t>, are counted as one character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$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BookTitle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"The Cask of Amontillado";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echo "&lt;p&gt;The book title contains " . </a:t>
            </a:r>
            <a:br>
              <a:rPr lang="en-US" altLang="en-US" sz="1800" dirty="0" smtClean="0">
                <a:latin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strlen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($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BookTitle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 . " characters.&lt;/p&gt;";</a:t>
            </a:r>
          </a:p>
          <a:p>
            <a:pPr>
              <a:tabLst>
                <a:tab pos="688975" algn="l"/>
              </a:tabLst>
            </a:pPr>
            <a:endParaRPr lang="en-US" altLang="en-US" sz="1800" dirty="0" smtClean="0"/>
          </a:p>
          <a:p>
            <a:pPr>
              <a:tabLst>
                <a:tab pos="688975" algn="l"/>
              </a:tabLst>
            </a:pPr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str_word_count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returns the number of words in a string</a:t>
            </a:r>
          </a:p>
          <a:p>
            <a:pPr>
              <a:spcAft>
                <a:spcPct val="50000"/>
              </a:spcAft>
              <a:tabLst>
                <a:tab pos="688975" algn="l"/>
              </a:tabLst>
            </a:pPr>
            <a:r>
              <a:rPr lang="en-US" altLang="en-US" sz="1800" dirty="0" smtClean="0"/>
              <a:t>Pass the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str_word_count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a literal string or the name of a string variable whose words you want to count</a:t>
            </a:r>
          </a:p>
          <a:p>
            <a:pPr>
              <a:buNone/>
              <a:tabLst>
                <a:tab pos="688975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</a:rPr>
              <a:t>	$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BookTitle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"The Cask of Amontillado";</a:t>
            </a:r>
          </a:p>
          <a:p>
            <a:pPr>
              <a:buNone/>
              <a:tabLst>
                <a:tab pos="688975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echo "&lt;p&gt;The book title contains " .</a:t>
            </a:r>
            <a:br>
              <a:rPr lang="en-US" altLang="en-US" sz="1800" dirty="0" smtClean="0">
                <a:latin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str_word_count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($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BookTitle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)</a:t>
            </a:r>
            <a:r>
              <a:rPr lang="en-US" altLang="en-US" sz="1800" dirty="0" smtClean="0">
                <a:latin typeface="Courier New" panose="02070309020205020404" pitchFamily="49" charset="0"/>
              </a:rPr>
              <a:t>. " words.&lt;/p&gt;";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174225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8F9D36E7-02CE-4831-946E-F58BEFD98198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</a:t>
            </a:r>
            <a:r>
              <a:rPr lang="en-US" altLang="en-US" baseline="30000" smtClean="0"/>
              <a:t>nd</a:t>
            </a:r>
            <a:r>
              <a:rPr lang="en-US" altLang="en-US" smtClean="0"/>
              <a:t> Edition</a:t>
            </a:r>
            <a:endParaRPr lang="en-US" altLang="en-US" sz="200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Modifying the Case of a String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PHP provides several functions to manipulate the case of a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The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strtoupper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 smtClean="0"/>
              <a:t>function converts all letters in a string to uppercase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The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strtolower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 smtClean="0"/>
              <a:t>function converts all letters in a string to lowercase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The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ucfirst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 smtClean="0"/>
              <a:t>function ensures that the first character of a word is uppercase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The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lcfirst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 smtClean="0"/>
              <a:t>function ensures that the first character of a word is lowercase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The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ucwords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 smtClean="0"/>
              <a:t>function changes the first character of each word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 smtClean="0"/>
              <a:t>Use the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strtolower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 smtClean="0"/>
              <a:t>function on a string before using the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ucfirst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 smtClean="0"/>
              <a:t>and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ucwords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 smtClean="0"/>
              <a:t> to ensure that the remaining characters in a string are in lowercase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 smtClean="0"/>
              <a:t>Use the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strtoupper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 smtClean="0"/>
              <a:t>function on a string before using the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ucfirst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/>
              <a:t>) and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ucwords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 smtClean="0"/>
              <a:t> to ensure that the remaining characters in a string are in uppercase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759500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33CE967-8508-4969-ACDE-A6B3B7B358CC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Encoding and Decoding a String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PHP has several built-in functions to use with Web pages: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Some characters in XHTML have a special meaning and must be encoded using HTML entities in order to preserve that meaning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htmlspecialchars()</a:t>
            </a:r>
            <a:r>
              <a:rPr lang="en-US" altLang="en-US" smtClean="0"/>
              <a:t>function converts special characters to HTML entities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html_specialcharacters_decode()</a:t>
            </a:r>
            <a:r>
              <a:rPr lang="en-US" altLang="en-US" smtClean="0"/>
              <a:t> function converts HTML character entities into their equivalent characters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29988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104C0F5C-9E4F-4506-A5ED-5ABCB2E21F85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Encoding and Decoding a String</a:t>
            </a:r>
            <a:br>
              <a:rPr lang="en-US" altLang="en-US" smtClean="0"/>
            </a:br>
            <a:r>
              <a:rPr lang="en-US" altLang="en-US" smtClean="0"/>
              <a:t>(continued)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/>
              <a:t>The characters that are converted with the </a:t>
            </a:r>
            <a:r>
              <a:rPr lang="en-US" altLang="en-US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htmlspecialchars()</a:t>
            </a:r>
            <a:r>
              <a:rPr lang="en-US" altLang="en-US" sz="3200" smtClean="0"/>
              <a:t>function are:</a:t>
            </a:r>
          </a:p>
          <a:p>
            <a:pPr lvl="1" eaLnBrk="1" hangingPunct="1"/>
            <a:r>
              <a:rPr lang="en-US" altLang="en-US" sz="2800" smtClean="0"/>
              <a:t>'&amp;' (ampersand) becomes '&amp;amp;' </a:t>
            </a:r>
          </a:p>
          <a:p>
            <a:pPr lvl="1" eaLnBrk="1" hangingPunct="1"/>
            <a:r>
              <a:rPr lang="en-US" altLang="en-US" sz="2800" smtClean="0"/>
              <a:t>'"' (double quote) becomes '&amp;quot;' when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ENT_NOQUOTES</a:t>
            </a:r>
            <a:r>
              <a:rPr lang="en-US" altLang="en-US" sz="2800" smtClean="0"/>
              <a:t> is disabled. </a:t>
            </a:r>
          </a:p>
          <a:p>
            <a:pPr lvl="1" eaLnBrk="1" hangingPunct="1"/>
            <a:r>
              <a:rPr lang="en-US" altLang="en-US" sz="2800" smtClean="0"/>
              <a:t>''' (single quote) becomes '&amp;#039;' only when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ENT_QUOTES</a:t>
            </a:r>
            <a:r>
              <a:rPr lang="en-US" altLang="en-US" sz="2800" smtClean="0"/>
              <a:t> is enabled. </a:t>
            </a:r>
          </a:p>
          <a:p>
            <a:pPr lvl="1" eaLnBrk="1" hangingPunct="1"/>
            <a:r>
              <a:rPr lang="en-US" altLang="en-US" sz="2800" smtClean="0"/>
              <a:t>'&lt;' (less than) becomes '&amp;lt;' </a:t>
            </a:r>
          </a:p>
          <a:p>
            <a:pPr lvl="1" eaLnBrk="1" hangingPunct="1"/>
            <a:r>
              <a:rPr lang="en-US" altLang="en-US" sz="2800" smtClean="0"/>
              <a:t>'&gt;' (greater than) becomes '&amp;gt;'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75374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A791C616-461F-4321-8AA5-58AD95457C44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Encoding and Decoding a String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ENT_QUOTES</a:t>
            </a:r>
            <a:r>
              <a:rPr lang="en-US" altLang="en-US" smtClean="0"/>
              <a:t> is enabled in the PHP configuration, both single and double quotes are converted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 If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ENT_QUOTES</a:t>
            </a:r>
            <a:r>
              <a:rPr lang="en-US" altLang="en-US" smtClean="0"/>
              <a:t> is disabled in the PHP configuration, neither single nor double quotes are converted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77535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EA73D466-6196-433E-A7A7-113BF49AAE43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Encoding and Decoding a String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md5()</a:t>
            </a:r>
            <a:r>
              <a:rPr lang="en-US" altLang="en-US" sz="2800" dirty="0" smtClean="0"/>
              <a:t>function uses a strong encryption algorithm (called the Message-Digest Algorithm) to create a one-way hash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one-way hash </a:t>
            </a:r>
            <a:r>
              <a:rPr lang="en-US" altLang="en-US" sz="2400" dirty="0" smtClean="0"/>
              <a:t>is a fixed-length string based on the entered text, from which it is nearly impossible to determine the original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md5()</a:t>
            </a:r>
            <a:r>
              <a:rPr lang="en-US" altLang="en-US" sz="2400" dirty="0" smtClean="0"/>
              <a:t> function does not have an equivalent decode function, which makes it a useful function for storing passwords in a database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23295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276AC76E-2BA0-4DD8-8582-F7A06DA1026F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Other Ways to Manipulate a String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PHP provides three functions that remove leading or trailing spaces in a string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trim()</a:t>
            </a:r>
            <a:r>
              <a:rPr lang="en-US" altLang="en-US" smtClean="0"/>
              <a:t>function will strip (remove) leading or trailing spaces in a string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ltrim() </a:t>
            </a:r>
            <a:r>
              <a:rPr lang="en-US" altLang="en-US" smtClean="0"/>
              <a:t>function removes only the leading spaces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rtrim()</a:t>
            </a:r>
            <a:r>
              <a:rPr lang="en-US" altLang="en-US" smtClean="0"/>
              <a:t> function removes only the trailing spaces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smtClean="0"/>
          </a:p>
          <a:p>
            <a:pPr eaLnBrk="1" hangingPunct="1">
              <a:lnSpc>
                <a:spcPct val="90000"/>
              </a:lnSpc>
            </a:pPr>
            <a:endParaRPr lang="en-US" altLang="en-US" sz="2200" smtClean="0"/>
          </a:p>
          <a:p>
            <a:pPr eaLnBrk="1" hangingPunct="1">
              <a:lnSpc>
                <a:spcPct val="90000"/>
              </a:lnSpc>
            </a:pPr>
            <a:endParaRPr lang="en-US" altLang="en-US" sz="2200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86816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9140C856-DFA6-4EF3-A3FF-4F746492E675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dirty="0" smtClean="0"/>
              <a:t>function returns part of a string based on the values of the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z="1800" dirty="0" smtClean="0"/>
              <a:t> and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800" dirty="0" smtClean="0"/>
              <a:t>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The syntax for the </a:t>
            </a:r>
            <a:r>
              <a:rPr lang="en-US" altLang="en-US" sz="1800" dirty="0" err="1" smtClean="0"/>
              <a:t>substr</a:t>
            </a:r>
            <a:r>
              <a:rPr lang="en-US" altLang="en-US" sz="1800" dirty="0" smtClean="0"/>
              <a:t>() function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 smtClean="0"/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string, start, optional length); </a:t>
            </a: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7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A positive number in the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/>
              <a:t>parameter indicates how many character to skip at the beginning of the string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A negative number in the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z="1800" dirty="0" smtClean="0"/>
              <a:t> parameter indicates how many characters to count in from the end of the string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A positive value in the in the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2000" dirty="0" smtClean="0"/>
              <a:t> parameter determines how many characters to return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A negative value in the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2000" dirty="0" smtClean="0"/>
              <a:t> parameter skip that many characters at the end of the string and returns the middle portion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If the length is omitted or is greater than the remaining length of the string, the entire remainder of the string is returned</a:t>
            </a:r>
            <a:r>
              <a:rPr lang="en-US" altLang="en-US" sz="1800" dirty="0" smtClean="0"/>
              <a:t>.</a:t>
            </a:r>
            <a:endParaRPr lang="en-US" altLang="en-US" sz="2000" dirty="0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Other Ways to Manipulate a String</a:t>
            </a:r>
          </a:p>
        </p:txBody>
      </p:sp>
    </p:spTree>
    <p:extLst>
      <p:ext uri="{BB962C8B-B14F-4D97-AF65-F5344CB8AC3E}">
        <p14:creationId xmlns="" xmlns:p14="http://schemas.microsoft.com/office/powerpoint/2010/main" val="52177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D4A8532D-D290-4AD1-BB13-821BC49E9B82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Other Ways to Manipulate a String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$ExampleString = "woodworking project";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	echo substr($ExampleString,4) . "&lt;br /&gt;\n";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	echo substr($ExampleString,4,7) . "&lt;br /&gt;\n";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	echo substr($ExampleString,0,8) . "&lt;br /&gt;\n";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	echo substr($ExampleString,-7) . "&lt;br /&gt;\n";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	echo substr($ExampleString,-12,4) . "&lt;br /&gt;\n";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	</a:t>
            </a: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143000" y="5715000"/>
            <a:ext cx="655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Figure 3-10 Some examples using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substr() </a:t>
            </a:r>
            <a:r>
              <a:rPr lang="en-US" altLang="en-US" b="1"/>
              <a:t>function</a:t>
            </a:r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3944938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2868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09B4E645-3167-482A-BD33-7FAF60933778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PHP Programming with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, 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 Edition</a:t>
            </a:r>
            <a:endParaRPr lang="en-US" altLang="en-US" sz="2000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Constructing Text Strings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text string contains zero or more characters surrounded by double or single quotation marks</a:t>
            </a:r>
          </a:p>
          <a:p>
            <a:pPr eaLnBrk="1" hangingPunct="1"/>
            <a:r>
              <a:rPr lang="en-US" altLang="en-US" dirty="0" smtClean="0"/>
              <a:t>Text strings can be used as literal values or assigned to a variable</a:t>
            </a:r>
          </a:p>
          <a:p>
            <a:pPr lvl="1" eaLnBrk="1" hangingPunct="1">
              <a:buFontTx/>
              <a:buNone/>
            </a:pPr>
            <a:endParaRPr lang="en-US" altLang="en-US" sz="2100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100" dirty="0" smtClean="0">
                <a:latin typeface="Courier New" panose="02070309020205020404" pitchFamily="49" charset="0"/>
              </a:rPr>
              <a:t>echo "&lt;PHP literal text string&lt;/p&gt;";</a:t>
            </a:r>
          </a:p>
          <a:p>
            <a:pPr lvl="1" eaLnBrk="1" hangingPunct="1">
              <a:buFontTx/>
              <a:buNone/>
            </a:pPr>
            <a:r>
              <a:rPr lang="en-US" altLang="en-US" sz="2100" dirty="0" smtClean="0">
                <a:latin typeface="Courier New" panose="02070309020205020404" pitchFamily="49" charset="0"/>
              </a:rPr>
              <a:t>$</a:t>
            </a:r>
            <a:r>
              <a:rPr lang="en-US" altLang="en-US" sz="2100" dirty="0" err="1" smtClean="0">
                <a:latin typeface="Courier New" panose="02070309020205020404" pitchFamily="49" charset="0"/>
              </a:rPr>
              <a:t>StringVariable</a:t>
            </a:r>
            <a:r>
              <a:rPr lang="en-US" altLang="en-US" sz="2100" dirty="0" smtClean="0">
                <a:latin typeface="Courier New" panose="02070309020205020404" pitchFamily="49" charset="0"/>
              </a:rPr>
              <a:t> = "&lt;p&gt;PHP literal text string&lt;/p&gt;";</a:t>
            </a:r>
          </a:p>
          <a:p>
            <a:pPr lvl="1" eaLnBrk="1" hangingPunct="1">
              <a:buFontTx/>
              <a:buNone/>
            </a:pPr>
            <a:r>
              <a:rPr lang="en-US" altLang="en-US" sz="2100" dirty="0" smtClean="0">
                <a:latin typeface="Courier New" panose="02070309020205020404" pitchFamily="49" charset="0"/>
              </a:rPr>
              <a:t>echo $</a:t>
            </a:r>
            <a:r>
              <a:rPr lang="en-US" altLang="en-US" sz="2100" dirty="0" err="1" smtClean="0">
                <a:latin typeface="Courier New" panose="02070309020205020404" pitchFamily="49" charset="0"/>
              </a:rPr>
              <a:t>StringVariable</a:t>
            </a:r>
            <a:r>
              <a:rPr lang="en-US" altLang="en-US" sz="21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 string must begin and end with a matching quotation mark (single or double)</a:t>
            </a:r>
          </a:p>
        </p:txBody>
      </p:sp>
    </p:spTree>
    <p:extLst>
      <p:ext uri="{BB962C8B-B14F-4D97-AF65-F5344CB8AC3E}">
        <p14:creationId xmlns="" xmlns:p14="http://schemas.microsoft.com/office/powerpoint/2010/main" val="340330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226F15C0-7B45-4EF2-AC90-A8AA3906720A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Multiple Strings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Parsing</a:t>
            </a:r>
            <a:r>
              <a:rPr lang="en-US" altLang="en-US" smtClean="0"/>
              <a:t> is the act of dividing a string into logical component substrings or tokens</a:t>
            </a:r>
          </a:p>
          <a:p>
            <a:pPr eaLnBrk="1" hangingPunct="1"/>
            <a:r>
              <a:rPr lang="en-US" altLang="en-US" smtClean="0"/>
              <a:t>When programming, parsing refers to the extraction of information from string literals </a:t>
            </a:r>
            <a:br>
              <a:rPr lang="en-US" altLang="en-US" smtClean="0"/>
            </a:br>
            <a:r>
              <a:rPr lang="en-US" altLang="en-US" smtClean="0"/>
              <a:t>and variables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74323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13BC0871-B44B-42B6-9EB0-70D263FD5D28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and Extracting Characters and Substrings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smtClean="0"/>
          </a:p>
          <a:p>
            <a:pPr eaLnBrk="1" hangingPunct="1"/>
            <a:r>
              <a:rPr lang="en-US" altLang="en-US" sz="3200" smtClean="0"/>
              <a:t>There are two types of string search and extraction functions: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smtClean="0"/>
              <a:t>Functions that return a numeric position in a text string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smtClean="0"/>
              <a:t>Functions that return a character or substring</a:t>
            </a:r>
            <a:endParaRPr lang="en-US" altLang="en-US" sz="2800" b="1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smtClean="0"/>
              <a:t>Both functions return a value of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800" smtClean="0"/>
              <a:t> if the search string is not found</a:t>
            </a:r>
          </a:p>
        </p:txBody>
      </p:sp>
    </p:spTree>
    <p:extLst>
      <p:ext uri="{BB962C8B-B14F-4D97-AF65-F5344CB8AC3E}">
        <p14:creationId xmlns="" xmlns:p14="http://schemas.microsoft.com/office/powerpoint/2010/main" val="1074085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AB51B13F-9D7F-4E32-831C-AFEFF5E56932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Finding and Extracting Characters and Substrings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strpos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800" dirty="0" smtClean="0"/>
              <a:t>function performs a case-sensitive search and returns the position of the first occurrence of one string in another string</a:t>
            </a:r>
          </a:p>
          <a:p>
            <a:pPr eaLnBrk="1" hangingPunct="1"/>
            <a:r>
              <a:rPr lang="en-US" altLang="en-US" sz="1800" dirty="0" smtClean="0"/>
              <a:t>Pass two arguments to the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strpos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function:</a:t>
            </a:r>
          </a:p>
          <a:p>
            <a:pPr lvl="1" eaLnBrk="1" hangingPunct="1"/>
            <a:r>
              <a:rPr lang="en-US" altLang="en-US" sz="2000" dirty="0" smtClean="0"/>
              <a:t>The first argument is the string you want to search </a:t>
            </a:r>
          </a:p>
          <a:p>
            <a:pPr lvl="1" eaLnBrk="1" hangingPunct="1"/>
            <a:r>
              <a:rPr lang="en-US" altLang="en-US" sz="2000" dirty="0" smtClean="0"/>
              <a:t>The second argument contains the characters for which you want to search</a:t>
            </a:r>
          </a:p>
          <a:p>
            <a:pPr eaLnBrk="1" hangingPunct="1"/>
            <a:r>
              <a:rPr lang="en-US" altLang="en-US" sz="1800" dirty="0" smtClean="0"/>
              <a:t>If the search string is not found, the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strpos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returns a Boolean value of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altLang="en-US" sz="1800" dirty="0" smtClean="0"/>
              <a:t>Pass to the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strchr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 </a:t>
            </a:r>
            <a:r>
              <a:rPr lang="en-US" altLang="en-US" sz="1800" dirty="0" smtClean="0"/>
              <a:t>and the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strrchr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 </a:t>
            </a:r>
            <a:r>
              <a:rPr lang="en-US" altLang="en-US" sz="1800" dirty="0" smtClean="0"/>
              <a:t>functions the string and the character for which you want to search</a:t>
            </a:r>
          </a:p>
          <a:p>
            <a:r>
              <a:rPr lang="en-US" altLang="en-US" sz="1800" dirty="0" smtClean="0"/>
              <a:t>Both functions return a substring from the specified characters to the end of the string</a:t>
            </a:r>
          </a:p>
          <a:p>
            <a:r>
              <a:rPr lang="en-US" altLang="en-US" sz="1800" dirty="0" err="1" smtClean="0">
                <a:latin typeface="Courier New" panose="02070309020205020404" pitchFamily="49" charset="0"/>
              </a:rPr>
              <a:t>strchr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starts searching at the beginning of a string</a:t>
            </a:r>
          </a:p>
          <a:p>
            <a:r>
              <a:rPr lang="en-US" altLang="en-US" sz="1800" dirty="0" err="1" smtClean="0">
                <a:latin typeface="Courier New" panose="02070309020205020404" pitchFamily="49" charset="0"/>
              </a:rPr>
              <a:t>strrchr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starts searching at the </a:t>
            </a:r>
            <a:br>
              <a:rPr lang="en-US" altLang="en-US" sz="1800" dirty="0" smtClean="0"/>
            </a:br>
            <a:r>
              <a:rPr lang="en-US" altLang="en-US" sz="1800" dirty="0" smtClean="0"/>
              <a:t>end of a string</a:t>
            </a: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791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F2BB1A0-15A2-4614-A9EA-98AD1C43965E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Replacing Characters and Substrings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str_replace()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str_ireplace()</a:t>
            </a:r>
            <a:r>
              <a:rPr lang="en-US" altLang="en-US" smtClean="0"/>
              <a:t> functions both accept three arguments:</a:t>
            </a:r>
          </a:p>
          <a:p>
            <a:pPr lvl="1" eaLnBrk="1" hangingPunct="1"/>
            <a:r>
              <a:rPr lang="en-US" altLang="en-US" smtClean="0"/>
              <a:t>The string you want to search for </a:t>
            </a:r>
          </a:p>
          <a:p>
            <a:pPr lvl="1" eaLnBrk="1" hangingPunct="1"/>
            <a:r>
              <a:rPr lang="en-US" altLang="en-US" smtClean="0"/>
              <a:t>A replacement string</a:t>
            </a:r>
          </a:p>
          <a:p>
            <a:pPr lvl="1" eaLnBrk="1" hangingPunct="1">
              <a:spcAft>
                <a:spcPct val="45000"/>
              </a:spcAft>
            </a:pPr>
            <a:r>
              <a:rPr lang="en-US" altLang="en-US" smtClean="0"/>
              <a:t>The string in which you want to replace characters</a:t>
            </a:r>
          </a:p>
          <a:p>
            <a:pPr eaLnBrk="1" hangingPunct="1">
              <a:buFontTx/>
              <a:buNone/>
            </a:pPr>
            <a:r>
              <a:rPr lang="en-US" altLang="en-US" sz="1700" smtClean="0">
                <a:latin typeface="Courier New" panose="02070309020205020404" pitchFamily="49" charset="0"/>
              </a:rPr>
              <a:t>$Email = "president@whitehouse.gov";</a:t>
            </a:r>
          </a:p>
          <a:p>
            <a:pPr eaLnBrk="1" hangingPunct="1">
              <a:buFontTx/>
              <a:buNone/>
            </a:pPr>
            <a:r>
              <a:rPr lang="en-US" altLang="en-US" sz="1700" smtClean="0">
                <a:latin typeface="Courier New" panose="02070309020205020404" pitchFamily="49" charset="0"/>
              </a:rPr>
              <a:t>$NewEmail = </a:t>
            </a:r>
            <a:r>
              <a:rPr lang="en-US" altLang="en-US" sz="1700" b="1" smtClean="0">
                <a:latin typeface="Courier New" panose="02070309020205020404" pitchFamily="49" charset="0"/>
              </a:rPr>
              <a:t>str_replace("president", "vice.president", $Email)</a:t>
            </a:r>
            <a:r>
              <a:rPr lang="en-US" altLang="en-US" sz="17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700" smtClean="0">
                <a:latin typeface="Courier New" panose="02070309020205020404" pitchFamily="49" charset="0"/>
              </a:rPr>
              <a:t>echo $NewEmail; // prints 'vice.president@whitehouse.gov'</a:t>
            </a:r>
          </a:p>
          <a:p>
            <a:pPr eaLnBrk="1" hangingPunct="1"/>
            <a:endParaRPr lang="en-US" altLang="en-US" sz="1700" smtClean="0"/>
          </a:p>
        </p:txBody>
      </p:sp>
    </p:spTree>
    <p:extLst>
      <p:ext uri="{BB962C8B-B14F-4D97-AF65-F5344CB8AC3E}">
        <p14:creationId xmlns="" xmlns:p14="http://schemas.microsoft.com/office/powerpoint/2010/main" val="4172669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10C56B00-0338-4880-B9D1-CBB21CF020DE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Dividing Strings into Smaller Pieces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strtok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to break a string into smaller strings, called </a:t>
            </a:r>
            <a:r>
              <a:rPr lang="en-US" altLang="en-US" b="1" dirty="0" smtClean="0"/>
              <a:t>tokens</a:t>
            </a:r>
          </a:p>
          <a:p>
            <a:pPr eaLnBrk="1" hangingPunct="1"/>
            <a:r>
              <a:rPr lang="en-US" altLang="en-US" dirty="0" smtClean="0"/>
              <a:t>The syntax for the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strtok</a:t>
            </a:r>
            <a:r>
              <a:rPr lang="en-US" altLang="en-US" b="1" dirty="0" smtClean="0">
                <a:latin typeface="Courier New" panose="02070309020205020404" pitchFamily="49" charset="0"/>
              </a:rPr>
              <a:t>()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function is: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 </a:t>
            </a:r>
            <a:r>
              <a:rPr lang="en-US" altLang="en-US" sz="2200" i="1" dirty="0" smtClean="0">
                <a:latin typeface="Courier New" panose="02070309020205020404" pitchFamily="49" charset="0"/>
              </a:rPr>
              <a:t>$variable </a:t>
            </a:r>
            <a:r>
              <a:rPr lang="en-US" altLang="en-US" sz="2200" dirty="0" smtClean="0">
                <a:latin typeface="Courier New" panose="02070309020205020404" pitchFamily="49" charset="0"/>
              </a:rPr>
              <a:t>= 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strtok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</a:t>
            </a:r>
            <a:r>
              <a:rPr lang="en-US" altLang="en-US" sz="2200" i="1" dirty="0" smtClean="0">
                <a:latin typeface="Courier New" panose="02070309020205020404" pitchFamily="49" charset="0"/>
              </a:rPr>
              <a:t>string, separators</a:t>
            </a:r>
            <a:r>
              <a:rPr lang="en-US" altLang="en-US" sz="2200" dirty="0" smtClean="0"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strtok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returns a String.</a:t>
            </a:r>
          </a:p>
          <a:p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strtok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returns the entire string if:</a:t>
            </a:r>
          </a:p>
          <a:p>
            <a:pPr lvl="1" eaLnBrk="1" hangingPunct="1"/>
            <a:r>
              <a:rPr lang="en-US" altLang="en-US" sz="2400" dirty="0" smtClean="0"/>
              <a:t>An empty string is specified as the second argument of the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strtok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()</a:t>
            </a:r>
            <a:r>
              <a:rPr lang="en-US" altLang="en-US" sz="2400" dirty="0" smtClean="0"/>
              <a:t> function </a:t>
            </a:r>
          </a:p>
          <a:p>
            <a:pPr lvl="1" eaLnBrk="1" hangingPunct="1"/>
            <a:r>
              <a:rPr lang="en-US" altLang="en-US" sz="2400" dirty="0" smtClean="0"/>
              <a:t>The string does not contain any of the separators specified</a:t>
            </a:r>
          </a:p>
        </p:txBody>
      </p:sp>
    </p:spTree>
    <p:extLst>
      <p:ext uri="{BB962C8B-B14F-4D97-AF65-F5344CB8AC3E}">
        <p14:creationId xmlns="" xmlns:p14="http://schemas.microsoft.com/office/powerpoint/2010/main" val="256031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29155C2B-4D61-48D9-BDEE-AE9FB2FED915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Dividing Strings into Smaller Pieces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678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7413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$Presidents = </a:t>
            </a:r>
            <a:r>
              <a:rPr lang="en-US" altLang="en-US" sz="1800" smtClean="0"/>
              <a:t>" </a:t>
            </a:r>
            <a:r>
              <a:rPr lang="en-US" altLang="en-US" sz="1800" smtClean="0">
                <a:latin typeface="Courier New" panose="02070309020205020404" pitchFamily="49" charset="0"/>
              </a:rPr>
              <a:t>George Washington;John Thomas Jefferson;James Madison;James Monroe";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413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$President = </a:t>
            </a:r>
            <a:r>
              <a:rPr lang="en-US" altLang="en-US" sz="1800" b="1" smtClean="0">
                <a:latin typeface="Courier New" panose="02070309020205020404" pitchFamily="49" charset="0"/>
              </a:rPr>
              <a:t>strtok($Presidents, ";")</a:t>
            </a:r>
            <a:r>
              <a:rPr lang="en-US" altLang="en-US" sz="18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413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while ($President != NULL) {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413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		echo "$President&lt;br /&gt;";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413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		$President = </a:t>
            </a:r>
            <a:r>
              <a:rPr lang="en-US" altLang="en-US" sz="1800" b="1" smtClean="0">
                <a:latin typeface="Courier New" panose="02070309020205020404" pitchFamily="49" charset="0"/>
              </a:rPr>
              <a:t>strtok(";")</a:t>
            </a:r>
            <a:r>
              <a:rPr lang="en-US" altLang="en-US" sz="18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41363" algn="l"/>
              </a:tabLst>
            </a:pPr>
            <a:r>
              <a:rPr lang="en-US" altLang="en-US" sz="17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endParaRPr lang="en-US" altLang="en-US" sz="1800" smtClean="0">
              <a:latin typeface="Courier New" panose="02070309020205020404" pitchFamily="49" charset="0"/>
            </a:endParaRP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1343891" y="5775325"/>
            <a:ext cx="63450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Figure 3-15  Output of a script that uses the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strtok</a:t>
            </a:r>
            <a:r>
              <a:rPr lang="en-US" altLang="en-US" sz="1600" b="1" dirty="0">
                <a:latin typeface="Courier New" panose="02070309020205020404" pitchFamily="49" charset="0"/>
              </a:rPr>
              <a:t>()</a:t>
            </a:r>
            <a:r>
              <a:rPr lang="en-US" altLang="en-US" sz="1600" b="1" dirty="0"/>
              <a:t> function</a:t>
            </a:r>
          </a:p>
        </p:txBody>
      </p:sp>
      <p:pic>
        <p:nvPicPr>
          <p:cNvPr id="3277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39624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4496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F47849F-D220-4321-897F-69721B705CC5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Converting between Strings and Arrays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str_split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 </a:t>
            </a:r>
            <a:r>
              <a:rPr lang="en-US" altLang="en-US" sz="2000" dirty="0" smtClean="0"/>
              <a:t>and 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explode()</a:t>
            </a:r>
            <a:r>
              <a:rPr lang="en-US" altLang="en-US" sz="2000" dirty="0" smtClean="0"/>
              <a:t> functions split a string into an indexed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str_split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</a:t>
            </a:r>
            <a:r>
              <a:rPr lang="en-US" altLang="en-US" sz="2000" dirty="0" smtClean="0"/>
              <a:t> function splits each character in a string into an array element using  the syntax: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		</a:t>
            </a:r>
            <a:r>
              <a:rPr lang="en-US" altLang="en-US" sz="2000" dirty="0" smtClean="0">
                <a:latin typeface="Courier New" panose="02070309020205020404" pitchFamily="49" charset="0"/>
              </a:rPr>
              <a:t>$</a:t>
            </a:r>
            <a:r>
              <a:rPr lang="en-US" altLang="en-US" sz="2000" i="1" dirty="0" smtClean="0">
                <a:latin typeface="Courier New" panose="02070309020205020404" pitchFamily="49" charset="0"/>
              </a:rPr>
              <a:t>array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str_split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i="1" dirty="0" smtClean="0">
                <a:latin typeface="Courier New" panose="02070309020205020404" pitchFamily="49" charset="0"/>
              </a:rPr>
              <a:t>string</a:t>
            </a:r>
            <a:r>
              <a:rPr lang="en-US" altLang="en-US" sz="2000" dirty="0" smtClean="0">
                <a:latin typeface="Courier New" panose="02070309020205020404" pitchFamily="49" charset="0"/>
              </a:rPr>
              <a:t>[, </a:t>
            </a:r>
            <a:r>
              <a:rPr lang="en-US" altLang="en-US" sz="2000" i="1" dirty="0" smtClean="0">
                <a:latin typeface="Courier New" panose="02070309020205020404" pitchFamily="49" charset="0"/>
              </a:rPr>
              <a:t>length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i="1" dirty="0" smtClean="0">
                <a:latin typeface="Courier New" panose="02070309020205020404" pitchFamily="49" charset="0"/>
              </a:rPr>
              <a:t>length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argument represents the number </a:t>
            </a:r>
            <a:br>
              <a:rPr lang="en-US" altLang="en-US" sz="2000" dirty="0" smtClean="0"/>
            </a:br>
            <a:r>
              <a:rPr lang="en-US" altLang="en-US" sz="2000" dirty="0" smtClean="0"/>
              <a:t>of characters you want assigned to each array element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explode()</a:t>
            </a:r>
            <a:r>
              <a:rPr lang="en-US" altLang="en-US" sz="2000" dirty="0" smtClean="0"/>
              <a:t> function splits a string into an indexed array at a specified separator</a:t>
            </a:r>
          </a:p>
          <a:p>
            <a:r>
              <a:rPr lang="en-US" altLang="en-US" sz="2000" dirty="0" smtClean="0"/>
              <a:t>The syntax for the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explode()</a:t>
            </a:r>
            <a:r>
              <a:rPr lang="en-US" altLang="en-US" sz="2000" dirty="0" smtClean="0"/>
              <a:t> function is:</a:t>
            </a:r>
          </a:p>
          <a:p>
            <a:pPr>
              <a:buNone/>
            </a:pPr>
            <a:r>
              <a:rPr lang="en-US" altLang="en-US" sz="2000" dirty="0" smtClean="0"/>
              <a:t> 		</a:t>
            </a:r>
            <a:r>
              <a:rPr lang="en-US" altLang="en-US" sz="2000" dirty="0" smtClean="0">
                <a:latin typeface="Courier New" panose="02070309020205020404" pitchFamily="49" charset="0"/>
              </a:rPr>
              <a:t>$</a:t>
            </a:r>
            <a:r>
              <a:rPr lang="en-US" altLang="en-US" sz="2000" i="1" dirty="0" smtClean="0">
                <a:latin typeface="Courier New" panose="02070309020205020404" pitchFamily="49" charset="0"/>
              </a:rPr>
              <a:t>array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= explode(</a:t>
            </a:r>
            <a:r>
              <a:rPr lang="en-US" altLang="en-US" sz="2000" i="1" dirty="0" smtClean="0">
                <a:latin typeface="Courier New" panose="02070309020205020404" pitchFamily="49" charset="0"/>
              </a:rPr>
              <a:t>separators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 string);</a:t>
            </a:r>
          </a:p>
          <a:p>
            <a:r>
              <a:rPr lang="en-US" altLang="en-US" sz="2000" dirty="0" smtClean="0"/>
              <a:t>The order of the arguments for the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explode()</a:t>
            </a:r>
            <a:r>
              <a:rPr lang="en-US" altLang="en-US" sz="2000" dirty="0" smtClean="0"/>
              <a:t> function is the reverse of the arguments for the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strtok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</a:t>
            </a:r>
            <a:r>
              <a:rPr lang="en-US" altLang="en-US" sz="2000" dirty="0" smtClean="0"/>
              <a:t> function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094182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57CEB30-0BC0-45C7-9B37-2B22F8740F10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between Strings and Arrays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$Presidents = "George Washington;JohnAdams; Thomas Jefferson;James Madison;James Monroe";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$PresidentArray = </a:t>
            </a:r>
            <a:r>
              <a:rPr lang="en-US" altLang="en-US" sz="2200" b="1" smtClean="0">
                <a:latin typeface="Courier New" panose="02070309020205020404" pitchFamily="49" charset="0"/>
              </a:rPr>
              <a:t>explode(";", $Presidents)</a:t>
            </a:r>
            <a:r>
              <a:rPr lang="en-US" altLang="en-US" sz="22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foreach ($PresidentArray as $President) {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		echo "$President&lt;br /&gt;";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tabLst>
                <a:tab pos="741363" algn="l"/>
              </a:tabLst>
            </a:pPr>
            <a:r>
              <a:rPr lang="en-US" altLang="en-US" smtClean="0"/>
              <a:t>If the string does not contain the specified separators, the entire string is assigned to the </a:t>
            </a:r>
            <a:br>
              <a:rPr lang="en-US" altLang="en-US" smtClean="0"/>
            </a:br>
            <a:r>
              <a:rPr lang="en-US" altLang="en-US" smtClean="0"/>
              <a:t>first element of the array</a:t>
            </a:r>
          </a:p>
        </p:txBody>
      </p:sp>
    </p:spTree>
    <p:extLst>
      <p:ext uri="{BB962C8B-B14F-4D97-AF65-F5344CB8AC3E}">
        <p14:creationId xmlns="" xmlns:p14="http://schemas.microsoft.com/office/powerpoint/2010/main" val="4216264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04473742-5E67-4154-A524-21AFB97E82EF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Converting between Strings and Arrays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explode()</a:t>
            </a:r>
            <a:r>
              <a:rPr lang="en-US" altLang="en-US" dirty="0" smtClean="0"/>
              <a:t> function</a:t>
            </a:r>
          </a:p>
          <a:p>
            <a:pPr lvl="1" eaLnBrk="1" hangingPunct="1"/>
            <a:r>
              <a:rPr lang="en-US" altLang="en-US" dirty="0" smtClean="0"/>
              <a:t>Does not separate a string at each character that is included in the </a:t>
            </a:r>
            <a:r>
              <a:rPr lang="en-US" altLang="en-US" i="1" dirty="0" smtClean="0"/>
              <a:t>separator </a:t>
            </a:r>
            <a:r>
              <a:rPr lang="en-US" altLang="en-US" dirty="0" smtClean="0"/>
              <a:t>argument</a:t>
            </a:r>
          </a:p>
          <a:p>
            <a:pPr lvl="1" eaLnBrk="1" hangingPunct="1"/>
            <a:r>
              <a:rPr lang="en-US" altLang="en-US" dirty="0" smtClean="0"/>
              <a:t>Evaluates the characters in the </a:t>
            </a:r>
            <a:r>
              <a:rPr lang="en-US" altLang="en-US" i="1" dirty="0" smtClean="0"/>
              <a:t>separator </a:t>
            </a:r>
            <a:r>
              <a:rPr lang="en-US" altLang="en-US" dirty="0" smtClean="0"/>
              <a:t>argument as a substring</a:t>
            </a:r>
          </a:p>
          <a:p>
            <a:pPr lvl="1" eaLnBrk="1" hangingPunct="1"/>
            <a:r>
              <a:rPr lang="en-US" altLang="en-US" dirty="0" smtClean="0"/>
              <a:t>If you pass to the </a:t>
            </a:r>
            <a:r>
              <a:rPr lang="en-US" altLang="en-US" dirty="0" smtClean="0">
                <a:latin typeface="Courier New" panose="02070309020205020404" pitchFamily="49" charset="0"/>
              </a:rPr>
              <a:t>explode()</a:t>
            </a:r>
            <a:r>
              <a:rPr lang="en-US" altLang="en-US" dirty="0" smtClean="0"/>
              <a:t>function an empty string as the </a:t>
            </a:r>
            <a:r>
              <a:rPr lang="en-US" altLang="en-US" i="1" dirty="0" smtClean="0"/>
              <a:t>separator </a:t>
            </a:r>
            <a:r>
              <a:rPr lang="en-US" altLang="en-US" dirty="0" smtClean="0"/>
              <a:t>argument, the function returns a Boolean value of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implode()</a:t>
            </a:r>
            <a:r>
              <a:rPr lang="en-US" altLang="en-US" dirty="0" smtClean="0"/>
              <a:t>function combines an array’s elements into a single string, separated by specified characters</a:t>
            </a:r>
          </a:p>
          <a:p>
            <a:r>
              <a:rPr lang="en-US" altLang="en-US" dirty="0" smtClean="0"/>
              <a:t>The syntax is:</a:t>
            </a:r>
          </a:p>
          <a:p>
            <a:pPr>
              <a:buNone/>
            </a:pPr>
            <a:r>
              <a:rPr lang="en-US" altLang="en-US" dirty="0" smtClean="0"/>
              <a:t>		</a:t>
            </a:r>
            <a:r>
              <a:rPr lang="en-US" altLang="en-US" sz="2200" dirty="0" smtClean="0">
                <a:latin typeface="Courier New" panose="02070309020205020404" pitchFamily="49" charset="0"/>
              </a:rPr>
              <a:t>$v</a:t>
            </a:r>
            <a:r>
              <a:rPr lang="en-US" altLang="en-US" sz="2200" i="1" dirty="0" smtClean="0">
                <a:latin typeface="Courier New" panose="02070309020205020404" pitchFamily="49" charset="0"/>
              </a:rPr>
              <a:t>ariable </a:t>
            </a:r>
            <a:r>
              <a:rPr lang="en-US" altLang="en-US" sz="2200" dirty="0" smtClean="0">
                <a:latin typeface="Courier New" panose="02070309020205020404" pitchFamily="49" charset="0"/>
              </a:rPr>
              <a:t>= implode(</a:t>
            </a:r>
            <a:r>
              <a:rPr lang="en-US" altLang="en-US" sz="2200" i="1" dirty="0" smtClean="0">
                <a:latin typeface="Courier New" panose="02070309020205020404" pitchFamily="49" charset="0"/>
              </a:rPr>
              <a:t>separators</a:t>
            </a:r>
            <a:r>
              <a:rPr lang="en-US" altLang="en-US" sz="2200" dirty="0" smtClean="0">
                <a:latin typeface="Courier New" panose="02070309020205020404" pitchFamily="49" charset="0"/>
              </a:rPr>
              <a:t>, </a:t>
            </a:r>
            <a:r>
              <a:rPr lang="en-US" altLang="en-US" sz="2200" i="1" dirty="0" smtClean="0">
                <a:latin typeface="Courier New" panose="02070309020205020404" pitchFamily="49" charset="0"/>
              </a:rPr>
              <a:t>array</a:t>
            </a:r>
            <a:r>
              <a:rPr lang="en-US" altLang="en-US" sz="2200" dirty="0" smtClean="0">
                <a:latin typeface="Courier New" panose="02070309020205020404" pitchFamily="49" charset="0"/>
              </a:rPr>
              <a:t>);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4841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7AB5D5F3-8E80-4DC8-95F4-AD92944FFB21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Converting between Strings and Arrays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458200" cy="141316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700" dirty="0" smtClean="0">
                <a:latin typeface="Courier New" panose="02070309020205020404" pitchFamily="49" charset="0"/>
              </a:rPr>
              <a:t>$</a:t>
            </a:r>
            <a:r>
              <a:rPr lang="en-US" altLang="en-US" sz="1700" dirty="0" err="1" smtClean="0">
                <a:latin typeface="Courier New" panose="02070309020205020404" pitchFamily="49" charset="0"/>
              </a:rPr>
              <a:t>PresidentsArray</a:t>
            </a:r>
            <a:r>
              <a:rPr lang="en-US" altLang="en-US" sz="1700" dirty="0" smtClean="0">
                <a:latin typeface="Courier New" panose="02070309020205020404" pitchFamily="49" charset="0"/>
              </a:rPr>
              <a:t> = array("George Washington", “John Adams", </a:t>
            </a:r>
          </a:p>
          <a:p>
            <a:pPr eaLnBrk="1" hangingPunct="1">
              <a:buFontTx/>
              <a:buNone/>
            </a:pPr>
            <a:r>
              <a:rPr lang="en-US" altLang="en-US" sz="1700" dirty="0" smtClean="0">
                <a:latin typeface="Courier New" panose="02070309020205020404" pitchFamily="49" charset="0"/>
              </a:rPr>
              <a:t>“Thomas Jefferson", “James Madison", “James Monroe");</a:t>
            </a:r>
          </a:p>
          <a:p>
            <a:pPr eaLnBrk="1" hangingPunct="1">
              <a:buFontTx/>
              <a:buNone/>
            </a:pPr>
            <a:r>
              <a:rPr lang="en-US" altLang="en-US" sz="1700" dirty="0" smtClean="0">
                <a:latin typeface="Courier New" panose="02070309020205020404" pitchFamily="49" charset="0"/>
              </a:rPr>
              <a:t>$Presidents = </a:t>
            </a:r>
            <a:r>
              <a:rPr lang="en-US" altLang="en-US" sz="1700" b="1" dirty="0" smtClean="0">
                <a:latin typeface="Courier New" panose="02070309020205020404" pitchFamily="49" charset="0"/>
              </a:rPr>
              <a:t>implode(", ", $</a:t>
            </a:r>
            <a:r>
              <a:rPr lang="en-US" altLang="en-US" sz="1700" b="1" dirty="0" err="1" smtClean="0">
                <a:latin typeface="Courier New" panose="02070309020205020404" pitchFamily="49" charset="0"/>
              </a:rPr>
              <a:t>PresidentsArray</a:t>
            </a:r>
            <a:r>
              <a:rPr lang="en-US" altLang="en-US" sz="1700" b="1" dirty="0" smtClean="0">
                <a:latin typeface="Courier New" panose="02070309020205020404" pitchFamily="49" charset="0"/>
              </a:rPr>
              <a:t>)</a:t>
            </a:r>
            <a:r>
              <a:rPr lang="en-US" altLang="en-US" sz="17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700" dirty="0" smtClean="0">
                <a:latin typeface="Courier New" panose="02070309020205020404" pitchFamily="49" charset="0"/>
              </a:rPr>
              <a:t>echo $Presidents;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1219200" y="5131087"/>
            <a:ext cx="67778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Figure 3-18  Output of a string created with the </a:t>
            </a:r>
            <a:r>
              <a:rPr lang="en-US" altLang="en-US" sz="1600" b="1" dirty="0">
                <a:latin typeface="Courier New" panose="02070309020205020404" pitchFamily="49" charset="0"/>
              </a:rPr>
              <a:t>implode()</a:t>
            </a:r>
            <a:r>
              <a:rPr lang="en-US" altLang="en-US" sz="1600" b="1" dirty="0"/>
              <a:t> function</a:t>
            </a:r>
          </a:p>
        </p:txBody>
      </p:sp>
      <p:pic>
        <p:nvPicPr>
          <p:cNvPr id="39943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55514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0798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Constructing Text Strings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include a quoted string within a literal string surrounded by double quotation marks, you surround the quoted string with single quotation marks</a:t>
            </a:r>
          </a:p>
          <a:p>
            <a:pPr eaLnBrk="1" hangingPunct="1"/>
            <a:r>
              <a:rPr lang="en-US" altLang="en-US" dirty="0" smtClean="0"/>
              <a:t>To include a quoted string within a literal string surrounded by single quotation marks, you surround the quoted string with double quotation marks</a:t>
            </a:r>
          </a:p>
          <a:p>
            <a:pPr eaLnBrk="1" hangingPunct="1"/>
            <a:endParaRPr lang="en-US" altLang="en-US" dirty="0" smtClean="0"/>
          </a:p>
          <a:p>
            <a:pPr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$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LatinQuote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= '&lt;p&gt;"Et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tu</a:t>
            </a:r>
            <a:r>
              <a:rPr lang="en-US" altLang="en-US" sz="2400" dirty="0" smtClean="0">
                <a:latin typeface="Courier New" panose="02070309020205020404" pitchFamily="49" charset="0"/>
              </a:rPr>
              <a:t>, Brute!"&lt;/p&gt;';</a:t>
            </a:r>
          </a:p>
          <a:p>
            <a:pPr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echo $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LatinQuote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361272" y="6332561"/>
            <a:ext cx="1877417" cy="52543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t>PHP Programming with MySQL, 2</a:t>
            </a:r>
            <a:r>
              <a:rPr kumimoji="0" lang="en-US" altLang="en-US" sz="12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t>nd</a:t>
            </a: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t> Edition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820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3BD723A-6805-4F6A-9172-6010D191F2F4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Comparing Strings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 marL="395288" indent="-395288" eaLnBrk="1" hangingPunct="1">
              <a:tabLst>
                <a:tab pos="688975" algn="l"/>
              </a:tabLst>
              <a:defRPr/>
            </a:pPr>
            <a:r>
              <a:rPr lang="en-US" dirty="0" smtClean="0">
                <a:cs typeface="Times New Roman" pitchFamily="18" charset="0"/>
              </a:rPr>
              <a:t>Comparison operators compare individual characters by their position in the </a:t>
            </a:r>
            <a:r>
              <a:rPr lang="en-US" b="1" dirty="0" smtClean="0">
                <a:cs typeface="Times New Roman" pitchFamily="18" charset="0"/>
              </a:rPr>
              <a:t>American Standard Code for Information Interchange</a:t>
            </a:r>
            <a:r>
              <a:rPr lang="en-US" dirty="0" smtClean="0">
                <a:cs typeface="Times New Roman" pitchFamily="18" charset="0"/>
              </a:rPr>
              <a:t> (ASCII), which are numeric representations of English characters</a:t>
            </a:r>
          </a:p>
          <a:p>
            <a:pPr eaLnBrk="1" hangingPunct="1">
              <a:buFontTx/>
              <a:buNone/>
              <a:tabLst>
                <a:tab pos="688975" algn="l"/>
              </a:tabLst>
              <a:defRPr/>
            </a:pPr>
            <a:endParaRPr lang="en-US" sz="1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  <a:tabLst>
                <a:tab pos="688975" algn="l"/>
              </a:tabLst>
              <a:defRPr/>
            </a:pPr>
            <a:r>
              <a:rPr lang="en-US" sz="1600" dirty="0" smtClean="0">
                <a:latin typeface="Courier New" pitchFamily="49" charset="0"/>
              </a:rPr>
              <a:t>$</a:t>
            </a:r>
            <a:r>
              <a:rPr lang="en-US" sz="1600" dirty="0" err="1" smtClean="0">
                <a:latin typeface="Courier New" pitchFamily="49" charset="0"/>
              </a:rPr>
              <a:t>FirstLetter</a:t>
            </a:r>
            <a:r>
              <a:rPr lang="en-US" sz="1600" dirty="0" smtClean="0">
                <a:latin typeface="Courier New" pitchFamily="49" charset="0"/>
              </a:rPr>
              <a:t> = "A";</a:t>
            </a:r>
          </a:p>
          <a:p>
            <a:pPr eaLnBrk="1" hangingPunct="1">
              <a:buFontTx/>
              <a:buNone/>
              <a:tabLst>
                <a:tab pos="688975" algn="l"/>
              </a:tabLst>
              <a:defRPr/>
            </a:pPr>
            <a:r>
              <a:rPr lang="en-US" sz="1600" dirty="0" smtClean="0">
                <a:latin typeface="Courier New" pitchFamily="49" charset="0"/>
              </a:rPr>
              <a:t>$</a:t>
            </a:r>
            <a:r>
              <a:rPr lang="en-US" sz="1600" dirty="0" err="1" smtClean="0">
                <a:latin typeface="Courier New" pitchFamily="49" charset="0"/>
              </a:rPr>
              <a:t>SecondLetter</a:t>
            </a:r>
            <a:r>
              <a:rPr lang="en-US" sz="1600" dirty="0" smtClean="0">
                <a:latin typeface="Courier New" pitchFamily="49" charset="0"/>
              </a:rPr>
              <a:t> = "B";</a:t>
            </a:r>
          </a:p>
          <a:p>
            <a:pPr eaLnBrk="1" hangingPunct="1">
              <a:buFontTx/>
              <a:buNone/>
              <a:tabLst>
                <a:tab pos="688975" algn="l"/>
              </a:tabLst>
              <a:defRPr/>
            </a:pPr>
            <a:r>
              <a:rPr lang="en-US" sz="1600" dirty="0" smtClean="0">
                <a:latin typeface="Courier New" pitchFamily="49" charset="0"/>
              </a:rPr>
              <a:t>if ($</a:t>
            </a:r>
            <a:r>
              <a:rPr lang="en-US" sz="1600" dirty="0" err="1" smtClean="0">
                <a:latin typeface="Courier New" pitchFamily="49" charset="0"/>
              </a:rPr>
              <a:t>SecondLetter</a:t>
            </a:r>
            <a:r>
              <a:rPr lang="en-US" sz="1600" dirty="0" smtClean="0">
                <a:latin typeface="Courier New" pitchFamily="49" charset="0"/>
              </a:rPr>
              <a:t> &gt; $</a:t>
            </a:r>
            <a:r>
              <a:rPr lang="en-US" sz="1600" dirty="0" err="1" smtClean="0">
                <a:latin typeface="Courier New" pitchFamily="49" charset="0"/>
              </a:rPr>
              <a:t>FirstLetter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eaLnBrk="1" hangingPunct="1">
              <a:buFontTx/>
              <a:buNone/>
              <a:tabLst>
                <a:tab pos="688975" algn="l"/>
              </a:tabLst>
              <a:defRPr/>
            </a:pPr>
            <a:r>
              <a:rPr lang="en-US" sz="1600" dirty="0" smtClean="0">
                <a:latin typeface="Courier New" pitchFamily="49" charset="0"/>
              </a:rPr>
              <a:t>		echo "&lt;p&gt;The second letter is higher in the alphabet  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  than the first letter.&lt;/p&gt;";</a:t>
            </a:r>
          </a:p>
          <a:p>
            <a:pPr eaLnBrk="1" hangingPunct="1">
              <a:buFontTx/>
              <a:buNone/>
              <a:tabLst>
                <a:tab pos="688975" algn="l"/>
              </a:tabLst>
              <a:defRPr/>
            </a:pPr>
            <a:r>
              <a:rPr lang="en-US" sz="1600" dirty="0" smtClean="0">
                <a:latin typeface="Courier New" pitchFamily="49" charset="0"/>
              </a:rPr>
              <a:t>else</a:t>
            </a:r>
          </a:p>
          <a:p>
            <a:pPr eaLnBrk="1" hangingPunct="1">
              <a:buFontTx/>
              <a:buNone/>
              <a:tabLst>
                <a:tab pos="688975" algn="l"/>
              </a:tabLst>
              <a:defRPr/>
            </a:pPr>
            <a:r>
              <a:rPr lang="en-US" sz="1600" dirty="0" smtClean="0">
                <a:latin typeface="Courier New" pitchFamily="49" charset="0"/>
              </a:rPr>
              <a:t>		echo "&lt;p&gt;The second letter is lower in the alphabet than </a:t>
            </a:r>
          </a:p>
          <a:p>
            <a:pPr eaLnBrk="1" hangingPunct="1">
              <a:buFontTx/>
              <a:buNone/>
              <a:tabLst>
                <a:tab pos="688975" algn="l"/>
              </a:tabLst>
              <a:defRPr/>
            </a:pPr>
            <a:r>
              <a:rPr lang="en-US" sz="1600" dirty="0" smtClean="0">
                <a:latin typeface="Courier New" pitchFamily="49" charset="0"/>
              </a:rPr>
              <a:t>The first letter.&lt;/p&gt;";</a:t>
            </a:r>
          </a:p>
          <a:p>
            <a:pPr eaLnBrk="1" hangingPunct="1">
              <a:tabLst>
                <a:tab pos="688975" algn="l"/>
              </a:tabLst>
              <a:defRPr/>
            </a:pPr>
            <a:endParaRPr lang="en-US" dirty="0" smtClean="0">
              <a:latin typeface="Courier New" pitchFamily="49" charset="0"/>
            </a:endParaRPr>
          </a:p>
          <a:p>
            <a:r>
              <a:rPr lang="en-US" altLang="en-US" sz="1800" dirty="0" smtClean="0"/>
              <a:t>American Standard Code for Information Interchange (ASCII) values range from 0 to 255</a:t>
            </a:r>
          </a:p>
          <a:p>
            <a:r>
              <a:rPr lang="en-US" altLang="en-US" sz="1800" dirty="0" smtClean="0"/>
              <a:t>Lowercase letters are represented by the values 97 (“a”) to 122 (“z”) </a:t>
            </a:r>
          </a:p>
          <a:p>
            <a:r>
              <a:rPr lang="en-US" altLang="en-US" sz="1800" dirty="0" smtClean="0"/>
              <a:t>Uppercase letters are represented by the values 65 (“A”) to 90 (“Z”)</a:t>
            </a:r>
          </a:p>
        </p:txBody>
      </p:sp>
    </p:spTree>
    <p:extLst>
      <p:ext uri="{BB962C8B-B14F-4D97-AF65-F5344CB8AC3E}">
        <p14:creationId xmlns="" xmlns:p14="http://schemas.microsoft.com/office/powerpoint/2010/main" val="4172108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708BF80D-6789-4E55-B261-419CFCB5AFC1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Comparison Functions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strcasecmp()</a:t>
            </a:r>
            <a:r>
              <a:rPr lang="en-US" altLang="en-US" smtClean="0"/>
              <a:t> function performs a case-insensitive comparison of strings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strcmp()</a:t>
            </a:r>
            <a:r>
              <a:rPr lang="en-US" altLang="en-US" smtClean="0"/>
              <a:t> function performs a case-sensitive comparison of strings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Both functions accept two arguments representing the strings you want to compare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Most string comparison functions compare strings based on their ASCII values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889920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44E9771-A3EC-462F-A5CD-77496620B257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Determining the Similarity of </a:t>
            </a:r>
            <a:br>
              <a:rPr lang="en-US" altLang="en-US" smtClean="0"/>
            </a:br>
            <a:r>
              <a:rPr lang="en-US" altLang="en-US" smtClean="0"/>
              <a:t>Two Strings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similar_text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/>
              <a:t> and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levenshtein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functions are used to determine the similarity between two strings</a:t>
            </a:r>
          </a:p>
          <a:p>
            <a:pPr>
              <a:lnSpc>
                <a:spcPct val="90000"/>
              </a:lnSpc>
            </a:pPr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similar_text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returns the number of characters that two strings have in common</a:t>
            </a:r>
          </a:p>
          <a:p>
            <a:pPr>
              <a:lnSpc>
                <a:spcPct val="90000"/>
              </a:lnSpc>
            </a:pPr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levenshtein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returns the number of characters you need to change for two strings to be the same</a:t>
            </a:r>
          </a:p>
          <a:p>
            <a:r>
              <a:rPr lang="en-US" altLang="en-US" sz="1800" dirty="0" smtClean="0"/>
              <a:t>Both functions accept two string arguments representing the values you want to compare</a:t>
            </a:r>
          </a:p>
          <a:p>
            <a:pPr>
              <a:buNone/>
            </a:pPr>
            <a:endParaRPr lang="en-US" altLang="en-US" sz="1800" dirty="0" smtClean="0"/>
          </a:p>
          <a:p>
            <a:pPr>
              <a:buNone/>
            </a:pPr>
            <a:r>
              <a:rPr lang="en-US" altLang="en-US" sz="1100" dirty="0" smtClean="0">
                <a:latin typeface="Courier New" panose="02070309020205020404" pitchFamily="49" charset="0"/>
              </a:rPr>
              <a:t>$</a:t>
            </a:r>
            <a:r>
              <a:rPr lang="en-US" altLang="en-US" sz="1100" dirty="0" err="1" smtClean="0">
                <a:latin typeface="Courier New" panose="02070309020205020404" pitchFamily="49" charset="0"/>
              </a:rPr>
              <a:t>FirstName</a:t>
            </a:r>
            <a:r>
              <a:rPr lang="en-US" altLang="en-US" sz="1100" dirty="0" smtClean="0">
                <a:latin typeface="Courier New" panose="02070309020205020404" pitchFamily="49" charset="0"/>
              </a:rPr>
              <a:t> = "Don";</a:t>
            </a:r>
          </a:p>
          <a:p>
            <a:pPr>
              <a:buNone/>
            </a:pPr>
            <a:r>
              <a:rPr lang="en-US" altLang="en-US" sz="1100" dirty="0" smtClean="0">
                <a:latin typeface="Courier New" panose="02070309020205020404" pitchFamily="49" charset="0"/>
              </a:rPr>
              <a:t>$</a:t>
            </a:r>
            <a:r>
              <a:rPr lang="en-US" altLang="en-US" sz="1100" dirty="0" err="1" smtClean="0">
                <a:latin typeface="Courier New" panose="02070309020205020404" pitchFamily="49" charset="0"/>
              </a:rPr>
              <a:t>SecondName</a:t>
            </a:r>
            <a:r>
              <a:rPr lang="en-US" altLang="en-US" sz="1100" dirty="0" smtClean="0">
                <a:latin typeface="Courier New" panose="02070309020205020404" pitchFamily="49" charset="0"/>
              </a:rPr>
              <a:t> = "Dan";</a:t>
            </a:r>
          </a:p>
          <a:p>
            <a:pPr>
              <a:buNone/>
            </a:pPr>
            <a:r>
              <a:rPr lang="en-US" altLang="en-US" sz="1100" dirty="0" smtClean="0">
                <a:latin typeface="Courier New" panose="02070309020205020404" pitchFamily="49" charset="0"/>
              </a:rPr>
              <a:t>echo "&lt;p&gt;The names \"$</a:t>
            </a:r>
            <a:r>
              <a:rPr lang="en-US" altLang="en-US" sz="1100" dirty="0" err="1" smtClean="0">
                <a:latin typeface="Courier New" panose="02070309020205020404" pitchFamily="49" charset="0"/>
              </a:rPr>
              <a:t>FirstName</a:t>
            </a:r>
            <a:r>
              <a:rPr lang="en-US" altLang="en-US" sz="1100" dirty="0" smtClean="0">
                <a:latin typeface="Courier New" panose="02070309020205020404" pitchFamily="49" charset="0"/>
              </a:rPr>
              <a:t>\“ and \"$</a:t>
            </a:r>
            <a:r>
              <a:rPr lang="en-US" altLang="en-US" sz="1100" dirty="0" err="1" smtClean="0">
                <a:latin typeface="Courier New" panose="02070309020205020404" pitchFamily="49" charset="0"/>
              </a:rPr>
              <a:t>SecondName</a:t>
            </a:r>
            <a:r>
              <a:rPr lang="en-US" altLang="en-US" sz="1100" dirty="0" smtClean="0">
                <a:latin typeface="Courier New" panose="02070309020205020404" pitchFamily="49" charset="0"/>
              </a:rPr>
              <a:t>\“ have “ . </a:t>
            </a:r>
          </a:p>
          <a:p>
            <a:pPr>
              <a:buNone/>
            </a:pPr>
            <a:r>
              <a:rPr lang="en-US" altLang="en-US" sz="1100" b="1" dirty="0" err="1" smtClean="0">
                <a:latin typeface="Courier New" panose="02070309020205020404" pitchFamily="49" charset="0"/>
              </a:rPr>
              <a:t>similar_text</a:t>
            </a:r>
            <a:r>
              <a:rPr lang="en-US" altLang="en-US" sz="1100" b="1" dirty="0" smtClean="0">
                <a:latin typeface="Courier New" panose="02070309020205020404" pitchFamily="49" charset="0"/>
              </a:rPr>
              <a:t>($</a:t>
            </a:r>
            <a:r>
              <a:rPr lang="en-US" altLang="en-US" sz="1100" b="1" dirty="0" err="1" smtClean="0">
                <a:latin typeface="Courier New" panose="02070309020205020404" pitchFamily="49" charset="0"/>
              </a:rPr>
              <a:t>FirstName</a:t>
            </a:r>
            <a:r>
              <a:rPr lang="en-US" altLang="en-US" sz="1100" b="1" dirty="0" smtClean="0">
                <a:latin typeface="Courier New" panose="02070309020205020404" pitchFamily="49" charset="0"/>
              </a:rPr>
              <a:t>, $</a:t>
            </a:r>
            <a:r>
              <a:rPr lang="en-US" altLang="en-US" sz="1100" b="1" dirty="0" err="1" smtClean="0">
                <a:latin typeface="Courier New" panose="02070309020205020404" pitchFamily="49" charset="0"/>
              </a:rPr>
              <a:t>SecondName</a:t>
            </a:r>
            <a:r>
              <a:rPr lang="en-US" altLang="en-US" sz="1100" b="1" dirty="0" smtClean="0">
                <a:latin typeface="Courier New" panose="02070309020205020404" pitchFamily="49" charset="0"/>
              </a:rPr>
              <a:t>) </a:t>
            </a:r>
            <a:r>
              <a:rPr lang="en-US" altLang="en-US" sz="1100" dirty="0" smtClean="0">
                <a:latin typeface="Courier New" panose="02070309020205020404" pitchFamily="49" charset="0"/>
              </a:rPr>
              <a:t>. “ characters in </a:t>
            </a:r>
          </a:p>
          <a:p>
            <a:pPr>
              <a:buNone/>
            </a:pPr>
            <a:r>
              <a:rPr lang="en-US" altLang="en-US" sz="1100" dirty="0" smtClean="0">
                <a:latin typeface="Courier New" panose="02070309020205020404" pitchFamily="49" charset="0"/>
              </a:rPr>
              <a:t>common.&lt;/p&gt;";</a:t>
            </a:r>
          </a:p>
          <a:p>
            <a:pPr>
              <a:buNone/>
            </a:pPr>
            <a:r>
              <a:rPr lang="en-US" altLang="en-US" sz="1100" dirty="0" smtClean="0">
                <a:latin typeface="Courier New" panose="02070309020205020404" pitchFamily="49" charset="0"/>
              </a:rPr>
              <a:t>echo "&lt;p&gt;You must change “ . </a:t>
            </a:r>
            <a:r>
              <a:rPr lang="en-US" altLang="en-US" sz="1100" b="1" dirty="0" err="1" smtClean="0">
                <a:latin typeface="Courier New" panose="02070309020205020404" pitchFamily="49" charset="0"/>
              </a:rPr>
              <a:t>levenshtein</a:t>
            </a:r>
            <a:r>
              <a:rPr lang="en-US" altLang="en-US" sz="1100" b="1" dirty="0" smtClean="0">
                <a:latin typeface="Courier New" panose="02070309020205020404" pitchFamily="49" charset="0"/>
              </a:rPr>
              <a:t>($</a:t>
            </a:r>
            <a:r>
              <a:rPr lang="en-US" altLang="en-US" sz="1100" b="1" dirty="0" err="1" smtClean="0">
                <a:latin typeface="Courier New" panose="02070309020205020404" pitchFamily="49" charset="0"/>
              </a:rPr>
              <a:t>FirstName</a:t>
            </a:r>
            <a:r>
              <a:rPr lang="en-US" altLang="en-US" sz="1100" b="1" dirty="0" smtClean="0">
                <a:latin typeface="Courier New" panose="02070309020205020404" pitchFamily="49" charset="0"/>
              </a:rPr>
              <a:t>, $</a:t>
            </a:r>
            <a:r>
              <a:rPr lang="en-US" altLang="en-US" sz="1100" b="1" dirty="0" err="1" smtClean="0">
                <a:latin typeface="Courier New" panose="02070309020205020404" pitchFamily="49" charset="0"/>
              </a:rPr>
              <a:t>SecondName</a:t>
            </a:r>
            <a:r>
              <a:rPr lang="en-US" altLang="en-US" sz="11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altLang="en-US" sz="1100" dirty="0" smtClean="0">
                <a:latin typeface="Courier New" panose="02070309020205020404" pitchFamily="49" charset="0"/>
              </a:rPr>
              <a:t>. “ character(s) to make the names \"$</a:t>
            </a:r>
            <a:r>
              <a:rPr lang="en-US" altLang="en-US" sz="1100" dirty="0" err="1" smtClean="0">
                <a:latin typeface="Courier New" panose="02070309020205020404" pitchFamily="49" charset="0"/>
              </a:rPr>
              <a:t>FirstName</a:t>
            </a:r>
            <a:r>
              <a:rPr lang="en-US" altLang="en-US" sz="1100" dirty="0" smtClean="0">
                <a:latin typeface="Courier New" panose="02070309020205020404" pitchFamily="49" charset="0"/>
              </a:rPr>
              <a:t>\“ and </a:t>
            </a:r>
          </a:p>
          <a:p>
            <a:pPr>
              <a:buNone/>
            </a:pPr>
            <a:r>
              <a:rPr lang="en-US" altLang="en-US" sz="1100" dirty="0" smtClean="0">
                <a:latin typeface="Courier New" panose="02070309020205020404" pitchFamily="49" charset="0"/>
              </a:rPr>
              <a:t>\"$</a:t>
            </a:r>
            <a:r>
              <a:rPr lang="en-US" altLang="en-US" sz="1100" dirty="0" err="1" smtClean="0">
                <a:latin typeface="Courier New" panose="02070309020205020404" pitchFamily="49" charset="0"/>
              </a:rPr>
              <a:t>SecondName</a:t>
            </a:r>
            <a:r>
              <a:rPr lang="en-US" altLang="en-US" sz="1100" dirty="0" smtClean="0">
                <a:latin typeface="Courier New" panose="02070309020205020404" pitchFamily="49" charset="0"/>
              </a:rPr>
              <a:t>\“ the same.&lt;/p&gt;";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en-US" sz="1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000" dirty="0" smtClean="0"/>
          </a:p>
        </p:txBody>
      </p:sp>
    </p:spTree>
    <p:extLst>
      <p:ext uri="{BB962C8B-B14F-4D97-AF65-F5344CB8AC3E}">
        <p14:creationId xmlns="" xmlns:p14="http://schemas.microsoft.com/office/powerpoint/2010/main" val="2431420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DBA4721-2140-4845-9E16-D452403F979D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Determining if Words are Pronounced Similarly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soundex()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metaphone()</a:t>
            </a:r>
            <a:r>
              <a:rPr lang="en-US" altLang="en-US" smtClean="0"/>
              <a:t> functions  determine whether two strings are pronounced similarly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Both functions return a value representing how words sound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soundex()</a:t>
            </a:r>
            <a:r>
              <a:rPr lang="en-US" altLang="en-US" smtClean="0"/>
              <a:t> function returns a value representing a name’s phonetic equivalent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metaphone()</a:t>
            </a:r>
            <a:r>
              <a:rPr lang="en-US" altLang="en-US" smtClean="0"/>
              <a:t> function returns a code representing an English word’s approximate sound</a:t>
            </a:r>
          </a:p>
        </p:txBody>
      </p:sp>
    </p:spTree>
    <p:extLst>
      <p:ext uri="{BB962C8B-B14F-4D97-AF65-F5344CB8AC3E}">
        <p14:creationId xmlns="" xmlns:p14="http://schemas.microsoft.com/office/powerpoint/2010/main" val="4172253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18563168-E450-4251-B816-87734A3BB5F1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Determining if Words are Pronounced Similarly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$FirstName = "Gosselin";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$SecondName = "Gauselin";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$FirstNameSoundsLike = metaphone($FirstName);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$SecondNameSoundsLike = metaphone($SecondName);</a:t>
            </a:r>
          </a:p>
          <a:p>
            <a:pPr eaLnBrk="1" hangingPunct="1"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if ($FirstNameSoundsLike == $SecondNameSoundsLike)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	echo "&lt;p&gt;The names are pronounced the same.&lt;/p&gt;";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	echo "&lt;p&gt;The names are not pronounced the same.&lt;/p&gt;";</a:t>
            </a:r>
          </a:p>
          <a:p>
            <a:pPr eaLnBrk="1" hangingPunct="1"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00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575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palindrome is a word or phrase that is identical forward or backward, such as the word “racecar”. A standard palindrome is similar to a perfect palindrome, except that spaces and punctuation are ignored in a standard palindrome. For example, “Madam, I’m Adam” is a standard palindrome because the characters are identical forward or backward, provided you remove the spaces and punctuation marks. </a:t>
            </a:r>
          </a:p>
          <a:p>
            <a:pPr lvl="1"/>
            <a:r>
              <a:rPr lang="en-US" dirty="0" smtClean="0"/>
              <a:t>Write a script that checks words or phrases to determine if they are a perfect palindrome.</a:t>
            </a:r>
          </a:p>
          <a:p>
            <a:pPr lvl="1"/>
            <a:r>
              <a:rPr lang="en-US" dirty="0" smtClean="0"/>
              <a:t>Modify the program to check for standard palindromes.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FEAD523C-42BB-4465-87AD-38E19F83DF99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Regular Expressions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 smtClean="0"/>
              <a:t>Regular Expressions </a:t>
            </a:r>
            <a:r>
              <a:rPr lang="en-US" altLang="en-US" smtClean="0"/>
              <a:t>are patterns that are used for matching and manipulating strings according to specified rules</a:t>
            </a:r>
          </a:p>
          <a:p>
            <a:pPr eaLnBrk="1" hangingPunct="1"/>
            <a:r>
              <a:rPr lang="en-US" altLang="en-US" smtClean="0"/>
              <a:t>PHP supports two types of regular expressions:</a:t>
            </a:r>
          </a:p>
          <a:p>
            <a:pPr lvl="1" eaLnBrk="1" hangingPunct="1"/>
            <a:r>
              <a:rPr lang="en-US" altLang="en-US" smtClean="0"/>
              <a:t>POSIX Extended</a:t>
            </a:r>
          </a:p>
          <a:p>
            <a:pPr lvl="1" eaLnBrk="1" hangingPunct="1"/>
            <a:r>
              <a:rPr lang="en-US" altLang="en-US" smtClean="0"/>
              <a:t>Perl Compatible Regular Expressions</a:t>
            </a:r>
          </a:p>
        </p:txBody>
      </p:sp>
    </p:spTree>
    <p:extLst>
      <p:ext uri="{BB962C8B-B14F-4D97-AF65-F5344CB8AC3E}">
        <p14:creationId xmlns="" xmlns:p14="http://schemas.microsoft.com/office/powerpoint/2010/main" val="113410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F0CCC36B-064C-435B-ACF0-DCBBB60C2278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Working with Regular Expressions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</a:t>
            </a:r>
          </a:p>
        </p:txBody>
      </p:sp>
      <p:pic>
        <p:nvPicPr>
          <p:cNvPr id="5018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25011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7356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6C78F15-CEEA-4886-8918-43881D80697F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Working with Regular Expressions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Pass to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preg_match() </a:t>
            </a:r>
            <a:r>
              <a:rPr lang="en-US" altLang="en-US" smtClean="0"/>
              <a:t>the regular expression pattern as the first argument and a string containing the text you want to search as the second argument</a:t>
            </a:r>
          </a:p>
          <a:p>
            <a:pPr eaLnBrk="1" hangingPunct="1">
              <a:buFontTx/>
              <a:buNone/>
            </a:pPr>
            <a:r>
              <a:rPr lang="en-US" altLang="en-US" sz="2700" smtClean="0"/>
              <a:t>	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preg_match(</a:t>
            </a:r>
            <a:r>
              <a:rPr lang="en-US" altLang="en-US" sz="26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pattern, string); </a:t>
            </a:r>
            <a:endParaRPr lang="en-US" altLang="en-US" sz="2600" smtClean="0"/>
          </a:p>
        </p:txBody>
      </p:sp>
    </p:spTree>
    <p:extLst>
      <p:ext uri="{BB962C8B-B14F-4D97-AF65-F5344CB8AC3E}">
        <p14:creationId xmlns="" xmlns:p14="http://schemas.microsoft.com/office/powerpoint/2010/main" val="1369515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BDBA2F7-06C9-4ED2-BF8A-147AA0B43C4B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Writing Regular Expression Patterns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regular expression pattern </a:t>
            </a:r>
            <a:r>
              <a:rPr lang="en-US" altLang="en-US" smtClean="0"/>
              <a:t>is a special text string that describes a search pattern</a:t>
            </a:r>
          </a:p>
          <a:p>
            <a:pPr eaLnBrk="1" hangingPunct="1"/>
            <a:r>
              <a:rPr lang="en-US" altLang="en-US" smtClean="0"/>
              <a:t>Regular expression patterns consist of literal characters and </a:t>
            </a:r>
            <a:r>
              <a:rPr lang="en-US" altLang="en-US" b="1" smtClean="0"/>
              <a:t>metacharacters</a:t>
            </a:r>
            <a:r>
              <a:rPr lang="en-US" altLang="en-US" smtClean="0"/>
              <a:t>, which are special characters that define the pattern-matching rules</a:t>
            </a:r>
          </a:p>
          <a:p>
            <a:pPr eaLnBrk="1" hangingPunct="1"/>
            <a:r>
              <a:rPr lang="en-US" altLang="en-US" smtClean="0"/>
              <a:t>Regular expression patterns are enclosed in opening and closing </a:t>
            </a:r>
            <a:r>
              <a:rPr lang="en-US" altLang="en-US" b="1" smtClean="0"/>
              <a:t>delimiters</a:t>
            </a:r>
          </a:p>
          <a:p>
            <a:pPr lvl="1" eaLnBrk="1" hangingPunct="1"/>
            <a:r>
              <a:rPr lang="en-US" altLang="en-US" smtClean="0"/>
              <a:t>The most common character delimiter is the forward slash (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mtClean="0"/>
              <a:t>)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b="1" smtClean="0"/>
          </a:p>
        </p:txBody>
      </p:sp>
    </p:spTree>
    <p:extLst>
      <p:ext uri="{BB962C8B-B14F-4D97-AF65-F5344CB8AC3E}">
        <p14:creationId xmlns="" xmlns:p14="http://schemas.microsoft.com/office/powerpoint/2010/main" val="153106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E45FB27-6EAE-4562-B68F-0EBCD89845D3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</a:t>
            </a:r>
            <a:r>
              <a:rPr lang="en-US" altLang="en-US" baseline="30000" smtClean="0"/>
              <a:t>nd</a:t>
            </a:r>
            <a:r>
              <a:rPr lang="en-US" altLang="en-US" smtClean="0"/>
              <a:t> Edition</a:t>
            </a:r>
            <a:endParaRPr lang="en-US" altLang="en-US" sz="20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String Operators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1603375" algn="l"/>
              </a:tabLst>
            </a:pPr>
            <a:r>
              <a:rPr lang="en-US" altLang="en-US" smtClean="0"/>
              <a:t>In PHP, you use two operators to combine strings:</a:t>
            </a:r>
          </a:p>
          <a:p>
            <a:pPr eaLnBrk="1" hangingPunct="1">
              <a:spcAft>
                <a:spcPct val="50000"/>
              </a:spcAft>
              <a:tabLst>
                <a:tab pos="1603375" algn="l"/>
              </a:tabLst>
            </a:pPr>
            <a:r>
              <a:rPr lang="en-US" altLang="en-US" b="1" smtClean="0"/>
              <a:t>Concatenation operator</a:t>
            </a:r>
            <a:r>
              <a:rPr lang="en-US" altLang="en-US" smtClean="0"/>
              <a:t> (.) combines two strings and assigns the new value to a variable</a:t>
            </a:r>
          </a:p>
          <a:p>
            <a:pPr lvl="1" eaLnBrk="1" hangingPunct="1">
              <a:buFontTx/>
              <a:buNone/>
              <a:tabLst>
                <a:tab pos="16033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$City = "Paris";</a:t>
            </a:r>
          </a:p>
          <a:p>
            <a:pPr lvl="1" eaLnBrk="1" hangingPunct="1">
              <a:buFontTx/>
              <a:buNone/>
              <a:tabLst>
                <a:tab pos="16033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$Country = "France";</a:t>
            </a:r>
          </a:p>
          <a:p>
            <a:pPr lvl="1" eaLnBrk="1" hangingPunct="1">
              <a:buFontTx/>
              <a:buNone/>
              <a:tabLst>
                <a:tab pos="16033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$Destination = &lt;p&gt;“ . $City . " is in " </a:t>
            </a:r>
          </a:p>
          <a:p>
            <a:pPr lvl="1" eaLnBrk="1" hangingPunct="1">
              <a:buFontTx/>
              <a:buNone/>
              <a:tabLst>
                <a:tab pos="16033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		. $Country . ".&lt;/p&gt;";</a:t>
            </a:r>
          </a:p>
          <a:p>
            <a:pPr lvl="1" eaLnBrk="1" hangingPunct="1">
              <a:buFontTx/>
              <a:buNone/>
              <a:tabLst>
                <a:tab pos="16033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echo $Destination;</a:t>
            </a:r>
          </a:p>
          <a:p>
            <a:pPr eaLnBrk="1" hangingPunct="1">
              <a:tabLst>
                <a:tab pos="1603375" algn="l"/>
              </a:tabLst>
            </a:pPr>
            <a:endParaRPr lang="en-US" altLang="en-US" smtClean="0"/>
          </a:p>
          <a:p>
            <a:pPr eaLnBrk="1" hangingPunct="1">
              <a:tabLst>
                <a:tab pos="1603375" algn="l"/>
              </a:tabLst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026955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423B9AB1-ABE1-4014-A180-3597D5BB5881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Writing Regular Expression Patterns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 </a:t>
            </a:r>
          </a:p>
        </p:txBody>
      </p:sp>
      <p:pic>
        <p:nvPicPr>
          <p:cNvPr id="5325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67067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20111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7F113486-8868-4F16-A15F-87EE437D475C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Matching Any Character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pPr marL="287338" indent="-287338" eaLnBrk="1" hangingPunct="1"/>
            <a:r>
              <a:rPr lang="en-US" altLang="en-US" sz="2400" dirty="0" smtClean="0"/>
              <a:t> </a:t>
            </a:r>
            <a:r>
              <a:rPr lang="en-US" altLang="en-US" dirty="0" smtClean="0"/>
              <a:t>A period (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smtClean="0"/>
              <a:t>) in a regular expression pattern specifies that the pattern must contain a value at the location of the period</a:t>
            </a:r>
          </a:p>
          <a:p>
            <a:pPr marL="287338" indent="-287338" eaLnBrk="1" hangingPunct="1"/>
            <a:r>
              <a:rPr lang="en-US" altLang="en-US" dirty="0" smtClean="0"/>
              <a:t>A return value of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 smtClean="0"/>
              <a:t> indicates that the string does not match the pattern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 smtClean="0"/>
              <a:t> if it does</a:t>
            </a:r>
          </a:p>
          <a:p>
            <a:pPr marL="287338" indent="-287338" eaLnBrk="1" hangingPunct="1"/>
            <a:endParaRPr lang="en-US" altLang="en-US" dirty="0" smtClean="0"/>
          </a:p>
          <a:p>
            <a:pPr marL="287338" indent="-287338" eaLnBrk="1" hangingPunct="1">
              <a:buFontTx/>
              <a:buNone/>
            </a:pPr>
            <a:r>
              <a:rPr lang="en-US" altLang="en-US" dirty="0" smtClean="0"/>
              <a:t>	  </a:t>
            </a:r>
            <a:r>
              <a:rPr lang="en-US" altLang="en-US" sz="22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$ZIP = "015";</a:t>
            </a:r>
          </a:p>
          <a:p>
            <a:pPr marL="287338" indent="-287338" eaLnBrk="1" hangingPunct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	 </a:t>
            </a:r>
            <a:r>
              <a:rPr lang="en-US" altLang="en-US" sz="24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preg_match</a:t>
            </a:r>
            <a:r>
              <a:rPr lang="en-US" alt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("/...../", $ZIP); // returns 0</a:t>
            </a:r>
          </a:p>
          <a:p>
            <a:pPr marL="287338" indent="-287338" eaLnBrk="1" hangingPunct="1">
              <a:buFontTx/>
              <a:buNone/>
            </a:pPr>
            <a:endParaRPr lang="en-US" altLang="en-US" sz="10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287338" indent="-287338" eaLnBrk="1" hangingPunct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$ZIP = "01562";</a:t>
            </a:r>
          </a:p>
          <a:p>
            <a:pPr marL="287338" indent="-287338" eaLnBrk="1" hangingPunct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preg_match</a:t>
            </a:r>
            <a:r>
              <a:rPr lang="en-US" alt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("/...../", $ZIP); // returns 1</a:t>
            </a:r>
          </a:p>
          <a:p>
            <a:pPr marL="287338" indent="-287338" eaLnBrk="1" hangingPunct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altLang="en-US" dirty="0" smtClean="0"/>
          </a:p>
          <a:p>
            <a:pPr marL="287338" indent="-287338" eaLnBrk="1" hangingPunct="1"/>
            <a:endParaRPr lang="en-US" altLang="en-US" sz="24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7550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00E65553-43CC-491D-B6AF-83A393A4E514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Matching Characters at the Beginning or End of a String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7338" indent="-287338" eaLnBrk="1" hangingPunct="1">
              <a:defRPr/>
            </a:pPr>
            <a:r>
              <a:rPr lang="en-US" sz="2400" dirty="0" smtClean="0"/>
              <a:t>An </a:t>
            </a:r>
            <a:r>
              <a:rPr lang="en-US" sz="2400" b="1" dirty="0" smtClean="0"/>
              <a:t>anchor </a:t>
            </a:r>
            <a:r>
              <a:rPr lang="en-US" sz="2400" dirty="0" smtClean="0"/>
              <a:t>specifies that the pattern must appear at a particular position in a string</a:t>
            </a:r>
          </a:p>
          <a:p>
            <a:pPr marL="287338" indent="-287338" eaLnBrk="1" hangingPunct="1"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2400" dirty="0" smtClean="0"/>
              <a:t> metacharacter anchors characters to the beginning of a string</a:t>
            </a:r>
          </a:p>
          <a:p>
            <a:pPr marL="287338" indent="-287338" eaLnBrk="1" hangingPunct="1"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smtClean="0"/>
              <a:t> metacharacter anchors characters to the end of a string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$URL = "http://www.dongosselin.com";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("/^http/", $URL); // returns 1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8058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063539C4-58E6-4A2C-A207-7F52360E2F0F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Matching Characters at the Beginning or End of a String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7338" indent="-287338" eaLnBrk="1" hangingPunct="1"/>
            <a:r>
              <a:rPr lang="en-US" altLang="en-US" sz="2400" dirty="0" smtClean="0"/>
              <a:t>To specify an anchor at the beginning of a string, the pattern must begin with a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metcharacter</a:t>
            </a:r>
            <a:endParaRPr lang="en-US" altLang="en-US" sz="2400" dirty="0" smtClean="0"/>
          </a:p>
          <a:p>
            <a:pPr marL="287338" indent="-287338" eaLnBrk="1" hangingPunct="1"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$URL = "http://www.dongosselin.com";</a:t>
            </a:r>
          </a:p>
          <a:p>
            <a:pPr marL="687388" lvl="1" indent="-287338" eaLnBrk="1" hangingPunct="1"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eregi</a:t>
            </a:r>
            <a:r>
              <a:rPr lang="en-US" alt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("^http", $URL); // returns 1;</a:t>
            </a:r>
          </a:p>
          <a:p>
            <a:pPr marL="287338" indent="-287338" eaLnBrk="1" hangingPunct="1"/>
            <a:endParaRPr lang="en-US" altLang="en-US" sz="2400" dirty="0" smtClean="0"/>
          </a:p>
          <a:p>
            <a:pPr marL="287338" indent="-287338" eaLnBrk="1" hangingPunct="1"/>
            <a:r>
              <a:rPr lang="en-US" altLang="en-US" sz="2400" dirty="0" smtClean="0"/>
              <a:t>To specify an anchor at the end of a line, the pattern must end with the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metacharacter</a:t>
            </a:r>
            <a:endParaRPr lang="en-US" altLang="en-US" sz="2400" dirty="0" smtClean="0"/>
          </a:p>
          <a:p>
            <a:pPr marL="287338" indent="-287338" eaLnBrk="1" hangingPunct="1">
              <a:spcBef>
                <a:spcPts val="200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	$Identifier = "http://www.dongosselin.com";</a:t>
            </a:r>
          </a:p>
          <a:p>
            <a:pPr marL="287338" indent="-287338" eaLnBrk="1" hangingPunct="1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eregi</a:t>
            </a:r>
            <a:r>
              <a:rPr lang="en-US" alt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("com$", $Identifier); // returns 1</a:t>
            </a:r>
          </a:p>
        </p:txBody>
      </p:sp>
    </p:spTree>
    <p:extLst>
      <p:ext uri="{BB962C8B-B14F-4D97-AF65-F5344CB8AC3E}">
        <p14:creationId xmlns="" xmlns:p14="http://schemas.microsoft.com/office/powerpoint/2010/main" val="1123742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9BE67B60-69CE-4A7E-AA92-E027F944E7A4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Courier New" panose="02070309020205020404" pitchFamily="49" charset="0"/>
              </a:rPr>
              <a:t>Matching Special Characters</a:t>
            </a:r>
            <a:endParaRPr lang="en-US" altLang="en-US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525963"/>
          </a:xfrm>
        </p:spPr>
        <p:txBody>
          <a:bodyPr>
            <a:normAutofit/>
          </a:bodyPr>
          <a:lstStyle/>
          <a:p>
            <a:pPr marL="287338" indent="-287338" eaLnBrk="1" hangingPunct="1">
              <a:defRPr/>
            </a:pPr>
            <a:r>
              <a:rPr lang="en-US" sz="2000" dirty="0" smtClean="0"/>
              <a:t>To match any </a:t>
            </a:r>
            <a:r>
              <a:rPr lang="en-US" sz="2000" dirty="0" err="1" smtClean="0"/>
              <a:t>metacharacters</a:t>
            </a:r>
            <a:r>
              <a:rPr lang="en-US" sz="2000" dirty="0" smtClean="0"/>
              <a:t> as literal values in a regular expression, escape the character with a backslash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(in the following example, the last four characters in the string must be ‘.com’)</a:t>
            </a:r>
          </a:p>
          <a:p>
            <a:pPr marL="287338" indent="-287338" eaLnBrk="1" hangingPunct="1">
              <a:buNone/>
              <a:defRPr/>
            </a:pPr>
            <a:endParaRPr lang="en-US" sz="2000" dirty="0" smtClean="0"/>
          </a:p>
          <a:p>
            <a:pPr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$Identifier = http://www.dongosselin.com";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gov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$/", $Identifier);//returns 0</a:t>
            </a:r>
          </a:p>
        </p:txBody>
      </p:sp>
    </p:spTree>
    <p:extLst>
      <p:ext uri="{BB962C8B-B14F-4D97-AF65-F5344CB8AC3E}">
        <p14:creationId xmlns="" xmlns:p14="http://schemas.microsoft.com/office/powerpoint/2010/main" val="3761694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252EC46-253B-40E0-88ED-A825C336C7E2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Courier New" panose="02070309020205020404" pitchFamily="49" charset="0"/>
              </a:rPr>
              <a:t>Specifying Quantity</a:t>
            </a:r>
            <a:endParaRPr lang="en-US" altLang="en-US" smtClean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7338" indent="-287338" eaLnBrk="1" hangingPunct="1"/>
            <a:r>
              <a:rPr lang="en-US" altLang="en-US" sz="2700" smtClean="0"/>
              <a:t>Metacharacters that specify the quantity of a match are called </a:t>
            </a:r>
            <a:r>
              <a:rPr lang="en-US" altLang="en-US" sz="2700" b="1" smtClean="0"/>
              <a:t>quantifiers</a:t>
            </a:r>
            <a:endParaRPr lang="en-US" altLang="en-US" sz="2700" smtClean="0"/>
          </a:p>
          <a:p>
            <a:pPr marL="287338" indent="-287338" eaLnBrk="1" hangingPunct="1">
              <a:buFontTx/>
              <a:buNone/>
            </a:pPr>
            <a:endParaRPr lang="en-US" altLang="en-US" sz="24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287338" indent="-287338" eaLnBrk="1" hangingPunct="1">
              <a:buFontTx/>
              <a:buNone/>
            </a:pPr>
            <a:endParaRPr lang="en-US" altLang="en-US" sz="2700" smtClean="0"/>
          </a:p>
        </p:txBody>
      </p:sp>
      <p:pic>
        <p:nvPicPr>
          <p:cNvPr id="5837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59404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65202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718E9A1-EAEB-4650-BAD9-9D7347B6EA9F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Courier New" panose="02070309020205020404" pitchFamily="49" charset="0"/>
              </a:rPr>
              <a:t>Specifying Quantity</a:t>
            </a:r>
            <a:endParaRPr lang="en-US" altLang="en-US" dirty="0" smtClean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7338" indent="-287338" eaLnBrk="1" hangingPunct="1">
              <a:defRPr/>
            </a:pPr>
            <a:r>
              <a:rPr lang="en-US" dirty="0" smtClean="0"/>
              <a:t>A </a:t>
            </a:r>
            <a:r>
              <a:rPr lang="en-US" dirty="0" smtClean="0">
                <a:cs typeface="Courier New" pitchFamily="49" charset="0"/>
              </a:rPr>
              <a:t>question mark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(?)</a:t>
            </a:r>
            <a:r>
              <a:rPr lang="en-US" dirty="0" smtClean="0"/>
              <a:t> quantifier specifies that the preceding character in the pattern is optional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400" dirty="0" smtClean="0"/>
              <a:t>(in the following example, the string must begin with ‘http’ or ‘https’)</a:t>
            </a:r>
          </a:p>
          <a:p>
            <a:pPr marL="287338" indent="-287338" eaLnBrk="1" hangingPunct="1">
              <a:buFontTx/>
              <a:buNone/>
              <a:defRPr/>
            </a:pPr>
            <a:endParaRPr lang="en-US" sz="2400" dirty="0" smtClean="0"/>
          </a:p>
          <a:p>
            <a:pPr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	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$URL = "http://www.dongosselin.com";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("/^https?/", $URL); // returns 1</a:t>
            </a:r>
          </a:p>
          <a:p>
            <a:pPr marL="287338" indent="-287338" eaLnBrk="1" hangingPunct="1">
              <a:buFontTx/>
              <a:buNone/>
              <a:defRPr/>
            </a:pPr>
            <a:endParaRPr lang="en-US" sz="2700" dirty="0" smtClean="0"/>
          </a:p>
        </p:txBody>
      </p:sp>
    </p:spTree>
    <p:extLst>
      <p:ext uri="{BB962C8B-B14F-4D97-AF65-F5344CB8AC3E}">
        <p14:creationId xmlns="" xmlns:p14="http://schemas.microsoft.com/office/powerpoint/2010/main" val="1885858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51A0A29-ABB1-4F2C-B955-FA66B37054A8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Courier New" panose="02070309020205020404" pitchFamily="49" charset="0"/>
              </a:rPr>
              <a:t>Specifying Quantity</a:t>
            </a:r>
            <a:endParaRPr lang="en-US" altLang="en-US" dirty="0" smtClean="0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7338" indent="-287338" eaLnBrk="1" hangingPunct="1">
              <a:defRPr/>
            </a:pPr>
            <a:r>
              <a:rPr lang="en-US" dirty="0" smtClean="0"/>
              <a:t>The</a:t>
            </a:r>
            <a:r>
              <a:rPr lang="en-US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addition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(+)</a:t>
            </a:r>
            <a:r>
              <a:rPr lang="en-US" dirty="0" smtClean="0"/>
              <a:t> quantifier specifies that one or more sequential occurrences of the preceding characters match</a:t>
            </a:r>
          </a:p>
          <a:p>
            <a:pPr marL="287338" indent="-287338" eaLnBrk="1" hangingPunct="1">
              <a:buFontTx/>
              <a:buNone/>
              <a:defRPr/>
            </a:pPr>
            <a:r>
              <a:rPr lang="en-US" sz="2600" dirty="0" smtClean="0"/>
              <a:t>	</a:t>
            </a:r>
            <a:r>
              <a:rPr lang="en-US" sz="2400" dirty="0" smtClean="0"/>
              <a:t>(in the following example, the string must have at least one character)</a:t>
            </a:r>
          </a:p>
          <a:p>
            <a:pPr marL="287338" indent="-287338" eaLnBrk="1" hangingPunct="1">
              <a:buFontTx/>
              <a:buNone/>
              <a:defRPr/>
            </a:pPr>
            <a:endParaRPr lang="en-US" sz="2400" dirty="0" smtClean="0"/>
          </a:p>
          <a:p>
            <a:pPr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	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$Name = "Don";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("/.+/", $Name); // returns 1</a:t>
            </a:r>
          </a:p>
          <a:p>
            <a:pPr marL="287338" indent="-287338" eaLnBrk="1" hangingPunct="1">
              <a:buFontTx/>
              <a:buNone/>
              <a:defRPr/>
            </a:pPr>
            <a:endParaRPr lang="en-US" sz="2700" dirty="0" smtClean="0"/>
          </a:p>
        </p:txBody>
      </p:sp>
    </p:spTree>
    <p:extLst>
      <p:ext uri="{BB962C8B-B14F-4D97-AF65-F5344CB8AC3E}">
        <p14:creationId xmlns="" xmlns:p14="http://schemas.microsoft.com/office/powerpoint/2010/main" val="4285320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96F29CB9-7E24-431C-BB37-ECF215FDAF31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Courier New" panose="02070309020205020404" pitchFamily="49" charset="0"/>
              </a:rPr>
              <a:t>Specifying Quantity</a:t>
            </a:r>
            <a:endParaRPr lang="en-US" altLang="en-US" dirty="0" smtClean="0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525963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 smtClean="0"/>
              <a:t>A </a:t>
            </a:r>
            <a:r>
              <a:rPr lang="en-US" dirty="0" smtClean="0">
                <a:cs typeface="Courier New" pitchFamily="49" charset="0"/>
              </a:rPr>
              <a:t>asterisk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(*)</a:t>
            </a:r>
            <a:r>
              <a:rPr lang="en-US" dirty="0" smtClean="0"/>
              <a:t> quantifier specifies that zero or more sequential occurrences of the preceding characters match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(in the following example, the string must begin with one or more leading zeros)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NumberString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"00125";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("/^0*/", $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NumberString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);//returns 1</a:t>
            </a:r>
          </a:p>
        </p:txBody>
      </p:sp>
    </p:spTree>
    <p:extLst>
      <p:ext uri="{BB962C8B-B14F-4D97-AF65-F5344CB8AC3E}">
        <p14:creationId xmlns="" xmlns:p14="http://schemas.microsoft.com/office/powerpoint/2010/main" val="3461016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E418E542-3262-4C15-9FB5-1FB1FDAEFA67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Courier New" panose="02070309020205020404" pitchFamily="49" charset="0"/>
              </a:rPr>
              <a:t>Specifying Quantity</a:t>
            </a:r>
            <a:endParaRPr lang="en-US" altLang="en-US" dirty="0" smtClean="0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7338" indent="-287338" eaLnBrk="1" hangingPunct="1">
              <a:spcBef>
                <a:spcPts val="2400"/>
              </a:spcBef>
              <a:defRPr/>
            </a:pPr>
            <a:r>
              <a:rPr lang="en-US" sz="1800" dirty="0" smtClean="0"/>
              <a:t>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}</a:t>
            </a:r>
            <a:r>
              <a:rPr lang="en-US" sz="1800" dirty="0" smtClean="0"/>
              <a:t> quantifiers specify the number of times that a character must repeat sequentially</a:t>
            </a:r>
            <a:br>
              <a:rPr lang="en-US" sz="1800" dirty="0" smtClean="0"/>
            </a:br>
            <a:r>
              <a:rPr lang="en-US" sz="1800" dirty="0" smtClean="0"/>
              <a:t>(in the following example, the string must contain at least five characters)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("/ZIP: .{5}$/", " ZIP: 01562");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// returns 1</a:t>
            </a:r>
          </a:p>
          <a:p>
            <a:pPr marL="287338" indent="-287338" eaLnBrk="1" hangingPunct="1">
              <a:defRPr/>
            </a:pPr>
            <a:endParaRPr lang="en-US" sz="1800" dirty="0" smtClean="0">
              <a:cs typeface="Times New Roman" pitchFamily="18" charset="0"/>
            </a:endParaRPr>
          </a:p>
          <a:p>
            <a:pPr marL="287338" indent="-287338" eaLnBrk="1" hangingPunct="1">
              <a:defRPr/>
            </a:pPr>
            <a:r>
              <a:rPr lang="en-US" sz="1800" dirty="0" smtClean="0">
                <a:cs typeface="Times New Roman" pitchFamily="18" charset="0"/>
              </a:rPr>
              <a:t>The </a:t>
            </a:r>
            <a:r>
              <a:rPr lang="en-US" sz="1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 }</a:t>
            </a:r>
            <a:r>
              <a:rPr lang="en-US" sz="1800" dirty="0" smtClean="0">
                <a:cs typeface="Times New Roman" pitchFamily="18" charset="0"/>
              </a:rPr>
              <a:t> quantifiers can also specify the quantity as a range</a:t>
            </a:r>
            <a:br>
              <a:rPr lang="en-US" sz="1800" dirty="0" smtClean="0">
                <a:cs typeface="Times New Roman" pitchFamily="18" charset="0"/>
              </a:rPr>
            </a:br>
            <a:r>
              <a:rPr lang="en-US" sz="1800" dirty="0" smtClean="0">
                <a:cs typeface="Times New Roman" pitchFamily="18" charset="0"/>
              </a:rPr>
              <a:t>(in the following example, the string must contain between five and ten characters)</a:t>
            </a:r>
          </a:p>
          <a:p>
            <a:pPr>
              <a:buFontTx/>
              <a:buNone/>
              <a:defRPr/>
            </a:pPr>
            <a:r>
              <a:rPr lang="en-US" sz="1800" dirty="0" smtClean="0"/>
              <a:t>	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("/(ZIP: .{5,10})$/", "ZIP: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01562-2607");// returns 1</a:t>
            </a:r>
          </a:p>
        </p:txBody>
      </p:sp>
    </p:spTree>
    <p:extLst>
      <p:ext uri="{BB962C8B-B14F-4D97-AF65-F5344CB8AC3E}">
        <p14:creationId xmlns="" xmlns:p14="http://schemas.microsoft.com/office/powerpoint/2010/main" val="187151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6852733-10D1-48D5-99E2-D34610934150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</a:t>
            </a:r>
            <a:r>
              <a:rPr lang="en-US" altLang="en-US" baseline="30000" smtClean="0"/>
              <a:t>nd</a:t>
            </a:r>
            <a:r>
              <a:rPr lang="en-US" altLang="en-US" smtClean="0"/>
              <a:t> Edition</a:t>
            </a:r>
            <a:endParaRPr lang="en-US" altLang="en-US" sz="200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Working with String Operators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55000"/>
              </a:spcAft>
            </a:pPr>
            <a:r>
              <a:rPr lang="en-US" altLang="en-US" dirty="0" smtClean="0"/>
              <a:t>You can also combine strings using the </a:t>
            </a:r>
            <a:r>
              <a:rPr lang="en-US" altLang="en-US" b="1" dirty="0" smtClean="0"/>
              <a:t>concatenation assignment operator </a:t>
            </a:r>
            <a:r>
              <a:rPr lang="en-US" altLang="en-US" dirty="0" smtClean="0"/>
              <a:t>(.=)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$Destination = "&lt;p&gt;Paris ";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$Destination .= "is in France.&lt;/p&gt;";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echo $Destination;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89670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957A519F-DFA7-4EF8-9F3C-E9DC74A921E9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Courier New" panose="02070309020205020404" pitchFamily="49" charset="0"/>
              </a:rPr>
              <a:t>Specifying Subexpressions</a:t>
            </a:r>
            <a:endParaRPr lang="en-US" altLang="en-US" smtClean="0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7338" indent="-287338" eaLnBrk="1" hangingPunct="1"/>
            <a:r>
              <a:rPr lang="en-US" altLang="en-US" smtClean="0">
                <a:cs typeface="Times New Roman" panose="02020603050405020304" pitchFamily="18" charset="0"/>
              </a:rPr>
              <a:t>When a set of characters enclosed in parentheses are treated as a group, they are referred to as a </a:t>
            </a:r>
            <a:r>
              <a:rPr lang="en-US" altLang="en-US" b="1" smtClean="0">
                <a:cs typeface="Times New Roman" panose="02020603050405020304" pitchFamily="18" charset="0"/>
              </a:rPr>
              <a:t>subexpression</a:t>
            </a:r>
            <a:r>
              <a:rPr lang="en-US" altLang="en-US" smtClean="0">
                <a:cs typeface="Times New Roman" panose="02020603050405020304" pitchFamily="18" charset="0"/>
              </a:rPr>
              <a:t> or </a:t>
            </a:r>
            <a:r>
              <a:rPr lang="en-US" altLang="en-US" b="1" smtClean="0">
                <a:cs typeface="Times New Roman" panose="02020603050405020304" pitchFamily="18" charset="0"/>
              </a:rPr>
              <a:t>subpattern</a:t>
            </a:r>
            <a:br>
              <a:rPr lang="en-US" altLang="en-US" b="1" smtClean="0">
                <a:cs typeface="Times New Roman" panose="02020603050405020304" pitchFamily="18" charset="0"/>
              </a:rPr>
            </a:br>
            <a:r>
              <a:rPr lang="en-US" altLang="en-US" sz="2400" smtClean="0">
                <a:cs typeface="Times New Roman" panose="02020603050405020304" pitchFamily="18" charset="0"/>
              </a:rPr>
              <a:t>(in the example below, the 1 and the area code are optional, but if included must be in the following format:)</a:t>
            </a:r>
            <a:br>
              <a:rPr lang="en-US" altLang="en-US" sz="2400" smtClean="0">
                <a:cs typeface="Times New Roman" panose="02020603050405020304" pitchFamily="18" charset="0"/>
              </a:rPr>
            </a:br>
            <a:r>
              <a:rPr lang="en-US" altLang="en-US" sz="2400" smtClean="0">
                <a:cs typeface="Times New Roman" panose="02020603050405020304" pitchFamily="18" charset="0"/>
              </a:rPr>
              <a:t/>
            </a:r>
            <a:br>
              <a:rPr lang="en-US" altLang="en-US" sz="2400" smtClean="0">
                <a:cs typeface="Times New Roman" panose="02020603050405020304" pitchFamily="18" charset="0"/>
              </a:rPr>
            </a:br>
            <a:r>
              <a:rPr lang="en-US" altLang="en-US" sz="2400" smtClean="0"/>
              <a:t>1 (707) 555-1234</a:t>
            </a:r>
            <a:r>
              <a:rPr lang="en-US" altLang="en-US" sz="2400" smtClean="0">
                <a:cs typeface="Times New Roman" panose="02020603050405020304" pitchFamily="18" charset="0"/>
              </a:rPr>
              <a:t> </a:t>
            </a:r>
            <a:br>
              <a:rPr lang="en-US" altLang="en-US" sz="2400" smtClean="0">
                <a:cs typeface="Times New Roman" panose="02020603050405020304" pitchFamily="18" charset="0"/>
              </a:rPr>
            </a:br>
            <a:r>
              <a:rPr lang="en-US" altLang="en-US" sz="2400" smtClean="0">
                <a:cs typeface="Times New Roman" panose="02020603050405020304" pitchFamily="18" charset="0"/>
              </a:rPr>
              <a:t/>
            </a:r>
            <a:br>
              <a:rPr lang="en-US" altLang="en-US" sz="2400" smtClean="0">
                <a:cs typeface="Times New Roman" panose="02020603050405020304" pitchFamily="18" charset="0"/>
              </a:rPr>
            </a:b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preg_match("/^(1 )?(\(.{3}\) )?(.{3})(\.{4})$/</a:t>
            </a:r>
          </a:p>
          <a:p>
            <a:pPr marL="287338" indent="-287338" eaLnBrk="1" hangingPunct="1"/>
            <a:endParaRPr lang="en-US" altLang="en-US" b="1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0056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4B877CB2-2704-44D4-8DAD-B8C772918336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Courier New" panose="02070309020205020404" pitchFamily="49" charset="0"/>
              </a:rPr>
              <a:t>Defining Character Classes</a:t>
            </a:r>
            <a:endParaRPr lang="en-US" altLang="en-US" smtClean="0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287338" indent="-287338" eaLnBrk="1" hangingPunct="1">
              <a:defRPr/>
            </a:pPr>
            <a:r>
              <a:rPr lang="en-US" sz="2000" b="1" dirty="0" smtClean="0">
                <a:cs typeface="Times New Roman" pitchFamily="18" charset="0"/>
              </a:rPr>
              <a:t>Character classes </a:t>
            </a:r>
            <a:r>
              <a:rPr lang="en-US" sz="2000" dirty="0" smtClean="0">
                <a:cs typeface="Times New Roman" pitchFamily="18" charset="0"/>
              </a:rPr>
              <a:t>in regular expressions treat multiple characters as a single item</a:t>
            </a:r>
          </a:p>
          <a:p>
            <a:pPr marL="287338" indent="-287338" eaLnBrk="1" hangingPunct="1">
              <a:defRPr/>
            </a:pPr>
            <a:r>
              <a:rPr lang="en-US" sz="2000" dirty="0" smtClean="0">
                <a:cs typeface="Times New Roman" pitchFamily="18" charset="0"/>
              </a:rPr>
              <a:t>Characters enclosed with the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dirty="0" smtClean="0">
                <a:cs typeface="Times New Roman" pitchFamily="18" charset="0"/>
              </a:rPr>
              <a:t>) </a:t>
            </a:r>
            <a:r>
              <a:rPr lang="en-US" sz="2000" dirty="0" err="1" smtClean="0">
                <a:cs typeface="Times New Roman" pitchFamily="18" charset="0"/>
              </a:rPr>
              <a:t>metacharacters</a:t>
            </a:r>
            <a:r>
              <a:rPr lang="en-US" sz="2000" dirty="0" smtClean="0">
                <a:cs typeface="Times New Roman" pitchFamily="18" charset="0"/>
              </a:rPr>
              <a:t> represent alternate characters that are allowed in a pattern match</a:t>
            </a:r>
          </a:p>
          <a:p>
            <a:pPr>
              <a:buFontTx/>
              <a:buNone/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analy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]e/",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analyse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");//returns 1</a:t>
            </a:r>
          </a:p>
          <a:p>
            <a:pPr>
              <a:buFontTx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analy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]e/", "analyze");//returns 1</a:t>
            </a:r>
          </a:p>
          <a:p>
            <a:pPr marL="287338" indent="-287338" eaLnBrk="1" hangingPunct="1">
              <a:buFontTx/>
              <a:buNone/>
              <a:defRPr/>
            </a:pPr>
            <a:endParaRPr lang="en-US" sz="2000" dirty="0" smtClean="0">
              <a:cs typeface="Times New Roman" pitchFamily="18" charset="0"/>
            </a:endParaRPr>
          </a:p>
          <a:p>
            <a:pPr marL="287338" indent="-287338" eaLnBrk="1" hangingPunct="1">
              <a:buFontTx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analy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]e/",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analyce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");//returns 0</a:t>
            </a:r>
          </a:p>
        </p:txBody>
      </p:sp>
    </p:spTree>
    <p:extLst>
      <p:ext uri="{BB962C8B-B14F-4D97-AF65-F5344CB8AC3E}">
        <p14:creationId xmlns="" xmlns:p14="http://schemas.microsoft.com/office/powerpoint/2010/main" val="1843101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A596D87-2442-45A8-8541-497E003C98C5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PHP Programming with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, 2nd Edition</a:t>
            </a:r>
            <a:endParaRPr lang="en-US" altLang="en-US" sz="2000" dirty="0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Courier New" panose="02070309020205020404" pitchFamily="49" charset="0"/>
              </a:rPr>
              <a:t>Defining Character Classes</a:t>
            </a:r>
            <a:endParaRPr lang="en-US" altLang="en-US" dirty="0" smtClean="0"/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287338" indent="-287338" eaLnBrk="1" hangingPunct="1"/>
            <a:r>
              <a:rPr lang="en-US" altLang="en-US" smtClean="0">
                <a:cs typeface="Times New Roman" panose="02020603050405020304" pitchFamily="18" charset="0"/>
              </a:rPr>
              <a:t>The hyphen metacharacter </a:t>
            </a:r>
            <a:r>
              <a:rPr lang="en-US" altLang="en-US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(-)</a:t>
            </a:r>
            <a:r>
              <a:rPr lang="en-US" altLang="en-US" smtClean="0">
                <a:cs typeface="Times New Roman" panose="02020603050405020304" pitchFamily="18" charset="0"/>
              </a:rPr>
              <a:t> specifies a range of values in a character class</a:t>
            </a:r>
            <a:br>
              <a:rPr lang="en-US" altLang="en-US" smtClean="0">
                <a:cs typeface="Times New Roman" panose="02020603050405020304" pitchFamily="18" charset="0"/>
              </a:rPr>
            </a:br>
            <a:r>
              <a:rPr lang="en-US" altLang="en-US" sz="2400" smtClean="0">
                <a:cs typeface="Times New Roman" panose="02020603050405020304" pitchFamily="18" charset="0"/>
              </a:rPr>
              <a:t>(the following example ensures that A, B, C, D, or F are the only values assigned to the </a:t>
            </a:r>
            <a:r>
              <a:rPr lang="en-US" altLang="en-US" sz="2400" smtClean="0">
                <a:latin typeface="Courier New" panose="02070309020205020404" pitchFamily="49" charset="0"/>
                <a:cs typeface="Times New Roman" panose="02020603050405020304" pitchFamily="18" charset="0"/>
              </a:rPr>
              <a:t>$LetterGrade</a:t>
            </a:r>
            <a:r>
              <a:rPr lang="en-US" altLang="en-US" sz="2400" smtClean="0">
                <a:cs typeface="Times New Roman" panose="02020603050405020304" pitchFamily="18" charset="0"/>
              </a:rPr>
              <a:t> variable)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marL="287338" indent="-287338" eaLnBrk="1" hangingPunct="1">
              <a:buFontTx/>
              <a:buNone/>
            </a:pPr>
            <a:endParaRPr lang="en-US" altLang="en-US" smtClean="0">
              <a:cs typeface="Times New Roman" panose="02020603050405020304" pitchFamily="18" charset="0"/>
            </a:endParaRPr>
          </a:p>
          <a:p>
            <a:pPr marL="687388" lvl="1" indent="-287338"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  <a:cs typeface="Times New Roman" panose="02020603050405020304" pitchFamily="18" charset="0"/>
              </a:rPr>
              <a:t>$LetterGrade = "B";</a:t>
            </a:r>
          </a:p>
          <a:p>
            <a:pPr marL="687388" lvl="1" indent="-287338"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Times New Roman" panose="02020603050405020304" pitchFamily="18" charset="0"/>
              </a:rPr>
              <a:t>echo ereg("[A-DF]", $LetterGrade); // returns true</a:t>
            </a:r>
          </a:p>
          <a:p>
            <a:pPr marL="687388" lvl="1" indent="-287338" eaLnBrk="1" hangingPunct="1">
              <a:buFontTx/>
              <a:buNone/>
            </a:pPr>
            <a:endParaRPr lang="en-US" altLang="en-US" sz="22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287338" indent="-287338" eaLnBrk="1" hangingPunct="1">
              <a:buFontTx/>
              <a:buNone/>
            </a:pPr>
            <a:endParaRPr lang="en-US" altLang="en-US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16410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288CC005-6606-4AEE-A6F5-FA5016DC261B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Courier New" panose="02070309020205020404" pitchFamily="49" charset="0"/>
              </a:rPr>
              <a:t>Defining Character Classes</a:t>
            </a:r>
            <a:endParaRPr lang="en-US" altLang="en-US" dirty="0" smtClean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287338" indent="-287338" eaLnBrk="1" hangingPunct="1"/>
            <a:r>
              <a:rPr lang="en-US" altLang="en-US" sz="1800" dirty="0" smtClean="0">
                <a:cs typeface="Times New Roman" panose="02020603050405020304" pitchFamily="18" charset="0"/>
              </a:rPr>
              <a:t>The</a:t>
            </a:r>
            <a:r>
              <a:rPr lang="en-US" altLang="en-US" sz="18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^ </a:t>
            </a:r>
            <a:r>
              <a:rPr lang="en-US" altLang="en-US" sz="1800" dirty="0" err="1" smtClean="0">
                <a:cs typeface="Times New Roman" panose="02020603050405020304" pitchFamily="18" charset="0"/>
              </a:rPr>
              <a:t>metacharacter</a:t>
            </a:r>
            <a:r>
              <a:rPr lang="en-US" altLang="en-US" sz="18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cs typeface="Times New Roman" panose="02020603050405020304" pitchFamily="18" charset="0"/>
              </a:rPr>
              <a:t>(placed immediately after the opening bracket of a character class) specifies optional characters to exclude in a pattern match</a:t>
            </a:r>
            <a:br>
              <a:rPr lang="en-US" altLang="en-US" sz="1800" dirty="0" smtClean="0">
                <a:cs typeface="Times New Roman" panose="02020603050405020304" pitchFamily="18" charset="0"/>
              </a:rPr>
            </a:br>
            <a:r>
              <a:rPr lang="en-US" altLang="en-US" sz="1800" dirty="0" smtClean="0">
                <a:cs typeface="Times New Roman" panose="02020603050405020304" pitchFamily="18" charset="0"/>
              </a:rPr>
              <a:t>(the following example excludes the letter </a:t>
            </a:r>
            <a:r>
              <a:rPr lang="en-US" alt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</a:t>
            </a:r>
            <a:r>
              <a:rPr lang="en-US" altLang="en-US" sz="1800" dirty="0" smtClean="0">
                <a:cs typeface="Times New Roman" panose="02020603050405020304" pitchFamily="18" charset="0"/>
              </a:rPr>
              <a:t> and </a:t>
            </a:r>
            <a:r>
              <a:rPr lang="en-US" altLang="en-US" sz="18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G-Z</a:t>
            </a:r>
            <a:r>
              <a:rPr lang="en-US" altLang="en-US" sz="1800" dirty="0" smtClean="0">
                <a:cs typeface="Times New Roman" panose="02020603050405020304" pitchFamily="18" charset="0"/>
              </a:rPr>
              <a:t> from an acceptable pattern match in the </a:t>
            </a:r>
            <a:r>
              <a:rPr lang="en-US" altLang="en-US" sz="18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$</a:t>
            </a:r>
            <a:r>
              <a:rPr lang="en-US" altLang="en-US" sz="18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LetterGrade</a:t>
            </a:r>
            <a:r>
              <a:rPr lang="en-US" altLang="en-US" sz="1800" dirty="0" smtClean="0">
                <a:cs typeface="Times New Roman" panose="02020603050405020304" pitchFamily="18" charset="0"/>
              </a:rPr>
              <a:t> variable)</a:t>
            </a:r>
          </a:p>
          <a:p>
            <a:pPr marL="287338" indent="-287338" eaLnBrk="1" hangingPunct="1">
              <a:buNone/>
            </a:pPr>
            <a:endParaRPr lang="en-US" altLang="en-US" sz="1800" dirty="0" smtClean="0">
              <a:cs typeface="Times New Roman" panose="02020603050405020304" pitchFamily="18" charset="0"/>
            </a:endParaRPr>
          </a:p>
          <a:p>
            <a:pPr marL="287338" indent="-287338" eaLnBrk="1" hangingPunct="1">
              <a:buFontTx/>
              <a:buNone/>
            </a:pPr>
            <a:r>
              <a:rPr lang="en-US" altLang="en-US" sz="1800" dirty="0" smtClean="0"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		$</a:t>
            </a:r>
            <a:r>
              <a:rPr lang="en-US" altLang="en-US" sz="18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LetterGrade</a:t>
            </a:r>
            <a:r>
              <a:rPr lang="en-US" altLang="en-US" sz="18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= "A";</a:t>
            </a:r>
          </a:p>
          <a:p>
            <a:pPr marL="287338" indent="-287338"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		echo </a:t>
            </a:r>
            <a:r>
              <a:rPr lang="en-US" altLang="en-US" sz="18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ereg</a:t>
            </a:r>
            <a:r>
              <a:rPr lang="en-US" altLang="en-US" sz="18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("[^EG-Z]", $</a:t>
            </a:r>
            <a:r>
              <a:rPr lang="en-US" altLang="en-US" sz="18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LetterGrade</a:t>
            </a:r>
            <a:r>
              <a:rPr lang="en-US" altLang="en-US" sz="18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); //returns true</a:t>
            </a:r>
          </a:p>
          <a:p>
            <a:pPr marL="287338" indent="-287338" eaLnBrk="1" hangingPunct="1"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287338" indent="-287338" eaLnBrk="1" hangingPunct="1">
              <a:buFontTx/>
              <a:buNone/>
            </a:pPr>
            <a:endParaRPr lang="en-US" altLang="en-US" sz="18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84715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4A32165D-E3BA-4EFB-817B-0A262276EE0A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Courier New" panose="02070309020205020404" pitchFamily="49" charset="0"/>
              </a:rPr>
              <a:t>Defining Character Classes</a:t>
            </a:r>
            <a:endParaRPr lang="en-US" altLang="en-US" dirty="0" smtClean="0"/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287338" indent="-287338" eaLnBrk="1" hangingPunct="1">
              <a:buFontTx/>
              <a:buNone/>
            </a:pPr>
            <a:endParaRPr lang="en-US" altLang="en-US" sz="22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287338" indent="-287338" eaLnBrk="1" hangingPunct="1">
              <a:buFontTx/>
              <a:buNone/>
            </a:pPr>
            <a:endParaRPr lang="en-US" altLang="en-US" smtClean="0">
              <a:cs typeface="Times New Roman" panose="02020603050405020304" pitchFamily="18" charset="0"/>
            </a:endParaRPr>
          </a:p>
        </p:txBody>
      </p:sp>
      <p:pic>
        <p:nvPicPr>
          <p:cNvPr id="6759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72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1509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2A4AB48B-B6BA-47C8-A899-FD8AD9384753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Courier New" panose="02070309020205020404" pitchFamily="49" charset="0"/>
              </a:rPr>
              <a:t>Matching Multiple Pattern Choices</a:t>
            </a:r>
            <a:endParaRPr lang="en-US" altLang="en-US" smtClean="0"/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 smtClean="0">
                <a:cs typeface="Times New Roman" pitchFamily="18" charset="0"/>
              </a:rPr>
              <a:t> metacharacter is used to specify an alternate set of patterns</a:t>
            </a:r>
          </a:p>
          <a:p>
            <a:pPr marL="687388" lvl="1" indent="-287338" eaLnBrk="1" hangingPunct="1">
              <a:defRPr/>
            </a:pPr>
            <a:r>
              <a:rPr lang="en-US" dirty="0" smtClean="0">
                <a:ea typeface="+mn-ea"/>
                <a:cs typeface="Times New Roman" pitchFamily="18" charset="0"/>
              </a:rPr>
              <a:t>The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|</a:t>
            </a:r>
            <a:r>
              <a:rPr lang="en-US" dirty="0" smtClean="0">
                <a:ea typeface="+mn-ea"/>
                <a:cs typeface="Times New Roman" pitchFamily="18" charset="0"/>
              </a:rPr>
              <a:t> metacharacter is essentially the same as using the OR operator to perform multiple evaluations in a conditional expression</a:t>
            </a:r>
          </a:p>
          <a:p>
            <a:pPr marL="287338" indent="-287338" eaLnBrk="1" hangingPunct="1">
              <a:buFontTx/>
              <a:buNone/>
              <a:defRPr/>
            </a:pPr>
            <a:endParaRPr lang="en-US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12085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6B8E1D4-2DB5-4455-BAE8-48945F783EDA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Courier New" panose="02070309020205020404" pitchFamily="49" charset="0"/>
              </a:rPr>
              <a:t>Pattern Modifiers</a:t>
            </a:r>
            <a:endParaRPr lang="en-US" altLang="en-US" smtClean="0"/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287338" indent="-287338" eaLnBrk="1" hangingPunct="1"/>
            <a:r>
              <a:rPr lang="en-US" altLang="en-US" b="1" smtClean="0">
                <a:cs typeface="Times New Roman" panose="02020603050405020304" pitchFamily="18" charset="0"/>
              </a:rPr>
              <a:t>Pattern modifiers</a:t>
            </a:r>
            <a:r>
              <a:rPr lang="en-US" altLang="en-US" smtClean="0">
                <a:cs typeface="Times New Roman" panose="02020603050405020304" pitchFamily="18" charset="0"/>
              </a:rPr>
              <a:t> are letters placed after the closing delimiter that change the default rules for interpreting matches</a:t>
            </a:r>
          </a:p>
          <a:p>
            <a:pPr marL="687388" lvl="1" indent="-287338" eaLnBrk="1" hangingPunct="1"/>
            <a:r>
              <a:rPr lang="en-US" altLang="en-US" smtClean="0">
                <a:cs typeface="Times New Roman" panose="02020603050405020304" pitchFamily="18" charset="0"/>
              </a:rPr>
              <a:t>The pattern modifier,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mtClean="0">
                <a:cs typeface="Times New Roman" panose="02020603050405020304" pitchFamily="18" charset="0"/>
              </a:rPr>
              <a:t>, indicates that the case of the letter does not matter when searching</a:t>
            </a:r>
          </a:p>
          <a:p>
            <a:pPr marL="687388" lvl="1" indent="-287338" eaLnBrk="1" hangingPunct="1"/>
            <a:r>
              <a:rPr lang="en-US" altLang="en-US" smtClean="0">
                <a:cs typeface="Times New Roman" panose="02020603050405020304" pitchFamily="18" charset="0"/>
              </a:rPr>
              <a:t>The pattern modifier,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mtClean="0">
                <a:cs typeface="Times New Roman" panose="02020603050405020304" pitchFamily="18" charset="0"/>
              </a:rPr>
              <a:t>, allows searches across newline characters</a:t>
            </a:r>
          </a:p>
          <a:p>
            <a:pPr marL="687388" lvl="1" indent="-287338" eaLnBrk="1" hangingPunct="1"/>
            <a:r>
              <a:rPr lang="en-US" altLang="en-US" smtClean="0">
                <a:cs typeface="Times New Roman" panose="02020603050405020304" pitchFamily="18" charset="0"/>
              </a:rPr>
              <a:t>The pattern modifier,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mtClean="0">
                <a:cs typeface="Times New Roman" panose="02020603050405020304" pitchFamily="18" charset="0"/>
              </a:rPr>
              <a:t>, changes how the . (period) metacharacter works</a:t>
            </a:r>
          </a:p>
        </p:txBody>
      </p:sp>
    </p:spTree>
    <p:extLst>
      <p:ext uri="{BB962C8B-B14F-4D97-AF65-F5344CB8AC3E}">
        <p14:creationId xmlns="" xmlns:p14="http://schemas.microsoft.com/office/powerpoint/2010/main" val="23032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7CA3E080-6614-4108-9DB0-58FA7C802BFE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Summary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The </a:t>
            </a:r>
            <a:r>
              <a:rPr lang="en-US" altLang="en-US" sz="2000" b="1" dirty="0" smtClean="0"/>
              <a:t>concatenation operator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(.)</a:t>
            </a:r>
            <a:r>
              <a:rPr lang="en-US" altLang="en-US" sz="2000" dirty="0" smtClean="0"/>
              <a:t> and the </a:t>
            </a:r>
            <a:r>
              <a:rPr lang="en-US" altLang="en-US" sz="2000" b="1" dirty="0" smtClean="0"/>
              <a:t>concatenation assignment operator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(.=) </a:t>
            </a:r>
            <a:r>
              <a:rPr lang="en-US" altLang="en-US" sz="2000" dirty="0" smtClean="0"/>
              <a:t>can be used to combine two strings</a:t>
            </a:r>
          </a:p>
          <a:p>
            <a:r>
              <a:rPr lang="en-US" altLang="en-US" sz="2000" dirty="0" smtClean="0"/>
              <a:t>An </a:t>
            </a:r>
            <a:r>
              <a:rPr lang="en-US" altLang="en-US" sz="2000" b="1" dirty="0" smtClean="0"/>
              <a:t>escape character </a:t>
            </a:r>
            <a:r>
              <a:rPr lang="en-US" altLang="en-US" sz="2000" dirty="0" smtClean="0"/>
              <a:t>tells the compiler or interpreter that the character following the escape character has a special purpose. An escape character combined with one or more other characters is called an </a:t>
            </a:r>
            <a:r>
              <a:rPr lang="en-US" altLang="en-US" sz="2000" b="1" dirty="0" smtClean="0"/>
              <a:t>escape sequence</a:t>
            </a:r>
          </a:p>
          <a:p>
            <a:r>
              <a:rPr lang="en-US" altLang="en-US" sz="2000" b="1" dirty="0" smtClean="0"/>
              <a:t>Simple string syntax </a:t>
            </a:r>
            <a:r>
              <a:rPr lang="en-US" altLang="en-US" sz="2000" dirty="0" smtClean="0"/>
              <a:t>allows you to use the value of a variable within a string by including the variable name inside a text string with double quotation marks</a:t>
            </a:r>
          </a:p>
          <a:p>
            <a:r>
              <a:rPr lang="en-US" altLang="en-US" sz="2000" dirty="0" smtClean="0"/>
              <a:t>The type of structure in which variables are placed within curly braces inside of a string is called </a:t>
            </a:r>
            <a:r>
              <a:rPr lang="en-US" altLang="en-US" sz="2000" b="1" dirty="0" smtClean="0"/>
              <a:t>complex string syntax</a:t>
            </a: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The most commonly used string-counting function is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dirty="0" smtClean="0"/>
              <a:t>function, which returns the total number of characters in a string</a:t>
            </a: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7336027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D577FA72-DB41-4261-A31B-E096618D740A}" type="slidenum">
              <a:rPr lang="en-US" altLang="en-US"/>
              <a:pPr eaLnBrk="1" hangingPunct="1"/>
              <a:t>58</a:t>
            </a:fld>
            <a:endParaRPr lang="en-US" altLang="en-US"/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Summary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str_word_count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function returns the number of words in a string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strtoupper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strtolower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ucfirst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lcfirst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, and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ucwords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dirty="0" smtClean="0"/>
              <a:t>functions all change the case of characters in the string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dirty="0" smtClean="0"/>
              <a:t>function returns the specified portion of a string</a:t>
            </a:r>
          </a:p>
          <a:p>
            <a:r>
              <a:rPr lang="en-US" altLang="en-US" sz="2000" dirty="0" smtClean="0"/>
              <a:t>When applied to text strings, </a:t>
            </a:r>
            <a:r>
              <a:rPr lang="en-US" altLang="en-US" sz="2000" b="1" dirty="0" smtClean="0"/>
              <a:t>parsing</a:t>
            </a:r>
            <a:r>
              <a:rPr lang="en-US" altLang="en-US" sz="2000" dirty="0" smtClean="0"/>
              <a:t> refers to the act of dividing a string into logical component substrings or </a:t>
            </a:r>
            <a:r>
              <a:rPr lang="en-US" altLang="en-US" sz="2000" b="1" dirty="0" smtClean="0"/>
              <a:t>tokens</a:t>
            </a:r>
          </a:p>
          <a:p>
            <a:r>
              <a:rPr lang="en-US" altLang="en-US" sz="2000" dirty="0" smtClean="0"/>
              <a:t>There are two types of string search and extraction functions: functions that return a numeric position in a text string and those that return a character or substring</a:t>
            </a:r>
          </a:p>
          <a:p>
            <a:r>
              <a:rPr lang="en-US" altLang="en-US" sz="2000" dirty="0" smtClean="0"/>
              <a:t>You use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str_replace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str_ireplace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, and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substr_replace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dirty="0" smtClean="0"/>
              <a:t>functions to replace text in strings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5996489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21FA6AEA-BA6F-4C18-835B-6400897D0054}" type="slidenum">
              <a:rPr lang="en-US" altLang="en-US"/>
              <a:pPr eaLnBrk="1" hangingPunct="1"/>
              <a:t>59</a:t>
            </a:fld>
            <a:endParaRPr lang="en-US" altLang="en-US"/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Summary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function breaks a string into smaller strings, called tokens</a:t>
            </a:r>
          </a:p>
          <a:p>
            <a:r>
              <a:rPr lang="en-US" altLang="en-US" sz="2000" dirty="0" smtClean="0"/>
              <a:t>You use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str_split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dirty="0" smtClean="0"/>
              <a:t>or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explode()</a:t>
            </a:r>
            <a:r>
              <a:rPr lang="en-US" altLang="en-US" sz="2000" dirty="0" smtClean="0"/>
              <a:t> function to split a string into an indexed array, in which each character in the string becomes a separate element in the array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implode()</a:t>
            </a:r>
            <a:r>
              <a:rPr lang="en-US" altLang="en-US" sz="2000" dirty="0" smtClean="0"/>
              <a:t> function combines an array’s elements into a single string, separated by specified characters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strcasecmp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 function performs a case-insensitive comparison of strings, whereas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function performs a case-sensitive comparison of strings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similar_text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 and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levenshtein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 functions are used to determine the similarity of two strings</a:t>
            </a:r>
          </a:p>
          <a:p>
            <a:r>
              <a:rPr lang="en-US" altLang="en-US" sz="2000" dirty="0" smtClean="0"/>
              <a:t>You can use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soundex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 and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metaphone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 functions to determine whether two strings are pronounced similarly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23728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035C93D6-293F-4B4C-963C-C67D4E864333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</a:t>
            </a:r>
            <a:r>
              <a:rPr lang="en-US" altLang="en-US" baseline="30000" smtClean="0"/>
              <a:t>nd</a:t>
            </a:r>
            <a:r>
              <a:rPr lang="en-US" altLang="en-US" smtClean="0"/>
              <a:t> Edition</a:t>
            </a:r>
            <a:endParaRPr lang="en-US" altLang="en-US" sz="200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Escape Characters and Sequences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 </a:t>
            </a:r>
            <a:r>
              <a:rPr lang="en-US" altLang="en-US" b="1" dirty="0" smtClean="0"/>
              <a:t>escape character </a:t>
            </a:r>
            <a:r>
              <a:rPr lang="en-US" altLang="en-US" dirty="0" smtClean="0"/>
              <a:t>tells the compiler or interpreter that the character that follows it has a special purpose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 dirty="0" smtClean="0"/>
              <a:t>In PHP, the escape character is the backslash (\)</a:t>
            </a:r>
          </a:p>
          <a:p>
            <a:pPr eaLnBrk="1" hangingPunct="1">
              <a:buFontTx/>
              <a:buNone/>
            </a:pPr>
            <a:r>
              <a:rPr lang="en-US" altLang="en-US" sz="1700" dirty="0" smtClean="0">
                <a:latin typeface="Courier New" panose="02070309020205020404" pitchFamily="49" charset="0"/>
              </a:rPr>
              <a:t>	</a:t>
            </a:r>
            <a:r>
              <a:rPr lang="en-US" altLang="en-US" sz="2200" dirty="0" smtClean="0">
                <a:latin typeface="Courier New" panose="02070309020205020404" pitchFamily="49" charset="0"/>
              </a:rPr>
              <a:t>echo '&lt;p&gt;This code\'s going to work&lt;/p&gt;';</a:t>
            </a:r>
          </a:p>
          <a:p>
            <a:pPr eaLnBrk="1" hangingPunct="1">
              <a:spcAft>
                <a:spcPct val="50000"/>
              </a:spcAft>
            </a:pPr>
            <a:endParaRPr lang="en-US" altLang="en-US" dirty="0" smtClean="0"/>
          </a:p>
          <a:p>
            <a:pPr eaLnBrk="1" hangingPunct="1">
              <a:spcAft>
                <a:spcPct val="50000"/>
              </a:spcAft>
            </a:pPr>
            <a:r>
              <a:rPr lang="en-US" altLang="en-US" dirty="0" smtClean="0"/>
              <a:t>Do not add a backslash before an apostrophe </a:t>
            </a:r>
            <a:br>
              <a:rPr lang="en-US" altLang="en-US" dirty="0" smtClean="0"/>
            </a:br>
            <a:r>
              <a:rPr lang="en-US" altLang="en-US" dirty="0" smtClean="0"/>
              <a:t>if you surround the text string with double </a:t>
            </a:r>
            <a:br>
              <a:rPr lang="en-US" altLang="en-US" dirty="0" smtClean="0"/>
            </a:br>
            <a:r>
              <a:rPr lang="en-US" altLang="en-US" dirty="0" smtClean="0"/>
              <a:t>quotation marks</a:t>
            </a:r>
          </a:p>
          <a:p>
            <a:pPr eaLnBrk="1" hangingPunct="1">
              <a:buFontTx/>
              <a:buNone/>
            </a:pPr>
            <a:r>
              <a:rPr lang="en-US" altLang="en-US" sz="1700" dirty="0" smtClean="0">
                <a:latin typeface="Courier New" panose="02070309020205020404" pitchFamily="49" charset="0"/>
              </a:rPr>
              <a:t>	</a:t>
            </a:r>
            <a:r>
              <a:rPr lang="en-US" altLang="en-US" sz="2200" dirty="0" smtClean="0">
                <a:latin typeface="Courier New" panose="02070309020205020404" pitchFamily="49" charset="0"/>
              </a:rPr>
              <a:t>echo "&lt;p&gt;This code's going to work.&lt;/p&gt;";</a:t>
            </a:r>
          </a:p>
        </p:txBody>
      </p:sp>
    </p:spTree>
    <p:extLst>
      <p:ext uri="{BB962C8B-B14F-4D97-AF65-F5344CB8AC3E}">
        <p14:creationId xmlns="" xmlns:p14="http://schemas.microsoft.com/office/powerpoint/2010/main" val="30198438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16B0FA93-533B-491F-8E9C-0377515CEA9A}" type="slidenum">
              <a:rPr lang="en-US" altLang="en-US"/>
              <a:pPr eaLnBrk="1" hangingPunct="1"/>
              <a:t>60</a:t>
            </a:fld>
            <a:endParaRPr lang="en-US" altLang="en-US"/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Summary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b="1" smtClean="0"/>
              <a:t>Regular expressions </a:t>
            </a:r>
            <a:r>
              <a:rPr lang="en-US" altLang="en-US" smtClean="0"/>
              <a:t>are a pattern of specially formatted strings that can be used to validate the structure of a string</a:t>
            </a:r>
          </a:p>
          <a:p>
            <a:r>
              <a:rPr lang="en-US" altLang="en-US" smtClean="0"/>
              <a:t>Regular expressions are made up of both literal characters and special characters, called </a:t>
            </a:r>
            <a:r>
              <a:rPr lang="en-US" altLang="en-US" b="1" smtClean="0"/>
              <a:t>metacharacters</a:t>
            </a:r>
            <a:r>
              <a:rPr lang="en-US" altLang="en-US" smtClean="0"/>
              <a:t>, which define the pattern-matching rules</a:t>
            </a:r>
          </a:p>
          <a:p>
            <a:r>
              <a:rPr lang="en-US" altLang="en-US" smtClean="0"/>
              <a:t>In a regular expression, a backslash character (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mtClean="0"/>
              <a:t>) is used to match metacharacters as literal values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377856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74F5383-F7C8-4FD2-AC09-FF5699EC9F57}" type="slidenum">
              <a:rPr lang="en-US" altLang="en-US"/>
              <a:pPr eaLnBrk="1" hangingPunct="1"/>
              <a:t>61</a:t>
            </a:fld>
            <a:endParaRPr lang="en-US" altLang="en-US"/>
          </a:p>
        </p:txBody>
      </p:sp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Summary</a:t>
            </a:r>
            <a:endParaRPr lang="en-US" altLang="en-US" sz="3600" smtClean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altLang="en-US" sz="2000" b="1" dirty="0" smtClean="0"/>
              <a:t>Quantifiers</a:t>
            </a:r>
            <a:r>
              <a:rPr lang="en-US" altLang="en-US" sz="2000" dirty="0" smtClean="0"/>
              <a:t> are </a:t>
            </a:r>
            <a:r>
              <a:rPr lang="en-US" altLang="en-US" sz="2000" dirty="0" err="1" smtClean="0"/>
              <a:t>metacharacters</a:t>
            </a:r>
            <a:r>
              <a:rPr lang="en-US" altLang="en-US" sz="2000" dirty="0" smtClean="0"/>
              <a:t> that specify the number of times a particular match may occur</a:t>
            </a:r>
          </a:p>
          <a:p>
            <a:r>
              <a:rPr lang="en-US" altLang="en-US" sz="2000" b="1" dirty="0" err="1" smtClean="0"/>
              <a:t>Subexpressions</a:t>
            </a:r>
            <a:r>
              <a:rPr lang="en-US" altLang="en-US" sz="2000" dirty="0" smtClean="0"/>
              <a:t> are characters contained in parentheses within a regular expression </a:t>
            </a:r>
          </a:p>
          <a:p>
            <a:r>
              <a:rPr lang="en-US" altLang="en-US" sz="2000" dirty="0" smtClean="0"/>
              <a:t>The format and quantity of the characters in the </a:t>
            </a:r>
            <a:r>
              <a:rPr lang="en-US" altLang="en-US" sz="2000" dirty="0" err="1" smtClean="0"/>
              <a:t>subexpression</a:t>
            </a:r>
            <a:r>
              <a:rPr lang="en-US" altLang="en-US" sz="2000" dirty="0" smtClean="0"/>
              <a:t> can be defined as a group</a:t>
            </a:r>
          </a:p>
          <a:p>
            <a:r>
              <a:rPr lang="en-US" altLang="en-US" sz="2000" dirty="0" smtClean="0"/>
              <a:t>A </a:t>
            </a:r>
            <a:r>
              <a:rPr lang="en-US" altLang="en-US" sz="2000" b="1" dirty="0" smtClean="0"/>
              <a:t>character class </a:t>
            </a:r>
            <a:r>
              <a:rPr lang="en-US" altLang="en-US" sz="2000" dirty="0" smtClean="0"/>
              <a:t>is multiple characters enclosed in square brackets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([]) </a:t>
            </a:r>
            <a:r>
              <a:rPr lang="en-US" altLang="en-US" sz="2000" dirty="0" smtClean="0"/>
              <a:t>that are treated as a single unit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metacharacter</a:t>
            </a:r>
            <a:r>
              <a:rPr lang="en-US" altLang="en-US" sz="2000" dirty="0" smtClean="0"/>
              <a:t> allows a string to be comprised of an alternate set of substrings. The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metacharacter</a:t>
            </a:r>
            <a:r>
              <a:rPr lang="en-US" altLang="en-US" sz="2000" dirty="0" smtClean="0"/>
              <a:t> performs essentially the same function as the Or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(||) </a:t>
            </a:r>
            <a:r>
              <a:rPr lang="en-US" altLang="en-US" sz="2000" dirty="0" smtClean="0"/>
              <a:t>operator in conditional expressions</a:t>
            </a:r>
          </a:p>
        </p:txBody>
      </p:sp>
    </p:spTree>
    <p:extLst>
      <p:ext uri="{BB962C8B-B14F-4D97-AF65-F5344CB8AC3E}">
        <p14:creationId xmlns="" xmlns:p14="http://schemas.microsoft.com/office/powerpoint/2010/main" val="25784402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checks the elements of a string array named $passwords. Use regular expressions to test </a:t>
            </a:r>
            <a:r>
              <a:rPr lang="en-US" dirty="0" err="1" smtClean="0"/>
              <a:t>whetehr</a:t>
            </a:r>
            <a:r>
              <a:rPr lang="en-US" dirty="0" smtClean="0"/>
              <a:t> each element is a strong password. </a:t>
            </a:r>
          </a:p>
          <a:p>
            <a:r>
              <a:rPr lang="en-US" dirty="0" smtClean="0"/>
              <a:t>Strong password rules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It must have at least</a:t>
            </a:r>
          </a:p>
          <a:p>
            <a:pPr lvl="2"/>
            <a:r>
              <a:rPr lang="en-US" dirty="0" smtClean="0"/>
              <a:t>one number, </a:t>
            </a:r>
          </a:p>
          <a:p>
            <a:pPr lvl="2"/>
            <a:r>
              <a:rPr lang="en-US" dirty="0" smtClean="0"/>
              <a:t>one lower case letter, </a:t>
            </a:r>
          </a:p>
          <a:p>
            <a:pPr lvl="2"/>
            <a:r>
              <a:rPr lang="en-US" dirty="0" smtClean="0"/>
              <a:t>one uppercase letter </a:t>
            </a:r>
          </a:p>
          <a:p>
            <a:pPr lvl="2"/>
            <a:r>
              <a:rPr lang="en-US" dirty="0" smtClean="0"/>
              <a:t>One character that is not number or letter</a:t>
            </a:r>
          </a:p>
          <a:p>
            <a:pPr lvl="1"/>
            <a:r>
              <a:rPr lang="en-US" dirty="0" smtClean="0"/>
              <a:t>The length should be between 8 and 16 characters.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83D77CAB-4FB1-4892-A284-5DDB873D29A2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</a:t>
            </a:r>
            <a:r>
              <a:rPr lang="en-US" altLang="en-US" baseline="30000" smtClean="0"/>
              <a:t>nd</a:t>
            </a:r>
            <a:r>
              <a:rPr lang="en-US" altLang="en-US" smtClean="0"/>
              <a:t> Edition</a:t>
            </a:r>
            <a:endParaRPr lang="en-US" altLang="en-US" sz="200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Escape Characters and Sequences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altLang="en-US" smtClean="0"/>
              <a:t>The escape character combined with one or more other characters is an </a:t>
            </a:r>
            <a:r>
              <a:rPr lang="en-US" altLang="en-US" b="1" smtClean="0"/>
              <a:t>escape sequence</a:t>
            </a:r>
          </a:p>
          <a:p>
            <a:pPr eaLnBrk="1" hangingPunct="1">
              <a:spcAft>
                <a:spcPct val="50000"/>
              </a:spcAft>
              <a:buFontTx/>
              <a:buNone/>
            </a:pPr>
            <a:endParaRPr lang="en-US" altLang="en-US" b="1" smtClean="0"/>
          </a:p>
          <a:p>
            <a:pPr eaLnBrk="1" hangingPunct="1">
              <a:buFontTx/>
              <a:buNone/>
            </a:pPr>
            <a:endParaRPr lang="en-US" altLang="en-US" b="1" smtClean="0"/>
          </a:p>
        </p:txBody>
      </p:sp>
      <p:pic>
        <p:nvPicPr>
          <p:cNvPr id="1024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55717"/>
            <a:ext cx="4776788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6443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A1AAAA72-7DD6-46AA-A7FB-93F6AD2C185F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PHP Programming with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, 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 Edition</a:t>
            </a:r>
            <a:endParaRPr lang="en-US" altLang="en-US" sz="2000" dirty="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Escape Characters and Sequences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$Speaker = "Julius Caesar";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Times New Roman" panose="02020603050405020304" pitchFamily="18" charset="0"/>
              </a:rPr>
              <a:t>	echo "&lt;p&gt;\"Et tu, Brute!\" exclaimed $Speaker.&lt;/p&gt;";</a:t>
            </a:r>
          </a:p>
          <a:p>
            <a:pPr eaLnBrk="1" hangingPunct="1">
              <a:buFontTx/>
              <a:buNone/>
            </a:pPr>
            <a:endParaRPr lang="en-US" altLang="en-US" sz="2200" smtClean="0">
              <a:latin typeface="Courier New" panose="02070309020205020404" pitchFamily="49" charset="0"/>
            </a:endParaRP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304800" y="5257800"/>
            <a:ext cx="883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Figure 3-4 Output of literal text containing double quotation escape sequences</a:t>
            </a:r>
          </a:p>
        </p:txBody>
      </p:sp>
      <p:pic>
        <p:nvPicPr>
          <p:cNvPr id="1127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71800"/>
            <a:ext cx="45910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8691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EF5A7503-E407-4323-A43C-05E9F34E108D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</a:t>
            </a:r>
            <a:r>
              <a:rPr lang="en-US" altLang="en-US" baseline="30000" smtClean="0"/>
              <a:t>nd</a:t>
            </a:r>
            <a:r>
              <a:rPr lang="en-US" altLang="en-US" smtClean="0"/>
              <a:t> Edition</a:t>
            </a:r>
            <a:endParaRPr lang="en-US" altLang="en-US" sz="2000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and Complex String Syntax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Simple string syntax</a:t>
            </a:r>
            <a:r>
              <a:rPr lang="en-US" altLang="en-US" dirty="0" smtClean="0"/>
              <a:t> uses the value of a variable within a string by including the variable name inside a text string with double quotation marks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1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100" dirty="0" smtClean="0">
                <a:latin typeface="Courier New" panose="02070309020205020404" pitchFamily="49" charset="0"/>
              </a:rPr>
              <a:t>$Vegetable = "broccoli";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100" dirty="0" smtClean="0">
                <a:latin typeface="Courier New" panose="02070309020205020404" pitchFamily="49" charset="0"/>
              </a:rPr>
              <a:t>    echo "&lt;p&gt;Do you have any $Vegetable?&lt;/p&gt;";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When variables are placed within curly braces inside of a string, it is called </a:t>
            </a:r>
            <a:r>
              <a:rPr lang="en-US" altLang="en-US" b="1" dirty="0" smtClean="0"/>
              <a:t>complex string syntax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$Vegetable = "carrot";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echo "&lt;p&gt;Do you have any {$Vegetable}s?&lt;/p&gt;";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300" dirty="0" smtClean="0"/>
              <a:t>Why would the above statement not work without curly braces?</a:t>
            </a:r>
            <a:endParaRPr lang="en-US" altLang="en-US" sz="230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8713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Hunter_170_Template.potx" id="{D540E2B1-6832-440B-B78E-E6989C477B3F}" vid="{DA608222-8E34-4D03-B81E-DE9099E94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Hunter_180_Template</Template>
  <TotalTime>569</TotalTime>
  <Words>3646</Words>
  <Application>Microsoft Office PowerPoint</Application>
  <PresentationFormat>On-screen Show (4:3)</PresentationFormat>
  <Paragraphs>514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Hunter_Theme</vt:lpstr>
      <vt:lpstr>PHP Programming with MySQL</vt:lpstr>
      <vt:lpstr>Constructing Text Strings</vt:lpstr>
      <vt:lpstr>Constructing Text Strings</vt:lpstr>
      <vt:lpstr>Working with String Operators</vt:lpstr>
      <vt:lpstr>Working with String Operators</vt:lpstr>
      <vt:lpstr>Adding Escape Characters and Sequences</vt:lpstr>
      <vt:lpstr>Adding Escape Characters and Sequences</vt:lpstr>
      <vt:lpstr>Adding Escape Characters and Sequences</vt:lpstr>
      <vt:lpstr>Simple and Complex String Syntax</vt:lpstr>
      <vt:lpstr>Working with a Single String</vt:lpstr>
      <vt:lpstr>Counting Characters and Words  in a String</vt:lpstr>
      <vt:lpstr>Modifying the Case of a String</vt:lpstr>
      <vt:lpstr>Encoding and Decoding a String</vt:lpstr>
      <vt:lpstr>Encoding and Decoding a String (continued)</vt:lpstr>
      <vt:lpstr>Encoding and Decoding a String</vt:lpstr>
      <vt:lpstr>Encoding and Decoding a String</vt:lpstr>
      <vt:lpstr>Other Ways to Manipulate a String</vt:lpstr>
      <vt:lpstr>Other Ways to Manipulate a String</vt:lpstr>
      <vt:lpstr>Other Ways to Manipulate a String</vt:lpstr>
      <vt:lpstr>Working with Multiple Strings</vt:lpstr>
      <vt:lpstr>Finding and Extracting Characters and Substrings</vt:lpstr>
      <vt:lpstr>Finding and Extracting Characters and Substrings</vt:lpstr>
      <vt:lpstr>Replacing Characters and Substrings</vt:lpstr>
      <vt:lpstr>Dividing Strings into Smaller Pieces</vt:lpstr>
      <vt:lpstr>Dividing Strings into Smaller Pieces</vt:lpstr>
      <vt:lpstr>Converting between Strings and Arrays</vt:lpstr>
      <vt:lpstr>Converting between Strings and Arrays</vt:lpstr>
      <vt:lpstr>Converting between Strings and Arrays</vt:lpstr>
      <vt:lpstr>Converting between Strings and Arrays</vt:lpstr>
      <vt:lpstr>Comparing Strings</vt:lpstr>
      <vt:lpstr>String Comparison Functions</vt:lpstr>
      <vt:lpstr>Determining the Similarity of  Two Strings</vt:lpstr>
      <vt:lpstr>Determining if Words are Pronounced Similarly</vt:lpstr>
      <vt:lpstr>Determining if Words are Pronounced Similarly</vt:lpstr>
      <vt:lpstr>Exercise</vt:lpstr>
      <vt:lpstr>Working with Regular Expressions</vt:lpstr>
      <vt:lpstr>Working with Regular Expressions</vt:lpstr>
      <vt:lpstr>Working with Regular Expressions</vt:lpstr>
      <vt:lpstr>Writing Regular Expression Patterns</vt:lpstr>
      <vt:lpstr>Writing Regular Expression Patterns</vt:lpstr>
      <vt:lpstr>Matching Any Character</vt:lpstr>
      <vt:lpstr>Matching Characters at the Beginning or End of a String</vt:lpstr>
      <vt:lpstr>Matching Characters at the Beginning or End of a String</vt:lpstr>
      <vt:lpstr>Matching Special Characters</vt:lpstr>
      <vt:lpstr>Specifying Quantity</vt:lpstr>
      <vt:lpstr>Specifying Quantity</vt:lpstr>
      <vt:lpstr>Specifying Quantity</vt:lpstr>
      <vt:lpstr>Specifying Quantity</vt:lpstr>
      <vt:lpstr>Specifying Quantity</vt:lpstr>
      <vt:lpstr>Specifying Subexpressions</vt:lpstr>
      <vt:lpstr>Defining Character Classes</vt:lpstr>
      <vt:lpstr>Defining Character Classes</vt:lpstr>
      <vt:lpstr>Defining Character Classes</vt:lpstr>
      <vt:lpstr>Defining Character Classes</vt:lpstr>
      <vt:lpstr>Matching Multiple Pattern Choices</vt:lpstr>
      <vt:lpstr>Pattern Modifiers</vt:lpstr>
      <vt:lpstr>Summary</vt:lpstr>
      <vt:lpstr>Summary</vt:lpstr>
      <vt:lpstr>Summary</vt:lpstr>
      <vt:lpstr>Summary</vt:lpstr>
      <vt:lpstr>Summary</vt:lpstr>
      <vt:lpstr>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MySQL</dc:title>
  <dc:creator>Windows User</dc:creator>
  <cp:lastModifiedBy>ADMINIBM</cp:lastModifiedBy>
  <cp:revision>82</cp:revision>
  <dcterms:created xsi:type="dcterms:W3CDTF">2016-10-12T00:26:51Z</dcterms:created>
  <dcterms:modified xsi:type="dcterms:W3CDTF">2016-11-09T00:54:17Z</dcterms:modified>
</cp:coreProperties>
</file>