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61" r:id="rId4"/>
    <p:sldId id="262" r:id="rId5"/>
    <p:sldId id="263" r:id="rId6"/>
    <p:sldId id="264" r:id="rId7"/>
    <p:sldId id="265" r:id="rId8"/>
    <p:sldId id="267"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302" r:id="rId23"/>
    <p:sldId id="282" r:id="rId24"/>
    <p:sldId id="283" r:id="rId25"/>
    <p:sldId id="284" r:id="rId26"/>
    <p:sldId id="285" r:id="rId27"/>
    <p:sldId id="286" r:id="rId28"/>
    <p:sldId id="287" r:id="rId29"/>
    <p:sldId id="289" r:id="rId30"/>
    <p:sldId id="290" r:id="rId31"/>
    <p:sldId id="291" r:id="rId32"/>
    <p:sldId id="292" r:id="rId33"/>
    <p:sldId id="293" r:id="rId34"/>
    <p:sldId id="294" r:id="rId35"/>
    <p:sldId id="296" r:id="rId36"/>
    <p:sldId id="298" r:id="rId37"/>
    <p:sldId id="300" r:id="rId38"/>
    <p:sldId id="303" r:id="rId3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1380" y="-102"/>
      </p:cViewPr>
      <p:guideLst>
        <p:guide orient="horz" pos="2160"/>
        <p:guide pos="2880"/>
      </p:guideLst>
    </p:cSldViewPr>
  </p:slideViewPr>
  <p:notesTextViewPr>
    <p:cViewPr>
      <p:scale>
        <a:sx n="1" d="1"/>
        <a:sy n="1" d="1"/>
      </p:scale>
      <p:origin x="0" y="0"/>
    </p:cViewPr>
  </p:notesTextViewPr>
  <p:sorterViewPr>
    <p:cViewPr>
      <p:scale>
        <a:sx n="66" d="100"/>
        <a:sy n="66" d="100"/>
      </p:scale>
      <p:origin x="0" y="52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xmlns=""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11/9/2016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11/9/2016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11/9/2016</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xmlns=""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11/9/2016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11/9/2016</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11/9/2016</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11/9/2016</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11/9/2016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11/9/2016</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11/9/2016</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xmlns=""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Programming </a:t>
            </a:r>
            <a:r>
              <a:rPr lang="en-US" dirty="0" smtClean="0"/>
              <a:t>with MySQL</a:t>
            </a:r>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xmlns=""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9992A36-67CE-49A8-8F8B-8164ED833B7C}" type="slidenum">
              <a:rPr lang="en-US" altLang="en-US"/>
              <a:pPr eaLnBrk="1" hangingPunct="1"/>
              <a:t>10</a:t>
            </a:fld>
            <a:endParaRPr lang="en-US" altLang="en-US"/>
          </a:p>
        </p:txBody>
      </p:sp>
      <p:sp>
        <p:nvSpPr>
          <p:cNvPr id="1433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4340" name="Rectangle 2"/>
          <p:cNvSpPr>
            <a:spLocks noGrp="1" noChangeArrowheads="1"/>
          </p:cNvSpPr>
          <p:nvPr>
            <p:ph type="title"/>
          </p:nvPr>
        </p:nvSpPr>
        <p:spPr/>
        <p:txBody>
          <a:bodyPr/>
          <a:lstStyle/>
          <a:p>
            <a:pPr eaLnBrk="1" hangingPunct="1"/>
            <a:r>
              <a:rPr lang="en-US" altLang="en-US" sz="4000" smtClean="0"/>
              <a:t>Processing Form Data</a:t>
            </a:r>
          </a:p>
        </p:txBody>
      </p:sp>
      <p:sp>
        <p:nvSpPr>
          <p:cNvPr id="14341" name="Rectangle 3"/>
          <p:cNvSpPr>
            <a:spLocks noGrp="1" noChangeArrowheads="1"/>
          </p:cNvSpPr>
          <p:nvPr>
            <p:ph type="body" idx="1"/>
          </p:nvPr>
        </p:nvSpPr>
        <p:spPr/>
        <p:txBody>
          <a:bodyPr/>
          <a:lstStyle/>
          <a:p>
            <a:pPr eaLnBrk="1" hangingPunct="1"/>
            <a:r>
              <a:rPr lang="en-US" altLang="en-US" smtClean="0"/>
              <a:t>A </a:t>
            </a:r>
            <a:r>
              <a:rPr lang="en-US" altLang="en-US" b="1" smtClean="0"/>
              <a:t>form handler </a:t>
            </a:r>
            <a:r>
              <a:rPr lang="en-US" altLang="en-US" smtClean="0"/>
              <a:t>is a program or script that processes the information submitted from a Web form</a:t>
            </a:r>
          </a:p>
          <a:p>
            <a:pPr eaLnBrk="1" hangingPunct="1"/>
            <a:r>
              <a:rPr lang="en-US" altLang="en-US" smtClean="0"/>
              <a:t>A form handler performs the following:</a:t>
            </a:r>
          </a:p>
          <a:p>
            <a:pPr lvl="1" eaLnBrk="1" hangingPunct="1"/>
            <a:r>
              <a:rPr lang="en-US" altLang="en-US" smtClean="0"/>
              <a:t>Verifies that the user entered the minimum amount of data to process the form</a:t>
            </a:r>
          </a:p>
          <a:p>
            <a:pPr lvl="1" eaLnBrk="1" hangingPunct="1"/>
            <a:r>
              <a:rPr lang="en-US" altLang="en-US" smtClean="0"/>
              <a:t>Validates form data</a:t>
            </a:r>
          </a:p>
          <a:p>
            <a:pPr lvl="1" eaLnBrk="1" hangingPunct="1"/>
            <a:r>
              <a:rPr lang="en-US" altLang="en-US" smtClean="0"/>
              <a:t>Works with the submitted data</a:t>
            </a:r>
          </a:p>
          <a:p>
            <a:pPr lvl="1" eaLnBrk="1" hangingPunct="1"/>
            <a:r>
              <a:rPr lang="en-US" altLang="en-US" smtClean="0"/>
              <a:t>Returns appropriate output as a Web page</a:t>
            </a:r>
          </a:p>
        </p:txBody>
      </p:sp>
    </p:spTree>
    <p:extLst>
      <p:ext uri="{BB962C8B-B14F-4D97-AF65-F5344CB8AC3E}">
        <p14:creationId xmlns:p14="http://schemas.microsoft.com/office/powerpoint/2010/main" xmlns="" val="410730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56935707-94CE-4336-B59C-2D352A576000}" type="slidenum">
              <a:rPr lang="en-US" altLang="en-US"/>
              <a:pPr eaLnBrk="1" hangingPunct="1"/>
              <a:t>11</a:t>
            </a:fld>
            <a:endParaRPr lang="en-US" altLang="en-US"/>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5364" name="Rectangle 2"/>
          <p:cNvSpPr>
            <a:spLocks noGrp="1" noChangeArrowheads="1"/>
          </p:cNvSpPr>
          <p:nvPr>
            <p:ph type="title"/>
          </p:nvPr>
        </p:nvSpPr>
        <p:spPr/>
        <p:txBody>
          <a:bodyPr/>
          <a:lstStyle/>
          <a:p>
            <a:pPr eaLnBrk="1" hangingPunct="1"/>
            <a:r>
              <a:rPr lang="en-US" altLang="en-US" sz="4000" smtClean="0"/>
              <a:t>Retrieving Submitted Data</a:t>
            </a:r>
          </a:p>
        </p:txBody>
      </p:sp>
      <p:sp>
        <p:nvSpPr>
          <p:cNvPr id="15365" name="Rectangle 3"/>
          <p:cNvSpPr>
            <a:spLocks noGrp="1" noChangeArrowheads="1"/>
          </p:cNvSpPr>
          <p:nvPr>
            <p:ph type="body" idx="1"/>
          </p:nvPr>
        </p:nvSpPr>
        <p:spPr/>
        <p:txBody>
          <a:bodyPr/>
          <a:lstStyle/>
          <a:p>
            <a:pPr eaLnBrk="1" hangingPunct="1"/>
            <a:r>
              <a:rPr lang="en-US" altLang="en-US" dirty="0" smtClean="0"/>
              <a:t>The PHP script that processes the user-submitted data is called a </a:t>
            </a:r>
            <a:r>
              <a:rPr lang="en-US" altLang="en-US" b="1" dirty="0" smtClean="0"/>
              <a:t>form handler</a:t>
            </a:r>
            <a:r>
              <a:rPr lang="en-US" altLang="en-US" dirty="0" smtClean="0"/>
              <a:t>.</a:t>
            </a:r>
          </a:p>
          <a:p>
            <a:pPr eaLnBrk="1" hangingPunct="1"/>
            <a:r>
              <a:rPr lang="en-US" altLang="en-US" dirty="0" smtClean="0"/>
              <a:t>The values stored in the </a:t>
            </a:r>
            <a:r>
              <a:rPr lang="en-US" altLang="en-US" dirty="0" smtClean="0">
                <a:latin typeface="Courier New" panose="02070309020205020404" pitchFamily="49" charset="0"/>
                <a:cs typeface="Courier New" panose="02070309020205020404" pitchFamily="49" charset="0"/>
              </a:rPr>
              <a:t>$_POST </a:t>
            </a:r>
            <a:r>
              <a:rPr lang="en-US" altLang="en-US" dirty="0" smtClean="0"/>
              <a:t>array can be accessed and displayed by the </a:t>
            </a:r>
            <a:r>
              <a:rPr lang="en-US" altLang="en-US" dirty="0" smtClean="0">
                <a:latin typeface="Courier New" panose="02070309020205020404" pitchFamily="49" charset="0"/>
                <a:cs typeface="Courier New" panose="02070309020205020404" pitchFamily="49" charset="0"/>
              </a:rPr>
              <a:t>echo</a:t>
            </a:r>
            <a:r>
              <a:rPr lang="en-US" altLang="en-US" dirty="0" smtClean="0"/>
              <a:t> statement as shown below:</a:t>
            </a:r>
          </a:p>
          <a:p>
            <a:pPr eaLnBrk="1" hangingPunct="1">
              <a:buFontTx/>
              <a:buNone/>
            </a:pPr>
            <a:r>
              <a:rPr lang="en-US" altLang="en-US" dirty="0" smtClean="0"/>
              <a:t>	 </a:t>
            </a:r>
            <a:endParaRPr lang="en-US" altLang="en-US" dirty="0" smtClean="0"/>
          </a:p>
          <a:p>
            <a:pPr eaLnBrk="1" hangingPunct="1">
              <a:buFontTx/>
              <a:buNone/>
            </a:pP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	</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a:t>
            </a:r>
            <a:r>
              <a:rPr lang="en-US" altLang="en-US" sz="2400" dirty="0" err="1" smtClean="0">
                <a:latin typeface="Courier New" panose="02070309020205020404" pitchFamily="49" charset="0"/>
                <a:ea typeface="Calibri" panose="020F0502020204030204" pitchFamily="34" charset="0"/>
                <a:cs typeface="Times New Roman" panose="02020603050405020304" pitchFamily="18" charset="0"/>
              </a:rPr>
              <a:t>firstName</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 = $_POST['</a:t>
            </a:r>
            <a:r>
              <a:rPr lang="en-US" altLang="en-US" sz="2400" dirty="0" err="1" smtClean="0">
                <a:latin typeface="Courier New" panose="02070309020205020404" pitchFamily="49" charset="0"/>
                <a:ea typeface="Calibri" panose="020F0502020204030204" pitchFamily="34" charset="0"/>
                <a:cs typeface="Times New Roman" panose="02020603050405020304" pitchFamily="18" charset="0"/>
              </a:rPr>
              <a:t>fName</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a:t>
            </a:r>
          </a:p>
          <a:p>
            <a:pPr eaLnBrk="1" hangingPunct="1">
              <a:buFontTx/>
              <a:buNone/>
            </a:pP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 </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a:t>
            </a:r>
            <a:r>
              <a:rPr lang="en-US" altLang="en-US" sz="2400" dirty="0" err="1" smtClean="0">
                <a:latin typeface="Courier New" panose="02070309020205020404" pitchFamily="49" charset="0"/>
                <a:ea typeface="Calibri" panose="020F0502020204030204" pitchFamily="34" charset="0"/>
                <a:cs typeface="Times New Roman" panose="02020603050405020304" pitchFamily="18" charset="0"/>
              </a:rPr>
              <a:t>lastName</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 = $_POST['</a:t>
            </a:r>
            <a:r>
              <a:rPr lang="en-US" altLang="en-US" sz="2400" dirty="0" err="1" smtClean="0">
                <a:latin typeface="Courier New" panose="02070309020205020404" pitchFamily="49" charset="0"/>
                <a:ea typeface="Calibri" panose="020F0502020204030204" pitchFamily="34" charset="0"/>
                <a:cs typeface="Times New Roman" panose="02020603050405020304" pitchFamily="18" charset="0"/>
              </a:rPr>
              <a:t>lName</a:t>
            </a:r>
            <a:r>
              <a:rPr lang="en-US" altLang="en-US" sz="2400" dirty="0" smtClean="0">
                <a:latin typeface="Courier New" panose="02070309020205020404" pitchFamily="49" charset="0"/>
                <a:ea typeface="Calibri" panose="020F0502020204030204" pitchFamily="34" charset="0"/>
                <a:cs typeface="Times New Roman" panose="02020603050405020304" pitchFamily="18" charset="0"/>
              </a:rPr>
              <a:t>'];</a:t>
            </a:r>
          </a:p>
          <a:p>
            <a:pPr eaLnBrk="1" hangingPunct="1">
              <a:buFontTx/>
              <a:buNone/>
            </a:pPr>
            <a:r>
              <a:rPr lang="en-US" altLang="en-US" sz="2400" dirty="0" smtClean="0"/>
              <a:t>  </a:t>
            </a:r>
            <a:r>
              <a:rPr lang="en-US" altLang="en-US" sz="2400" dirty="0" err="1" smtClean="0"/>
              <a:t>s</a:t>
            </a:r>
            <a:r>
              <a:rPr lang="en-US" altLang="en-US" sz="2400" dirty="0" err="1" smtClean="0">
                <a:latin typeface="Courier New" panose="02070309020205020404" pitchFamily="49" charset="0"/>
                <a:cs typeface="Courier New" panose="02070309020205020404" pitchFamily="49" charset="0"/>
              </a:rPr>
              <a:t>echo</a:t>
            </a:r>
            <a:r>
              <a:rPr lang="en-US" altLang="en-US" sz="2400" dirty="0" smtClean="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"Thank you for filling out the scholarship form, ".$</a:t>
            </a:r>
            <a:r>
              <a:rPr lang="en-US" altLang="en-US" sz="2400" dirty="0" err="1" smtClean="0">
                <a:latin typeface="Courier New" panose="02070309020205020404" pitchFamily="49" charset="0"/>
                <a:cs typeface="Courier New" panose="02070309020205020404" pitchFamily="49" charset="0"/>
              </a:rPr>
              <a:t>firstName</a:t>
            </a: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lastName</a:t>
            </a:r>
            <a:r>
              <a:rPr lang="en-US" altLang="en-US" sz="2400" dirty="0" smtClean="0">
                <a:latin typeface="Courier New" panose="02070309020205020404" pitchFamily="49" charset="0"/>
                <a:cs typeface="Courier New" panose="02070309020205020404" pitchFamily="49" charset="0"/>
              </a:rPr>
              <a:t>  . ".";</a:t>
            </a:r>
          </a:p>
          <a:p>
            <a:pPr eaLnBrk="1" hangingPunct="1">
              <a:buFontTx/>
              <a:buNone/>
            </a:pPr>
            <a:endParaRPr lang="en-US" altLang="en-US" dirty="0" smtClean="0">
              <a:latin typeface="Courier New" panose="02070309020205020404" pitchFamily="49" charset="0"/>
              <a:ea typeface="Calibri" panose="020F0502020204030204" pitchFamily="34" charset="0"/>
              <a:cs typeface="Calibri" panose="020F0502020204030204" pitchFamily="34" charset="0"/>
            </a:endParaRPr>
          </a:p>
          <a:p>
            <a:pPr eaLnBrk="1" hangingPunct="1">
              <a:buFontTx/>
              <a:buNone/>
            </a:pPr>
            <a:endParaRPr lang="en-US" altLang="en-US" dirty="0" smtClean="0">
              <a:latin typeface="Courier New" panose="02070309020205020404" pitchFamily="49" charset="0"/>
              <a:ea typeface="Calibri" panose="020F0502020204030204" pitchFamily="34" charset="0"/>
              <a:cs typeface="Calibri" panose="020F0502020204030204" pitchFamily="34" charset="0"/>
            </a:endParaRPr>
          </a:p>
          <a:p>
            <a:pPr eaLnBrk="1" hangingPunct="1">
              <a:buFontTx/>
              <a:buNone/>
            </a:pPr>
            <a:endParaRPr lang="en-US" altLang="en-US" dirty="0" smtClean="0"/>
          </a:p>
        </p:txBody>
      </p:sp>
    </p:spTree>
    <p:extLst>
      <p:ext uri="{BB962C8B-B14F-4D97-AF65-F5344CB8AC3E}">
        <p14:creationId xmlns:p14="http://schemas.microsoft.com/office/powerpoint/2010/main" xmlns="" val="266579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15E0C5F4-F81E-44D7-889A-F06613A22EC1}" type="slidenum">
              <a:rPr lang="en-US" altLang="en-US"/>
              <a:pPr eaLnBrk="1" hangingPunct="1"/>
              <a:t>12</a:t>
            </a:fld>
            <a:endParaRPr lang="en-US" altLang="en-US"/>
          </a:p>
        </p:txBody>
      </p:sp>
      <p:sp>
        <p:nvSpPr>
          <p:cNvPr id="1638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6388" name="Rectangle 2"/>
          <p:cNvSpPr>
            <a:spLocks noGrp="1" noChangeArrowheads="1"/>
          </p:cNvSpPr>
          <p:nvPr>
            <p:ph type="title"/>
          </p:nvPr>
        </p:nvSpPr>
        <p:spPr/>
        <p:txBody>
          <a:bodyPr/>
          <a:lstStyle/>
          <a:p>
            <a:pPr eaLnBrk="1" hangingPunct="1"/>
            <a:r>
              <a:rPr lang="en-US" altLang="en-US" sz="4000" smtClean="0"/>
              <a:t>Handling Special Characters</a:t>
            </a:r>
          </a:p>
        </p:txBody>
      </p:sp>
      <p:sp>
        <p:nvSpPr>
          <p:cNvPr id="16389" name="Rectangle 3"/>
          <p:cNvSpPr>
            <a:spLocks noGrp="1" noChangeArrowheads="1"/>
          </p:cNvSpPr>
          <p:nvPr>
            <p:ph type="body" idx="1"/>
          </p:nvPr>
        </p:nvSpPr>
        <p:spPr/>
        <p:txBody>
          <a:bodyPr/>
          <a:lstStyle/>
          <a:p>
            <a:pPr eaLnBrk="1" hangingPunct="1">
              <a:lnSpc>
                <a:spcPct val="90000"/>
              </a:lnSpc>
            </a:pPr>
            <a:r>
              <a:rPr lang="en-US" altLang="en-US" b="1" smtClean="0"/>
              <a:t>Magic Quotes </a:t>
            </a:r>
            <a:r>
              <a:rPr lang="en-US" altLang="en-US" smtClean="0"/>
              <a:t>automatically add a backslash character to any single quote, double quote, or </a:t>
            </a:r>
            <a:r>
              <a:rPr lang="en-US" altLang="en-US" smtClean="0">
                <a:latin typeface="Courier New" panose="02070309020205020404" pitchFamily="49" charset="0"/>
                <a:cs typeface="Courier New" panose="02070309020205020404" pitchFamily="49" charset="0"/>
              </a:rPr>
              <a:t>NULL</a:t>
            </a:r>
            <a:r>
              <a:rPr lang="en-US" altLang="en-US" smtClean="0"/>
              <a:t> character contained in form data that a user submits to a PHP script</a:t>
            </a:r>
          </a:p>
          <a:p>
            <a:pPr eaLnBrk="1" hangingPunct="1">
              <a:lnSpc>
                <a:spcPct val="90000"/>
              </a:lnSpc>
              <a:buFontTx/>
              <a:buNone/>
            </a:pPr>
            <a:endParaRPr lang="en-US" altLang="en-US" b="1" smtClean="0"/>
          </a:p>
          <a:p>
            <a:pPr eaLnBrk="1" hangingPunct="1">
              <a:lnSpc>
                <a:spcPct val="90000"/>
              </a:lnSpc>
            </a:pPr>
            <a:endParaRPr lang="en-US" altLang="en-US" b="1" smtClean="0"/>
          </a:p>
          <a:p>
            <a:pPr eaLnBrk="1" hangingPunct="1">
              <a:lnSpc>
                <a:spcPct val="90000"/>
              </a:lnSpc>
            </a:pPr>
            <a:endParaRPr lang="en-US" altLang="en-US" b="1" smtClean="0"/>
          </a:p>
          <a:p>
            <a:pPr eaLnBrk="1" hangingPunct="1">
              <a:lnSpc>
                <a:spcPct val="90000"/>
              </a:lnSpc>
              <a:buFontTx/>
              <a:buNone/>
            </a:pPr>
            <a:endParaRPr lang="en-US" altLang="en-US" b="1" smtClean="0"/>
          </a:p>
          <a:p>
            <a:pPr eaLnBrk="1" hangingPunct="1">
              <a:lnSpc>
                <a:spcPct val="90000"/>
              </a:lnSpc>
            </a:pPr>
            <a:endParaRPr lang="en-US" altLang="en-US" b="1" smtClean="0"/>
          </a:p>
          <a:p>
            <a:pPr algn="ctr" eaLnBrk="1" hangingPunct="1">
              <a:lnSpc>
                <a:spcPct val="90000"/>
              </a:lnSpc>
              <a:buFontTx/>
              <a:buNone/>
            </a:pPr>
            <a:r>
              <a:rPr lang="en-US" altLang="en-US" sz="2400" b="1" smtClean="0"/>
              <a:t>Figure 4-4 </a:t>
            </a:r>
            <a:r>
              <a:rPr lang="en-US" altLang="en-US" sz="2400" smtClean="0"/>
              <a:t>Form input string with magic quotes</a:t>
            </a:r>
          </a:p>
        </p:txBody>
      </p:sp>
      <p:pic>
        <p:nvPicPr>
          <p:cNvPr id="16390"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3581400"/>
            <a:ext cx="74803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2328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Handling Special </a:t>
            </a:r>
            <a:r>
              <a:rPr lang="en-US" altLang="en-US" dirty="0" smtClean="0"/>
              <a:t>Characters</a:t>
            </a:r>
            <a:endParaRPr lang="en-US" altLang="en-US" dirty="0" smtClean="0"/>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1E126EB-AB15-4005-A203-5BA2FB849B73}" type="slidenum">
              <a:rPr lang="en-US" altLang="en-US"/>
              <a:pPr eaLnBrk="1" hangingPunct="1"/>
              <a:t>13</a:t>
            </a:fld>
            <a:endParaRPr lang="en-US" altLang="en-US"/>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pic>
        <p:nvPicPr>
          <p:cNvPr id="17413" name="Picture 6"/>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143000" y="2133600"/>
            <a:ext cx="6956425" cy="2971800"/>
          </a:xfrm>
          <a:noFill/>
        </p:spPr>
      </p:pic>
    </p:spTree>
    <p:extLst>
      <p:ext uri="{BB962C8B-B14F-4D97-AF65-F5344CB8AC3E}">
        <p14:creationId xmlns:p14="http://schemas.microsoft.com/office/powerpoint/2010/main" xmlns="" val="406296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Handling Special </a:t>
            </a:r>
            <a:r>
              <a:rPr lang="en-US" altLang="en-US" dirty="0" smtClean="0"/>
              <a:t>Characters</a:t>
            </a:r>
            <a:endParaRPr lang="en-US" altLang="en-US" dirty="0" smtClean="0"/>
          </a:p>
        </p:txBody>
      </p:sp>
      <p:sp>
        <p:nvSpPr>
          <p:cNvPr id="18435" name="Content Placeholder 2"/>
          <p:cNvSpPr>
            <a:spLocks noGrp="1"/>
          </p:cNvSpPr>
          <p:nvPr>
            <p:ph idx="1"/>
          </p:nvPr>
        </p:nvSpPr>
        <p:spPr>
          <a:xfrm>
            <a:off x="457200" y="1600200"/>
            <a:ext cx="8382000" cy="2753591"/>
          </a:xfrm>
        </p:spPr>
        <p:txBody>
          <a:bodyPr/>
          <a:lstStyle/>
          <a:p>
            <a:r>
              <a:rPr lang="en-US" altLang="en-US" dirty="0" smtClean="0"/>
              <a:t>The </a:t>
            </a:r>
            <a:r>
              <a:rPr lang="en-US" altLang="en-US" dirty="0" err="1" smtClean="0">
                <a:latin typeface="Courier New" panose="02070309020205020404" pitchFamily="49" charset="0"/>
                <a:cs typeface="Courier New" panose="02070309020205020404" pitchFamily="49" charset="0"/>
              </a:rPr>
              <a:t>addslashes</a:t>
            </a:r>
            <a:r>
              <a:rPr lang="en-US" altLang="en-US" dirty="0" smtClean="0">
                <a:latin typeface="Courier New" panose="02070309020205020404" pitchFamily="49" charset="0"/>
                <a:cs typeface="Courier New" panose="02070309020205020404" pitchFamily="49" charset="0"/>
              </a:rPr>
              <a:t>()</a:t>
            </a:r>
            <a:r>
              <a:rPr lang="en-US" altLang="en-US" dirty="0" smtClean="0"/>
              <a:t> function adds a backslash before a single or double quote or a </a:t>
            </a:r>
            <a:r>
              <a:rPr lang="en-US" altLang="en-US" dirty="0" smtClean="0">
                <a:latin typeface="Courier New" panose="02070309020205020404" pitchFamily="49" charset="0"/>
                <a:cs typeface="Courier New" panose="02070309020205020404" pitchFamily="49" charset="0"/>
              </a:rPr>
              <a:t>NULL</a:t>
            </a:r>
            <a:r>
              <a:rPr lang="en-US" altLang="en-US" dirty="0" smtClean="0"/>
              <a:t> character in user input (if magic quotes is disabled, this is the alternative to escape a character before saving to a text file or database)</a:t>
            </a:r>
          </a:p>
          <a:p>
            <a:r>
              <a:rPr lang="en-US" altLang="en-US" dirty="0" smtClean="0"/>
              <a:t>The </a:t>
            </a:r>
            <a:r>
              <a:rPr lang="en-US" altLang="en-US" dirty="0" err="1" smtClean="0">
                <a:latin typeface="Courier New" panose="02070309020205020404" pitchFamily="49" charset="0"/>
                <a:cs typeface="Courier New" panose="02070309020205020404" pitchFamily="49" charset="0"/>
              </a:rPr>
              <a:t>stripslashes</a:t>
            </a:r>
            <a:r>
              <a:rPr lang="en-US" altLang="en-US" dirty="0" smtClean="0">
                <a:latin typeface="Courier New" panose="02070309020205020404" pitchFamily="49" charset="0"/>
                <a:cs typeface="Courier New" panose="02070309020205020404" pitchFamily="49" charset="0"/>
              </a:rPr>
              <a:t>() </a:t>
            </a:r>
            <a:r>
              <a:rPr lang="en-US" altLang="en-US" dirty="0" smtClean="0"/>
              <a:t>function removes a backslash before a single or double quote or </a:t>
            </a:r>
            <a:r>
              <a:rPr lang="en-US" altLang="en-US" dirty="0" smtClean="0">
                <a:latin typeface="Courier New" panose="02070309020205020404" pitchFamily="49" charset="0"/>
                <a:cs typeface="Courier New" panose="02070309020205020404" pitchFamily="49" charset="0"/>
              </a:rPr>
              <a:t>NULL</a:t>
            </a:r>
            <a:r>
              <a:rPr lang="en-US" altLang="en-US" dirty="0" smtClean="0"/>
              <a:t> character in user input (if magic quotes is enabled, this is required before outputting a string with the </a:t>
            </a:r>
            <a:r>
              <a:rPr lang="en-US" altLang="en-US" dirty="0" smtClean="0">
                <a:latin typeface="Courier New" panose="02070309020205020404" pitchFamily="49" charset="0"/>
                <a:cs typeface="Courier New" panose="02070309020205020404" pitchFamily="49" charset="0"/>
              </a:rPr>
              <a:t>echo</a:t>
            </a:r>
            <a:r>
              <a:rPr lang="en-US" altLang="en-US" dirty="0" smtClean="0"/>
              <a:t> statement)</a:t>
            </a: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48D6921-BBB2-409E-94F8-572FC7905C2E}" type="slidenum">
              <a:rPr lang="en-US" altLang="en-US"/>
              <a:pPr eaLnBrk="1" hangingPunct="1"/>
              <a:t>14</a:t>
            </a:fld>
            <a:endParaRPr lang="en-US" altLang="en-US"/>
          </a:p>
        </p:txBody>
      </p:sp>
      <p:sp>
        <p:nvSpPr>
          <p:cNvPr id="1843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Tree>
    <p:extLst>
      <p:ext uri="{BB962C8B-B14F-4D97-AF65-F5344CB8AC3E}">
        <p14:creationId xmlns:p14="http://schemas.microsoft.com/office/powerpoint/2010/main" xmlns="" val="55725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1A249AD-DF50-4006-B4FD-8ECDCB477B30}" type="slidenum">
              <a:rPr lang="en-US" altLang="en-US"/>
              <a:pPr eaLnBrk="1" hangingPunct="1"/>
              <a:t>15</a:t>
            </a:fld>
            <a:endParaRPr lang="en-US" altLang="en-US"/>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9460" name="Rectangle 2"/>
          <p:cNvSpPr>
            <a:spLocks noGrp="1" noChangeArrowheads="1"/>
          </p:cNvSpPr>
          <p:nvPr>
            <p:ph type="title"/>
          </p:nvPr>
        </p:nvSpPr>
        <p:spPr/>
        <p:txBody>
          <a:bodyPr/>
          <a:lstStyle/>
          <a:p>
            <a:pPr eaLnBrk="1" hangingPunct="1"/>
            <a:r>
              <a:rPr lang="en-US" altLang="en-US" sz="4000" smtClean="0"/>
              <a:t>Handling Submitted Form Data</a:t>
            </a:r>
          </a:p>
        </p:txBody>
      </p:sp>
      <p:sp>
        <p:nvSpPr>
          <p:cNvPr id="14341" name="Rectangle 3"/>
          <p:cNvSpPr>
            <a:spLocks noGrp="1" noChangeArrowheads="1"/>
          </p:cNvSpPr>
          <p:nvPr>
            <p:ph type="body" idx="1"/>
          </p:nvPr>
        </p:nvSpPr>
        <p:spPr/>
        <p:txBody>
          <a:bodyPr>
            <a:normAutofit fontScale="85000" lnSpcReduction="20000"/>
          </a:bodyPr>
          <a:lstStyle/>
          <a:p>
            <a:pPr marL="341313" indent="-341313" eaLnBrk="1" hangingPunct="1">
              <a:lnSpc>
                <a:spcPct val="90000"/>
              </a:lnSpc>
              <a:defRPr/>
            </a:pPr>
            <a:r>
              <a:rPr lang="en-US" dirty="0" smtClean="0"/>
              <a:t>It is necessary to validate Web form data to ensure PHP can use the data </a:t>
            </a:r>
          </a:p>
          <a:p>
            <a:pPr marL="341313" indent="-341313" eaLnBrk="1" hangingPunct="1">
              <a:lnSpc>
                <a:spcPct val="90000"/>
              </a:lnSpc>
              <a:defRPr/>
            </a:pPr>
            <a:r>
              <a:rPr lang="en-US" dirty="0" smtClean="0"/>
              <a:t>The optimal way to ensure valid form data is only allow the user to enter an acceptable response</a:t>
            </a:r>
          </a:p>
          <a:p>
            <a:pPr marL="341313" indent="-341313" eaLnBrk="1" hangingPunct="1">
              <a:lnSpc>
                <a:spcPct val="90000"/>
              </a:lnSpc>
              <a:defRPr/>
            </a:pPr>
            <a:r>
              <a:rPr lang="en-US" dirty="0" smtClean="0"/>
              <a:t>Examples of data validation include verifying that</a:t>
            </a:r>
          </a:p>
          <a:p>
            <a:pPr marL="741363" lvl="1" indent="-341313" eaLnBrk="1" hangingPunct="1">
              <a:lnSpc>
                <a:spcPct val="90000"/>
              </a:lnSpc>
              <a:defRPr/>
            </a:pPr>
            <a:r>
              <a:rPr lang="en-US" dirty="0" smtClean="0"/>
              <a:t>the user did not leave any required fields blank</a:t>
            </a:r>
          </a:p>
          <a:p>
            <a:pPr marL="741363" lvl="1" indent="-341313" eaLnBrk="1" hangingPunct="1">
              <a:lnSpc>
                <a:spcPct val="90000"/>
              </a:lnSpc>
              <a:defRPr/>
            </a:pPr>
            <a:r>
              <a:rPr lang="en-US" dirty="0" smtClean="0"/>
              <a:t>an e-mail address was entered in the correct format</a:t>
            </a:r>
          </a:p>
          <a:p>
            <a:pPr marL="741363" lvl="1" indent="-341313" eaLnBrk="1" hangingPunct="1">
              <a:lnSpc>
                <a:spcPct val="90000"/>
              </a:lnSpc>
              <a:defRPr/>
            </a:pPr>
            <a:r>
              <a:rPr lang="en-US" dirty="0" smtClean="0"/>
              <a:t>the user did not exceed the word limit in a comment box</a:t>
            </a:r>
          </a:p>
          <a:p>
            <a:pPr marL="741363" lvl="1" indent="-341313" eaLnBrk="1" hangingPunct="1">
              <a:lnSpc>
                <a:spcPct val="90000"/>
              </a:lnSpc>
              <a:defRPr/>
            </a:pPr>
            <a:endParaRPr lang="en-US" dirty="0" smtClean="0"/>
          </a:p>
          <a:p>
            <a:pPr marL="741363" lvl="1" indent="-341313" eaLnBrk="1" hangingPunct="1">
              <a:lnSpc>
                <a:spcPct val="90000"/>
              </a:lnSpc>
              <a:defRPr/>
            </a:pPr>
            <a:endParaRPr lang="en-US"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r>
              <a:rPr lang="en-US" sz="2000" b="1" dirty="0" smtClean="0"/>
              <a:t>    </a:t>
            </a:r>
          </a:p>
          <a:p>
            <a:pPr eaLnBrk="1" hangingPunct="1">
              <a:lnSpc>
                <a:spcPct val="90000"/>
              </a:lnSpc>
              <a:buFontTx/>
              <a:buNone/>
              <a:defRPr/>
            </a:pPr>
            <a:r>
              <a:rPr lang="en-US" sz="2000" b="1" dirty="0" smtClean="0"/>
              <a:t>           </a:t>
            </a:r>
          </a:p>
          <a:p>
            <a:pPr eaLnBrk="1" hangingPunct="1">
              <a:lnSpc>
                <a:spcPct val="90000"/>
              </a:lnSpc>
              <a:buFontTx/>
              <a:buNone/>
              <a:defRPr/>
            </a:pPr>
            <a:r>
              <a:rPr lang="en-US" sz="2000" b="1" dirty="0" smtClean="0"/>
              <a:t>		</a:t>
            </a:r>
          </a:p>
          <a:p>
            <a:pPr eaLnBrk="1" hangingPunct="1">
              <a:lnSpc>
                <a:spcPct val="90000"/>
              </a:lnSpc>
              <a:defRPr/>
            </a:pPr>
            <a:endParaRPr lang="en-US" dirty="0" smtClean="0"/>
          </a:p>
        </p:txBody>
      </p:sp>
    </p:spTree>
    <p:extLst>
      <p:ext uri="{BB962C8B-B14F-4D97-AF65-F5344CB8AC3E}">
        <p14:creationId xmlns:p14="http://schemas.microsoft.com/office/powerpoint/2010/main" xmlns="" val="899670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02845C18-8FD2-4E5E-9112-4FD28DBC3FF9}" type="slidenum">
              <a:rPr lang="en-US" altLang="en-US"/>
              <a:pPr eaLnBrk="1" hangingPunct="1"/>
              <a:t>16</a:t>
            </a:fld>
            <a:endParaRPr lang="en-US" altLang="en-US"/>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0484" name="Rectangle 2"/>
          <p:cNvSpPr>
            <a:spLocks noGrp="1" noChangeArrowheads="1"/>
          </p:cNvSpPr>
          <p:nvPr>
            <p:ph type="title"/>
          </p:nvPr>
        </p:nvSpPr>
        <p:spPr/>
        <p:txBody>
          <a:bodyPr>
            <a:normAutofit fontScale="90000"/>
          </a:bodyPr>
          <a:lstStyle/>
          <a:p>
            <a:pPr eaLnBrk="1" hangingPunct="1"/>
            <a:r>
              <a:rPr lang="en-US" altLang="en-US" sz="4000" smtClean="0"/>
              <a:t>Determining if Form Variables Contain Values</a:t>
            </a:r>
          </a:p>
        </p:txBody>
      </p:sp>
      <p:sp>
        <p:nvSpPr>
          <p:cNvPr id="20485" name="Rectangle 3"/>
          <p:cNvSpPr>
            <a:spLocks noGrp="1" noChangeArrowheads="1"/>
          </p:cNvSpPr>
          <p:nvPr>
            <p:ph type="body" idx="1"/>
          </p:nvPr>
        </p:nvSpPr>
        <p:spPr/>
        <p:txBody>
          <a:bodyPr/>
          <a:lstStyle/>
          <a:p>
            <a:pPr eaLnBrk="1" hangingPunct="1">
              <a:lnSpc>
                <a:spcPct val="90000"/>
              </a:lnSpc>
            </a:pPr>
            <a:r>
              <a:rPr lang="en-US" altLang="en-US" smtClean="0"/>
              <a:t>When form data is posted using the “post” or “get” method, all controls except unchecked radio buttons and checkboxes get sent to the server even if they do not contain data</a:t>
            </a:r>
          </a:p>
          <a:p>
            <a:pPr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empty()</a:t>
            </a:r>
            <a:r>
              <a:rPr lang="en-US" altLang="en-US" smtClean="0"/>
              <a:t> function is used to determine if a variable contains a value</a:t>
            </a:r>
          </a:p>
          <a:p>
            <a:r>
              <a:rPr lang="en-US" altLang="en-US" smtClean="0"/>
              <a:t>The </a:t>
            </a:r>
            <a:r>
              <a:rPr lang="en-US" altLang="en-US" smtClean="0">
                <a:latin typeface="Courier New" panose="02070309020205020404" pitchFamily="49" charset="0"/>
                <a:cs typeface="Courier New" panose="02070309020205020404" pitchFamily="49" charset="0"/>
              </a:rPr>
              <a:t>empty() </a:t>
            </a:r>
            <a:r>
              <a:rPr lang="en-US" altLang="en-US" smtClean="0"/>
              <a:t>function returns </a:t>
            </a:r>
            <a:r>
              <a:rPr lang="en-US" altLang="en-US" smtClean="0">
                <a:latin typeface="Courier New" panose="02070309020205020404" pitchFamily="49" charset="0"/>
                <a:cs typeface="Courier New" panose="02070309020205020404" pitchFamily="49" charset="0"/>
              </a:rPr>
              <a:t>FALSE</a:t>
            </a:r>
            <a:r>
              <a:rPr lang="en-US" altLang="en-US" smtClean="0"/>
              <a:t> if the variable being checked has a nonempty and nonzero value, and a value of </a:t>
            </a:r>
            <a:r>
              <a:rPr lang="en-US" altLang="en-US" smtClean="0">
                <a:latin typeface="Courier New" panose="02070309020205020404" pitchFamily="49" charset="0"/>
                <a:cs typeface="Courier New" panose="02070309020205020404" pitchFamily="49" charset="0"/>
              </a:rPr>
              <a:t>TRUE</a:t>
            </a:r>
            <a:r>
              <a:rPr lang="en-US" altLang="en-US" smtClean="0"/>
              <a:t> if the variable has an empty or zero value</a:t>
            </a:r>
          </a:p>
        </p:txBody>
      </p:sp>
    </p:spTree>
    <p:extLst>
      <p:ext uri="{BB962C8B-B14F-4D97-AF65-F5344CB8AC3E}">
        <p14:creationId xmlns:p14="http://schemas.microsoft.com/office/powerpoint/2010/main" xmlns="" val="83226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D0DE826-BA44-4282-B0CE-044D8AEC6BE8}" type="slidenum">
              <a:rPr lang="en-US" altLang="en-US"/>
              <a:pPr eaLnBrk="1" hangingPunct="1"/>
              <a:t>17</a:t>
            </a:fld>
            <a:endParaRPr lang="en-US" altLang="en-US"/>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1508" name="Rectangle 2"/>
          <p:cNvSpPr>
            <a:spLocks noGrp="1" noChangeArrowheads="1"/>
          </p:cNvSpPr>
          <p:nvPr>
            <p:ph type="title"/>
          </p:nvPr>
        </p:nvSpPr>
        <p:spPr/>
        <p:txBody>
          <a:bodyPr/>
          <a:lstStyle/>
          <a:p>
            <a:pPr eaLnBrk="1" hangingPunct="1"/>
            <a:r>
              <a:rPr lang="en-US" altLang="en-US" sz="4000" smtClean="0"/>
              <a:t>Validating Entered Data</a:t>
            </a:r>
          </a:p>
        </p:txBody>
      </p:sp>
      <p:sp>
        <p:nvSpPr>
          <p:cNvPr id="21509" name="Rectangle 3"/>
          <p:cNvSpPr>
            <a:spLocks noGrp="1" noChangeArrowheads="1"/>
          </p:cNvSpPr>
          <p:nvPr>
            <p:ph type="body" idx="1"/>
          </p:nvPr>
        </p:nvSpPr>
        <p:spPr/>
        <p:txBody>
          <a:bodyPr/>
          <a:lstStyle/>
          <a:p>
            <a:pPr eaLnBrk="1" hangingPunct="1">
              <a:lnSpc>
                <a:spcPct val="90000"/>
              </a:lnSpc>
            </a:pPr>
            <a:r>
              <a:rPr lang="en-US" altLang="en-US" smtClean="0"/>
              <a:t>Validating form data refers to verifying that the value entered in a field is appropriate for the data type that should have  been entered</a:t>
            </a:r>
          </a:p>
          <a:p>
            <a:pPr eaLnBrk="1" hangingPunct="1">
              <a:lnSpc>
                <a:spcPct val="90000"/>
              </a:lnSpc>
            </a:pPr>
            <a:r>
              <a:rPr lang="en-US" altLang="en-US" smtClean="0"/>
              <a:t>The best way to ensure valid form data is to build the Web form with controls (such as check boxes, radio buttons, and selection lists) that only allow the user to select valid responses</a:t>
            </a:r>
          </a:p>
          <a:p>
            <a:pPr eaLnBrk="1" hangingPunct="1">
              <a:lnSpc>
                <a:spcPct val="90000"/>
              </a:lnSpc>
            </a:pPr>
            <a:r>
              <a:rPr lang="en-US" altLang="en-US" smtClean="0"/>
              <a:t>Unique information, such as user name, password, or e-mail must be  validated</a:t>
            </a:r>
          </a:p>
        </p:txBody>
      </p:sp>
    </p:spTree>
    <p:extLst>
      <p:ext uri="{BB962C8B-B14F-4D97-AF65-F5344CB8AC3E}">
        <p14:creationId xmlns:p14="http://schemas.microsoft.com/office/powerpoint/2010/main" xmlns="" val="341515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377D309-DE27-4881-8F7C-A288BEDE817D}" type="slidenum">
              <a:rPr lang="en-US" altLang="en-US"/>
              <a:pPr eaLnBrk="1" hangingPunct="1"/>
              <a:t>18</a:t>
            </a:fld>
            <a:endParaRPr lang="en-US" altLang="en-US"/>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2532" name="Rectangle 2"/>
          <p:cNvSpPr>
            <a:spLocks noGrp="1" noChangeArrowheads="1"/>
          </p:cNvSpPr>
          <p:nvPr>
            <p:ph type="title"/>
          </p:nvPr>
        </p:nvSpPr>
        <p:spPr/>
        <p:txBody>
          <a:bodyPr/>
          <a:lstStyle/>
          <a:p>
            <a:pPr eaLnBrk="1" hangingPunct="1"/>
            <a:r>
              <a:rPr lang="en-US" altLang="en-US" sz="4000" smtClean="0"/>
              <a:t>Validating Numeric Data</a:t>
            </a:r>
          </a:p>
        </p:txBody>
      </p:sp>
      <p:sp>
        <p:nvSpPr>
          <p:cNvPr id="22533" name="Rectangle 3"/>
          <p:cNvSpPr>
            <a:spLocks noGrp="1" noChangeArrowheads="1"/>
          </p:cNvSpPr>
          <p:nvPr>
            <p:ph type="body" idx="1"/>
          </p:nvPr>
        </p:nvSpPr>
        <p:spPr/>
        <p:txBody>
          <a:bodyPr/>
          <a:lstStyle/>
          <a:p>
            <a:pPr eaLnBrk="1" hangingPunct="1">
              <a:lnSpc>
                <a:spcPct val="90000"/>
              </a:lnSpc>
            </a:pPr>
            <a:r>
              <a:rPr lang="en-US" altLang="en-US" smtClean="0"/>
              <a:t>All data in a Web form is string data and PHP automatically converts string data to numeric data if the string is a number</a:t>
            </a:r>
          </a:p>
          <a:p>
            <a:pPr lvl="1"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is_numeric() </a:t>
            </a:r>
            <a:r>
              <a:rPr lang="en-US" altLang="en-US" smtClean="0"/>
              <a:t>function is used to determine if a variable contains a number</a:t>
            </a:r>
          </a:p>
          <a:p>
            <a:pPr lvl="1"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round()</a:t>
            </a:r>
            <a:r>
              <a:rPr lang="en-US" altLang="en-US" smtClean="0"/>
              <a:t> function can be used to a numeric variable with an appropriate number of decimal places</a:t>
            </a:r>
          </a:p>
        </p:txBody>
      </p:sp>
    </p:spTree>
    <p:extLst>
      <p:ext uri="{BB962C8B-B14F-4D97-AF65-F5344CB8AC3E}">
        <p14:creationId xmlns:p14="http://schemas.microsoft.com/office/powerpoint/2010/main" xmlns="" val="191098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1589BF9-AF24-4564-AE6F-DA3761832262}" type="slidenum">
              <a:rPr lang="en-US" altLang="en-US"/>
              <a:pPr eaLnBrk="1" hangingPunct="1"/>
              <a:t>19</a:t>
            </a:fld>
            <a:endParaRPr lang="en-US" altLang="en-US"/>
          </a:p>
        </p:txBody>
      </p:sp>
      <p:sp>
        <p:nvSpPr>
          <p:cNvPr id="2355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3556" name="Rectangle 2"/>
          <p:cNvSpPr>
            <a:spLocks noGrp="1" noChangeArrowheads="1"/>
          </p:cNvSpPr>
          <p:nvPr>
            <p:ph type="title"/>
          </p:nvPr>
        </p:nvSpPr>
        <p:spPr/>
        <p:txBody>
          <a:bodyPr/>
          <a:lstStyle/>
          <a:p>
            <a:pPr eaLnBrk="1" hangingPunct="1"/>
            <a:r>
              <a:rPr lang="en-US" altLang="en-US" sz="4000" smtClean="0"/>
              <a:t>Validating String Data</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smtClean="0"/>
              <a:t>Regular expression functions are some of the best tools for verifying that string data meets the strict formatting required for e-mail addresses, Web page URLs, or date values</a:t>
            </a:r>
          </a:p>
          <a:p>
            <a:pPr lvl="1"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stripslashes() </a:t>
            </a:r>
            <a:r>
              <a:rPr lang="en-US" altLang="en-US" smtClean="0"/>
              <a:t>function removes the leading slashes for escape sequences</a:t>
            </a:r>
          </a:p>
          <a:p>
            <a:pPr lvl="1"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trim() </a:t>
            </a:r>
            <a:r>
              <a:rPr lang="en-US" altLang="en-US" smtClean="0"/>
              <a:t>function removes any leading or trailing white space from a string</a:t>
            </a:r>
          </a:p>
        </p:txBody>
      </p:sp>
    </p:spTree>
    <p:extLst>
      <p:ext uri="{BB962C8B-B14F-4D97-AF65-F5344CB8AC3E}">
        <p14:creationId xmlns:p14="http://schemas.microsoft.com/office/powerpoint/2010/main" xmlns="" val="14457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EE6488B3-F610-4BED-AEB5-06D8C59F0ED6}" type="slidenum">
              <a:rPr lang="en-US" altLang="en-US"/>
              <a:pPr eaLnBrk="1" hangingPunct="1"/>
              <a:t>2</a:t>
            </a:fld>
            <a:endParaRPr lang="en-US" altLang="en-US"/>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100" name="Rectangle 2"/>
          <p:cNvSpPr>
            <a:spLocks noGrp="1" noChangeArrowheads="1"/>
          </p:cNvSpPr>
          <p:nvPr>
            <p:ph type="title"/>
          </p:nvPr>
        </p:nvSpPr>
        <p:spPr/>
        <p:txBody>
          <a:bodyPr/>
          <a:lstStyle/>
          <a:p>
            <a:pPr eaLnBrk="1" hangingPunct="1"/>
            <a:r>
              <a:rPr lang="en-US" altLang="en-US" sz="4000" smtClean="0"/>
              <a:t>Using Autoglobals</a:t>
            </a:r>
          </a:p>
        </p:txBody>
      </p:sp>
      <p:sp>
        <p:nvSpPr>
          <p:cNvPr id="4101" name="Rectangle 3"/>
          <p:cNvSpPr>
            <a:spLocks noGrp="1" noChangeArrowheads="1"/>
          </p:cNvSpPr>
          <p:nvPr>
            <p:ph type="body" idx="1"/>
          </p:nvPr>
        </p:nvSpPr>
        <p:spPr>
          <a:xfrm>
            <a:off x="457200" y="1481334"/>
            <a:ext cx="8229600" cy="752711"/>
          </a:xfrm>
        </p:spPr>
        <p:txBody>
          <a:bodyPr/>
          <a:lstStyle/>
          <a:p>
            <a:pPr eaLnBrk="1" hangingPunct="1"/>
            <a:r>
              <a:rPr lang="en-US" altLang="en-US" b="1" dirty="0" err="1" smtClean="0"/>
              <a:t>Autoglobals</a:t>
            </a:r>
            <a:r>
              <a:rPr lang="en-US" altLang="en-US" dirty="0" smtClean="0"/>
              <a:t> are predefined global arrays that provide information about server, environment, and user input</a:t>
            </a:r>
          </a:p>
        </p:txBody>
      </p:sp>
      <p:pic>
        <p:nvPicPr>
          <p:cNvPr id="4102"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2273" y="2216727"/>
            <a:ext cx="6340475" cy="306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3"/>
          <p:cNvSpPr txBox="1">
            <a:spLocks noChangeArrowheads="1"/>
          </p:cNvSpPr>
          <p:nvPr/>
        </p:nvSpPr>
        <p:spPr>
          <a:xfrm>
            <a:off x="464127" y="5540715"/>
            <a:ext cx="8229600" cy="752711"/>
          </a:xfrm>
          <a:prstGeom prst="rect">
            <a:avLst/>
          </a:prstGeom>
        </p:spPr>
        <p:txBody>
          <a:bodyPr vert="horz">
            <a:normAutofit/>
          </a:bodyPr>
          <a:lstStyle/>
          <a:p>
            <a:pPr marL="274320" marR="0" lvl="0" indent="-192024" algn="l" defTabSz="914400" rtl="0" eaLnBrk="1" fontAlgn="auto" latinLnBrk="0" hangingPunct="1">
              <a:lnSpc>
                <a:spcPct val="100000"/>
              </a:lnSpc>
              <a:spcBef>
                <a:spcPts val="300"/>
              </a:spcBef>
              <a:spcAft>
                <a:spcPts val="0"/>
              </a:spcAft>
              <a:buClr>
                <a:schemeClr val="accent1"/>
              </a:buClr>
              <a:buSzPct val="68000"/>
              <a:buFont typeface="Wingdings 3"/>
              <a:buChar char=""/>
              <a:tabLst/>
              <a:defRPr/>
            </a:pPr>
            <a:r>
              <a:rPr lang="en-US" altLang="en-US" sz="2025" dirty="0" smtClean="0">
                <a:latin typeface="+mn-lt"/>
                <a:cs typeface="+mn-cs"/>
              </a:rPr>
              <a:t>What is the difference between GET and POST methods?</a:t>
            </a:r>
            <a:endParaRPr kumimoji="0" lang="en-US" altLang="en-US" sz="2025"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4677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A781C4A-CD60-4501-A909-16F6552D54D5}" type="slidenum">
              <a:rPr lang="en-US" altLang="en-US"/>
              <a:pPr eaLnBrk="1" hangingPunct="1"/>
              <a:t>20</a:t>
            </a:fld>
            <a:endParaRPr lang="en-US" altLang="en-US"/>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4580" name="Rectangle 2"/>
          <p:cNvSpPr>
            <a:spLocks noGrp="1" noChangeArrowheads="1"/>
          </p:cNvSpPr>
          <p:nvPr>
            <p:ph type="title"/>
          </p:nvPr>
        </p:nvSpPr>
        <p:spPr/>
        <p:txBody>
          <a:bodyPr/>
          <a:lstStyle/>
          <a:p>
            <a:pPr eaLnBrk="1" hangingPunct="1"/>
            <a:r>
              <a:rPr lang="en-US" altLang="en-US" sz="4000" smtClean="0"/>
              <a:t>Handling Multiple Errors</a:t>
            </a:r>
          </a:p>
        </p:txBody>
      </p:sp>
      <p:sp>
        <p:nvSpPr>
          <p:cNvPr id="24581" name="Rectangle 3"/>
          <p:cNvSpPr>
            <a:spLocks noGrp="1" noChangeArrowheads="1"/>
          </p:cNvSpPr>
          <p:nvPr>
            <p:ph type="body" idx="1"/>
          </p:nvPr>
        </p:nvSpPr>
        <p:spPr/>
        <p:txBody>
          <a:bodyPr/>
          <a:lstStyle/>
          <a:p>
            <a:pPr eaLnBrk="1" hangingPunct="1"/>
            <a:r>
              <a:rPr lang="en-US" altLang="en-US" smtClean="0"/>
              <a:t>When processing a Web form, it is best to track any errors on the form during processing and then redisplay the form for the user to correct all the errors at one time</a:t>
            </a:r>
          </a:p>
          <a:p>
            <a:pPr eaLnBrk="1" hangingPunct="1">
              <a:buFontTx/>
              <a:buNone/>
            </a:pPr>
            <a:endParaRPr lang="en-US" altLang="en-US" smtClean="0"/>
          </a:p>
          <a:p>
            <a:pPr eaLnBrk="1" hangingPunct="1">
              <a:buFontTx/>
              <a:buNone/>
            </a:pPr>
            <a:r>
              <a:rPr lang="en-US" altLang="en-US" sz="2200" smtClean="0"/>
              <a:t> </a:t>
            </a:r>
          </a:p>
        </p:txBody>
      </p:sp>
    </p:spTree>
    <p:extLst>
      <p:ext uri="{BB962C8B-B14F-4D97-AF65-F5344CB8AC3E}">
        <p14:creationId xmlns:p14="http://schemas.microsoft.com/office/powerpoint/2010/main" xmlns="" val="132012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24160C6B-6625-4B64-A91D-331603187B66}" type="slidenum">
              <a:rPr lang="en-US" altLang="en-US"/>
              <a:pPr eaLnBrk="1" hangingPunct="1"/>
              <a:t>21</a:t>
            </a:fld>
            <a:endParaRPr lang="en-US" altLang="en-US"/>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5604" name="Rectangle 2"/>
          <p:cNvSpPr>
            <a:spLocks noGrp="1" noChangeArrowheads="1"/>
          </p:cNvSpPr>
          <p:nvPr>
            <p:ph type="title"/>
          </p:nvPr>
        </p:nvSpPr>
        <p:spPr/>
        <p:txBody>
          <a:bodyPr/>
          <a:lstStyle/>
          <a:p>
            <a:pPr eaLnBrk="1" hangingPunct="1"/>
            <a:r>
              <a:rPr lang="en-US" altLang="en-US" sz="4000" smtClean="0"/>
              <a:t>Redisplaying the Web Form</a:t>
            </a:r>
          </a:p>
        </p:txBody>
      </p:sp>
      <p:sp>
        <p:nvSpPr>
          <p:cNvPr id="25605" name="Rectangle 3"/>
          <p:cNvSpPr>
            <a:spLocks noGrp="1" noChangeArrowheads="1"/>
          </p:cNvSpPr>
          <p:nvPr>
            <p:ph type="body" idx="1"/>
          </p:nvPr>
        </p:nvSpPr>
        <p:spPr/>
        <p:txBody>
          <a:bodyPr/>
          <a:lstStyle/>
          <a:p>
            <a:pPr eaLnBrk="1" hangingPunct="1"/>
            <a:r>
              <a:rPr lang="en-US" altLang="en-US" smtClean="0"/>
              <a:t>A </a:t>
            </a:r>
            <a:r>
              <a:rPr lang="en-US" altLang="en-US" b="1" smtClean="0"/>
              <a:t>sticky form </a:t>
            </a:r>
            <a:r>
              <a:rPr lang="en-US" altLang="en-US" smtClean="0"/>
              <a:t>is used to redisplay the form with the controls set to the values the user entered the last time the form was submitted</a:t>
            </a:r>
          </a:p>
          <a:p>
            <a:pPr eaLnBrk="1" hangingPunct="1"/>
            <a:r>
              <a:rPr lang="en-US" altLang="en-US" smtClean="0"/>
              <a:t>The following syntax illustrates how to use the value attribute to display previous submitted values in sticky form:</a:t>
            </a:r>
            <a:br>
              <a:rPr lang="en-US" altLang="en-US" smtClean="0"/>
            </a:br>
            <a:endParaRPr lang="en-US" altLang="en-US" smtClean="0"/>
          </a:p>
          <a:p>
            <a:pPr eaLnBrk="1" hangingPunct="1">
              <a:buFontTx/>
              <a:buNone/>
            </a:pPr>
            <a:r>
              <a:rPr lang="en-US" altLang="en-US" sz="2400" smtClean="0">
                <a:latin typeface="Courier New" panose="02070309020205020404" pitchFamily="49" charset="0"/>
                <a:cs typeface="Courier New" panose="02070309020205020404" pitchFamily="49" charset="0"/>
              </a:rPr>
              <a:t>  &lt;p&gt;First Name: &lt;input type="text" name="fName" value="&lt;?php echo $firstName; ?&gt;" /&gt;&lt;/p&gt;</a:t>
            </a:r>
          </a:p>
        </p:txBody>
      </p:sp>
    </p:spTree>
    <p:extLst>
      <p:ext uri="{BB962C8B-B14F-4D97-AF65-F5344CB8AC3E}">
        <p14:creationId xmlns:p14="http://schemas.microsoft.com/office/powerpoint/2010/main" xmlns="" val="131121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Create an online quiz on any topic with at least 10 questions.</a:t>
            </a:r>
          </a:p>
          <a:p>
            <a:r>
              <a:rPr lang="en-US" dirty="0" smtClean="0"/>
              <a:t>The answers input fields should include a variety of HTML form elements:</a:t>
            </a:r>
          </a:p>
          <a:p>
            <a:pPr lvl="1"/>
            <a:r>
              <a:rPr lang="en-US" dirty="0" smtClean="0"/>
              <a:t>Text boxes</a:t>
            </a:r>
          </a:p>
          <a:p>
            <a:pPr lvl="1"/>
            <a:r>
              <a:rPr lang="en-US" dirty="0" smtClean="0"/>
              <a:t>Text area</a:t>
            </a:r>
          </a:p>
          <a:p>
            <a:pPr lvl="1"/>
            <a:r>
              <a:rPr lang="en-US" dirty="0" smtClean="0"/>
              <a:t>Checkboxes</a:t>
            </a:r>
          </a:p>
          <a:p>
            <a:pPr lvl="1"/>
            <a:r>
              <a:rPr lang="en-US" dirty="0" smtClean="0"/>
              <a:t>Radio buttons</a:t>
            </a:r>
          </a:p>
          <a:p>
            <a:pPr lvl="1"/>
            <a:r>
              <a:rPr lang="en-US" dirty="0" smtClean="0"/>
              <a:t>Select boxes</a:t>
            </a:r>
          </a:p>
          <a:p>
            <a:r>
              <a:rPr lang="en-US" dirty="0" smtClean="0"/>
              <a:t>Implement automated checking and grading of the quiz answers. </a:t>
            </a:r>
          </a:p>
          <a:p>
            <a:r>
              <a:rPr lang="en-US" dirty="0" smtClean="0"/>
              <a:t>Display the errors inline.</a:t>
            </a:r>
          </a:p>
          <a:p>
            <a:r>
              <a:rPr lang="en-US" dirty="0" smtClean="0"/>
              <a:t>Calculate and display the grade.</a:t>
            </a:r>
          </a:p>
          <a:p>
            <a:r>
              <a:rPr lang="en-US" dirty="0" smtClean="0"/>
              <a:t>Let a fellow student test your quiz.</a:t>
            </a:r>
          </a:p>
          <a:p>
            <a:r>
              <a:rPr lang="en-US" dirty="0" smtClean="0"/>
              <a:t>Present your quiz to the class and describe what issues you encountered during development, and how you solved them.</a:t>
            </a:r>
            <a:endParaRPr lang="en-US" dirty="0"/>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2D5282C-5C2F-4155-9732-0C63C829A8A7}" type="slidenum">
              <a:rPr lang="en-US" altLang="en-US"/>
              <a:pPr eaLnBrk="1" hangingPunct="1"/>
              <a:t>23</a:t>
            </a:fld>
            <a:endParaRPr lang="en-US" altLang="en-US"/>
          </a:p>
        </p:txBody>
      </p:sp>
      <p:sp>
        <p:nvSpPr>
          <p:cNvPr id="2662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6628" name="Rectangle 2"/>
          <p:cNvSpPr>
            <a:spLocks noGrp="1" noChangeArrowheads="1"/>
          </p:cNvSpPr>
          <p:nvPr>
            <p:ph type="title"/>
          </p:nvPr>
        </p:nvSpPr>
        <p:spPr/>
        <p:txBody>
          <a:bodyPr/>
          <a:lstStyle/>
          <a:p>
            <a:pPr eaLnBrk="1" hangingPunct="1"/>
            <a:r>
              <a:rPr lang="en-US" altLang="en-US" sz="4000" smtClean="0"/>
              <a:t>Emailing the Web Form</a:t>
            </a:r>
          </a:p>
        </p:txBody>
      </p:sp>
      <p:sp>
        <p:nvSpPr>
          <p:cNvPr id="26629" name="Rectangle 3"/>
          <p:cNvSpPr>
            <a:spLocks noGrp="1" noChangeArrowheads="1"/>
          </p:cNvSpPr>
          <p:nvPr>
            <p:ph type="body" idx="1"/>
          </p:nvPr>
        </p:nvSpPr>
        <p:spPr/>
        <p:txBody>
          <a:bodyPr/>
          <a:lstStyle/>
          <a:p>
            <a:pPr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mail()</a:t>
            </a:r>
            <a:r>
              <a:rPr lang="en-US" altLang="en-US" smtClean="0"/>
              <a:t> function is used to send an e-mail message containing form data in PHP</a:t>
            </a:r>
          </a:p>
          <a:p>
            <a:pPr eaLnBrk="1" hangingPunct="1">
              <a:lnSpc>
                <a:spcPct val="90000"/>
              </a:lnSpc>
            </a:pPr>
            <a:r>
              <a:rPr lang="en-US" altLang="en-US" smtClean="0"/>
              <a:t>The basic syntax for this function is</a:t>
            </a:r>
          </a:p>
          <a:p>
            <a:pPr eaLnBrk="1" hangingPunct="1">
              <a:lnSpc>
                <a:spcPct val="90000"/>
              </a:lnSpc>
              <a:buFontTx/>
              <a:buNone/>
            </a:pPr>
            <a:endParaRPr lang="en-US" altLang="en-US" sz="600" smtClean="0"/>
          </a:p>
          <a:p>
            <a:pPr eaLnBrk="1" hangingPunct="1">
              <a:lnSpc>
                <a:spcPct val="90000"/>
              </a:lnSpc>
              <a:buFontTx/>
              <a:buNone/>
            </a:pPr>
            <a:r>
              <a:rPr lang="en-US" altLang="en-US" smtClean="0"/>
              <a:t>	</a:t>
            </a:r>
            <a:r>
              <a:rPr lang="en-US" altLang="en-US" smtClean="0">
                <a:latin typeface="Courier New" panose="02070309020205020404" pitchFamily="49" charset="0"/>
                <a:cs typeface="Courier New" panose="02070309020205020404" pitchFamily="49" charset="0"/>
              </a:rPr>
              <a:t>mail(</a:t>
            </a:r>
            <a:r>
              <a:rPr lang="en-US" altLang="en-US" i="1" smtClean="0">
                <a:latin typeface="Courier New" panose="02070309020205020404" pitchFamily="49" charset="0"/>
                <a:cs typeface="Courier New" panose="02070309020205020404" pitchFamily="49" charset="0"/>
              </a:rPr>
              <a:t>recipient(s), subject, message</a:t>
            </a:r>
            <a:r>
              <a:rPr lang="en-US" altLang="en-US" smtClean="0">
                <a:latin typeface="Courier New" panose="02070309020205020404" pitchFamily="49" charset="0"/>
                <a:cs typeface="Courier New" panose="02070309020205020404" pitchFamily="49" charset="0"/>
              </a:rPr>
              <a:t>)</a:t>
            </a:r>
          </a:p>
          <a:p>
            <a:pPr eaLnBrk="1" hangingPunct="1">
              <a:lnSpc>
                <a:spcPct val="90000"/>
              </a:lnSpc>
              <a:buFontTx/>
              <a:buNone/>
            </a:pPr>
            <a:endParaRPr lang="en-US" altLang="en-US" sz="600" smtClean="0"/>
          </a:p>
          <a:p>
            <a:pPr eaLnBrk="1" hangingPunct="1">
              <a:lnSpc>
                <a:spcPct val="90000"/>
              </a:lnSpc>
            </a:pPr>
            <a:r>
              <a:rPr lang="en-US" altLang="en-US" smtClean="0"/>
              <a:t>The </a:t>
            </a:r>
            <a:r>
              <a:rPr lang="en-US" altLang="en-US" b="1" smtClean="0"/>
              <a:t>Address Specifier </a:t>
            </a:r>
            <a:r>
              <a:rPr lang="en-US" altLang="en-US" smtClean="0"/>
              <a:t>defines the format of the e-mail addresses that can be entered as the recipient argument</a:t>
            </a:r>
          </a:p>
          <a:p>
            <a:pPr lvl="1" eaLnBrk="1" hangingPunct="1">
              <a:lnSpc>
                <a:spcPct val="90000"/>
              </a:lnSpc>
            </a:pPr>
            <a:r>
              <a:rPr lang="en-US" altLang="en-US" smtClean="0"/>
              <a:t>Plain e-mail address:  </a:t>
            </a:r>
            <a:r>
              <a:rPr lang="en-US" altLang="en-US" smtClean="0">
                <a:latin typeface="Courier New" panose="02070309020205020404" pitchFamily="49" charset="0"/>
                <a:cs typeface="Courier New" panose="02070309020205020404" pitchFamily="49" charset="0"/>
              </a:rPr>
              <a:t>jdoe@example.net</a:t>
            </a:r>
          </a:p>
          <a:p>
            <a:pPr lvl="1" eaLnBrk="1" hangingPunct="1">
              <a:lnSpc>
                <a:spcPct val="90000"/>
              </a:lnSpc>
            </a:pPr>
            <a:r>
              <a:rPr lang="en-US" altLang="en-US" smtClean="0"/>
              <a:t>Recipients name and e-mail address: </a:t>
            </a:r>
            <a:r>
              <a:rPr lang="en-US" altLang="en-US" smtClean="0">
                <a:latin typeface="Courier New" panose="02070309020205020404" pitchFamily="49" charset="0"/>
                <a:cs typeface="Courier New" panose="02070309020205020404" pitchFamily="49" charset="0"/>
              </a:rPr>
              <a:t>Mary Smith &lt;mary.smith@example.com&gt;</a:t>
            </a:r>
          </a:p>
        </p:txBody>
      </p:sp>
    </p:spTree>
    <p:extLst>
      <p:ext uri="{BB962C8B-B14F-4D97-AF65-F5344CB8AC3E}">
        <p14:creationId xmlns:p14="http://schemas.microsoft.com/office/powerpoint/2010/main" xmlns="" val="233796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889AE1D-6619-42CA-B22A-157B69E38080}" type="slidenum">
              <a:rPr lang="en-US" altLang="en-US"/>
              <a:pPr eaLnBrk="1" hangingPunct="1"/>
              <a:t>24</a:t>
            </a:fld>
            <a:endParaRPr lang="en-US" altLang="en-US"/>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7652" name="Rectangle 2"/>
          <p:cNvSpPr>
            <a:spLocks noGrp="1" noChangeArrowheads="1"/>
          </p:cNvSpPr>
          <p:nvPr>
            <p:ph type="title"/>
          </p:nvPr>
        </p:nvSpPr>
        <p:spPr/>
        <p:txBody>
          <a:bodyPr>
            <a:normAutofit/>
          </a:bodyPr>
          <a:lstStyle/>
          <a:p>
            <a:pPr eaLnBrk="1" hangingPunct="1"/>
            <a:r>
              <a:rPr lang="en-US" altLang="en-US" sz="4000" dirty="0" smtClean="0"/>
              <a:t>Emailing the Web </a:t>
            </a:r>
            <a:r>
              <a:rPr lang="en-US" altLang="en-US" sz="4000" dirty="0" smtClean="0"/>
              <a:t>Form</a:t>
            </a:r>
            <a:endParaRPr lang="en-US" altLang="en-US" sz="4000" dirty="0" smtClean="0"/>
          </a:p>
        </p:txBody>
      </p:sp>
      <p:sp>
        <p:nvSpPr>
          <p:cNvPr id="27653" name="Rectangle 3"/>
          <p:cNvSpPr>
            <a:spLocks noGrp="1" noChangeArrowheads="1"/>
          </p:cNvSpPr>
          <p:nvPr>
            <p:ph type="body" idx="1"/>
          </p:nvPr>
        </p:nvSpPr>
        <p:spPr/>
        <p:txBody>
          <a:bodyPr>
            <a:normAutofit/>
          </a:bodyPr>
          <a:lstStyle/>
          <a:p>
            <a:pPr eaLnBrk="1" hangingPunct="1">
              <a:lnSpc>
                <a:spcPct val="90000"/>
              </a:lnSpc>
            </a:pPr>
            <a:r>
              <a:rPr lang="en-US" altLang="en-US" dirty="0" smtClean="0"/>
              <a:t>The </a:t>
            </a:r>
            <a:r>
              <a:rPr lang="en-US" altLang="en-US" dirty="0" smtClean="0">
                <a:latin typeface="Courier New" panose="02070309020205020404" pitchFamily="49" charset="0"/>
                <a:cs typeface="Courier New" panose="02070309020205020404" pitchFamily="49" charset="0"/>
              </a:rPr>
              <a:t>subject</a:t>
            </a:r>
            <a:r>
              <a:rPr lang="en-US" altLang="en-US" dirty="0" smtClean="0"/>
              <a:t> argument of the </a:t>
            </a:r>
            <a:r>
              <a:rPr lang="en-US" altLang="en-US" dirty="0" smtClean="0">
                <a:latin typeface="Courier New" panose="02070309020205020404" pitchFamily="49" charset="0"/>
                <a:cs typeface="Courier New" panose="02070309020205020404" pitchFamily="49" charset="0"/>
              </a:rPr>
              <a:t>mail()</a:t>
            </a:r>
            <a:r>
              <a:rPr lang="en-US" altLang="en-US" dirty="0" smtClean="0"/>
              <a:t> function must include only plain text with no XHTML tags or character entities unless a special MIME format is used</a:t>
            </a:r>
          </a:p>
          <a:p>
            <a:pPr eaLnBrk="1" hangingPunct="1">
              <a:lnSpc>
                <a:spcPct val="90000"/>
              </a:lnSpc>
            </a:pPr>
            <a:r>
              <a:rPr lang="en-US" altLang="en-US" dirty="0" smtClean="0"/>
              <a:t>The </a:t>
            </a:r>
            <a:r>
              <a:rPr lang="en-US" altLang="en-US" dirty="0" smtClean="0">
                <a:latin typeface="Courier New" panose="02070309020205020404" pitchFamily="49" charset="0"/>
                <a:cs typeface="Courier New" panose="02070309020205020404" pitchFamily="49" charset="0"/>
              </a:rPr>
              <a:t>message</a:t>
            </a:r>
            <a:r>
              <a:rPr lang="en-US" altLang="en-US" dirty="0" smtClean="0"/>
              <a:t> argument of the </a:t>
            </a:r>
            <a:r>
              <a:rPr lang="en-US" altLang="en-US" dirty="0" smtClean="0">
                <a:latin typeface="Courier New" panose="02070309020205020404" pitchFamily="49" charset="0"/>
                <a:cs typeface="Courier New" panose="02070309020205020404" pitchFamily="49" charset="0"/>
              </a:rPr>
              <a:t>mail()</a:t>
            </a:r>
            <a:r>
              <a:rPr lang="en-US" altLang="en-US" dirty="0" smtClean="0"/>
              <a:t> function is a text string that must also be in plain text </a:t>
            </a:r>
          </a:p>
          <a:p>
            <a:pPr eaLnBrk="1" hangingPunct="1">
              <a:lnSpc>
                <a:spcPct val="90000"/>
              </a:lnSpc>
            </a:pPr>
            <a:r>
              <a:rPr lang="en-US" altLang="en-US" dirty="0" smtClean="0"/>
              <a:t>A fourth, optional </a:t>
            </a:r>
            <a:r>
              <a:rPr lang="en-US" altLang="en-US" dirty="0" err="1" smtClean="0">
                <a:latin typeface="Courier New" panose="02070309020205020404" pitchFamily="49" charset="0"/>
                <a:cs typeface="Courier New" panose="02070309020205020404" pitchFamily="49" charset="0"/>
              </a:rPr>
              <a:t>additional_headers</a:t>
            </a:r>
            <a:r>
              <a:rPr lang="en-US" altLang="en-US" dirty="0" smtClean="0"/>
              <a:t> argument can include headers that are standard in most e-mail editors – From, Cc, Bcc and Date</a:t>
            </a:r>
            <a:r>
              <a:rPr lang="en-US" altLang="en-US" dirty="0" smtClean="0"/>
              <a:t>.</a:t>
            </a:r>
            <a:endParaRPr lang="en-US" altLang="en-US" sz="2000" b="1" dirty="0" smtClean="0"/>
          </a:p>
        </p:txBody>
      </p:sp>
    </p:spTree>
    <p:extLst>
      <p:ext uri="{BB962C8B-B14F-4D97-AF65-F5344CB8AC3E}">
        <p14:creationId xmlns:p14="http://schemas.microsoft.com/office/powerpoint/2010/main" xmlns="" val="279905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058D8BF1-6B94-4A2E-A73A-612E0525E860}" type="slidenum">
              <a:rPr lang="en-US" altLang="en-US"/>
              <a:pPr eaLnBrk="1" hangingPunct="1"/>
              <a:t>25</a:t>
            </a:fld>
            <a:endParaRPr lang="en-US" altLang="en-US"/>
          </a:p>
        </p:txBody>
      </p:sp>
      <p:sp>
        <p:nvSpPr>
          <p:cNvPr id="2867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8676" name="Rectangle 2"/>
          <p:cNvSpPr>
            <a:spLocks noGrp="1" noChangeArrowheads="1"/>
          </p:cNvSpPr>
          <p:nvPr>
            <p:ph type="title"/>
          </p:nvPr>
        </p:nvSpPr>
        <p:spPr/>
        <p:txBody>
          <a:bodyPr>
            <a:normAutofit/>
          </a:bodyPr>
          <a:lstStyle/>
          <a:p>
            <a:pPr eaLnBrk="1" hangingPunct="1"/>
            <a:r>
              <a:rPr lang="en-US" altLang="en-US" sz="4000" dirty="0" smtClean="0"/>
              <a:t>Emailing the Web </a:t>
            </a:r>
            <a:r>
              <a:rPr lang="en-US" altLang="en-US" sz="4000" dirty="0" smtClean="0"/>
              <a:t>Form</a:t>
            </a:r>
            <a:endParaRPr lang="en-US" altLang="en-US" sz="4000" dirty="0" smtClean="0"/>
          </a:p>
        </p:txBody>
      </p:sp>
      <p:sp>
        <p:nvSpPr>
          <p:cNvPr id="28677" name="Rectangle 3"/>
          <p:cNvSpPr>
            <a:spLocks noGrp="1" noChangeArrowheads="1"/>
          </p:cNvSpPr>
          <p:nvPr>
            <p:ph type="body" idx="1"/>
          </p:nvPr>
        </p:nvSpPr>
        <p:spPr/>
        <p:txBody>
          <a:bodyPr>
            <a:normAutofit/>
          </a:bodyPr>
          <a:lstStyle/>
          <a:p>
            <a:pPr eaLnBrk="1" hangingPunct="1">
              <a:lnSpc>
                <a:spcPct val="90000"/>
              </a:lnSpc>
              <a:buFontTx/>
              <a:buNone/>
            </a:pPr>
            <a:r>
              <a:rPr lang="en-US" altLang="en-US" dirty="0" smtClean="0"/>
              <a:t>With the  </a:t>
            </a:r>
            <a:r>
              <a:rPr lang="en-US" altLang="en-US" dirty="0" err="1" smtClean="0">
                <a:latin typeface="Courier New" panose="02070309020205020404" pitchFamily="49" charset="0"/>
                <a:cs typeface="Courier New" panose="02070309020205020404" pitchFamily="49" charset="0"/>
              </a:rPr>
              <a:t>additional_headers</a:t>
            </a:r>
            <a:r>
              <a:rPr lang="en-US" altLang="en-US" dirty="0" smtClean="0"/>
              <a:t> argument</a:t>
            </a:r>
          </a:p>
          <a:p>
            <a:pPr lvl="1" eaLnBrk="1" hangingPunct="1">
              <a:lnSpc>
                <a:spcPct val="90000"/>
              </a:lnSpc>
            </a:pPr>
            <a:r>
              <a:rPr lang="en-US" altLang="en-US" dirty="0" smtClean="0"/>
              <a:t>Each header must be on its own line</a:t>
            </a:r>
          </a:p>
          <a:p>
            <a:pPr lvl="1" eaLnBrk="1" hangingPunct="1">
              <a:lnSpc>
                <a:spcPct val="90000"/>
              </a:lnSpc>
            </a:pPr>
            <a:r>
              <a:rPr lang="en-US" altLang="en-US" dirty="0" smtClean="0"/>
              <a:t>Each line must start with the header name, followed by a colon, a space, and the value of the header element</a:t>
            </a:r>
          </a:p>
          <a:p>
            <a:pPr eaLnBrk="1" hangingPunct="1">
              <a:lnSpc>
                <a:spcPct val="90000"/>
              </a:lnSpc>
              <a:buFontTx/>
              <a:buNone/>
            </a:pPr>
            <a:r>
              <a:rPr lang="en-US" altLang="en-US" dirty="0" smtClean="0"/>
              <a:t>		</a:t>
            </a:r>
            <a:r>
              <a:rPr lang="en-US" altLang="en-US" sz="2200" dirty="0" smtClean="0">
                <a:latin typeface="Courier New" panose="02070309020205020404" pitchFamily="49" charset="0"/>
                <a:ea typeface="Calibri" panose="020F0502020204030204" pitchFamily="34" charset="0"/>
                <a:cs typeface="Times New Roman" panose="02020603050405020304" pitchFamily="18" charset="0"/>
              </a:rPr>
              <a:t>Date: Fri, 03 Apr 2009 16:05:50 -0400</a:t>
            </a:r>
          </a:p>
          <a:p>
            <a:pPr lvl="2" eaLnBrk="1" hangingPunct="1">
              <a:lnSpc>
                <a:spcPct val="90000"/>
              </a:lnSpc>
              <a:buFontTx/>
              <a:buNone/>
            </a:pPr>
            <a:r>
              <a:rPr lang="en-US" altLang="en-US" sz="2200" dirty="0" smtClean="0">
                <a:latin typeface="Courier New" panose="02070309020205020404" pitchFamily="49" charset="0"/>
                <a:ea typeface="Calibri" panose="020F0502020204030204" pitchFamily="34" charset="0"/>
                <a:cs typeface="Times New Roman" panose="02020603050405020304" pitchFamily="18" charset="0"/>
              </a:rPr>
              <a:t>From: Linda M. Jones linda@jones.example.com</a:t>
            </a:r>
          </a:p>
          <a:p>
            <a:pPr lvl="2" eaLnBrk="1" hangingPunct="1">
              <a:lnSpc>
                <a:spcPct val="90000"/>
              </a:lnSpc>
              <a:buFontTx/>
              <a:buNone/>
            </a:pPr>
            <a:r>
              <a:rPr lang="en-US" altLang="en-US" sz="2000" dirty="0" smtClean="0">
                <a:latin typeface="Courier New" panose="02070309020205020404" pitchFamily="49" charset="0"/>
                <a:ea typeface="Calibri" panose="020F0502020204030204" pitchFamily="34" charset="0"/>
                <a:cs typeface="Times New Roman" panose="02020603050405020304" pitchFamily="18" charset="0"/>
              </a:rPr>
              <a:t>CC: Mary R. Jones &lt;mary@jones.example.com&gt;</a:t>
            </a:r>
          </a:p>
          <a:p>
            <a:pPr eaLnBrk="1" hangingPunct="1">
              <a:lnSpc>
                <a:spcPct val="90000"/>
              </a:lnSpc>
            </a:pPr>
            <a:r>
              <a:rPr lang="en-US" altLang="en-US" dirty="0" smtClean="0">
                <a:ea typeface="Calibri" panose="020F0502020204030204" pitchFamily="34" charset="0"/>
                <a:cs typeface="Times New Roman" panose="02020603050405020304" pitchFamily="18" charset="0"/>
              </a:rPr>
              <a:t>A successful e-mail message returns a value of </a:t>
            </a:r>
            <a:r>
              <a:rPr lang="en-US" altLang="en-US" dirty="0" smtClean="0">
                <a:latin typeface="Courier New" panose="02070309020205020404" pitchFamily="49" charset="0"/>
                <a:ea typeface="Calibri" panose="020F0502020204030204" pitchFamily="34" charset="0"/>
                <a:cs typeface="Courier New" panose="02070309020205020404" pitchFamily="49" charset="0"/>
              </a:rPr>
              <a:t>TRUE</a:t>
            </a:r>
            <a:endParaRPr lang="en-US" altLang="en-US" dirty="0" smtClean="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5135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D3769B0-538B-4E55-A4FB-E758A3CA57B6}" type="slidenum">
              <a:rPr lang="en-US" altLang="en-US"/>
              <a:pPr eaLnBrk="1" hangingPunct="1"/>
              <a:t>26</a:t>
            </a:fld>
            <a:endParaRPr lang="en-US" altLang="en-US"/>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9700" name="Rectangle 2"/>
          <p:cNvSpPr>
            <a:spLocks noGrp="1" noChangeArrowheads="1"/>
          </p:cNvSpPr>
          <p:nvPr>
            <p:ph type="title"/>
          </p:nvPr>
        </p:nvSpPr>
        <p:spPr/>
        <p:txBody>
          <a:bodyPr/>
          <a:lstStyle/>
          <a:p>
            <a:pPr eaLnBrk="1" hangingPunct="1"/>
            <a:r>
              <a:rPr lang="en-US" altLang="en-US" sz="4000" smtClean="0"/>
              <a:t>Creating an All-in-One Form</a:t>
            </a:r>
          </a:p>
        </p:txBody>
      </p:sp>
      <p:sp>
        <p:nvSpPr>
          <p:cNvPr id="29701" name="Rectangle 3"/>
          <p:cNvSpPr>
            <a:spLocks noGrp="1" noChangeArrowheads="1"/>
          </p:cNvSpPr>
          <p:nvPr>
            <p:ph type="body" idx="1"/>
          </p:nvPr>
        </p:nvSpPr>
        <p:spPr/>
        <p:txBody>
          <a:bodyPr/>
          <a:lstStyle/>
          <a:p>
            <a:pPr eaLnBrk="1" hangingPunct="1"/>
            <a:r>
              <a:rPr lang="en-US" altLang="en-US" smtClean="0"/>
              <a:t>A </a:t>
            </a:r>
            <a:r>
              <a:rPr lang="en-US" altLang="en-US" b="1" smtClean="0"/>
              <a:t>two-part form </a:t>
            </a:r>
            <a:r>
              <a:rPr lang="en-US" altLang="en-US" smtClean="0"/>
              <a:t>has one page that displays the form and one page that processes the form data</a:t>
            </a:r>
          </a:p>
          <a:p>
            <a:pPr eaLnBrk="1" hangingPunct="1"/>
            <a:r>
              <a:rPr lang="en-US" altLang="en-US" smtClean="0"/>
              <a:t>For simple forms that require only minimal processing, it’s often easier to use an </a:t>
            </a:r>
            <a:r>
              <a:rPr lang="en-US" altLang="en-US" b="1" smtClean="0"/>
              <a:t>All-in-One form</a:t>
            </a:r>
            <a:r>
              <a:rPr lang="en-US" altLang="en-US" smtClean="0"/>
              <a:t>—a single script used display a Web form and process its data</a:t>
            </a:r>
          </a:p>
          <a:p>
            <a:pPr eaLnBrk="1" hangingPunct="1"/>
            <a:endParaRPr lang="en-US" altLang="en-US" smtClean="0"/>
          </a:p>
        </p:txBody>
      </p:sp>
    </p:spTree>
    <p:extLst>
      <p:ext uri="{BB962C8B-B14F-4D97-AF65-F5344CB8AC3E}">
        <p14:creationId xmlns:p14="http://schemas.microsoft.com/office/powerpoint/2010/main" xmlns="" val="2161086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8519159-95F4-41F9-86B2-021C15D135E0}" type="slidenum">
              <a:rPr lang="en-US" altLang="en-US"/>
              <a:pPr eaLnBrk="1" hangingPunct="1"/>
              <a:t>27</a:t>
            </a:fld>
            <a:endParaRPr lang="en-US" altLang="en-US"/>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0724" name="Rectangle 2"/>
          <p:cNvSpPr>
            <a:spLocks noGrp="1" noChangeArrowheads="1"/>
          </p:cNvSpPr>
          <p:nvPr>
            <p:ph type="title"/>
          </p:nvPr>
        </p:nvSpPr>
        <p:spPr/>
        <p:txBody>
          <a:bodyPr/>
          <a:lstStyle/>
          <a:p>
            <a:pPr eaLnBrk="1" hangingPunct="1"/>
            <a:r>
              <a:rPr lang="en-US" altLang="en-US" sz="4000" smtClean="0"/>
              <a:t>Validating an All-in-One Form</a:t>
            </a:r>
          </a:p>
        </p:txBody>
      </p:sp>
      <p:sp>
        <p:nvSpPr>
          <p:cNvPr id="30725" name="Rectangle 3"/>
          <p:cNvSpPr>
            <a:spLocks noGrp="1" noChangeArrowheads="1"/>
          </p:cNvSpPr>
          <p:nvPr>
            <p:ph type="body" idx="1"/>
          </p:nvPr>
        </p:nvSpPr>
        <p:spPr/>
        <p:txBody>
          <a:bodyPr/>
          <a:lstStyle/>
          <a:p>
            <a:pPr eaLnBrk="1" hangingPunct="1"/>
            <a:r>
              <a:rPr lang="en-US" altLang="en-US" sz="2600" smtClean="0"/>
              <a:t>It uses a conditional to determine if the form has been submitted or if it is being viewed for the first time</a:t>
            </a:r>
          </a:p>
          <a:p>
            <a:pPr lvl="1" eaLnBrk="1" hangingPunct="1"/>
            <a:r>
              <a:rPr lang="en-US" altLang="en-US" sz="2400" smtClean="0"/>
              <a:t>The </a:t>
            </a:r>
            <a:r>
              <a:rPr lang="en-US" altLang="en-US" sz="2400" smtClean="0">
                <a:latin typeface="Courier New" panose="02070309020205020404" pitchFamily="49" charset="0"/>
                <a:cs typeface="Courier New" panose="02070309020205020404" pitchFamily="49" charset="0"/>
              </a:rPr>
              <a:t>isset() </a:t>
            </a:r>
            <a:r>
              <a:rPr lang="en-US" altLang="en-US" sz="2400" smtClean="0"/>
              <a:t>function is used to determine if the $Submit variable has been set</a:t>
            </a:r>
          </a:p>
          <a:p>
            <a:pPr lvl="3" eaLnBrk="1" hangingPunct="1">
              <a:buFontTx/>
              <a:buNone/>
            </a:pPr>
            <a:r>
              <a:rPr lang="en-US" altLang="en-US" sz="2000" smtClean="0">
                <a:latin typeface="Courier New" panose="02070309020205020404" pitchFamily="49" charset="0"/>
                <a:cs typeface="Courier New" panose="02070309020205020404" pitchFamily="49" charset="0"/>
              </a:rPr>
              <a:t>if (isset($Submit)) {</a:t>
            </a:r>
          </a:p>
          <a:p>
            <a:pPr lvl="3" eaLnBrk="1" hangingPunct="1">
              <a:buFontTx/>
              <a:buNone/>
            </a:pPr>
            <a:r>
              <a:rPr lang="en-US" altLang="en-US" sz="2000" i="1" smtClean="0">
                <a:latin typeface="Courier New" panose="02070309020205020404" pitchFamily="49" charset="0"/>
                <a:ea typeface="Times New Roman" panose="02020603050405020304" pitchFamily="18" charset="0"/>
                <a:cs typeface="Courier New" panose="02070309020205020404" pitchFamily="49" charset="0"/>
              </a:rPr>
              <a:t>// Validate the data</a:t>
            </a:r>
          </a:p>
          <a:p>
            <a:pPr lvl="3" eaLnBrk="1" hangingPunct="1">
              <a:buFontTx/>
              <a:buNone/>
            </a:pPr>
            <a:r>
              <a:rPr lang="en-US" altLang="en-US" sz="2000" smtClean="0">
                <a:latin typeface="Courier New" panose="02070309020205020404" pitchFamily="49" charset="0"/>
                <a:ea typeface="Calibri" panose="020F0502020204030204" pitchFamily="34" charset="0"/>
                <a:cs typeface="Courier New" panose="02070309020205020404" pitchFamily="49" charset="0"/>
              </a:rPr>
              <a:t>}</a:t>
            </a:r>
          </a:p>
          <a:p>
            <a:pPr lvl="1" eaLnBrk="1" hangingPunct="1"/>
            <a:r>
              <a:rPr lang="en-US" altLang="en-US" sz="2400" smtClean="0"/>
              <a:t>The argument of the </a:t>
            </a:r>
            <a:r>
              <a:rPr lang="en-US" altLang="en-US" sz="2400" smtClean="0">
                <a:latin typeface="Courier New" panose="02070309020205020404" pitchFamily="49" charset="0"/>
                <a:cs typeface="Courier New" panose="02070309020205020404" pitchFamily="49" charset="0"/>
              </a:rPr>
              <a:t>isset()</a:t>
            </a:r>
            <a:r>
              <a:rPr lang="en-US" altLang="en-US" sz="2400" smtClean="0"/>
              <a:t> function is the name  assigned to the Submit button in the Web form</a:t>
            </a:r>
          </a:p>
        </p:txBody>
      </p:sp>
    </p:spTree>
    <p:extLst>
      <p:ext uri="{BB962C8B-B14F-4D97-AF65-F5344CB8AC3E}">
        <p14:creationId xmlns:p14="http://schemas.microsoft.com/office/powerpoint/2010/main" xmlns="" val="190002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6EF7444-1F3A-4C9D-A2BE-B4089635FA34}" type="slidenum">
              <a:rPr lang="en-US" altLang="en-US"/>
              <a:pPr eaLnBrk="1" hangingPunct="1"/>
              <a:t>28</a:t>
            </a:fld>
            <a:endParaRPr lang="en-US" altLang="en-US"/>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1748" name="Rectangle 2"/>
          <p:cNvSpPr>
            <a:spLocks noGrp="1" noChangeArrowheads="1"/>
          </p:cNvSpPr>
          <p:nvPr>
            <p:ph type="title"/>
          </p:nvPr>
        </p:nvSpPr>
        <p:spPr/>
        <p:txBody>
          <a:bodyPr/>
          <a:lstStyle/>
          <a:p>
            <a:pPr eaLnBrk="1" hangingPunct="1"/>
            <a:r>
              <a:rPr lang="en-US" altLang="en-US" sz="4000" smtClean="0"/>
              <a:t>Redisplaying the Web Form</a:t>
            </a:r>
          </a:p>
        </p:txBody>
      </p:sp>
      <p:sp>
        <p:nvSpPr>
          <p:cNvPr id="23557" name="Rectangle 3"/>
          <p:cNvSpPr>
            <a:spLocks noGrp="1" noChangeArrowheads="1"/>
          </p:cNvSpPr>
          <p:nvPr>
            <p:ph type="body" idx="1"/>
          </p:nvPr>
        </p:nvSpPr>
        <p:spPr/>
        <p:txBody>
          <a:bodyPr/>
          <a:lstStyle/>
          <a:p>
            <a:pPr eaLnBrk="1" hangingPunct="1">
              <a:defRPr/>
            </a:pPr>
            <a:r>
              <a:rPr lang="en-US" dirty="0" smtClean="0"/>
              <a:t>If the submitted data did not pass all validation checks or no data has been entered, the All-in-One form will display the Web form, for the user to enter data for the first time or re-enter data that did not pass validation</a:t>
            </a:r>
          </a:p>
          <a:p>
            <a:pPr lvl="1">
              <a:buFontTx/>
              <a:buNone/>
              <a:defRPr/>
            </a:pPr>
            <a:r>
              <a:rPr lang="en-US" sz="2000" dirty="0" smtClean="0">
                <a:latin typeface="Courier New" pitchFamily="49" charset="0"/>
                <a:ea typeface="+mn-ea"/>
                <a:cs typeface="Courier New" pitchFamily="49" charset="0"/>
              </a:rPr>
              <a:t>if (</a:t>
            </a:r>
            <a:r>
              <a:rPr lang="en-US" sz="2000" dirty="0" err="1" smtClean="0">
                <a:latin typeface="Courier New" pitchFamily="49" charset="0"/>
                <a:ea typeface="+mn-ea"/>
                <a:cs typeface="Courier New" pitchFamily="49" charset="0"/>
              </a:rPr>
              <a:t>isset</a:t>
            </a:r>
            <a:r>
              <a:rPr lang="en-US" sz="2000" dirty="0" smtClean="0">
                <a:latin typeface="Courier New" pitchFamily="49" charset="0"/>
                <a:ea typeface="+mn-ea"/>
                <a:cs typeface="Courier New" pitchFamily="49" charset="0"/>
              </a:rPr>
              <a:t> ($_POST['Submit'])) {</a:t>
            </a:r>
          </a:p>
          <a:p>
            <a:pPr lvl="1">
              <a:buFontTx/>
              <a:buNone/>
              <a:defRPr/>
            </a:pPr>
            <a:r>
              <a:rPr lang="en-US" sz="2000" i="1" dirty="0" smtClean="0">
                <a:latin typeface="Courier New" pitchFamily="49" charset="0"/>
                <a:ea typeface="+mn-ea"/>
                <a:cs typeface="Courier New" pitchFamily="49" charset="0"/>
              </a:rPr>
              <a:t>// Process the data</a:t>
            </a:r>
          </a:p>
          <a:p>
            <a:pPr lvl="1">
              <a:buFontTx/>
              <a:buNone/>
              <a:defRPr/>
            </a:pPr>
            <a:r>
              <a:rPr lang="en-US" sz="2000" dirty="0" smtClean="0">
                <a:latin typeface="Courier New" pitchFamily="49" charset="0"/>
                <a:ea typeface="+mn-ea"/>
                <a:cs typeface="Courier New" pitchFamily="49" charset="0"/>
              </a:rPr>
              <a:t>}</a:t>
            </a:r>
            <a:endParaRPr lang="en-US" sz="2000" dirty="0" smtClean="0">
              <a:latin typeface="Courier New" pitchFamily="49" charset="0"/>
              <a:ea typeface="+mn-ea"/>
              <a:cs typeface="Courier New" pitchFamily="49" charset="0"/>
            </a:endParaRPr>
          </a:p>
        </p:txBody>
      </p:sp>
    </p:spTree>
    <p:extLst>
      <p:ext uri="{BB962C8B-B14F-4D97-AF65-F5344CB8AC3E}">
        <p14:creationId xmlns:p14="http://schemas.microsoft.com/office/powerpoint/2010/main" xmlns="" val="1684759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7E0D5DC-AC3E-4CD3-93C7-E86235BA3632}" type="slidenum">
              <a:rPr lang="en-US" altLang="en-US"/>
              <a:pPr eaLnBrk="1" hangingPunct="1"/>
              <a:t>29</a:t>
            </a:fld>
            <a:endParaRPr lang="en-US" altLang="en-US"/>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3796" name="Rectangle 2"/>
          <p:cNvSpPr>
            <a:spLocks noGrp="1" noChangeArrowheads="1"/>
          </p:cNvSpPr>
          <p:nvPr>
            <p:ph type="title"/>
          </p:nvPr>
        </p:nvSpPr>
        <p:spPr/>
        <p:txBody>
          <a:bodyPr/>
          <a:lstStyle/>
          <a:p>
            <a:pPr eaLnBrk="1" hangingPunct="1"/>
            <a:r>
              <a:rPr lang="en-US" altLang="en-US" sz="4000" smtClean="0"/>
              <a:t>Using a Web Page Template</a:t>
            </a:r>
          </a:p>
        </p:txBody>
      </p:sp>
      <p:sp>
        <p:nvSpPr>
          <p:cNvPr id="33797" name="Rectangle 3"/>
          <p:cNvSpPr>
            <a:spLocks noGrp="1" noChangeArrowheads="1"/>
          </p:cNvSpPr>
          <p:nvPr>
            <p:ph type="body" idx="1"/>
          </p:nvPr>
        </p:nvSpPr>
        <p:spPr/>
        <p:txBody>
          <a:bodyPr/>
          <a:lstStyle/>
          <a:p>
            <a:pPr eaLnBrk="1" hangingPunct="1"/>
            <a:r>
              <a:rPr lang="en-US" altLang="en-US" smtClean="0"/>
              <a:t>A </a:t>
            </a:r>
            <a:r>
              <a:rPr lang="en-US" altLang="en-US" b="1" smtClean="0"/>
              <a:t>Web template </a:t>
            </a:r>
            <a:r>
              <a:rPr lang="en-US" altLang="en-US" smtClean="0"/>
              <a:t>is a single Web page that is divided into separate sections such as </a:t>
            </a:r>
          </a:p>
          <a:p>
            <a:pPr lvl="1" eaLnBrk="1" hangingPunct="1"/>
            <a:r>
              <a:rPr lang="en-US" altLang="en-US" smtClean="0"/>
              <a:t>Header</a:t>
            </a:r>
          </a:p>
          <a:p>
            <a:pPr lvl="1" eaLnBrk="1" hangingPunct="1"/>
            <a:r>
              <a:rPr lang="en-US" altLang="en-US" smtClean="0"/>
              <a:t>Button Navigation</a:t>
            </a:r>
          </a:p>
          <a:p>
            <a:pPr lvl="1" eaLnBrk="1" hangingPunct="1"/>
            <a:r>
              <a:rPr lang="en-US" altLang="en-US" smtClean="0"/>
              <a:t>Dynamic Content</a:t>
            </a:r>
          </a:p>
          <a:p>
            <a:pPr lvl="1" eaLnBrk="1" hangingPunct="1"/>
            <a:r>
              <a:rPr lang="en-US" altLang="en-US" smtClean="0"/>
              <a:t>Footer</a:t>
            </a:r>
          </a:p>
          <a:p>
            <a:pPr eaLnBrk="1" hangingPunct="1"/>
            <a:r>
              <a:rPr lang="en-US" altLang="en-US" smtClean="0"/>
              <a:t>The contents of the individual sections are populated using include files</a:t>
            </a:r>
          </a:p>
        </p:txBody>
      </p:sp>
    </p:spTree>
    <p:extLst>
      <p:ext uri="{BB962C8B-B14F-4D97-AF65-F5344CB8AC3E}">
        <p14:creationId xmlns:p14="http://schemas.microsoft.com/office/powerpoint/2010/main" xmlns="" val="380593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C662C760-13AB-46D6-B30A-468A5CC7383B}" type="slidenum">
              <a:rPr lang="en-US" altLang="en-US"/>
              <a:pPr eaLnBrk="1" hangingPunct="1"/>
              <a:t>3</a:t>
            </a:fld>
            <a:endParaRPr lang="en-US" altLang="en-US"/>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5124" name="Rectangle 2"/>
          <p:cNvSpPr>
            <a:spLocks noGrp="1" noChangeArrowheads="1"/>
          </p:cNvSpPr>
          <p:nvPr>
            <p:ph type="title"/>
          </p:nvPr>
        </p:nvSpPr>
        <p:spPr/>
        <p:txBody>
          <a:bodyPr/>
          <a:lstStyle/>
          <a:p>
            <a:pPr eaLnBrk="1" hangingPunct="1"/>
            <a:r>
              <a:rPr lang="en-US" altLang="en-US" sz="4000" dirty="0" smtClean="0"/>
              <a:t>Using </a:t>
            </a:r>
            <a:r>
              <a:rPr lang="en-US" altLang="en-US" sz="4000" dirty="0" err="1" smtClean="0"/>
              <a:t>Autoglobals</a:t>
            </a:r>
            <a:endParaRPr lang="en-US" altLang="en-US" sz="4000" dirty="0" smtClean="0"/>
          </a:p>
        </p:txBody>
      </p:sp>
      <p:sp>
        <p:nvSpPr>
          <p:cNvPr id="5125" name="Rectangle 3"/>
          <p:cNvSpPr>
            <a:spLocks noGrp="1" noChangeArrowheads="1"/>
          </p:cNvSpPr>
          <p:nvPr>
            <p:ph type="body" idx="1"/>
          </p:nvPr>
        </p:nvSpPr>
        <p:spPr/>
        <p:txBody>
          <a:bodyPr/>
          <a:lstStyle/>
          <a:p>
            <a:pPr eaLnBrk="1" hangingPunct="1"/>
            <a:r>
              <a:rPr lang="en-US" altLang="en-US" smtClean="0"/>
              <a:t>Autoglobals are associative arrays</a:t>
            </a:r>
          </a:p>
          <a:p>
            <a:pPr lvl="1" eaLnBrk="1" hangingPunct="1"/>
            <a:r>
              <a:rPr lang="en-US" altLang="en-US" smtClean="0"/>
              <a:t>To access the values in an associative array, place the element’s key in single or double quotation marks inside the array brackets.</a:t>
            </a:r>
            <a:br>
              <a:rPr lang="en-US" altLang="en-US" smtClean="0"/>
            </a:br>
            <a:r>
              <a:rPr lang="en-US" altLang="en-US" smtClean="0"/>
              <a:t>(the following example displays the SCRIPT_NAME element of the $_SERVER autoglobal)</a:t>
            </a:r>
            <a:br>
              <a:rPr lang="en-US" altLang="en-US" smtClean="0"/>
            </a:br>
            <a:r>
              <a:rPr lang="en-US" altLang="en-US" smtClean="0"/>
              <a:t/>
            </a:r>
            <a:br>
              <a:rPr lang="en-US" altLang="en-US" smtClean="0"/>
            </a:br>
            <a:r>
              <a:rPr lang="en-US" altLang="en-US" smtClean="0">
                <a:latin typeface="Courier New" panose="02070309020205020404" pitchFamily="49" charset="0"/>
                <a:cs typeface="Courier New" panose="02070309020205020404" pitchFamily="49" charset="0"/>
              </a:rPr>
              <a:t>$_SERVER[</a:t>
            </a:r>
            <a:r>
              <a:rPr lang="en-US" altLang="en-US" smtClean="0"/>
              <a:t>"</a:t>
            </a:r>
            <a:r>
              <a:rPr lang="en-US" altLang="en-US" smtClean="0">
                <a:latin typeface="Courier New" panose="02070309020205020404" pitchFamily="49" charset="0"/>
                <a:ea typeface="Times New Roman" panose="02020603050405020304" pitchFamily="18" charset="0"/>
                <a:cs typeface="Courier New" panose="02070309020205020404" pitchFamily="49" charset="0"/>
              </a:rPr>
              <a:t>SCRIPT_NAME"];//displays the path and name of the current script</a:t>
            </a:r>
            <a:endParaRPr lang="en-US" altLang="en-US" smtClean="0">
              <a:latin typeface="Courier New" panose="02070309020205020404" pitchFamily="49" charset="0"/>
              <a:cs typeface="Courier New" panose="02070309020205020404" pitchFamily="49" charset="0"/>
            </a:endParaRP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xmlns="" val="113266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F8CBA5A-EBDC-4CA9-B4D0-0E2E1BF3774F}" type="slidenum">
              <a:rPr lang="en-US" altLang="en-US"/>
              <a:pPr eaLnBrk="1" hangingPunct="1"/>
              <a:t>30</a:t>
            </a:fld>
            <a:endParaRPr lang="en-US" altLang="en-US"/>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4820" name="Rectangle 2"/>
          <p:cNvSpPr>
            <a:spLocks noGrp="1" noChangeArrowheads="1"/>
          </p:cNvSpPr>
          <p:nvPr>
            <p:ph type="title"/>
          </p:nvPr>
        </p:nvSpPr>
        <p:spPr>
          <a:xfrm>
            <a:off x="381000" y="274638"/>
            <a:ext cx="8534400" cy="1143000"/>
          </a:xfrm>
        </p:spPr>
        <p:txBody>
          <a:bodyPr>
            <a:normAutofit fontScale="90000"/>
          </a:bodyPr>
          <a:lstStyle/>
          <a:p>
            <a:pPr eaLnBrk="1" hangingPunct="1"/>
            <a:r>
              <a:rPr lang="en-US" altLang="en-US" sz="4000" smtClean="0"/>
              <a:t>Using Text Hyperlinks for Navigation</a:t>
            </a:r>
          </a:p>
        </p:txBody>
      </p:sp>
      <p:sp>
        <p:nvSpPr>
          <p:cNvPr id="34821" name="Rectangle 3"/>
          <p:cNvSpPr>
            <a:spLocks noGrp="1" noChangeArrowheads="1"/>
          </p:cNvSpPr>
          <p:nvPr>
            <p:ph type="body" idx="1"/>
          </p:nvPr>
        </p:nvSpPr>
        <p:spPr/>
        <p:txBody>
          <a:bodyPr/>
          <a:lstStyle/>
          <a:p>
            <a:pPr eaLnBrk="1" hangingPunct="1"/>
            <a:r>
              <a:rPr lang="en-US" altLang="en-US" smtClean="0"/>
              <a:t>When the user clicks on a text hyperlink the contents that display in the dynamic data section of the index.htm (home page) are replaced by the contents referenced by the </a:t>
            </a:r>
            <a:r>
              <a:rPr lang="en-US" altLang="en-US" smtClean="0">
                <a:latin typeface="Courier New" panose="02070309020205020404" pitchFamily="49" charset="0"/>
                <a:cs typeface="Courier New" panose="02070309020205020404" pitchFamily="49" charset="0"/>
              </a:rPr>
              <a:t>href</a:t>
            </a:r>
            <a:r>
              <a:rPr lang="en-US" altLang="en-US" smtClean="0"/>
              <a:t> attribute</a:t>
            </a:r>
          </a:p>
          <a:p>
            <a:pPr eaLnBrk="1" hangingPunct="1"/>
            <a:r>
              <a:rPr lang="en-US" altLang="en-US" smtClean="0"/>
              <a:t>A </a:t>
            </a:r>
            <a:r>
              <a:rPr lang="en-US" altLang="en-US" i="1" smtClean="0"/>
              <a:t>name/value</a:t>
            </a:r>
            <a:r>
              <a:rPr lang="en-US" altLang="en-US" smtClean="0"/>
              <a:t> pair is appended to the index URL</a:t>
            </a:r>
            <a:br>
              <a:rPr lang="en-US" altLang="en-US" smtClean="0"/>
            </a:br>
            <a:r>
              <a:rPr lang="en-US" altLang="en-US" smtClean="0"/>
              <a:t>(this attribute and value will be referenced in the dynamic data section of the index.php file)</a:t>
            </a:r>
          </a:p>
          <a:p>
            <a:pPr lvl="1" eaLnBrk="1" hangingPunct="1"/>
            <a:r>
              <a:rPr lang="en-US" altLang="en-US" smtClean="0"/>
              <a:t>The name is user defined</a:t>
            </a:r>
          </a:p>
          <a:p>
            <a:pPr lvl="1" eaLnBrk="1" hangingPunct="1"/>
            <a:r>
              <a:rPr lang="en-US" altLang="en-US" smtClean="0"/>
              <a:t>The value is user defined</a:t>
            </a:r>
          </a:p>
          <a:p>
            <a:pPr eaLnBrk="1" hangingPunct="1">
              <a:buFontTx/>
              <a:buNone/>
            </a:pPr>
            <a:r>
              <a:rPr lang="en-US" altLang="en-US" sz="2200" smtClean="0">
                <a:latin typeface="Courier New" panose="02070309020205020404" pitchFamily="49" charset="0"/>
                <a:ea typeface="Calibri" panose="020F0502020204030204" pitchFamily="34" charset="0"/>
                <a:cs typeface="Times New Roman" panose="02020603050405020304" pitchFamily="18" charset="0"/>
              </a:rPr>
              <a:t>  &lt;a href = "index.php?page=home_page"&gt;Home&lt;/a&gt;</a:t>
            </a:r>
          </a:p>
          <a:p>
            <a:pPr eaLnBrk="1" hangingPunct="1">
              <a:buFontTx/>
              <a:buNone/>
            </a:pPr>
            <a:endParaRPr lang="en-US" altLang="en-US" sz="2200" smtClean="0">
              <a:latin typeface="Courier New" panose="02070309020205020404" pitchFamily="49" charset="0"/>
              <a:ea typeface="Calibri" panose="020F0502020204030204" pitchFamily="34" charset="0"/>
              <a:cs typeface="Times New Roman" panose="02020603050405020304" pitchFamily="18" charset="0"/>
            </a:endParaRPr>
          </a:p>
          <a:p>
            <a:pPr eaLnBrk="1" hangingPunct="1"/>
            <a:endParaRPr lang="en-US" altLang="en-US" smtClean="0"/>
          </a:p>
        </p:txBody>
      </p:sp>
    </p:spTree>
    <p:extLst>
      <p:ext uri="{BB962C8B-B14F-4D97-AF65-F5344CB8AC3E}">
        <p14:creationId xmlns:p14="http://schemas.microsoft.com/office/powerpoint/2010/main" xmlns="" val="198989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06C5BC6-9D9D-40B0-AC7E-14758D27E6FF}" type="slidenum">
              <a:rPr lang="en-US" altLang="en-US"/>
              <a:pPr eaLnBrk="1" hangingPunct="1"/>
              <a:t>31</a:t>
            </a:fld>
            <a:endParaRPr lang="en-US" altLang="en-US"/>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5844" name="Rectangle 2"/>
          <p:cNvSpPr>
            <a:spLocks noGrp="1" noChangeArrowheads="1"/>
          </p:cNvSpPr>
          <p:nvPr>
            <p:ph type="title"/>
          </p:nvPr>
        </p:nvSpPr>
        <p:spPr/>
        <p:txBody>
          <a:bodyPr>
            <a:normAutofit fontScale="90000"/>
          </a:bodyPr>
          <a:lstStyle/>
          <a:p>
            <a:pPr eaLnBrk="1" hangingPunct="1"/>
            <a:r>
              <a:rPr lang="en-US" altLang="en-US" sz="4000" smtClean="0"/>
              <a:t>Using Form Image Buttons</a:t>
            </a:r>
            <a:br>
              <a:rPr lang="en-US" altLang="en-US" sz="4000" smtClean="0"/>
            </a:br>
            <a:r>
              <a:rPr lang="en-US" altLang="en-US" sz="4000" smtClean="0"/>
              <a:t> for Navigation</a:t>
            </a:r>
          </a:p>
        </p:txBody>
      </p:sp>
      <p:sp>
        <p:nvSpPr>
          <p:cNvPr id="35845" name="Rectangle 3"/>
          <p:cNvSpPr>
            <a:spLocks noGrp="1" noChangeArrowheads="1"/>
          </p:cNvSpPr>
          <p:nvPr>
            <p:ph type="body" idx="1"/>
          </p:nvPr>
        </p:nvSpPr>
        <p:spPr>
          <a:xfrm>
            <a:off x="457200" y="1600200"/>
            <a:ext cx="8534400" cy="4525963"/>
          </a:xfrm>
        </p:spPr>
        <p:txBody>
          <a:bodyPr/>
          <a:lstStyle/>
          <a:p>
            <a:pPr eaLnBrk="1" hangingPunct="1">
              <a:lnSpc>
                <a:spcPct val="90000"/>
              </a:lnSpc>
            </a:pPr>
            <a:r>
              <a:rPr lang="en-US" altLang="en-US" smtClean="0"/>
              <a:t>Buttons must be enclosed by a opening and closing </a:t>
            </a:r>
            <a:r>
              <a:rPr lang="en-US" altLang="en-US" smtClean="0">
                <a:latin typeface="Courier New" panose="02070309020205020404" pitchFamily="49" charset="0"/>
                <a:cs typeface="Courier New" panose="02070309020205020404" pitchFamily="49" charset="0"/>
              </a:rPr>
              <a:t>&lt;form&gt;</a:t>
            </a:r>
            <a:r>
              <a:rPr lang="en-US" altLang="en-US" smtClean="0"/>
              <a:t> tag</a:t>
            </a:r>
          </a:p>
          <a:p>
            <a:pPr eaLnBrk="1" hangingPunct="1">
              <a:lnSpc>
                <a:spcPct val="90000"/>
              </a:lnSpc>
              <a:buFontTx/>
              <a:buNone/>
            </a:pPr>
            <a:r>
              <a:rPr lang="en-US" altLang="en-US" smtClean="0"/>
              <a:t>	</a:t>
            </a:r>
            <a:r>
              <a:rPr lang="en-US" altLang="en-US" sz="2200" smtClean="0">
                <a:latin typeface="Courier New" panose="02070309020205020404" pitchFamily="49" charset="0"/>
                <a:ea typeface="Calibri" panose="020F0502020204030204" pitchFamily="34" charset="0"/>
                <a:cs typeface="Times New Roman" panose="02020603050405020304" pitchFamily="18" charset="0"/>
              </a:rPr>
              <a:t>&lt;input type = "image" src = "home.jpg" name = "home" style = "border:0"  alt= "Home" /&gt;</a:t>
            </a:r>
            <a:endParaRPr lang="en-US" altLang="en-US" smtClean="0"/>
          </a:p>
          <a:p>
            <a:pPr eaLnBrk="1" hangingPunct="1">
              <a:lnSpc>
                <a:spcPct val="90000"/>
              </a:lnSpc>
            </a:pPr>
            <a:r>
              <a:rPr lang="en-US" altLang="en-US" smtClean="0"/>
              <a:t>x- and y- coordinates are sent in the form </a:t>
            </a:r>
            <a:r>
              <a:rPr lang="en-US" altLang="en-US" i="1" smtClean="0"/>
              <a:t>“Button.x” </a:t>
            </a:r>
            <a:r>
              <a:rPr lang="en-US" altLang="en-US" smtClean="0"/>
              <a:t>and “</a:t>
            </a:r>
            <a:r>
              <a:rPr lang="en-US" altLang="en-US" i="1" smtClean="0"/>
              <a:t>Button.y</a:t>
            </a:r>
            <a:r>
              <a:rPr lang="en-US" altLang="en-US" smtClean="0"/>
              <a:t>” where “Button” is the value of the name attribute (home)</a:t>
            </a:r>
          </a:p>
          <a:p>
            <a:pPr eaLnBrk="1" hangingPunct="1">
              <a:lnSpc>
                <a:spcPct val="90000"/>
              </a:lnSpc>
            </a:pPr>
            <a:r>
              <a:rPr lang="en-US" altLang="en-US" smtClean="0"/>
              <a:t>In PHP, the periods are replaced by underscores for the </a:t>
            </a:r>
            <a:r>
              <a:rPr lang="en-US" altLang="en-US" smtClean="0">
                <a:latin typeface="Courier New" panose="02070309020205020404" pitchFamily="49" charset="0"/>
                <a:cs typeface="Courier New" panose="02070309020205020404" pitchFamily="49" charset="0"/>
              </a:rPr>
              <a:t>$_GET</a:t>
            </a:r>
            <a:r>
              <a:rPr lang="en-US" altLang="en-US" smtClean="0"/>
              <a:t> or </a:t>
            </a:r>
            <a:r>
              <a:rPr lang="en-US" altLang="en-US" smtClean="0">
                <a:latin typeface="Courier New" panose="02070309020205020404" pitchFamily="49" charset="0"/>
                <a:cs typeface="Courier New" panose="02070309020205020404" pitchFamily="49" charset="0"/>
              </a:rPr>
              <a:t>$_POST</a:t>
            </a:r>
            <a:r>
              <a:rPr lang="en-US" altLang="en-US" smtClean="0"/>
              <a:t> array indexes</a:t>
            </a:r>
          </a:p>
          <a:p>
            <a:pPr eaLnBrk="1" hangingPunct="1">
              <a:lnSpc>
                <a:spcPct val="90000"/>
              </a:lnSpc>
            </a:pPr>
            <a:r>
              <a:rPr lang="en-US" altLang="en-US" smtClean="0"/>
              <a:t>The </a:t>
            </a:r>
            <a:r>
              <a:rPr lang="en-US" altLang="en-US" smtClean="0">
                <a:latin typeface="Courier New" panose="02070309020205020404" pitchFamily="49" charset="0"/>
                <a:cs typeface="Courier New" panose="02070309020205020404" pitchFamily="49" charset="0"/>
              </a:rPr>
              <a:t>$_GET</a:t>
            </a:r>
            <a:r>
              <a:rPr lang="en-US" altLang="en-US" smtClean="0"/>
              <a:t> and </a:t>
            </a:r>
            <a:r>
              <a:rPr lang="en-US" altLang="en-US" smtClean="0">
                <a:latin typeface="Courier New" panose="02070309020205020404" pitchFamily="49" charset="0"/>
                <a:cs typeface="Courier New" panose="02070309020205020404" pitchFamily="49" charset="0"/>
              </a:rPr>
              <a:t>$_POST</a:t>
            </a:r>
            <a:r>
              <a:rPr lang="en-US" altLang="en-US" smtClean="0"/>
              <a:t> array would have two elements “home_x” and “home_y”</a:t>
            </a:r>
          </a:p>
          <a:p>
            <a:pPr eaLnBrk="1" hangingPunct="1">
              <a:lnSpc>
                <a:spcPct val="90000"/>
              </a:lnSpc>
            </a:pPr>
            <a:endParaRPr lang="en-US" altLang="en-US" i="1" smtClean="0"/>
          </a:p>
        </p:txBody>
      </p:sp>
    </p:spTree>
    <p:extLst>
      <p:ext uri="{BB962C8B-B14F-4D97-AF65-F5344CB8AC3E}">
        <p14:creationId xmlns:p14="http://schemas.microsoft.com/office/powerpoint/2010/main" xmlns="" val="48328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C739EF9-0009-4658-B14D-5747C32EDB26}" type="slidenum">
              <a:rPr lang="en-US" altLang="en-US"/>
              <a:pPr eaLnBrk="1" hangingPunct="1"/>
              <a:t>32</a:t>
            </a:fld>
            <a:endParaRPr lang="en-US" altLang="en-US"/>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6868" name="Rectangle 2"/>
          <p:cNvSpPr>
            <a:spLocks noGrp="1" noChangeArrowheads="1"/>
          </p:cNvSpPr>
          <p:nvPr>
            <p:ph type="title"/>
          </p:nvPr>
        </p:nvSpPr>
        <p:spPr/>
        <p:txBody>
          <a:bodyPr/>
          <a:lstStyle/>
          <a:p>
            <a:pPr eaLnBrk="1" hangingPunct="1"/>
            <a:r>
              <a:rPr lang="en-US" altLang="en-US" sz="4000" smtClean="0"/>
              <a:t>Displaying the Dynamic Content</a:t>
            </a:r>
          </a:p>
        </p:txBody>
      </p:sp>
      <p:sp>
        <p:nvSpPr>
          <p:cNvPr id="36869" name="Rectangle 3"/>
          <p:cNvSpPr>
            <a:spLocks noGrp="1" noChangeArrowheads="1"/>
          </p:cNvSpPr>
          <p:nvPr>
            <p:ph type="body" idx="1"/>
          </p:nvPr>
        </p:nvSpPr>
        <p:spPr>
          <a:xfrm>
            <a:off x="457200" y="1600200"/>
            <a:ext cx="8458200" cy="4525963"/>
          </a:xfrm>
        </p:spPr>
        <p:txBody>
          <a:bodyPr/>
          <a:lstStyle/>
          <a:p>
            <a:pPr eaLnBrk="1" hangingPunct="1"/>
            <a:r>
              <a:rPr lang="en-US" altLang="en-US" smtClean="0"/>
              <a:t>The </a:t>
            </a:r>
            <a:r>
              <a:rPr lang="en-US" altLang="en-US" smtClean="0">
                <a:latin typeface="Courier New" panose="02070309020205020404" pitchFamily="49" charset="0"/>
                <a:cs typeface="Courier New" panose="02070309020205020404" pitchFamily="49" charset="0"/>
              </a:rPr>
              <a:t>$_REQUEST</a:t>
            </a:r>
            <a:r>
              <a:rPr lang="en-US" altLang="en-US" smtClean="0"/>
              <a:t> autoglobal can be used to access the results from form data sent using either the “get” or “post” methods</a:t>
            </a:r>
          </a:p>
          <a:p>
            <a:pPr lvl="1" eaLnBrk="1" hangingPunct="1"/>
            <a:r>
              <a:rPr lang="en-US" altLang="en-US" smtClean="0"/>
              <a:t>The syntax to save the value of the page attribute to a variable is shown below:</a:t>
            </a:r>
          </a:p>
          <a:p>
            <a:pPr eaLnBrk="1" hangingPunct="1">
              <a:buFontTx/>
              <a:buNone/>
            </a:pPr>
            <a:r>
              <a:rPr lang="en-US" altLang="en-US" smtClean="0">
                <a:latin typeface="Courier New" panose="02070309020205020404" pitchFamily="49" charset="0"/>
                <a:ea typeface="Calibri" panose="020F0502020204030204" pitchFamily="34" charset="0"/>
                <a:cs typeface="Times New Roman" panose="02020603050405020304" pitchFamily="18" charset="0"/>
              </a:rPr>
              <a:t>		</a:t>
            </a:r>
            <a:r>
              <a:rPr lang="en-US" altLang="en-US" sz="2200" smtClean="0">
                <a:latin typeface="Courier New" panose="02070309020205020404" pitchFamily="49" charset="0"/>
                <a:ea typeface="Calibri" panose="020F0502020204030204" pitchFamily="34" charset="0"/>
                <a:cs typeface="Times New Roman" panose="02020603050405020304" pitchFamily="18" charset="0"/>
              </a:rPr>
              <a:t>$displayContents = $_REQUEST["page"];</a:t>
            </a:r>
          </a:p>
          <a:p>
            <a:pPr eaLnBrk="1" hangingPunct="1"/>
            <a:r>
              <a:rPr lang="en-US" altLang="en-US" smtClean="0"/>
              <a:t>The dynamic content section of the index.php file will contain the code to determine which content page to display</a:t>
            </a:r>
          </a:p>
        </p:txBody>
      </p:sp>
    </p:spTree>
    <p:extLst>
      <p:ext uri="{BB962C8B-B14F-4D97-AF65-F5344CB8AC3E}">
        <p14:creationId xmlns:p14="http://schemas.microsoft.com/office/powerpoint/2010/main" xmlns="" val="1929387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29AB205-011B-4225-AFCE-DCFAD487334A}" type="slidenum">
              <a:rPr lang="en-US" altLang="en-US"/>
              <a:pPr eaLnBrk="1" hangingPunct="1"/>
              <a:t>33</a:t>
            </a:fld>
            <a:endParaRPr lang="en-US" altLang="en-US"/>
          </a:p>
        </p:txBody>
      </p:sp>
      <p:sp>
        <p:nvSpPr>
          <p:cNvPr id="3789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7892" name="Rectangle 2"/>
          <p:cNvSpPr>
            <a:spLocks noGrp="1" noChangeArrowheads="1"/>
          </p:cNvSpPr>
          <p:nvPr>
            <p:ph type="title"/>
          </p:nvPr>
        </p:nvSpPr>
        <p:spPr/>
        <p:txBody>
          <a:bodyPr>
            <a:normAutofit/>
          </a:bodyPr>
          <a:lstStyle/>
          <a:p>
            <a:pPr eaLnBrk="1" hangingPunct="1"/>
            <a:r>
              <a:rPr lang="en-US" altLang="en-US" sz="4000" dirty="0" smtClean="0"/>
              <a:t>Displaying the Dynamic </a:t>
            </a:r>
            <a:r>
              <a:rPr lang="en-US" altLang="en-US" sz="4000" dirty="0" smtClean="0"/>
              <a:t>Content</a:t>
            </a:r>
            <a:endParaRPr lang="en-US" altLang="en-US" sz="4000" dirty="0" smtClean="0"/>
          </a:p>
        </p:txBody>
      </p:sp>
      <p:sp>
        <p:nvSpPr>
          <p:cNvPr id="37893" name="Rectangle 3"/>
          <p:cNvSpPr>
            <a:spLocks noGrp="1" noChangeArrowheads="1"/>
          </p:cNvSpPr>
          <p:nvPr>
            <p:ph type="body" idx="1"/>
          </p:nvPr>
        </p:nvSpPr>
        <p:spPr>
          <a:xfrm>
            <a:off x="457200" y="1600200"/>
            <a:ext cx="8458200" cy="4525963"/>
          </a:xfrm>
        </p:spPr>
        <p:txBody>
          <a:bodyPr/>
          <a:lstStyle/>
          <a:p>
            <a:pPr eaLnBrk="1" hangingPunct="1">
              <a:buFontTx/>
              <a:buNone/>
            </a:pPr>
            <a:r>
              <a:rPr lang="en-US" altLang="en-US" sz="1900" smtClean="0">
                <a:latin typeface="Courier New" panose="02070309020205020404" pitchFamily="49" charset="0"/>
                <a:ea typeface="Calibri" panose="020F0502020204030204" pitchFamily="34" charset="0"/>
                <a:cs typeface="Times New Roman" panose="02020603050405020304" pitchFamily="18" charset="0"/>
              </a:rPr>
              <a:t>if (isset($_GET[</a:t>
            </a:r>
            <a:r>
              <a:rPr lang="en-US" altLang="en-US" sz="1900" smtClean="0">
                <a:latin typeface="Courier New" panose="02070309020205020404" pitchFamily="49" charset="0"/>
                <a:ea typeface="Times New Roman" panose="02020603050405020304" pitchFamily="18" charset="0"/>
                <a:cs typeface="Courier New" panose="02070309020205020404" pitchFamily="49" charset="0"/>
              </a:rPr>
              <a:t>'</a:t>
            </a:r>
            <a:r>
              <a:rPr lang="en-US" altLang="en-US" sz="1900" smtClean="0">
                <a:latin typeface="Courier New" panose="02070309020205020404" pitchFamily="49" charset="0"/>
                <a:ea typeface="Calibri" panose="020F0502020204030204" pitchFamily="34" charset="0"/>
                <a:cs typeface="Times New Roman" panose="02020603050405020304" pitchFamily="18" charset="0"/>
              </a:rPr>
              <a:t>page'])) {</a:t>
            </a:r>
          </a:p>
          <a:p>
            <a:pPr eaLnBrk="1" hangingPunct="1">
              <a:buFontTx/>
              <a:buNone/>
            </a:pPr>
            <a:r>
              <a:rPr lang="en-US" altLang="en-US" sz="1900" smtClean="0">
                <a:latin typeface="Times New Roman" panose="02020603050405020304" pitchFamily="18" charset="0"/>
                <a:ea typeface="Times New Roman" panose="02020603050405020304" pitchFamily="18" charset="0"/>
                <a:cs typeface="Courier New" panose="02070309020205020404" pitchFamily="49" charset="0"/>
              </a:rPr>
              <a:t>	</a:t>
            </a:r>
            <a:r>
              <a:rPr lang="en-US" altLang="en-US" sz="1900" smtClean="0">
                <a:latin typeface="Courier New" panose="02070309020205020404" pitchFamily="49" charset="0"/>
                <a:cs typeface="Times New Roman" panose="02020603050405020304" pitchFamily="18" charset="0"/>
              </a:rPr>
              <a:t>switch ($_GET['page']) {</a:t>
            </a:r>
          </a:p>
          <a:p>
            <a:pPr eaLnBrk="1" hangingPunct="1">
              <a:buFontTx/>
              <a:buNone/>
            </a:pPr>
            <a:r>
              <a:rPr lang="en-US" altLang="en-US" sz="1900" smtClean="0">
                <a:latin typeface="Times New Roman" panose="02020603050405020304" pitchFamily="18" charset="0"/>
                <a:cs typeface="Times New Roman" panose="02020603050405020304" pitchFamily="18" charset="0"/>
              </a:rPr>
              <a:t>		</a:t>
            </a:r>
            <a:r>
              <a:rPr lang="en-US" altLang="en-US" sz="1900" smtClean="0">
                <a:latin typeface="Courier New" panose="02070309020205020404" pitchFamily="49" charset="0"/>
                <a:cs typeface="Times New Roman" panose="02020603050405020304" pitchFamily="18" charset="0"/>
              </a:rPr>
              <a:t>case 'About Me':</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a:t>
            </a:r>
            <a:r>
              <a:rPr lang="en-US" altLang="en-US" sz="1900" smtClean="0">
                <a:latin typeface="Courier New" panose="02070309020205020404" pitchFamily="49" charset="0"/>
                <a:cs typeface="Times New Roman" panose="02020603050405020304" pitchFamily="18" charset="0"/>
              </a:rPr>
              <a:t>include('inc_about.html');</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break;</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case </a:t>
            </a:r>
            <a:r>
              <a:rPr lang="en-US" altLang="en-US" sz="1900" smtClean="0">
                <a:latin typeface="Courier New" panose="02070309020205020404" pitchFamily="49" charset="0"/>
                <a:cs typeface="Times New Roman" panose="02020603050405020304" pitchFamily="18" charset="0"/>
              </a:rPr>
              <a:t>'home'://display the default page</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a:t>
            </a:r>
            <a:r>
              <a:rPr lang="en-US" altLang="en-US" sz="1900" smtClean="0">
                <a:latin typeface="Courier New" panose="02070309020205020404" pitchFamily="49" charset="0"/>
                <a:cs typeface="Times New Roman" panose="02020603050405020304" pitchFamily="18" charset="0"/>
              </a:rPr>
              <a:t>include('inc_home.html');</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break;</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default:</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a:t>
            </a:r>
            <a:r>
              <a:rPr lang="en-US" altLang="en-US" sz="1900" smtClean="0">
                <a:latin typeface="Courier New" panose="02070309020205020404" pitchFamily="49" charset="0"/>
                <a:cs typeface="Times New Roman" panose="02020603050405020304" pitchFamily="18" charset="0"/>
              </a:rPr>
              <a:t>include('inc_home.html');</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break;</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    }</a:t>
            </a:r>
          </a:p>
          <a:p>
            <a:pPr eaLnBrk="1" hangingPunct="1">
              <a:buFontTx/>
              <a:buNone/>
            </a:pPr>
            <a:r>
              <a:rPr lang="en-US" altLang="en-US" sz="1900" smtClean="0">
                <a:latin typeface="Courier New" panose="02070309020205020404" pitchFamily="49" charset="0"/>
                <a:ea typeface="Calibri" panose="020F0502020204030204" pitchFamily="34" charset="0"/>
                <a:cs typeface="Calibri" panose="020F0502020204030204" pitchFamily="34" charset="0"/>
              </a:rPr>
              <a:t>}</a:t>
            </a:r>
          </a:p>
          <a:p>
            <a:pPr eaLnBrk="1" hangingPunct="1">
              <a:buFontTx/>
              <a:buNone/>
            </a:pPr>
            <a:endParaRPr lang="en-US" altLang="en-US" sz="2200" smtClean="0">
              <a:latin typeface="Courier New" panose="02070309020205020404" pitchFamily="49" charset="0"/>
              <a:ea typeface="Calibri" panose="020F0502020204030204" pitchFamily="34" charset="0"/>
              <a:cs typeface="Calibri" panose="020F0502020204030204" pitchFamily="34" charset="0"/>
            </a:endParaRPr>
          </a:p>
          <a:p>
            <a:pPr eaLnBrk="1" hangingPunct="1">
              <a:buFontTx/>
              <a:buNone/>
            </a:pPr>
            <a:endParaRPr lang="en-US" altLang="en-US" smtClean="0">
              <a:latin typeface="Courier New" panose="02070309020205020404" pitchFamily="49" charset="0"/>
              <a:cs typeface="Times New Roman" panose="02020603050405020304" pitchFamily="18" charset="0"/>
            </a:endParaRPr>
          </a:p>
          <a:p>
            <a:pPr eaLnBrk="1" hangingPunct="1"/>
            <a:endParaRPr lang="en-US" altLang="en-US" smtClean="0"/>
          </a:p>
        </p:txBody>
      </p:sp>
    </p:spTree>
    <p:extLst>
      <p:ext uri="{BB962C8B-B14F-4D97-AF65-F5344CB8AC3E}">
        <p14:creationId xmlns:p14="http://schemas.microsoft.com/office/powerpoint/2010/main" xmlns="" val="115413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EE0086E-E960-49C6-83AA-F28070F960AB}" type="slidenum">
              <a:rPr lang="en-US" altLang="en-US"/>
              <a:pPr eaLnBrk="1" hangingPunct="1"/>
              <a:t>34</a:t>
            </a:fld>
            <a:endParaRPr lang="en-US" altLang="en-US"/>
          </a:p>
        </p:txBody>
      </p:sp>
      <p:sp>
        <p:nvSpPr>
          <p:cNvPr id="3891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8916" name="Rectangle 2"/>
          <p:cNvSpPr>
            <a:spLocks noGrp="1" noChangeArrowheads="1"/>
          </p:cNvSpPr>
          <p:nvPr>
            <p:ph type="title"/>
          </p:nvPr>
        </p:nvSpPr>
        <p:spPr/>
        <p:txBody>
          <a:bodyPr/>
          <a:lstStyle/>
          <a:p>
            <a:pPr eaLnBrk="1" hangingPunct="1"/>
            <a:r>
              <a:rPr lang="en-US" altLang="en-US" sz="4000" smtClean="0"/>
              <a:t>Summary</a:t>
            </a:r>
          </a:p>
        </p:txBody>
      </p:sp>
      <p:sp>
        <p:nvSpPr>
          <p:cNvPr id="38917" name="Rectangle 3"/>
          <p:cNvSpPr>
            <a:spLocks noGrp="1" noChangeArrowheads="1"/>
          </p:cNvSpPr>
          <p:nvPr>
            <p:ph type="body" idx="1"/>
          </p:nvPr>
        </p:nvSpPr>
        <p:spPr/>
        <p:txBody>
          <a:bodyPr/>
          <a:lstStyle/>
          <a:p>
            <a:r>
              <a:rPr lang="en-US" altLang="en-US" dirty="0" smtClean="0"/>
              <a:t>PHP includes various predefined global arrays, called </a:t>
            </a:r>
            <a:r>
              <a:rPr lang="en-US" altLang="en-US" b="1" dirty="0" err="1" smtClean="0"/>
              <a:t>autoglobals</a:t>
            </a:r>
            <a:r>
              <a:rPr lang="en-US" altLang="en-US" dirty="0" smtClean="0"/>
              <a:t> or </a:t>
            </a:r>
            <a:r>
              <a:rPr lang="en-US" altLang="en-US" b="1" dirty="0" err="1" smtClean="0"/>
              <a:t>superglobals</a:t>
            </a:r>
            <a:r>
              <a:rPr lang="en-US" altLang="en-US" dirty="0" smtClean="0"/>
              <a:t>, which contain client, server, and environment information that you can use in your scripts</a:t>
            </a:r>
          </a:p>
          <a:p>
            <a:r>
              <a:rPr lang="en-US" altLang="en-US" b="1" dirty="0" smtClean="0"/>
              <a:t>Web forms </a:t>
            </a:r>
            <a:r>
              <a:rPr lang="en-US" altLang="en-US" dirty="0" smtClean="0"/>
              <a:t>are standard XHTML Web pages with interactive controls that allow users to enter </a:t>
            </a:r>
            <a:r>
              <a:rPr lang="en-US" altLang="en-US" dirty="0" smtClean="0"/>
              <a:t>data</a:t>
            </a:r>
          </a:p>
          <a:p>
            <a:r>
              <a:rPr lang="en-US" altLang="en-US" dirty="0" smtClean="0"/>
              <a:t>The </a:t>
            </a:r>
            <a:r>
              <a:rPr lang="en-US" altLang="en-US" dirty="0" smtClean="0">
                <a:latin typeface="Courier New" panose="02070309020205020404" pitchFamily="49" charset="0"/>
                <a:cs typeface="Courier New" panose="02070309020205020404" pitchFamily="49" charset="0"/>
              </a:rPr>
              <a:t>&lt;form&gt; </a:t>
            </a:r>
            <a:r>
              <a:rPr lang="en-US" altLang="en-US" dirty="0" smtClean="0"/>
              <a:t>tag requires an </a:t>
            </a:r>
            <a:r>
              <a:rPr lang="en-US" altLang="en-US" b="1" dirty="0" smtClean="0"/>
              <a:t>action attribute </a:t>
            </a:r>
            <a:r>
              <a:rPr lang="en-US" altLang="en-US" dirty="0" smtClean="0"/>
              <a:t>to identify the script that will process the submitted data and a method attribute to identify whether the data will be sent using the “get” or “post” method</a:t>
            </a:r>
          </a:p>
          <a:p>
            <a:r>
              <a:rPr lang="en-US" altLang="en-US" dirty="0" smtClean="0"/>
              <a:t>The </a:t>
            </a:r>
            <a:r>
              <a:rPr lang="en-US" altLang="en-US" dirty="0" smtClean="0">
                <a:latin typeface="Courier New" panose="02070309020205020404" pitchFamily="49" charset="0"/>
                <a:cs typeface="Courier New" panose="02070309020205020404" pitchFamily="49" charset="0"/>
              </a:rPr>
              <a:t>$_POST </a:t>
            </a:r>
            <a:r>
              <a:rPr lang="en-US" altLang="en-US" dirty="0" err="1" smtClean="0"/>
              <a:t>autoglobal</a:t>
            </a:r>
            <a:r>
              <a:rPr lang="en-US" altLang="en-US" dirty="0" smtClean="0"/>
              <a:t> contains data submitted from a form using the “post” method; the </a:t>
            </a:r>
            <a:r>
              <a:rPr lang="en-US" altLang="en-US" dirty="0" smtClean="0">
                <a:latin typeface="Courier New" panose="02070309020205020404" pitchFamily="49" charset="0"/>
                <a:cs typeface="Courier New" panose="02070309020205020404" pitchFamily="49" charset="0"/>
              </a:rPr>
              <a:t>$_GET </a:t>
            </a:r>
            <a:r>
              <a:rPr lang="en-US" altLang="en-US" dirty="0" err="1" smtClean="0"/>
              <a:t>autoglobal</a:t>
            </a:r>
            <a:r>
              <a:rPr lang="en-US" altLang="en-US" dirty="0" smtClean="0"/>
              <a:t> contains data submitted from a form using the “get” method or through a </a:t>
            </a:r>
            <a:r>
              <a:rPr lang="en-US" altLang="en-US" dirty="0" smtClean="0"/>
              <a:t>hyperlink</a:t>
            </a:r>
            <a:endParaRPr lang="en-US" altLang="en-US" dirty="0" smtClean="0"/>
          </a:p>
          <a:p>
            <a:pPr eaLnBrk="1" hangingPunct="1">
              <a:buFontTx/>
              <a:buNone/>
            </a:pPr>
            <a:endParaRPr lang="en-US" altLang="en-US" dirty="0" smtClean="0"/>
          </a:p>
        </p:txBody>
      </p:sp>
    </p:spTree>
    <p:extLst>
      <p:ext uri="{BB962C8B-B14F-4D97-AF65-F5344CB8AC3E}">
        <p14:creationId xmlns:p14="http://schemas.microsoft.com/office/powerpoint/2010/main" xmlns="" val="35624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5A8576F-87F6-45CE-81CA-456538AA34BF}" type="slidenum">
              <a:rPr lang="en-US" altLang="en-US"/>
              <a:pPr eaLnBrk="1" hangingPunct="1"/>
              <a:t>35</a:t>
            </a:fld>
            <a:endParaRPr lang="en-US" altLang="en-US"/>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0964"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40965" name="Rectangle 3"/>
          <p:cNvSpPr>
            <a:spLocks noGrp="1" noChangeArrowheads="1"/>
          </p:cNvSpPr>
          <p:nvPr>
            <p:ph type="body" idx="1"/>
          </p:nvPr>
        </p:nvSpPr>
        <p:spPr/>
        <p:txBody>
          <a:bodyPr/>
          <a:lstStyle/>
          <a:p>
            <a:r>
              <a:rPr lang="en-US" altLang="en-US" dirty="0" smtClean="0"/>
              <a:t>Web forms may have two components: the data entry form page and the data processing script</a:t>
            </a:r>
          </a:p>
          <a:p>
            <a:r>
              <a:rPr lang="en-US" altLang="en-US" dirty="0" smtClean="0"/>
              <a:t>If </a:t>
            </a:r>
            <a:r>
              <a:rPr lang="en-US" altLang="en-US" b="1" dirty="0" smtClean="0"/>
              <a:t>Magic Quotes </a:t>
            </a:r>
            <a:r>
              <a:rPr lang="en-US" altLang="en-US" dirty="0" smtClean="0"/>
              <a:t>is enabled, the PHP scripting engine inserts an escape character before a single quotation mark, double quotation mark, or </a:t>
            </a:r>
            <a:r>
              <a:rPr lang="en-US" altLang="en-US" dirty="0" smtClean="0">
                <a:latin typeface="Courier New" panose="02070309020205020404" pitchFamily="49" charset="0"/>
                <a:cs typeface="Courier New" panose="02070309020205020404" pitchFamily="49" charset="0"/>
              </a:rPr>
              <a:t>NULL</a:t>
            </a:r>
            <a:r>
              <a:rPr lang="en-US" altLang="en-US" dirty="0" smtClean="0"/>
              <a:t> character in any submitted form data</a:t>
            </a:r>
          </a:p>
          <a:p>
            <a:r>
              <a:rPr lang="en-US" altLang="en-US" dirty="0" smtClean="0"/>
              <a:t>Magic quotes may be enabled for a PHP </a:t>
            </a:r>
            <a:r>
              <a:rPr lang="en-US" altLang="en-US" dirty="0" smtClean="0"/>
              <a:t>server</a:t>
            </a:r>
          </a:p>
          <a:p>
            <a:r>
              <a:rPr lang="en-US" altLang="en-US" dirty="0" smtClean="0"/>
              <a:t>The </a:t>
            </a:r>
            <a:r>
              <a:rPr lang="en-US" altLang="en-US" dirty="0" err="1" smtClean="0">
                <a:latin typeface="Courier New" panose="02070309020205020404" pitchFamily="49" charset="0"/>
                <a:cs typeface="Courier New" panose="02070309020205020404" pitchFamily="49" charset="0"/>
              </a:rPr>
              <a:t>addslashes</a:t>
            </a:r>
            <a:r>
              <a:rPr lang="en-US" altLang="en-US" dirty="0" smtClean="0">
                <a:latin typeface="Courier New" panose="02070309020205020404" pitchFamily="49" charset="0"/>
                <a:cs typeface="Courier New" panose="02070309020205020404" pitchFamily="49" charset="0"/>
              </a:rPr>
              <a:t>() </a:t>
            </a:r>
            <a:r>
              <a:rPr lang="en-US" altLang="en-US" dirty="0" smtClean="0"/>
              <a:t>function inserts an escape character before a single quotation mark, double quotation mark, or </a:t>
            </a:r>
            <a:r>
              <a:rPr lang="en-US" altLang="en-US" dirty="0" smtClean="0">
                <a:latin typeface="Courier New" panose="02070309020205020404" pitchFamily="49" charset="0"/>
                <a:cs typeface="Courier New" panose="02070309020205020404" pitchFamily="49" charset="0"/>
              </a:rPr>
              <a:t>NULL</a:t>
            </a:r>
            <a:r>
              <a:rPr lang="en-US" altLang="en-US" dirty="0" smtClean="0"/>
              <a:t> character in a string</a:t>
            </a:r>
          </a:p>
          <a:p>
            <a:r>
              <a:rPr lang="en-US" altLang="en-US" dirty="0" smtClean="0"/>
              <a:t>The </a:t>
            </a:r>
            <a:r>
              <a:rPr lang="en-US" altLang="en-US" dirty="0" err="1" smtClean="0">
                <a:latin typeface="Courier New" panose="02070309020205020404" pitchFamily="49" charset="0"/>
                <a:cs typeface="Courier New" panose="02070309020205020404" pitchFamily="49" charset="0"/>
              </a:rPr>
              <a:t>stripslashes</a:t>
            </a:r>
            <a:r>
              <a:rPr lang="en-US" altLang="en-US" dirty="0" smtClean="0">
                <a:latin typeface="Courier New" panose="02070309020205020404" pitchFamily="49" charset="0"/>
                <a:cs typeface="Courier New" panose="02070309020205020404" pitchFamily="49" charset="0"/>
              </a:rPr>
              <a:t>()</a:t>
            </a:r>
            <a:r>
              <a:rPr lang="en-US" altLang="en-US" dirty="0" smtClean="0"/>
              <a:t> function removes the escape character before a single quotation mark, double quotation mark, or </a:t>
            </a:r>
            <a:r>
              <a:rPr lang="en-US" altLang="en-US" dirty="0" smtClean="0">
                <a:latin typeface="Courier New" panose="02070309020205020404" pitchFamily="49" charset="0"/>
                <a:cs typeface="Courier New" panose="02070309020205020404" pitchFamily="49" charset="0"/>
              </a:rPr>
              <a:t>NULL</a:t>
            </a:r>
            <a:r>
              <a:rPr lang="en-US" altLang="en-US" dirty="0" smtClean="0"/>
              <a:t> character in a string</a:t>
            </a:r>
          </a:p>
          <a:p>
            <a:r>
              <a:rPr lang="en-US" altLang="en-US" dirty="0" smtClean="0"/>
              <a:t>The first step in processing form data is to validate the </a:t>
            </a:r>
            <a:r>
              <a:rPr lang="en-US" altLang="en-US" dirty="0" smtClean="0"/>
              <a:t>input</a:t>
            </a:r>
            <a:endParaRPr lang="en-US" altLang="en-US" dirty="0" smtClean="0"/>
          </a:p>
        </p:txBody>
      </p:sp>
    </p:spTree>
    <p:extLst>
      <p:ext uri="{BB962C8B-B14F-4D97-AF65-F5344CB8AC3E}">
        <p14:creationId xmlns:p14="http://schemas.microsoft.com/office/powerpoint/2010/main" xmlns="" val="2188029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543C483-AD61-4394-9AC4-EBEB0EBFF265}" type="slidenum">
              <a:rPr lang="en-US" altLang="en-US"/>
              <a:pPr eaLnBrk="1" hangingPunct="1"/>
              <a:t>36</a:t>
            </a:fld>
            <a:endParaRPr lang="en-US" altLang="en-US"/>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3012"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43013" name="Rectangle 3"/>
          <p:cNvSpPr>
            <a:spLocks noGrp="1" noChangeArrowheads="1"/>
          </p:cNvSpPr>
          <p:nvPr>
            <p:ph type="body" idx="1"/>
          </p:nvPr>
        </p:nvSpPr>
        <p:spPr/>
        <p:txBody>
          <a:bodyPr>
            <a:normAutofit lnSpcReduction="10000"/>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empty()</a:t>
            </a:r>
            <a:r>
              <a:rPr lang="en-US" altLang="en-US" dirty="0" smtClean="0"/>
              <a:t>function determines if the entered value has an empty or zero value</a:t>
            </a:r>
          </a:p>
          <a:p>
            <a:r>
              <a:rPr lang="en-US" altLang="en-US" dirty="0" smtClean="0"/>
              <a:t>The </a:t>
            </a:r>
            <a:r>
              <a:rPr lang="en-US" altLang="en-US" dirty="0" smtClean="0">
                <a:latin typeface="Courier New" panose="02070309020205020404" pitchFamily="49" charset="0"/>
                <a:cs typeface="Courier New" panose="02070309020205020404" pitchFamily="49" charset="0"/>
              </a:rPr>
              <a:t>is_*() </a:t>
            </a:r>
            <a:r>
              <a:rPr lang="en-US" altLang="en-US" dirty="0" smtClean="0"/>
              <a:t>family of functions determines if the entered value is of the required data type</a:t>
            </a:r>
          </a:p>
          <a:p>
            <a:r>
              <a:rPr lang="en-US" altLang="en-US" b="1" dirty="0" smtClean="0"/>
              <a:t>Regular expressions </a:t>
            </a:r>
            <a:r>
              <a:rPr lang="en-US" altLang="en-US" dirty="0" smtClean="0"/>
              <a:t>determine if an entered string value is formatted correctly for the required type of entry</a:t>
            </a:r>
          </a:p>
          <a:p>
            <a:r>
              <a:rPr lang="en-US" altLang="en-US" dirty="0" smtClean="0"/>
              <a:t>The user should be notified of all errors in the values entered into the </a:t>
            </a:r>
            <a:r>
              <a:rPr lang="en-US" altLang="en-US" dirty="0" smtClean="0"/>
              <a:t>form</a:t>
            </a:r>
          </a:p>
          <a:p>
            <a:r>
              <a:rPr lang="en-US" altLang="en-US" b="1" dirty="0" smtClean="0"/>
              <a:t>Sticky forms </a:t>
            </a:r>
            <a:r>
              <a:rPr lang="en-US" altLang="en-US" dirty="0" smtClean="0"/>
              <a:t>are forms that redisplay after an error has been found</a:t>
            </a:r>
          </a:p>
          <a:p>
            <a:r>
              <a:rPr lang="en-US" altLang="en-US" dirty="0" smtClean="0"/>
              <a:t>The fields in a sticky form are populated with the values the user entered previously.</a:t>
            </a:r>
          </a:p>
          <a:p>
            <a:r>
              <a:rPr lang="en-US" altLang="en-US" b="1" dirty="0" smtClean="0"/>
              <a:t>Advanced escaping from XHTML </a:t>
            </a:r>
            <a:r>
              <a:rPr lang="en-US" altLang="en-US" dirty="0" smtClean="0"/>
              <a:t>is a convenient way to display XHTML code within a PHP code </a:t>
            </a:r>
            <a:r>
              <a:rPr lang="en-US" altLang="en-US" dirty="0" smtClean="0"/>
              <a:t>block</a:t>
            </a:r>
            <a:endParaRPr lang="en-US" altLang="en-US" dirty="0" smtClean="0"/>
          </a:p>
          <a:p>
            <a:endParaRPr lang="en-US" altLang="en-US" dirty="0" smtClean="0"/>
          </a:p>
        </p:txBody>
      </p:sp>
    </p:spTree>
    <p:extLst>
      <p:ext uri="{BB962C8B-B14F-4D97-AF65-F5344CB8AC3E}">
        <p14:creationId xmlns:p14="http://schemas.microsoft.com/office/powerpoint/2010/main" xmlns="" val="874577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59E71042-A685-484D-BE27-D62D424F4966}" type="slidenum">
              <a:rPr lang="en-US" altLang="en-US"/>
              <a:pPr eaLnBrk="1" hangingPunct="1"/>
              <a:t>37</a:t>
            </a:fld>
            <a:endParaRPr lang="en-US" altLang="en-US"/>
          </a:p>
        </p:txBody>
      </p:sp>
      <p:sp>
        <p:nvSpPr>
          <p:cNvPr id="4505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5060"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45061" name="Rectangle 3"/>
          <p:cNvSpPr>
            <a:spLocks noGrp="1" noChangeArrowheads="1"/>
          </p:cNvSpPr>
          <p:nvPr>
            <p:ph type="body" idx="1"/>
          </p:nvPr>
        </p:nvSpPr>
        <p:spPr/>
        <p:txBody>
          <a:bodyPr>
            <a:normAutofit lnSpcReduction="10000"/>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mail()</a:t>
            </a:r>
            <a:r>
              <a:rPr lang="en-US" altLang="en-US" dirty="0" smtClean="0"/>
              <a:t> function is used to send mail from PHP; it can be used to send form data via e-mail when the form has been successfully completed and validated</a:t>
            </a:r>
          </a:p>
          <a:p>
            <a:r>
              <a:rPr lang="en-US" altLang="en-US" b="1" dirty="0" smtClean="0"/>
              <a:t>All-in-One</a:t>
            </a:r>
            <a:r>
              <a:rPr lang="en-US" altLang="en-US" dirty="0" smtClean="0"/>
              <a:t> </a:t>
            </a:r>
            <a:r>
              <a:rPr lang="en-US" altLang="en-US" b="1" dirty="0" smtClean="0"/>
              <a:t>Web forms </a:t>
            </a:r>
            <a:r>
              <a:rPr lang="en-US" altLang="en-US" dirty="0" smtClean="0"/>
              <a:t>combine the data entry form page and the data processing script into a single script</a:t>
            </a:r>
          </a:p>
          <a:p>
            <a:r>
              <a:rPr lang="en-US" altLang="en-US" dirty="0" smtClean="0"/>
              <a:t>The </a:t>
            </a:r>
            <a:r>
              <a:rPr lang="en-US" altLang="en-US" dirty="0" err="1" smtClean="0">
                <a:latin typeface="Courier New" panose="02070309020205020404" pitchFamily="49" charset="0"/>
                <a:cs typeface="Courier New" panose="02070309020205020404" pitchFamily="49" charset="0"/>
              </a:rPr>
              <a:t>isset</a:t>
            </a:r>
            <a:r>
              <a:rPr lang="en-US" altLang="en-US" dirty="0" smtClean="0">
                <a:latin typeface="Courier New" panose="02070309020205020404" pitchFamily="49" charset="0"/>
                <a:cs typeface="Courier New" panose="02070309020205020404" pitchFamily="49" charset="0"/>
              </a:rPr>
              <a:t>() </a:t>
            </a:r>
            <a:r>
              <a:rPr lang="en-US" altLang="en-US" dirty="0" smtClean="0"/>
              <a:t>function determines if the entered value has been initialized (or set</a:t>
            </a:r>
            <a:r>
              <a:rPr lang="en-US" altLang="en-US" dirty="0" smtClean="0"/>
              <a:t>)</a:t>
            </a:r>
          </a:p>
          <a:p>
            <a:r>
              <a:rPr lang="en-US" altLang="en-US" b="1" dirty="0" smtClean="0"/>
              <a:t>URL tokens </a:t>
            </a:r>
            <a:r>
              <a:rPr lang="en-US" altLang="en-US" dirty="0" smtClean="0"/>
              <a:t>use the “get” method and additional data appended to the URL to submit information to a PHP script</a:t>
            </a:r>
          </a:p>
          <a:p>
            <a:r>
              <a:rPr lang="en-US" altLang="en-US" b="1" dirty="0" smtClean="0"/>
              <a:t>Web templates </a:t>
            </a:r>
            <a:r>
              <a:rPr lang="en-US" altLang="en-US" dirty="0" smtClean="0"/>
              <a:t>combine static elements and a dynamic content section within a Web page</a:t>
            </a:r>
          </a:p>
          <a:p>
            <a:r>
              <a:rPr lang="en-US" altLang="en-US" dirty="0" smtClean="0"/>
              <a:t>Web templates can use the </a:t>
            </a:r>
            <a:r>
              <a:rPr lang="en-US" altLang="en-US" dirty="0" smtClean="0">
                <a:latin typeface="Courier New" panose="02070309020205020404" pitchFamily="49" charset="0"/>
                <a:cs typeface="Courier New" panose="02070309020205020404" pitchFamily="49" charset="0"/>
              </a:rPr>
              <a:t>include() </a:t>
            </a:r>
            <a:r>
              <a:rPr lang="en-US" altLang="en-US" dirty="0" smtClean="0"/>
              <a:t>function within a conditional or switch statement to display dynamic content from different include files within the same section of the </a:t>
            </a:r>
            <a:r>
              <a:rPr lang="en-US" altLang="en-US" dirty="0" smtClean="0"/>
              <a:t>template</a:t>
            </a:r>
            <a:endParaRPr lang="en-US" altLang="en-US" dirty="0" smtClean="0"/>
          </a:p>
          <a:p>
            <a:pPr>
              <a:buFontTx/>
              <a:buNone/>
            </a:pPr>
            <a:endParaRPr lang="en-US" altLang="en-US"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xmlns="" val="138419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all-in-one page with a form that calculates an employee’s weekly gross salary, based on the number of hours worked and an hourly wage that you choose. The form should contain input fields for the week dates, and the number of hours.</a:t>
            </a:r>
          </a:p>
          <a:p>
            <a:r>
              <a:rPr lang="en-US" dirty="0" smtClean="0"/>
              <a:t>Create a PHP form handler that computes the weekly paycheck amount. All hours above 40 are overtime and should be paid at 150% rate.</a:t>
            </a:r>
          </a:p>
          <a:p>
            <a:r>
              <a:rPr lang="en-US" dirty="0" smtClean="0"/>
              <a:t>Store the weekly paycheck data in $_SESSION and display the paycheck history from the previously submitted input.</a:t>
            </a:r>
          </a:p>
          <a:p>
            <a:r>
              <a:rPr lang="en-US" dirty="0" smtClean="0"/>
              <a:t>To increase </a:t>
            </a:r>
            <a:r>
              <a:rPr lang="en-US" smtClean="0"/>
              <a:t>the complexity, add </a:t>
            </a:r>
            <a:r>
              <a:rPr lang="en-US" dirty="0" smtClean="0"/>
              <a:t>taxes and input validation.</a:t>
            </a:r>
          </a:p>
          <a:p>
            <a:endParaRPr lang="en-US" dirty="0"/>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9A933BBB-BEBB-458C-9695-12C08ECB5D28}" type="slidenum">
              <a:rPr lang="en-US" altLang="en-US"/>
              <a:pPr eaLnBrk="1" hangingPunct="1"/>
              <a:t>4</a:t>
            </a:fld>
            <a:endParaRPr lang="en-US" altLang="en-US"/>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6148" name="Rectangle 2"/>
          <p:cNvSpPr>
            <a:spLocks noGrp="1" noChangeArrowheads="1"/>
          </p:cNvSpPr>
          <p:nvPr>
            <p:ph type="title"/>
          </p:nvPr>
        </p:nvSpPr>
        <p:spPr/>
        <p:txBody>
          <a:bodyPr/>
          <a:lstStyle/>
          <a:p>
            <a:pPr eaLnBrk="1" hangingPunct="1"/>
            <a:r>
              <a:rPr lang="en-US" altLang="en-US" sz="4000" smtClean="0"/>
              <a:t>Building XHTML Web Forms</a:t>
            </a:r>
          </a:p>
        </p:txBody>
      </p:sp>
      <p:sp>
        <p:nvSpPr>
          <p:cNvPr id="6149" name="Rectangle 3"/>
          <p:cNvSpPr>
            <a:spLocks noGrp="1" noChangeArrowheads="1"/>
          </p:cNvSpPr>
          <p:nvPr>
            <p:ph type="body" idx="1"/>
          </p:nvPr>
        </p:nvSpPr>
        <p:spPr/>
        <p:txBody>
          <a:bodyPr/>
          <a:lstStyle/>
          <a:p>
            <a:pPr eaLnBrk="1" hangingPunct="1"/>
            <a:r>
              <a:rPr lang="en-US" altLang="en-US" b="1" smtClean="0"/>
              <a:t>Web forms </a:t>
            </a:r>
            <a:r>
              <a:rPr lang="en-US" altLang="en-US" smtClean="0"/>
              <a:t>are interactive controls that allow users to enter and submit data to a processing script</a:t>
            </a:r>
          </a:p>
          <a:p>
            <a:pPr eaLnBrk="1" hangingPunct="1"/>
            <a:r>
              <a:rPr lang="en-US" altLang="en-US" smtClean="0"/>
              <a:t>A Web form is a standard XHTML form with two required attributes in the opening </a:t>
            </a:r>
            <a:r>
              <a:rPr lang="en-US" altLang="en-US" smtClean="0">
                <a:latin typeface="Courier New" panose="02070309020205020404" pitchFamily="49" charset="0"/>
                <a:cs typeface="Courier New" panose="02070309020205020404" pitchFamily="49" charset="0"/>
              </a:rPr>
              <a:t>&lt;form&gt;</a:t>
            </a:r>
            <a:r>
              <a:rPr lang="en-US" altLang="en-US" smtClean="0"/>
              <a:t> tag:</a:t>
            </a:r>
          </a:p>
          <a:p>
            <a:pPr lvl="1" eaLnBrk="1" hangingPunct="1"/>
            <a:r>
              <a:rPr lang="en-US" altLang="en-US" b="1" smtClean="0"/>
              <a:t>Action attribute:</a:t>
            </a:r>
            <a:r>
              <a:rPr lang="en-US" altLang="en-US" smtClean="0"/>
              <a:t>  Identifies the program on the Web server that will process the form data when it is submitted</a:t>
            </a:r>
          </a:p>
          <a:p>
            <a:pPr lvl="1" eaLnBrk="1" hangingPunct="1"/>
            <a:r>
              <a:rPr lang="en-US" altLang="en-US" b="1" smtClean="0"/>
              <a:t>Method attribute:  </a:t>
            </a:r>
            <a:r>
              <a:rPr lang="en-US" altLang="en-US" smtClean="0"/>
              <a:t>Specifies how the form data will be sent to the processing script</a:t>
            </a:r>
          </a:p>
        </p:txBody>
      </p:sp>
    </p:spTree>
    <p:extLst>
      <p:ext uri="{BB962C8B-B14F-4D97-AF65-F5344CB8AC3E}">
        <p14:creationId xmlns:p14="http://schemas.microsoft.com/office/powerpoint/2010/main" xmlns="" val="86180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5EAD8EF-85F5-4764-B031-5C40140F0F43}" type="slidenum">
              <a:rPr lang="en-US" altLang="en-US"/>
              <a:pPr eaLnBrk="1" hangingPunct="1"/>
              <a:t>5</a:t>
            </a:fld>
            <a:endParaRPr lang="en-US" altLang="en-US"/>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7172" name="Rectangle 2"/>
          <p:cNvSpPr>
            <a:spLocks noGrp="1" noChangeArrowheads="1"/>
          </p:cNvSpPr>
          <p:nvPr>
            <p:ph type="title"/>
          </p:nvPr>
        </p:nvSpPr>
        <p:spPr/>
        <p:txBody>
          <a:bodyPr/>
          <a:lstStyle/>
          <a:p>
            <a:pPr eaLnBrk="1" hangingPunct="1"/>
            <a:r>
              <a:rPr lang="en-US" altLang="en-US" sz="4000" smtClean="0"/>
              <a:t>Adding an </a:t>
            </a:r>
            <a:r>
              <a:rPr lang="en-US" altLang="en-US" sz="4000" smtClean="0">
                <a:latin typeface="Courier New" panose="02070309020205020404" pitchFamily="49" charset="0"/>
                <a:cs typeface="Courier New" panose="02070309020205020404" pitchFamily="49" charset="0"/>
              </a:rPr>
              <a:t>action</a:t>
            </a:r>
            <a:r>
              <a:rPr lang="en-US" altLang="en-US" sz="4000" smtClean="0"/>
              <a:t> Attribute</a:t>
            </a:r>
          </a:p>
        </p:txBody>
      </p:sp>
      <p:sp>
        <p:nvSpPr>
          <p:cNvPr id="7173" name="Rectangle 3"/>
          <p:cNvSpPr>
            <a:spLocks noGrp="1" noChangeArrowheads="1"/>
          </p:cNvSpPr>
          <p:nvPr>
            <p:ph type="body" idx="1"/>
          </p:nvPr>
        </p:nvSpPr>
        <p:spPr/>
        <p:txBody>
          <a:bodyPr/>
          <a:lstStyle/>
          <a:p>
            <a:pPr eaLnBrk="1" hangingPunct="1"/>
            <a:r>
              <a:rPr lang="en-US" altLang="en-US" dirty="0" smtClean="0"/>
              <a:t>The opening form tag requires an </a:t>
            </a:r>
            <a:r>
              <a:rPr lang="en-US" altLang="en-US" dirty="0" smtClean="0">
                <a:latin typeface="Courier New" panose="02070309020205020404" pitchFamily="49" charset="0"/>
                <a:cs typeface="Courier New" panose="02070309020205020404" pitchFamily="49" charset="0"/>
              </a:rPr>
              <a:t>action</a:t>
            </a:r>
            <a:r>
              <a:rPr lang="en-US" altLang="en-US" dirty="0" smtClean="0"/>
              <a:t> attribute</a:t>
            </a:r>
          </a:p>
          <a:p>
            <a:pPr eaLnBrk="1" hangingPunct="1"/>
            <a:r>
              <a:rPr lang="en-US" altLang="en-US" dirty="0" smtClean="0"/>
              <a:t>The value of the action attribute identifies the program on the Web server that will process the form data when the form is submitted</a:t>
            </a:r>
          </a:p>
          <a:p>
            <a:pPr eaLnBrk="1" hangingPunct="1">
              <a:buFontTx/>
              <a:buNone/>
            </a:pPr>
            <a:r>
              <a:rPr lang="en-US" altLang="en-US" dirty="0" smtClean="0"/>
              <a:t>	</a:t>
            </a:r>
            <a:endParaRPr lang="en-US" altLang="en-US" dirty="0" smtClean="0"/>
          </a:p>
          <a:p>
            <a:pPr eaLnBrk="1" hangingPunct="1">
              <a:buFontTx/>
              <a:buNone/>
            </a:pPr>
            <a:r>
              <a:rPr lang="en-US" altLang="en-US" sz="2200" dirty="0" smtClean="0">
                <a:latin typeface="Courier New" panose="02070309020205020404" pitchFamily="49" charset="0"/>
                <a:cs typeface="Courier New" panose="02070309020205020404" pitchFamily="49" charset="0"/>
              </a:rPr>
              <a:t>	</a:t>
            </a:r>
            <a:r>
              <a:rPr lang="en-US" altLang="en-US" sz="2200" dirty="0" smtClean="0">
                <a:latin typeface="Courier New" panose="02070309020205020404" pitchFamily="49" charset="0"/>
                <a:cs typeface="Courier New" panose="02070309020205020404" pitchFamily="49" charset="0"/>
              </a:rPr>
              <a:t>&lt;</a:t>
            </a:r>
            <a:r>
              <a:rPr lang="en-US" altLang="en-US" sz="2200" dirty="0" smtClean="0">
                <a:latin typeface="Courier New" panose="02070309020205020404" pitchFamily="49" charset="0"/>
                <a:cs typeface="Courier New" panose="02070309020205020404" pitchFamily="49" charset="0"/>
              </a:rPr>
              <a:t>form </a:t>
            </a:r>
            <a:r>
              <a:rPr lang="en-US" altLang="en-US" sz="2200" b="1" dirty="0" smtClean="0">
                <a:latin typeface="Courier New" panose="02070309020205020404" pitchFamily="49" charset="0"/>
                <a:cs typeface="Courier New" panose="02070309020205020404" pitchFamily="49" charset="0"/>
              </a:rPr>
              <a:t>action="http://www.example.com/</a:t>
            </a:r>
            <a:br>
              <a:rPr lang="en-US" altLang="en-US" sz="2200" b="1" dirty="0" smtClean="0">
                <a:latin typeface="Courier New" panose="02070309020205020404" pitchFamily="49" charset="0"/>
                <a:cs typeface="Courier New" panose="02070309020205020404" pitchFamily="49" charset="0"/>
              </a:rPr>
            </a:br>
            <a:r>
              <a:rPr lang="en-US" altLang="en-US" sz="2200" b="1" dirty="0" smtClean="0">
                <a:latin typeface="Courier New" panose="02070309020205020404" pitchFamily="49" charset="0"/>
                <a:cs typeface="Courier New" panose="02070309020205020404" pitchFamily="49" charset="0"/>
              </a:rPr>
              <a:t>     HandleFormInput.php"&gt;</a:t>
            </a:r>
            <a:endParaRPr lang="en-US" altLang="en-US" sz="2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6802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426AC300-8D2C-463C-A331-D2241BB4348A}" type="slidenum">
              <a:rPr lang="en-US" altLang="en-US"/>
              <a:pPr eaLnBrk="1" hangingPunct="1"/>
              <a:t>6</a:t>
            </a:fld>
            <a:endParaRPr lang="en-US" altLang="en-US"/>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8196" name="Rectangle 2"/>
          <p:cNvSpPr>
            <a:spLocks noGrp="1" noChangeArrowheads="1"/>
          </p:cNvSpPr>
          <p:nvPr>
            <p:ph type="title"/>
          </p:nvPr>
        </p:nvSpPr>
        <p:spPr/>
        <p:txBody>
          <a:bodyPr/>
          <a:lstStyle/>
          <a:p>
            <a:pPr eaLnBrk="1" hangingPunct="1"/>
            <a:r>
              <a:rPr lang="en-US" altLang="en-US" sz="4000" smtClean="0"/>
              <a:t>Adding the </a:t>
            </a:r>
            <a:r>
              <a:rPr lang="en-US" altLang="en-US" sz="4000" smtClean="0">
                <a:latin typeface="Courier New" panose="02070309020205020404" pitchFamily="49" charset="0"/>
                <a:cs typeface="Courier New" panose="02070309020205020404" pitchFamily="49" charset="0"/>
              </a:rPr>
              <a:t>method</a:t>
            </a:r>
            <a:r>
              <a:rPr lang="en-US" altLang="en-US" sz="4000" smtClean="0"/>
              <a:t> Attribute</a:t>
            </a:r>
          </a:p>
        </p:txBody>
      </p:sp>
      <p:sp>
        <p:nvSpPr>
          <p:cNvPr id="8197" name="Rectangle 3"/>
          <p:cNvSpPr>
            <a:spLocks noGrp="1" noChangeArrowheads="1"/>
          </p:cNvSpPr>
          <p:nvPr>
            <p:ph type="body" idx="1"/>
          </p:nvPr>
        </p:nvSpPr>
        <p:spPr/>
        <p:txBody>
          <a:bodyPr/>
          <a:lstStyle/>
          <a:p>
            <a:pPr eaLnBrk="1" hangingPunct="1">
              <a:lnSpc>
                <a:spcPct val="90000"/>
              </a:lnSpc>
            </a:pPr>
            <a:r>
              <a:rPr lang="en-US" altLang="en-US" dirty="0" smtClean="0"/>
              <a:t>The value of the </a:t>
            </a:r>
            <a:r>
              <a:rPr lang="en-US" altLang="en-US" dirty="0" smtClean="0">
                <a:latin typeface="Courier New" panose="02070309020205020404" pitchFamily="49" charset="0"/>
                <a:cs typeface="Courier New" panose="02070309020205020404" pitchFamily="49" charset="0"/>
              </a:rPr>
              <a:t>method</a:t>
            </a:r>
            <a:r>
              <a:rPr lang="en-US" altLang="en-US" dirty="0" smtClean="0"/>
              <a:t> attribute must be either “post” or “get”</a:t>
            </a:r>
          </a:p>
          <a:p>
            <a:pPr lvl="1" eaLnBrk="1" hangingPunct="1">
              <a:lnSpc>
                <a:spcPct val="90000"/>
              </a:lnSpc>
            </a:pPr>
            <a:r>
              <a:rPr lang="en-US" altLang="en-US" dirty="0" smtClean="0"/>
              <a:t>The “post” method embeds the form data in the request message</a:t>
            </a:r>
          </a:p>
          <a:p>
            <a:pPr lvl="1" eaLnBrk="1" hangingPunct="1">
              <a:lnSpc>
                <a:spcPct val="90000"/>
              </a:lnSpc>
            </a:pPr>
            <a:r>
              <a:rPr lang="en-US" altLang="en-US" dirty="0" smtClean="0"/>
              <a:t>The “get” method appends the form data to the URL specified in the form’s action attribute</a:t>
            </a:r>
          </a:p>
          <a:p>
            <a:pPr eaLnBrk="1" hangingPunct="1">
              <a:lnSpc>
                <a:spcPct val="90000"/>
              </a:lnSpc>
            </a:pPr>
            <a:endParaRPr lang="en-US" altLang="en-US" dirty="0" smtClean="0"/>
          </a:p>
          <a:p>
            <a:pPr eaLnBrk="1" hangingPunct="1">
              <a:lnSpc>
                <a:spcPct val="90000"/>
              </a:lnSpc>
            </a:pPr>
            <a:r>
              <a:rPr lang="en-US" altLang="en-US" dirty="0" smtClean="0"/>
              <a:t>When </a:t>
            </a:r>
            <a:r>
              <a:rPr lang="en-US" altLang="en-US" dirty="0" smtClean="0"/>
              <a:t>a Web form is submitted using the “post” method, PHP automatically creates and populates a </a:t>
            </a:r>
            <a:r>
              <a:rPr lang="en-US" altLang="en-US" dirty="0" smtClean="0">
                <a:latin typeface="Courier New" panose="02070309020205020404" pitchFamily="49" charset="0"/>
                <a:cs typeface="Courier New" panose="02070309020205020404" pitchFamily="49" charset="0"/>
              </a:rPr>
              <a:t>$_POST</a:t>
            </a:r>
            <a:r>
              <a:rPr lang="en-US" altLang="en-US" dirty="0" smtClean="0"/>
              <a:t> array; when the “get” method is used, PHP creates and populates a </a:t>
            </a:r>
            <a:r>
              <a:rPr lang="en-US" altLang="en-US" dirty="0" smtClean="0">
                <a:latin typeface="Courier New" panose="02070309020205020404" pitchFamily="49" charset="0"/>
                <a:cs typeface="Courier New" panose="02070309020205020404" pitchFamily="49" charset="0"/>
              </a:rPr>
              <a:t>$_GET</a:t>
            </a:r>
            <a:r>
              <a:rPr lang="en-US" altLang="en-US" dirty="0" smtClean="0"/>
              <a:t> array</a:t>
            </a:r>
          </a:p>
        </p:txBody>
      </p:sp>
    </p:spTree>
    <p:extLst>
      <p:ext uri="{BB962C8B-B14F-4D97-AF65-F5344CB8AC3E}">
        <p14:creationId xmlns:p14="http://schemas.microsoft.com/office/powerpoint/2010/main" xmlns="" val="206799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1C161B6D-B968-4B63-B1B5-1A3FF3FFD70E}" type="slidenum">
              <a:rPr lang="en-US" altLang="en-US"/>
              <a:pPr eaLnBrk="1" hangingPunct="1"/>
              <a:t>7</a:t>
            </a:fld>
            <a:endParaRPr lang="en-US" altLang="en-US"/>
          </a:p>
        </p:txBody>
      </p:sp>
      <p:sp>
        <p:nvSpPr>
          <p:cNvPr id="921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9220" name="Rectangle 2"/>
          <p:cNvSpPr>
            <a:spLocks noGrp="1" noChangeArrowheads="1"/>
          </p:cNvSpPr>
          <p:nvPr>
            <p:ph type="title"/>
          </p:nvPr>
        </p:nvSpPr>
        <p:spPr/>
        <p:txBody>
          <a:bodyPr>
            <a:normAutofit/>
          </a:bodyPr>
          <a:lstStyle/>
          <a:p>
            <a:pPr eaLnBrk="1" hangingPunct="1"/>
            <a:r>
              <a:rPr lang="en-US" altLang="en-US" sz="4000" dirty="0" smtClean="0"/>
              <a:t>Adding the </a:t>
            </a:r>
            <a:r>
              <a:rPr lang="en-US" altLang="en-US" sz="4000" dirty="0" smtClean="0">
                <a:latin typeface="Courier New" panose="02070309020205020404" pitchFamily="49" charset="0"/>
                <a:cs typeface="Courier New" panose="02070309020205020404" pitchFamily="49" charset="0"/>
              </a:rPr>
              <a:t>method</a:t>
            </a:r>
            <a:r>
              <a:rPr lang="en-US" altLang="en-US" sz="4000" dirty="0" smtClean="0"/>
              <a:t> </a:t>
            </a:r>
            <a:r>
              <a:rPr lang="en-US" altLang="en-US" sz="4000" dirty="0" smtClean="0"/>
              <a:t>Attribute</a:t>
            </a:r>
            <a:endParaRPr lang="en-US" altLang="en-US" sz="4000" dirty="0" smtClean="0"/>
          </a:p>
        </p:txBody>
      </p:sp>
      <p:sp>
        <p:nvSpPr>
          <p:cNvPr id="9221" name="Rectangle 3"/>
          <p:cNvSpPr>
            <a:spLocks noGrp="1" noChangeArrowheads="1"/>
          </p:cNvSpPr>
          <p:nvPr>
            <p:ph type="body" idx="1"/>
          </p:nvPr>
        </p:nvSpPr>
        <p:spPr/>
        <p:txBody>
          <a:bodyPr/>
          <a:lstStyle/>
          <a:p>
            <a:pPr eaLnBrk="1" hangingPunct="1"/>
            <a:r>
              <a:rPr lang="en-US" altLang="en-US" dirty="0" smtClean="0"/>
              <a:t>Form fields are sent to the Web server as a </a:t>
            </a:r>
            <a:r>
              <a:rPr lang="en-US" altLang="en-US" i="1" dirty="0" smtClean="0"/>
              <a:t>name/value</a:t>
            </a:r>
            <a:r>
              <a:rPr lang="en-US" altLang="en-US" dirty="0" smtClean="0"/>
              <a:t> pair</a:t>
            </a:r>
          </a:p>
          <a:p>
            <a:pPr lvl="1" eaLnBrk="1" hangingPunct="1"/>
            <a:r>
              <a:rPr lang="en-US" altLang="en-US" dirty="0" smtClean="0"/>
              <a:t>The </a:t>
            </a:r>
            <a:r>
              <a:rPr lang="en-US" altLang="en-US" i="1" dirty="0" smtClean="0"/>
              <a:t>name</a:t>
            </a:r>
            <a:r>
              <a:rPr lang="en-US" altLang="en-US" dirty="0" smtClean="0"/>
              <a:t> portion of the </a:t>
            </a:r>
            <a:r>
              <a:rPr lang="en-US" altLang="en-US" i="1" dirty="0" smtClean="0"/>
              <a:t>name/value</a:t>
            </a:r>
            <a:r>
              <a:rPr lang="en-US" altLang="en-US" dirty="0" smtClean="0"/>
              <a:t> pair becomes the key of an element in the </a:t>
            </a:r>
            <a:r>
              <a:rPr lang="en-US" altLang="en-US" dirty="0" smtClean="0">
                <a:latin typeface="Courier New" panose="02070309020205020404" pitchFamily="49" charset="0"/>
                <a:cs typeface="Courier New" panose="02070309020205020404" pitchFamily="49" charset="0"/>
              </a:rPr>
              <a:t>$_POST</a:t>
            </a:r>
            <a:r>
              <a:rPr lang="en-US" altLang="en-US" dirty="0" smtClean="0"/>
              <a:t> or </a:t>
            </a:r>
            <a:r>
              <a:rPr lang="en-US" altLang="en-US" dirty="0" smtClean="0">
                <a:latin typeface="Courier New" panose="02070309020205020404" pitchFamily="49" charset="0"/>
                <a:cs typeface="Courier New" panose="02070309020205020404" pitchFamily="49" charset="0"/>
              </a:rPr>
              <a:t>$_GET</a:t>
            </a:r>
            <a:r>
              <a:rPr lang="en-US" altLang="en-US" dirty="0" smtClean="0"/>
              <a:t> array, depending on which method was used to submit the data</a:t>
            </a:r>
          </a:p>
          <a:p>
            <a:pPr lvl="1" eaLnBrk="1" hangingPunct="1"/>
            <a:r>
              <a:rPr lang="en-US" altLang="en-US" dirty="0" smtClean="0"/>
              <a:t>The </a:t>
            </a:r>
            <a:r>
              <a:rPr lang="en-US" altLang="en-US" i="1" dirty="0" smtClean="0"/>
              <a:t>value</a:t>
            </a:r>
            <a:r>
              <a:rPr lang="en-US" altLang="en-US" dirty="0" smtClean="0"/>
              <a:t> portion of the name/value pair is populated by the data that the user enters in the input control on the Web </a:t>
            </a:r>
            <a:r>
              <a:rPr lang="en-US" altLang="en-US" dirty="0" smtClean="0"/>
              <a:t>form</a:t>
            </a:r>
          </a:p>
          <a:p>
            <a:r>
              <a:rPr lang="en-US" altLang="en-US" dirty="0" smtClean="0"/>
              <a:t>When submitting data using the “get” method, form data is appended to the URL specified by the action attribute</a:t>
            </a:r>
          </a:p>
          <a:p>
            <a:r>
              <a:rPr lang="en-US" altLang="en-US" dirty="0" smtClean="0"/>
              <a:t>Name/value pairs appended to the URL are called </a:t>
            </a:r>
            <a:r>
              <a:rPr lang="en-US" altLang="en-US" b="1" dirty="0" smtClean="0"/>
              <a:t>URL </a:t>
            </a:r>
            <a:r>
              <a:rPr lang="en-US" altLang="en-US" b="1" dirty="0" smtClean="0"/>
              <a:t>tokens</a:t>
            </a:r>
          </a:p>
          <a:p>
            <a:pPr lvl="1" eaLnBrk="1" hangingPunct="1">
              <a:buNone/>
            </a:pPr>
            <a:endParaRPr lang="en-US" altLang="en-US" dirty="0" smtClean="0"/>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6381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D2FD535-430F-4460-B589-BD15797D62CF}" type="slidenum">
              <a:rPr lang="en-US" altLang="en-US"/>
              <a:pPr eaLnBrk="1" hangingPunct="1"/>
              <a:t>8</a:t>
            </a:fld>
            <a:endParaRPr lang="en-US" altLang="en-US"/>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1268" name="Rectangle 2"/>
          <p:cNvSpPr>
            <a:spLocks noGrp="1" noChangeArrowheads="1"/>
          </p:cNvSpPr>
          <p:nvPr>
            <p:ph type="title"/>
          </p:nvPr>
        </p:nvSpPr>
        <p:spPr/>
        <p:txBody>
          <a:bodyPr>
            <a:normAutofit/>
          </a:bodyPr>
          <a:lstStyle/>
          <a:p>
            <a:pPr eaLnBrk="1" hangingPunct="1"/>
            <a:r>
              <a:rPr lang="en-US" altLang="en-US" sz="4000" dirty="0" smtClean="0"/>
              <a:t>Adding the </a:t>
            </a:r>
            <a:r>
              <a:rPr lang="en-US" altLang="en-US" sz="4000" dirty="0" smtClean="0">
                <a:latin typeface="Courier New" panose="02070309020205020404" pitchFamily="49" charset="0"/>
                <a:cs typeface="Courier New" panose="02070309020205020404" pitchFamily="49" charset="0"/>
              </a:rPr>
              <a:t>method</a:t>
            </a:r>
            <a:r>
              <a:rPr lang="en-US" altLang="en-US" sz="4000" dirty="0" smtClean="0"/>
              <a:t> </a:t>
            </a:r>
            <a:r>
              <a:rPr lang="en-US" altLang="en-US" sz="4000" dirty="0" smtClean="0"/>
              <a:t>Attribute</a:t>
            </a:r>
            <a:endParaRPr lang="en-US" altLang="en-US" sz="4000" dirty="0" smtClean="0"/>
          </a:p>
        </p:txBody>
      </p:sp>
      <p:sp>
        <p:nvSpPr>
          <p:cNvPr id="11269" name="Rectangle 3"/>
          <p:cNvSpPr>
            <a:spLocks noGrp="1" noChangeArrowheads="1"/>
          </p:cNvSpPr>
          <p:nvPr>
            <p:ph type="body" idx="1"/>
          </p:nvPr>
        </p:nvSpPr>
        <p:spPr/>
        <p:txBody>
          <a:bodyPr>
            <a:normAutofit fontScale="92500"/>
          </a:bodyPr>
          <a:lstStyle/>
          <a:p>
            <a:pPr eaLnBrk="1" hangingPunct="1"/>
            <a:r>
              <a:rPr lang="en-US" altLang="en-US" dirty="0" smtClean="0"/>
              <a:t>The form data is separated from the URL by a question mark (?)</a:t>
            </a:r>
          </a:p>
          <a:p>
            <a:pPr eaLnBrk="1" hangingPunct="1"/>
            <a:r>
              <a:rPr lang="en-US" altLang="en-US" dirty="0" smtClean="0"/>
              <a:t> the individual elements are separated by an ampersand (&amp;)</a:t>
            </a:r>
          </a:p>
          <a:p>
            <a:pPr eaLnBrk="1" hangingPunct="1"/>
            <a:r>
              <a:rPr lang="en-US" altLang="en-US" dirty="0" smtClean="0"/>
              <a:t>the element name is separated from the value by an equal sign (=). </a:t>
            </a:r>
          </a:p>
          <a:p>
            <a:pPr eaLnBrk="1" hangingPunct="1"/>
            <a:r>
              <a:rPr lang="en-US" altLang="en-US" dirty="0" smtClean="0"/>
              <a:t>Spaces in the </a:t>
            </a:r>
            <a:r>
              <a:rPr lang="en-US" altLang="en-US" i="1" dirty="0" smtClean="0"/>
              <a:t>name</a:t>
            </a:r>
            <a:r>
              <a:rPr lang="en-US" altLang="en-US" dirty="0" smtClean="0"/>
              <a:t> and </a:t>
            </a:r>
            <a:r>
              <a:rPr lang="en-US" altLang="en-US" i="1" dirty="0" smtClean="0"/>
              <a:t>value</a:t>
            </a:r>
            <a:r>
              <a:rPr lang="en-US" altLang="en-US" dirty="0" smtClean="0"/>
              <a:t> fields are encoded as plus signs (+) </a:t>
            </a:r>
            <a:endParaRPr lang="en-US" altLang="en-US" dirty="0" smtClean="0"/>
          </a:p>
          <a:p>
            <a:pPr lvl="1"/>
            <a:r>
              <a:rPr lang="en-US" altLang="en-US" dirty="0" smtClean="0"/>
              <a:t>all other characters except letters, numbers, hyphens (-), underscores (_) and periods (.) are encoded using a percent sign (%) followed by the two-digit hexadecimal representation of the character’s ASCII value</a:t>
            </a:r>
          </a:p>
          <a:p>
            <a:pPr lvl="2"/>
            <a:r>
              <a:rPr lang="en-US" altLang="en-US" dirty="0" smtClean="0"/>
              <a:t>(the following code shows three form elements submitted to the process_Scholarship.php script)</a:t>
            </a:r>
          </a:p>
          <a:p>
            <a:pPr lvl="1">
              <a:buNone/>
            </a:pPr>
            <a:r>
              <a:rPr lang="en-US" altLang="en-US" sz="2400" dirty="0" smtClean="0"/>
              <a:t>   </a:t>
            </a:r>
            <a:r>
              <a:rPr lang="en-US" altLang="en-US" sz="2400" dirty="0" smtClean="0">
                <a:latin typeface="Courier New" panose="02070309020205020404" pitchFamily="49" charset="0"/>
                <a:cs typeface="Courier New" panose="02070309020205020404" pitchFamily="49" charset="0"/>
              </a:rPr>
              <a:t>http://</a:t>
            </a:r>
            <a:r>
              <a:rPr lang="en-US" altLang="en-US" sz="2400" dirty="0" smtClean="0">
                <a:latin typeface="Courier New" panose="02070309020205020404" pitchFamily="49" charset="0"/>
                <a:cs typeface="Courier New" panose="02070309020205020404" pitchFamily="49" charset="0"/>
              </a:rPr>
              <a:t>www.example.net/process_Scholarship.php?fName=John&amp;lName=Smith&amp;Submit=Send+Form</a:t>
            </a:r>
            <a:endParaRPr lang="en-US" alt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00576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5116DDE-D54C-4548-8745-97BD4F90D46B}" type="slidenum">
              <a:rPr lang="en-US" altLang="en-US"/>
              <a:pPr eaLnBrk="1" hangingPunct="1"/>
              <a:t>9</a:t>
            </a:fld>
            <a:endParaRPr lang="en-US" altLang="en-US"/>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3316" name="Rectangle 2"/>
          <p:cNvSpPr>
            <a:spLocks noGrp="1" noChangeArrowheads="1"/>
          </p:cNvSpPr>
          <p:nvPr>
            <p:ph type="title"/>
          </p:nvPr>
        </p:nvSpPr>
        <p:spPr/>
        <p:txBody>
          <a:bodyPr>
            <a:normAutofit/>
          </a:bodyPr>
          <a:lstStyle/>
          <a:p>
            <a:pPr eaLnBrk="1" hangingPunct="1"/>
            <a:r>
              <a:rPr lang="en-US" altLang="en-US" sz="4000" dirty="0" smtClean="0"/>
              <a:t>Adding the </a:t>
            </a:r>
            <a:r>
              <a:rPr lang="en-US" altLang="en-US" sz="4000" dirty="0" smtClean="0">
                <a:latin typeface="Courier New" panose="02070309020205020404" pitchFamily="49" charset="0"/>
                <a:cs typeface="Courier New" panose="02070309020205020404" pitchFamily="49" charset="0"/>
              </a:rPr>
              <a:t>method</a:t>
            </a:r>
            <a:r>
              <a:rPr lang="en-US" altLang="en-US" sz="4000" dirty="0" smtClean="0"/>
              <a:t> </a:t>
            </a:r>
            <a:r>
              <a:rPr lang="en-US" altLang="en-US" sz="4000" dirty="0" smtClean="0"/>
              <a:t>Attribute</a:t>
            </a:r>
            <a:endParaRPr lang="en-US" altLang="en-US" sz="4000" dirty="0" smtClean="0"/>
          </a:p>
        </p:txBody>
      </p:sp>
      <p:sp>
        <p:nvSpPr>
          <p:cNvPr id="13317" name="Rectangle 3"/>
          <p:cNvSpPr>
            <a:spLocks noGrp="1" noChangeArrowheads="1"/>
          </p:cNvSpPr>
          <p:nvPr>
            <p:ph type="body" idx="1"/>
          </p:nvPr>
        </p:nvSpPr>
        <p:spPr/>
        <p:txBody>
          <a:bodyPr/>
          <a:lstStyle/>
          <a:p>
            <a:pPr eaLnBrk="1" hangingPunct="1"/>
            <a:r>
              <a:rPr lang="en-US" altLang="en-US" dirty="0" smtClean="0"/>
              <a:t>Limitations of the “get” method for submitting form data</a:t>
            </a:r>
          </a:p>
          <a:p>
            <a:pPr lvl="1" eaLnBrk="1" hangingPunct="1"/>
            <a:r>
              <a:rPr lang="en-US" altLang="en-US" dirty="0" smtClean="0"/>
              <a:t>Restricts the number of characters that can be appended to a single variable to 100</a:t>
            </a:r>
          </a:p>
          <a:p>
            <a:pPr lvl="1" eaLnBrk="1" hangingPunct="1"/>
            <a:r>
              <a:rPr lang="en-US" altLang="en-US" dirty="0" smtClean="0"/>
              <a:t>The form values are appended to the URL in plain text, making a URL request insecure</a:t>
            </a:r>
          </a:p>
          <a:p>
            <a:pPr eaLnBrk="1" hangingPunct="1"/>
            <a:r>
              <a:rPr lang="en-US" altLang="en-US" dirty="0" smtClean="0"/>
              <a:t>Advantage of the “get” method for submitting form data</a:t>
            </a:r>
          </a:p>
          <a:p>
            <a:pPr lvl="1" eaLnBrk="1" hangingPunct="1"/>
            <a:r>
              <a:rPr lang="en-US" altLang="en-US" dirty="0" smtClean="0"/>
              <a:t>Passed values are visible in the Address Bar of the </a:t>
            </a:r>
            <a:r>
              <a:rPr lang="en-US" altLang="en-US" dirty="0" smtClean="0"/>
              <a:t>browser and can be bookmarked</a:t>
            </a:r>
          </a:p>
          <a:p>
            <a:pPr lvl="1" eaLnBrk="1" hangingPunct="1"/>
            <a:endParaRPr lang="en-US" altLang="en-US" dirty="0" smtClean="0"/>
          </a:p>
          <a:p>
            <a:r>
              <a:rPr lang="en-US" altLang="en-US" dirty="0" smtClean="0"/>
              <a:t>What are the advantages of the POST method?</a:t>
            </a:r>
            <a:endParaRPr lang="en-US" altLang="en-US" dirty="0" smtClean="0"/>
          </a:p>
        </p:txBody>
      </p:sp>
    </p:spTree>
    <p:extLst>
      <p:ext uri="{BB962C8B-B14F-4D97-AF65-F5344CB8AC3E}">
        <p14:creationId xmlns:p14="http://schemas.microsoft.com/office/powerpoint/2010/main" xmlns="" val="123773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50</TotalTime>
  <Words>2721</Words>
  <Application>Microsoft Office PowerPoint</Application>
  <PresentationFormat>On-screen Show (4:3)</PresentationFormat>
  <Paragraphs>313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Hunter_Theme</vt:lpstr>
      <vt:lpstr>PHP Programming with MySQL</vt:lpstr>
      <vt:lpstr>Using Autoglobals</vt:lpstr>
      <vt:lpstr>Using Autoglobals</vt:lpstr>
      <vt:lpstr>Building XHTML Web Forms</vt:lpstr>
      <vt:lpstr>Adding an action Attribute</vt:lpstr>
      <vt:lpstr>Adding the method Attribute</vt:lpstr>
      <vt:lpstr>Adding the method Attribute</vt:lpstr>
      <vt:lpstr>Adding the method Attribute</vt:lpstr>
      <vt:lpstr>Adding the method Attribute</vt:lpstr>
      <vt:lpstr>Processing Form Data</vt:lpstr>
      <vt:lpstr>Retrieving Submitted Data</vt:lpstr>
      <vt:lpstr>Handling Special Characters</vt:lpstr>
      <vt:lpstr>Handling Special Characters</vt:lpstr>
      <vt:lpstr>Handling Special Characters</vt:lpstr>
      <vt:lpstr>Handling Submitted Form Data</vt:lpstr>
      <vt:lpstr>Determining if Form Variables Contain Values</vt:lpstr>
      <vt:lpstr>Validating Entered Data</vt:lpstr>
      <vt:lpstr>Validating Numeric Data</vt:lpstr>
      <vt:lpstr>Validating String Data</vt:lpstr>
      <vt:lpstr>Handling Multiple Errors</vt:lpstr>
      <vt:lpstr>Redisplaying the Web Form</vt:lpstr>
      <vt:lpstr>Exercise</vt:lpstr>
      <vt:lpstr>Emailing the Web Form</vt:lpstr>
      <vt:lpstr>Emailing the Web Form</vt:lpstr>
      <vt:lpstr>Emailing the Web Form</vt:lpstr>
      <vt:lpstr>Creating an All-in-One Form</vt:lpstr>
      <vt:lpstr>Validating an All-in-One Form</vt:lpstr>
      <vt:lpstr>Redisplaying the Web Form</vt:lpstr>
      <vt:lpstr>Using a Web Page Template</vt:lpstr>
      <vt:lpstr>Using Text Hyperlinks for Navigation</vt:lpstr>
      <vt:lpstr>Using Form Image Buttons  for Navigation</vt:lpstr>
      <vt:lpstr>Displaying the Dynamic Content</vt:lpstr>
      <vt:lpstr>Displaying the Dynamic Content</vt:lpstr>
      <vt:lpstr>Summary</vt:lpstr>
      <vt:lpstr>Summary</vt:lpstr>
      <vt:lpstr>Summary</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ADMINIBM</cp:lastModifiedBy>
  <cp:revision>39</cp:revision>
  <dcterms:created xsi:type="dcterms:W3CDTF">2016-10-12T00:31:32Z</dcterms:created>
  <dcterms:modified xsi:type="dcterms:W3CDTF">2016-11-09T15:12:14Z</dcterms:modified>
</cp:coreProperties>
</file>