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90" r:id="rId29"/>
    <p:sldId id="291" r:id="rId30"/>
    <p:sldId id="292" r:id="rId31"/>
    <p:sldId id="293" r:id="rId32"/>
    <p:sldId id="294" r:id="rId33"/>
    <p:sldId id="334" r:id="rId34"/>
    <p:sldId id="295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3" r:id="rId61"/>
    <p:sldId id="325" r:id="rId62"/>
    <p:sldId id="327" r:id="rId63"/>
    <p:sldId id="329" r:id="rId64"/>
    <p:sldId id="331" r:id="rId65"/>
    <p:sldId id="333" r:id="rId66"/>
    <p:sldId id="335" r:id="rId6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BC3152-9A5B-41DC-BE8C-AC310CBE2897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59D3-816E-4051-BC50-CDA72DFF8999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88FA-53C0-4CE4-A1AB-1302DBC73B2E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C8D2DEF-508A-490E-B826-B8E9ADCEA5DF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916E-9DE6-4132-8E62-20CA0FBD85EB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61272" y="6332561"/>
            <a:ext cx="1877417" cy="52543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r>
              <a:rPr lang="en-US" dirty="0" smtClean="0"/>
              <a:t>PHP Programming with MySQL, second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7FC6-D092-4910-8BB0-BD4028BEB248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DB1B-C9AA-4CC3-A08D-39CA6391468D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2D0B-A3BE-4B7E-B57F-50E93C7825C4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9BD-957B-49EB-980A-795B1F849408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9593-0951-4071-8CF5-C84A8E0CB6E7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C81C7AE-DC6F-4078-9019-9BF0984F0383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6C4CE3-4212-455C-B8D8-1B74372D5B0A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8F6EECA8-8906-4E82-B78E-65C57EE68CC0}" type="datetime1">
              <a:rPr lang="en-US" smtClean="0"/>
              <a:pPr/>
              <a:t>11/11/2016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Programming with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85D0444-8C29-4BB3-A972-71D8F42851C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Checking Permissions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fileperms() </a:t>
            </a:r>
            <a:r>
              <a:rPr lang="en-US" altLang="en-US" smtClean="0"/>
              <a:t>function is used to read permissions associated with a file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fileperms()</a:t>
            </a:r>
            <a:r>
              <a:rPr lang="en-US" altLang="en-US" smtClean="0"/>
              <a:t> function takes one argument and returns an integer bitmap of the permissions associated with the file</a:t>
            </a:r>
          </a:p>
          <a:p>
            <a:pPr lvl="1" eaLnBrk="1" hangingPunct="1"/>
            <a:r>
              <a:rPr lang="en-US" altLang="en-US" smtClean="0"/>
              <a:t>Permissions can be extracted using the arithmetic modulus operator with an octal value of 01000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dococt()</a:t>
            </a:r>
            <a:r>
              <a:rPr lang="en-US" altLang="en-US" smtClean="0"/>
              <a:t> function converts a decimal value to an octal value</a:t>
            </a:r>
          </a:p>
        </p:txBody>
      </p:sp>
    </p:spTree>
    <p:extLst>
      <p:ext uri="{BB962C8B-B14F-4D97-AF65-F5344CB8AC3E}">
        <p14:creationId xmlns:p14="http://schemas.microsoft.com/office/powerpoint/2010/main" xmlns="" val="162215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20BC4A8-18D4-4156-9DC7-D1C6AE31899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Directories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following table lists the PHP functions that read the names of files and directories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20648"/>
            <a:ext cx="4457700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6094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50116C1-31DF-46AF-82F2-B9976337725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Directories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opendir()</a:t>
            </a:r>
            <a:r>
              <a:rPr lang="en-US" altLang="en-US" smtClean="0"/>
              <a:t> function is used to iterate through entries in a directory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handle</a:t>
            </a:r>
            <a:r>
              <a:rPr lang="en-US" altLang="en-US" smtClean="0"/>
              <a:t> is a special type of variable that PHP used to represent a resource such as a file or a directory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readdir()</a:t>
            </a:r>
            <a:r>
              <a:rPr lang="en-US" altLang="en-US" smtClean="0"/>
              <a:t> function returns the file and directory names of an open directory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directory pointer </a:t>
            </a:r>
            <a:r>
              <a:rPr lang="en-US" altLang="en-US" smtClean="0"/>
              <a:t>is a special type of variable that refers to the currently selected record in a directory listing</a:t>
            </a:r>
          </a:p>
        </p:txBody>
      </p:sp>
    </p:spTree>
    <p:extLst>
      <p:ext uri="{BB962C8B-B14F-4D97-AF65-F5344CB8AC3E}">
        <p14:creationId xmlns:p14="http://schemas.microsoft.com/office/powerpoint/2010/main" xmlns="" val="46224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2F8C104-82BD-421A-98C1-8638E1CEC9F2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Directories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closedir()</a:t>
            </a:r>
            <a:r>
              <a:rPr lang="en-US" altLang="en-US" smtClean="0"/>
              <a:t> function is used to close the directory handle</a:t>
            </a:r>
          </a:p>
          <a:p>
            <a:pPr eaLnBrk="1" hangingPunct="1"/>
            <a:r>
              <a:rPr lang="en-US" altLang="en-US" smtClean="0"/>
              <a:t>The following code lists the files in the open directory and closes the directory.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sz="2200" smtClean="0">
                <a:latin typeface="Courier New" panose="02070309020205020404" pitchFamily="49" charset="0"/>
                <a:cs typeface="Times New Roman" panose="02020603050405020304" pitchFamily="18" charset="0"/>
              </a:rPr>
              <a:t>$Dir = "/var/html/uploads";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	$DirOpen = opendir($Dir);</a:t>
            </a:r>
          </a:p>
          <a:p>
            <a:pPr lvl="2"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Times New Roman" panose="02020603050405020304" pitchFamily="18" charset="0"/>
              </a:rPr>
              <a:t>while ($CurFile = </a:t>
            </a:r>
            <a:r>
              <a:rPr lang="en-US" altLang="en-US" sz="22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readdir($DirOpen)</a:t>
            </a:r>
            <a:r>
              <a:rPr lang="en-US" altLang="en-US" sz="2200" smtClean="0">
                <a:latin typeface="Courier New" panose="02070309020205020404" pitchFamily="49" charset="0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		echo $CurFile . "&lt;br /&gt;\n";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	closedir($DirOpen);</a:t>
            </a:r>
          </a:p>
          <a:p>
            <a:pPr eaLnBrk="1" hangingPunct="1">
              <a:buFontTx/>
              <a:buNone/>
            </a:pPr>
            <a:endParaRPr lang="en-US" altLang="en-US" sz="24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7937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06BA082-15B8-46B3-9D9D-87877FD7E4C8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Directories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Times New Roman"/>
                <a:cs typeface="Times New Roman"/>
              </a:rPr>
              <a:t>The following Figure shows the directory listing for three files:  kitten.jpg, polarbear.jpg, and gorilla.gif</a:t>
            </a:r>
          </a:p>
          <a:p>
            <a:pPr eaLnBrk="1" hangingPunct="1">
              <a:defRPr/>
            </a:pPr>
            <a:endParaRPr lang="en-US" dirty="0" smtClean="0">
              <a:ea typeface="Times New Roman"/>
              <a:cs typeface="Times New Roman"/>
            </a:endParaRPr>
          </a:p>
          <a:p>
            <a:pPr eaLnBrk="1" hangingPunct="1">
              <a:defRPr/>
            </a:pPr>
            <a:endParaRPr lang="en-US" dirty="0" smtClean="0">
              <a:ea typeface="Times New Roman"/>
              <a:cs typeface="Times New Roman"/>
            </a:endParaRPr>
          </a:p>
          <a:p>
            <a:pPr eaLnBrk="1" hangingPunct="1">
              <a:defRPr/>
            </a:pPr>
            <a:endParaRPr lang="en-US" dirty="0" smtClean="0">
              <a:ea typeface="Times New Roman"/>
              <a:cs typeface="Times New Roman"/>
            </a:endParaRPr>
          </a:p>
          <a:p>
            <a:pPr eaLnBrk="1" hangingPunct="1">
              <a:defRPr/>
            </a:pPr>
            <a:endParaRPr lang="en-US" dirty="0" smtClean="0">
              <a:ea typeface="Times New Roman"/>
              <a:cs typeface="Times New Roman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en-US" sz="2000" b="1" dirty="0" smtClean="0"/>
              <a:t>Figure 5-2 Listing of the “files” subdirectory using the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opendir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 smtClean="0"/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readdir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 smtClean="0"/>
              <a:t>, and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closedir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b="1" dirty="0" smtClean="0"/>
              <a:t>functions</a:t>
            </a:r>
          </a:p>
          <a:p>
            <a:pPr eaLnBrk="1" hangingPunct="1">
              <a:buFontTx/>
              <a:buNone/>
              <a:defRPr/>
            </a:pPr>
            <a:endParaRPr lang="en-US" dirty="0" smtClean="0">
              <a:ea typeface="Times New Roman"/>
              <a:cs typeface="Times New Roman"/>
            </a:endParaRPr>
          </a:p>
          <a:p>
            <a:pPr eaLnBrk="1" hangingPunct="1">
              <a:buFontTx/>
              <a:buNone/>
              <a:defRPr/>
            </a:pPr>
            <a:endParaRPr lang="en-US" sz="2200" dirty="0" smtClean="0">
              <a:latin typeface="Courier New"/>
              <a:ea typeface="Times New Roman"/>
              <a:cs typeface="Times New Roman"/>
            </a:endParaRPr>
          </a:p>
          <a:p>
            <a:pPr eaLnBrk="1" hangingPunct="1">
              <a:buFontTx/>
              <a:buNone/>
              <a:defRPr/>
            </a:pPr>
            <a:endParaRPr lang="en-US" sz="2400" dirty="0" smtClean="0">
              <a:latin typeface="Courier New"/>
              <a:ea typeface="Times New Roman"/>
              <a:cs typeface="Times New Roman"/>
            </a:endParaRPr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7323138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0566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8D0EEA5-DFDD-4016-B960-0CAC115B5B6B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Directories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cs typeface="Times New Roman" panose="02020603050405020304" pitchFamily="18" charset="0"/>
              </a:rPr>
              <a:t>The PHP scripting engine returns the navigation shortcuts (“.” and “..”) when it reads a directory</a:t>
            </a:r>
          </a:p>
          <a:p>
            <a:pPr eaLnBrk="1" hangingPunct="1"/>
            <a:r>
              <a:rPr lang="en-US" altLang="en-US" sz="2400" smtClean="0">
                <a:cs typeface="Times New Roman" panose="02020603050405020304" pitchFamily="18" charset="0"/>
              </a:rPr>
              <a:t>The </a:t>
            </a:r>
            <a:r>
              <a:rPr lang="en-US" altLang="en-US" sz="240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strcmp() </a:t>
            </a:r>
            <a:r>
              <a:rPr lang="en-US" altLang="en-US" sz="2400" smtClean="0">
                <a:cs typeface="Times New Roman" panose="02020603050405020304" pitchFamily="18" charset="0"/>
              </a:rPr>
              <a:t>function can be used to exclude those entries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      …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while ($CurFile = readdir($DirOpen)) 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if ((strcmp($CurFile, '.') != 0) &amp;&amp;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	(strcmp($CurFile, '..') != 0))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	echo "&lt;a href=\"files/" . $CurFile . "\"&gt;" .    $CurFile . "&lt;/a&gt;&lt;br /&gt;";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24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     …</a:t>
            </a:r>
            <a:endParaRPr lang="en-US" altLang="en-US" sz="20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4987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01FFD56-882E-45CA-A44C-B95ED9B11EBE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Directories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scandir()</a:t>
            </a:r>
            <a:r>
              <a:rPr lang="en-US" altLang="en-US" smtClean="0"/>
              <a:t> function returns the names of the entries in a directory to an array sorted in ascending alphabetical order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</a:t>
            </a: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$Dir = "/var/html/uploads";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$DirEntries = scandir($Dir);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	foreach ($DirEntries as $Entry) {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echo $Entry . "&lt;br /&gt;\n";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altLang="en-US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240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6650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EBD39BD-6DC3-49F5-A9EF-14F001DBFF4E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Directories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431925" algn="l"/>
              </a:tabLst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mkdir()</a:t>
            </a:r>
            <a:r>
              <a:rPr lang="en-US" altLang="en-US" smtClean="0"/>
              <a:t> function creates a new directory</a:t>
            </a:r>
          </a:p>
          <a:p>
            <a:pPr eaLnBrk="1" hangingPunct="1">
              <a:tabLst>
                <a:tab pos="1431925" algn="l"/>
              </a:tabLst>
            </a:pPr>
            <a:r>
              <a:rPr lang="en-US" altLang="en-US" smtClean="0"/>
              <a:t>To create a new directory within the current directory:</a:t>
            </a:r>
          </a:p>
          <a:p>
            <a:pPr lvl="1" eaLnBrk="1" hangingPunct="1">
              <a:tabLst>
                <a:tab pos="1431925" algn="l"/>
              </a:tabLst>
            </a:pPr>
            <a:r>
              <a:rPr lang="en-US" altLang="en-US" smtClean="0"/>
              <a:t>Pass just the name of the directory you want to create to the </a:t>
            </a:r>
            <a:r>
              <a:rPr lang="en-US" altLang="en-US" smtClean="0">
                <a:latin typeface="Courier New" panose="02070309020205020404" pitchFamily="49" charset="0"/>
              </a:rPr>
              <a:t>mkdir()</a:t>
            </a:r>
            <a:r>
              <a:rPr lang="en-US" altLang="en-US" smtClean="0"/>
              <a:t> function</a:t>
            </a:r>
          </a:p>
          <a:p>
            <a:pPr lvl="1" eaLnBrk="1" hangingPunct="1">
              <a:buFontTx/>
              <a:buNone/>
              <a:tabLst>
                <a:tab pos="1431925" algn="l"/>
              </a:tabLst>
            </a:pPr>
            <a:endParaRPr lang="en-US" altLang="en-US" smtClean="0"/>
          </a:p>
          <a:p>
            <a:pPr lvl="1" eaLnBrk="1" hangingPunct="1">
              <a:buFontTx/>
              <a:buNone/>
              <a:tabLst>
                <a:tab pos="1431925" algn="l"/>
              </a:tabLst>
            </a:pPr>
            <a:r>
              <a:rPr lang="en-US" altLang="en-US" smtClean="0"/>
              <a:t>		</a:t>
            </a: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mkdir("volunteers");</a:t>
            </a:r>
          </a:p>
          <a:p>
            <a:pPr lvl="1" eaLnBrk="1" hangingPunct="1">
              <a:buFontTx/>
              <a:buNone/>
              <a:tabLst>
                <a:tab pos="1431925" algn="l"/>
              </a:tabLst>
            </a:pPr>
            <a:endParaRPr lang="en-US" altLang="en-US" sz="22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431925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3390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69A6743-7043-446B-A77D-3C7AEBAC5291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Directories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To create a new directory in a location other than the current directory:</a:t>
            </a:r>
          </a:p>
          <a:p>
            <a:pPr lvl="1" eaLnBrk="1" hangingPunct="1"/>
            <a:r>
              <a:rPr lang="en-US" altLang="en-US" sz="3000" smtClean="0"/>
              <a:t>Use a relative or an absolute path</a:t>
            </a:r>
          </a:p>
          <a:p>
            <a:pPr lvl="1" eaLnBrk="1" hangingPunct="1">
              <a:buFontTx/>
              <a:buNone/>
            </a:pPr>
            <a:endParaRPr lang="en-US" altLang="en-US" sz="3000" smtClean="0"/>
          </a:p>
          <a:p>
            <a:pPr lvl="2"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mkdir("../event");</a:t>
            </a:r>
          </a:p>
          <a:p>
            <a:pPr lvl="2" eaLnBrk="1" hangingPunct="1">
              <a:buFontTx/>
              <a:buNone/>
            </a:pPr>
            <a:endParaRPr lang="en-US" altLang="en-US" sz="2600" smtClean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Times New Roman" panose="02020603050405020304" pitchFamily="18" charset="0"/>
              </a:rPr>
              <a:t>mkdir("/bin/PHP/utilities");</a:t>
            </a:r>
          </a:p>
          <a:p>
            <a:pPr lvl="2" eaLnBrk="1" hangingPunct="1">
              <a:buFontTx/>
              <a:buNone/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xmlns="" val="317343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4C542F4-A9CB-4EC3-820F-12778366230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Directories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endParaRPr lang="en-US" sz="2600" dirty="0" smtClean="0">
              <a:latin typeface="Courier New" pitchFamily="49" charset="0"/>
            </a:endParaRPr>
          </a:p>
          <a:p>
            <a:pPr lvl="2" eaLnBrk="1" hangingPunct="1">
              <a:buFontTx/>
              <a:buNone/>
              <a:defRPr/>
            </a:pPr>
            <a:endParaRPr lang="en-US" sz="2200" dirty="0" smtClean="0">
              <a:latin typeface="Courier New" pitchFamily="49" charset="0"/>
            </a:endParaRPr>
          </a:p>
          <a:p>
            <a:pPr lvl="2" eaLnBrk="1" hangingPunct="1">
              <a:buFontTx/>
              <a:buNone/>
              <a:defRPr/>
            </a:pPr>
            <a:endParaRPr lang="en-US" sz="2200" dirty="0" smtClean="0">
              <a:latin typeface="Courier New" pitchFamily="49" charset="0"/>
            </a:endParaRPr>
          </a:p>
          <a:p>
            <a:pPr lvl="2" eaLnBrk="1" hangingPunct="1">
              <a:buFontTx/>
              <a:buNone/>
              <a:defRPr/>
            </a:pPr>
            <a:endParaRPr lang="en-US" sz="2200" dirty="0" smtClean="0">
              <a:latin typeface="Courier New" pitchFamily="49" charset="0"/>
            </a:endParaRPr>
          </a:p>
          <a:p>
            <a:pPr lvl="2" eaLnBrk="1" hangingPunct="1">
              <a:buFontTx/>
              <a:buNone/>
              <a:defRPr/>
            </a:pPr>
            <a:endParaRPr lang="en-US" sz="1800" b="1" dirty="0" smtClean="0"/>
          </a:p>
          <a:p>
            <a:pPr lvl="1" eaLnBrk="1" hangingPunct="1">
              <a:buFontTx/>
              <a:buNone/>
              <a:defRPr/>
            </a:pPr>
            <a:endParaRPr lang="en-US" sz="2000" b="1" dirty="0" smtClean="0"/>
          </a:p>
          <a:p>
            <a:pPr lvl="1" eaLnBrk="1" hangingPunct="1">
              <a:buFontTx/>
              <a:buNone/>
              <a:defRPr/>
            </a:pPr>
            <a:endParaRPr lang="en-US" sz="2000" b="1" dirty="0" smtClean="0"/>
          </a:p>
          <a:p>
            <a:pPr lvl="1" eaLnBrk="1" hangingPunct="1">
              <a:buFontTx/>
              <a:buNone/>
              <a:defRPr/>
            </a:pPr>
            <a:endParaRPr lang="en-US" sz="2000" b="1" dirty="0" smtClean="0"/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  <a:cs typeface="+mn-cs"/>
              </a:rPr>
              <a:t>Figure 5-4  Warning that appears if a directory already exists</a:t>
            </a:r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7854" y="1704109"/>
            <a:ext cx="6211888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8749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BCC2538-CE51-41A8-A4C8-50CABE157F4C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File Types and Permissions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File types </a:t>
            </a:r>
            <a:r>
              <a:rPr lang="en-US" altLang="en-US" dirty="0" smtClean="0"/>
              <a:t>affect how information is stored in files and retrieved from them</a:t>
            </a:r>
          </a:p>
          <a:p>
            <a:pPr eaLnBrk="1" hangingPunct="1"/>
            <a:r>
              <a:rPr lang="en-US" altLang="en-US" b="1" dirty="0" smtClean="0"/>
              <a:t>File permissions </a:t>
            </a:r>
            <a:r>
              <a:rPr lang="en-US" altLang="en-US" dirty="0" smtClean="0"/>
              <a:t>determine the actions that a specific user can and cannot perform on a file</a:t>
            </a:r>
          </a:p>
          <a:p>
            <a:r>
              <a:rPr lang="en-US" altLang="en-US" dirty="0" smtClean="0"/>
              <a:t>A </a:t>
            </a:r>
            <a:r>
              <a:rPr lang="en-US" altLang="en-US" b="1" dirty="0" smtClean="0"/>
              <a:t>binary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file</a:t>
            </a:r>
            <a:r>
              <a:rPr lang="en-US" altLang="en-US" dirty="0" smtClean="0"/>
              <a:t> is a series of characters or bytes for which PHP attaches no special meaning</a:t>
            </a:r>
          </a:p>
          <a:p>
            <a:pPr lvl="1"/>
            <a:r>
              <a:rPr lang="en-US" altLang="en-US" dirty="0" smtClean="0"/>
              <a:t>Structure is determined by the application that reads or writes to the file</a:t>
            </a:r>
          </a:p>
          <a:p>
            <a:r>
              <a:rPr lang="en-US" altLang="en-US" dirty="0" smtClean="0"/>
              <a:t>A </a:t>
            </a:r>
            <a:r>
              <a:rPr lang="en-US" altLang="en-US" b="1" dirty="0" smtClean="0"/>
              <a:t>text file</a:t>
            </a:r>
            <a:r>
              <a:rPr lang="en-US" altLang="en-US" dirty="0" smtClean="0"/>
              <a:t> has only printable characters and a small set of control or formatting characters</a:t>
            </a:r>
          </a:p>
          <a:p>
            <a:pPr lvl="1"/>
            <a:r>
              <a:rPr lang="en-US" altLang="en-US" dirty="0" smtClean="0"/>
              <a:t>Text files translate the end-of-line character sequences such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\r\n </a:t>
            </a:r>
            <a:r>
              <a:rPr lang="en-US" altLang="en-US" dirty="0" smtClean="0"/>
              <a:t>to carriage returns</a:t>
            </a:r>
          </a:p>
        </p:txBody>
      </p:sp>
    </p:spTree>
    <p:extLst>
      <p:ext uri="{BB962C8B-B14F-4D97-AF65-F5344CB8AC3E}">
        <p14:creationId xmlns:p14="http://schemas.microsoft.com/office/powerpoint/2010/main" xmlns="" val="96805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0821EED-E065-4F58-A662-B0BED443CBBD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Obtaining File and Directory Information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smtClean="0"/>
              <a:t>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smtClean="0"/>
              <a:t>  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6682"/>
            <a:ext cx="61023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9398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7EAD8A8-F28B-45D1-916F-7895427825C3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Obtaining File and Directory Information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smtClean="0"/>
              <a:t>      </a:t>
            </a:r>
          </a:p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>
              <a:buFontTx/>
              <a:buNone/>
            </a:pPr>
            <a:r>
              <a:rPr lang="en-US" altLang="en-US" sz="2000" b="1" smtClean="0"/>
              <a:t>	</a:t>
            </a:r>
          </a:p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>
              <a:buFontTx/>
              <a:buNone/>
            </a:pPr>
            <a:endParaRPr lang="en-US" altLang="en-US" sz="1600" b="1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</p:txBody>
      </p:sp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858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7682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B714E76-0B17-4B7E-90E9-4DEA57AF7E81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Obtaining File and Directory Information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$Dir = "/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var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/html/uploads";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if (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is_dir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($Dir))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	echo "&lt;table border='1' width='100%'&gt;\n";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	echo "&lt;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tr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&gt;&lt;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th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&gt;Filename&lt;/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th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&gt;&lt;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th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&gt;File Size&lt;/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th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&gt;</a:t>
            </a:r>
          </a:p>
          <a:p>
            <a:pPr lvl="2"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400" dirty="0" smtClean="0"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400" dirty="0" err="1" smtClean="0">
                <a:latin typeface="Courier New"/>
                <a:ea typeface="Times New Roman"/>
                <a:cs typeface="Times New Roman"/>
              </a:rPr>
              <a:t>th</a:t>
            </a:r>
            <a:r>
              <a:rPr lang="en-US" sz="1400" dirty="0" smtClean="0">
                <a:latin typeface="Courier New"/>
                <a:ea typeface="Times New Roman"/>
                <a:cs typeface="Times New Roman"/>
              </a:rPr>
              <a:t>&gt;File Type&lt;/</a:t>
            </a:r>
            <a:r>
              <a:rPr lang="en-US" sz="1400" dirty="0" err="1" smtClean="0">
                <a:latin typeface="Courier New"/>
                <a:ea typeface="Times New Roman"/>
                <a:cs typeface="Times New Roman"/>
              </a:rPr>
              <a:t>th</a:t>
            </a:r>
            <a:r>
              <a:rPr lang="en-US" sz="1400" dirty="0" smtClean="0">
                <a:latin typeface="Courier New"/>
                <a:ea typeface="Times New Roman"/>
                <a:cs typeface="Times New Roman"/>
              </a:rPr>
              <a:t>&gt;&lt;/</a:t>
            </a:r>
            <a:r>
              <a:rPr lang="en-US" sz="1400" dirty="0" err="1" smtClean="0">
                <a:latin typeface="Courier New"/>
                <a:ea typeface="Times New Roman"/>
                <a:cs typeface="Times New Roman"/>
              </a:rPr>
              <a:t>tr</a:t>
            </a:r>
            <a:r>
              <a:rPr lang="en-US" sz="1400" dirty="0" smtClean="0">
                <a:latin typeface="Courier New"/>
                <a:ea typeface="Times New Roman"/>
                <a:cs typeface="Times New Roman"/>
              </a:rPr>
              <a:t>&gt;\n";</a:t>
            </a:r>
          </a:p>
          <a:p>
            <a:pPr lvl="2" indent="-801688"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 $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DirEntries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scandir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($Dir);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Times New Roman"/>
                <a:ea typeface="Times New Roman"/>
              </a:rPr>
              <a:t>	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foreach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($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DirEntries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as $Entry)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Times New Roman"/>
                <a:ea typeface="Times New Roman"/>
              </a:rPr>
              <a:t>		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$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EntryFullName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= $Dir . "/" . $Entry;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		 echo "&lt;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tr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&gt;&lt;td&gt;" . 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htmlentities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($Entry) . "&lt;/td&gt;&lt;td&gt;" .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		 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filesize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($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EntryFullName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) . "&lt;/td&gt;&lt;td&gt;" .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		 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filetype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($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EntryFullName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) . "&lt;/td&gt;&lt;/</a:t>
            </a:r>
            <a:r>
              <a:rPr lang="en-US" sz="1800" dirty="0" err="1" smtClean="0">
                <a:latin typeface="Courier New"/>
                <a:ea typeface="Times New Roman"/>
                <a:cs typeface="Times New Roman"/>
              </a:rPr>
              <a:t>tr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&gt;\n";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Times New Roman"/>
                <a:ea typeface="Times New Roman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echo "&lt;/table&gt;\n";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} else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	</a:t>
            </a:r>
            <a:r>
              <a:rPr lang="en-US" sz="1800" dirty="0" smtClean="0">
                <a:latin typeface="Courier New" pitchFamily="49" charset="0"/>
                <a:ea typeface="Times New Roman"/>
                <a:cs typeface="Courier New" pitchFamily="49" charset="0"/>
              </a:rPr>
              <a:t>echo "&lt;p&gt;The directory " . </a:t>
            </a:r>
            <a:r>
              <a:rPr lang="en-US" sz="18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htmlentities</a:t>
            </a:r>
            <a:r>
              <a:rPr lang="en-US" sz="1800" dirty="0" smtClean="0">
                <a:latin typeface="Courier New" pitchFamily="49" charset="0"/>
                <a:ea typeface="Times New Roman"/>
                <a:cs typeface="Courier New" pitchFamily="49" charset="0"/>
              </a:rPr>
              <a:t>($Dir) . " does not exist.&lt;/p&gt;";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69913" algn="l"/>
                <a:tab pos="1311275" algn="l"/>
                <a:tab pos="217328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Times New Roman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23640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DA0248A-CA4A-4882-ACB7-9785CFC6909F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Obtaining File and Directory Information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endParaRPr lang="en-US" sz="2000" b="1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r>
              <a:rPr lang="en-US" sz="2000" b="1" dirty="0" smtClean="0"/>
              <a:t>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endParaRPr lang="en-US" sz="2000" b="1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endParaRPr lang="en-US" sz="2000" b="1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r>
              <a:rPr lang="en-US" sz="2000" b="1" dirty="0" smtClean="0"/>
              <a:t>Figure 5-5 Output of script with file and directory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tabLst>
                <a:tab pos="1655763" algn="l"/>
              </a:tabLst>
              <a:defRPr/>
            </a:pPr>
            <a:r>
              <a:rPr lang="en-US" sz="2000" b="1" dirty="0" smtClean="0"/>
              <a:t>information functions</a:t>
            </a:r>
          </a:p>
          <a:p>
            <a:pPr eaLnBrk="1" hangingPunct="1">
              <a:lnSpc>
                <a:spcPct val="90000"/>
              </a:lnSpc>
              <a:tabLst>
                <a:tab pos="1655763" algn="l"/>
              </a:tabLst>
              <a:defRPr/>
            </a:pPr>
            <a:endParaRPr lang="en-US" dirty="0" smtClean="0"/>
          </a:p>
        </p:txBody>
      </p:sp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680730"/>
            <a:ext cx="53530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4127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4A57987-2A2A-4589-937C-05BB66AB161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Obtaining File and Directory Information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Times New Roman" panose="02020603050405020304" pitchFamily="18" charset="0"/>
                <a:cs typeface="Courier New" panose="02070309020205020404" pitchFamily="49" charset="0"/>
              </a:rPr>
              <a:t>The following table returns additional information about files and directories: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53145"/>
            <a:ext cx="58689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1664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AB156B7-C326-49B6-A997-B834460E44A3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Uploading and Downloading Files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Times New Roman" panose="02020603050405020304" pitchFamily="18" charset="0"/>
                <a:cs typeface="Courier New" panose="02070309020205020404" pitchFamily="49" charset="0"/>
              </a:rPr>
              <a:t>Web applications allow visitors to upload files to and from from their local computer (often referred to as the </a:t>
            </a:r>
            <a:r>
              <a:rPr lang="en-US" altLang="en-US" b="1" smtClean="0">
                <a:ea typeface="Times New Roman" panose="02020603050405020304" pitchFamily="18" charset="0"/>
                <a:cs typeface="Courier New" panose="02070309020205020404" pitchFamily="49" charset="0"/>
              </a:rPr>
              <a:t>client</a:t>
            </a:r>
            <a:r>
              <a:rPr lang="en-US" altLang="en-US" smtClean="0"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mtClean="0">
                <a:ea typeface="Times New Roman" panose="02020603050405020304" pitchFamily="18" charset="0"/>
                <a:cs typeface="Courier New" panose="02070309020205020404" pitchFamily="49" charset="0"/>
              </a:rPr>
              <a:t>The files that are uploaded and downloaded may be simple text files or more complex file types, such as images, documents, or spreadsheets</a:t>
            </a:r>
          </a:p>
          <a:p>
            <a:pPr eaLnBrk="1" hangingPunct="1"/>
            <a:endParaRPr lang="en-US" altLang="en-US" smtClean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mtClean="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0403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0C27314-5E1B-4C02-8A31-4AC70208118E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Selecting the File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Files are uploaded through an HTML form using the “post” method</a:t>
            </a:r>
          </a:p>
          <a:p>
            <a:pPr eaLnBrk="1" hangingPunct="1"/>
            <a:r>
              <a:rPr lang="en-US" altLang="en-US" sz="20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An </a:t>
            </a:r>
            <a:r>
              <a:rPr lang="en-US" altLang="en-US" sz="20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enctype</a:t>
            </a:r>
            <a:r>
              <a:rPr lang="en-US" altLang="en-US" sz="20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 attribute in the opening form tag must have a value of “multipart/form-data,” which instructs the browser to post multiple sections – one for regular form data and one for the file contents</a:t>
            </a:r>
          </a:p>
          <a:p>
            <a:r>
              <a:rPr lang="en-US" altLang="en-US" sz="20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lang="en-US" altLang="en-US" sz="2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en-US" altLang="en-US" sz="20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 input field creates a Browse button for the user to navigate to the appropriate file to upload</a:t>
            </a:r>
          </a:p>
          <a:p>
            <a:pPr>
              <a:buNone/>
            </a:pPr>
            <a:r>
              <a:rPr lang="en-US" altLang="en-US" sz="2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&lt;input type="file" name="</a:t>
            </a:r>
            <a:r>
              <a:rPr lang="en-US" altLang="en-US" sz="20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picture_file</a:t>
            </a:r>
            <a:r>
              <a:rPr lang="en-US" altLang="en-US" sz="2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/&gt;</a:t>
            </a:r>
            <a:endParaRPr lang="en-US" altLang="en-US" sz="2000" dirty="0" smtClean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altLang="en-US" sz="20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lang="en-US" altLang="en-US" sz="2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MAX_FILE_SIZE</a:t>
            </a:r>
            <a:r>
              <a:rPr lang="en-US" altLang="en-US" sz="20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 (uppercase) attribute of a hidden form field specifies the maximum number of bytes allowed in the uploaded file</a:t>
            </a:r>
          </a:p>
          <a:p>
            <a:pPr lvl="1"/>
            <a:r>
              <a:rPr lang="en-US" altLang="en-US" sz="16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lang="en-US" alt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MAX_FILE_SIZE</a:t>
            </a:r>
            <a:r>
              <a:rPr lang="en-US" altLang="en-US" sz="16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 hidden field must appear before the file input field</a:t>
            </a:r>
          </a:p>
        </p:txBody>
      </p:sp>
    </p:spTree>
    <p:extLst>
      <p:ext uri="{BB962C8B-B14F-4D97-AF65-F5344CB8AC3E}">
        <p14:creationId xmlns:p14="http://schemas.microsoft.com/office/powerpoint/2010/main" xmlns="" val="174408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103A954-06CA-4C8A-8CE8-9F5B448A9075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Retrieving the File Information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6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When the form is posted, information for the uploaded file is stored in the </a:t>
            </a:r>
            <a:r>
              <a:rPr lang="en-US" alt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$_FILES</a:t>
            </a:r>
            <a:r>
              <a:rPr lang="en-US" altLang="en-US" sz="16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ea typeface="Times New Roman" panose="02020603050405020304" pitchFamily="18" charset="0"/>
                <a:cs typeface="Courier New" panose="02070309020205020404" pitchFamily="49" charset="0"/>
              </a:rPr>
              <a:t>autoglobal</a:t>
            </a:r>
            <a:r>
              <a:rPr lang="en-US" altLang="en-US" sz="16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 array</a:t>
            </a:r>
          </a:p>
          <a:p>
            <a:pPr eaLnBrk="1" hangingPunct="1"/>
            <a:r>
              <a:rPr lang="en-US" altLang="en-US" sz="16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lang="en-US" alt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$_FILES[] </a:t>
            </a:r>
            <a:r>
              <a:rPr lang="en-US" altLang="en-US" sz="16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array contains five elements:</a:t>
            </a:r>
          </a:p>
          <a:p>
            <a:pPr eaLnBrk="1" hangingPunct="1">
              <a:buNone/>
            </a:pPr>
            <a:endParaRPr lang="en-US" altLang="en-US" sz="1600" dirty="0" smtClean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637794" lvl="1" indent="-342900" eaLnBrk="1" hangingPunct="1">
              <a:buFont typeface="+mj-lt"/>
              <a:buAutoNum type="arabicPeriod"/>
            </a:pP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$_FILES['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picture_file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']['error'] // Contains the error code associated with 	the file</a:t>
            </a:r>
          </a:p>
          <a:p>
            <a:pPr marL="637794" lvl="1" indent="-342900" eaLnBrk="1" hangingPunct="1">
              <a:buFont typeface="+mj-lt"/>
              <a:buAutoNum type="arabicPeriod"/>
            </a:pP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$_FILES['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picture_file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']['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tmp_name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 // Contains the temporary location of the file contents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$_FILES['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picture_file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']['name'] // Contains the name of the original file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$_FILES['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picture_file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']['size'] // Contains the size of the uploaded file in bytes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$_FILES['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picture_file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']['type'] // Contains the type of the file</a:t>
            </a:r>
          </a:p>
        </p:txBody>
      </p:sp>
    </p:spTree>
    <p:extLst>
      <p:ext uri="{BB962C8B-B14F-4D97-AF65-F5344CB8AC3E}">
        <p14:creationId xmlns:p14="http://schemas.microsoft.com/office/powerpoint/2010/main" xmlns="" val="1682902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0133DCD-86D6-4382-B73E-54C5FE144CAB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Storing the Uploaded File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525963"/>
          </a:xfrm>
        </p:spPr>
        <p:txBody>
          <a:bodyPr/>
          <a:lstStyle/>
          <a:p>
            <a:pPr marL="3413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2800" smtClean="0">
                <a:ea typeface="Times New Roman" panose="02020603050405020304" pitchFamily="18" charset="0"/>
                <a:cs typeface="Courier New" panose="02070309020205020404" pitchFamily="49" charset="0"/>
              </a:rPr>
              <a:t>Uploaded files are either public or private depending on whether they should be immediately available or verified first</a:t>
            </a:r>
          </a:p>
          <a:p>
            <a:pPr marL="741363" lvl="2" indent="-341313" eaLnBrk="1" hangingPunct="1"/>
            <a:r>
              <a:rPr lang="en-US" altLang="en-US" sz="2600" b="1" smtClean="0"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altLang="en-US" sz="2600" smtClean="0">
                <a:ea typeface="Times New Roman" panose="02020603050405020304" pitchFamily="18" charset="0"/>
                <a:cs typeface="Courier New" panose="02070309020205020404" pitchFamily="49" charset="0"/>
              </a:rPr>
              <a:t>files are freely available to anyone visiting the Web site</a:t>
            </a:r>
          </a:p>
          <a:p>
            <a:pPr marL="741363" lvl="2" indent="-341313" eaLnBrk="1" hangingPunct="1"/>
            <a:r>
              <a:rPr lang="en-US" altLang="en-US" sz="2600" b="1" smtClean="0"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altLang="en-US" sz="2600" smtClean="0">
                <a:ea typeface="Times New Roman" panose="02020603050405020304" pitchFamily="18" charset="0"/>
                <a:cs typeface="Courier New" panose="02070309020205020404" pitchFamily="49" charset="0"/>
              </a:rPr>
              <a:t> files are only available to authorized visitors</a:t>
            </a:r>
          </a:p>
          <a:p>
            <a:pPr marL="341313" lvl="1" indent="-341313" eaLnBrk="1" hangingPunct="1">
              <a:buFont typeface="Arial" panose="020B0604020202020204" pitchFamily="34" charset="0"/>
              <a:buChar char="•"/>
            </a:pPr>
            <a:endParaRPr lang="en-US" altLang="en-US" sz="2800" b="1" smtClean="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924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5907974-87F6-42DD-9D88-E85F5A33699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Storing the Uploaded File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lang="en-US" altLang="en-US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move_uploaded_file</a:t>
            </a:r>
            <a:r>
              <a:rPr lang="en-US" alt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 function moves the uploaded file from its temporary location to a permanent destination with the following syntax: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alt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move_uploaded_file</a:t>
            </a:r>
            <a:r>
              <a:rPr lang="en-US" alt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</a:t>
            </a:r>
            <a:r>
              <a:rPr lang="en-US" altLang="en-US" sz="1600" i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$filename</a:t>
            </a:r>
            <a:r>
              <a:rPr lang="en-US" alt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string </a:t>
            </a:r>
            <a:r>
              <a:rPr lang="en-US" altLang="en-US" sz="1600" i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$destination</a:t>
            </a:r>
            <a:r>
              <a:rPr lang="en-US" alt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en-US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i="1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$filename</a:t>
            </a: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is the contents of </a:t>
            </a:r>
            <a:r>
              <a:rPr lang="en-US" alt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$_FILES[</a:t>
            </a:r>
            <a:r>
              <a:rPr lang="en-US" altLang="en-US" i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en-US" i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filefield</a:t>
            </a:r>
            <a:r>
              <a:rPr lang="en-US" altLang="en-US" i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]['</a:t>
            </a:r>
            <a:r>
              <a:rPr lang="en-US" altLang="en-US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tmp_name</a:t>
            </a:r>
            <a:r>
              <a:rPr lang="en-US" alt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</a:t>
            </a: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i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$destination</a:t>
            </a: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is the path and filename of the location where the file will be stored. </a:t>
            </a:r>
          </a:p>
          <a:p>
            <a:pPr eaLnBrk="1" hangingPunct="1">
              <a:buFontTx/>
              <a:buNone/>
            </a:pPr>
            <a:endParaRPr lang="en-US" altLang="en-US" dirty="0" smtClean="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06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8227ABC-0017-4605-A689-AD9708426924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File Types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</a:t>
            </a:r>
          </a:p>
        </p:txBody>
      </p:sp>
      <p:pic>
        <p:nvPicPr>
          <p:cNvPr id="615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08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49725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002438A-2771-4608-9C16-F920EE7F748F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Storing the Uploaded File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The function returns </a:t>
            </a:r>
            <a:r>
              <a:rPr lang="en-US" alt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altLang="en-US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 if the move succeeds, and </a:t>
            </a:r>
            <a:r>
              <a:rPr lang="en-US" alt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alt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if the move fails</a:t>
            </a:r>
          </a:p>
          <a:p>
            <a:pPr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(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move_uploaded_file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($_FILES['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picture_file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']['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tmp_name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'], "uploads/" . $_FILES['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picture_file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']['name']) === FALSE) {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echo "Could not move uploaded file to \"uploads/" . 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htmlentities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($_FILES['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picture_file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']['name']) . "\"&lt;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/&gt;\n";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 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 {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 "Successfully uploaded \"uploads/" . 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htmlentities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($_FILES['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picture_file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']['name']) . "\"&lt;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/&gt;\n";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3622022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5EB3458-A260-4C33-9EE7-2FE3EB208E69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Downloading Files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Times New Roman" panose="02020603050405020304" pitchFamily="18" charset="0"/>
                <a:cs typeface="Courier New" panose="02070309020205020404" pitchFamily="49" charset="0"/>
              </a:rPr>
              <a:t>Files in the public XHTML directory structure can be downloaded with an XHTML hyperlink</a:t>
            </a:r>
          </a:p>
          <a:p>
            <a:pPr eaLnBrk="1" hangingPunct="1"/>
            <a:r>
              <a:rPr lang="en-US" altLang="en-US" smtClean="0">
                <a:ea typeface="Times New Roman" panose="02020603050405020304" pitchFamily="18" charset="0"/>
                <a:cs typeface="Courier New" panose="02070309020205020404" pitchFamily="49" charset="0"/>
              </a:rPr>
              <a:t>Files outside the public XHTML directory require a three-step process:</a:t>
            </a:r>
          </a:p>
          <a:p>
            <a:pPr lvl="1" eaLnBrk="1" hangingPunct="1"/>
            <a:r>
              <a:rPr lang="en-US" altLang="en-US" smtClean="0">
                <a:ea typeface="Times New Roman" panose="02020603050405020304" pitchFamily="18" charset="0"/>
                <a:cs typeface="Courier New" panose="02070309020205020404" pitchFamily="49" charset="0"/>
              </a:rPr>
              <a:t>Tell the script which file to download</a:t>
            </a:r>
          </a:p>
          <a:p>
            <a:pPr lvl="1" eaLnBrk="1" hangingPunct="1"/>
            <a:r>
              <a:rPr lang="en-US" altLang="en-US" smtClean="0">
                <a:ea typeface="Times New Roman" panose="02020603050405020304" pitchFamily="18" charset="0"/>
                <a:cs typeface="Courier New" panose="02070309020205020404" pitchFamily="49" charset="0"/>
              </a:rPr>
              <a:t>Provide the appropriate headers</a:t>
            </a:r>
          </a:p>
          <a:p>
            <a:pPr lvl="1" eaLnBrk="1" hangingPunct="1"/>
            <a:r>
              <a:rPr lang="en-US" altLang="en-US" smtClean="0">
                <a:ea typeface="Times New Roman" panose="02020603050405020304" pitchFamily="18" charset="0"/>
                <a:cs typeface="Courier New" panose="02070309020205020404" pitchFamily="49" charset="0"/>
              </a:rPr>
              <a:t>Send the file</a:t>
            </a:r>
          </a:p>
          <a:p>
            <a:pPr eaLnBrk="1" hangingPunct="1"/>
            <a:r>
              <a:rPr lang="en-US" altLang="en-US" smtClean="0"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lang="en-US" altLang="en-US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header()</a:t>
            </a:r>
            <a:r>
              <a:rPr lang="en-US" altLang="en-US" smtClean="0">
                <a:ea typeface="Times New Roman" panose="02020603050405020304" pitchFamily="18" charset="0"/>
                <a:cs typeface="Courier New" panose="02070309020205020404" pitchFamily="49" charset="0"/>
              </a:rPr>
              <a:t> function is used to return header information to the Web browser</a:t>
            </a:r>
          </a:p>
        </p:txBody>
      </p:sp>
    </p:spTree>
    <p:extLst>
      <p:ext uri="{BB962C8B-B14F-4D97-AF65-F5344CB8AC3E}">
        <p14:creationId xmlns:p14="http://schemas.microsoft.com/office/powerpoint/2010/main" xmlns="" val="1664805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F07DD0F-EC04-48E1-A446-DA8E39CAE6C3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Downloading Files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891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2133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8254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 form for uploading pictures for a high school reunion. The form should have text input fields for the person’s name and a file input field for the image.</a:t>
            </a:r>
          </a:p>
          <a:p>
            <a:r>
              <a:rPr lang="en-US" dirty="0" smtClean="0"/>
              <a:t>Create a separate web page that displays the pictures with a caption showing the person’s name.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1C6A131-2FB6-4BD1-BDA7-BA1FFD581011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an Entire File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PHP supports two basic functions for writing data to text files: </a:t>
            </a:r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file_put_contents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writes or appends a text string to a file and returns the number of bytes written to the file</a:t>
            </a:r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fwrite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incrementally writes data to a text file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file_put_contents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writes or appends a text string to a file</a:t>
            </a:r>
          </a:p>
          <a:p>
            <a:r>
              <a:rPr lang="en-US" altLang="en-US" dirty="0" smtClean="0"/>
              <a:t>The syntax for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file_put_contents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is:</a:t>
            </a:r>
          </a:p>
          <a:p>
            <a:pPr>
              <a:buNone/>
            </a:pPr>
            <a:r>
              <a:rPr lang="en-US" altLang="en-US" dirty="0" smtClean="0"/>
              <a:t> 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file_put_contents</a:t>
            </a:r>
            <a:r>
              <a:rPr lang="en-US" altLang="en-US" sz="2200" dirty="0" smtClean="0">
                <a:latin typeface="Courier New" panose="02070309020205020404" pitchFamily="49" charset="0"/>
              </a:rPr>
              <a:t> (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filename</a:t>
            </a:r>
            <a:r>
              <a:rPr lang="en-US" altLang="en-US" sz="22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string</a:t>
            </a:r>
            <a:r>
              <a:rPr lang="en-US" altLang="en-US" sz="2200" dirty="0" smtClean="0">
                <a:latin typeface="Courier New" panose="02070309020205020404" pitchFamily="49" charset="0"/>
              </a:rPr>
              <a:t>[, 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options</a:t>
            </a:r>
            <a:r>
              <a:rPr lang="en-US" altLang="en-US" sz="2200" dirty="0" smtClean="0">
                <a:latin typeface="Courier New" panose="02070309020205020404" pitchFamily="49" charset="0"/>
              </a:rPr>
              <a:t>])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7751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222C8ED-C7C1-46A5-AC25-640FE0EDCC7D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Writing an Entire File Example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$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EventVolunteers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1800" dirty="0" smtClean="0"/>
              <a:t>"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Blair, Dennis\n</a:t>
            </a:r>
            <a:r>
              <a:rPr lang="en-US" altLang="en-US" sz="1800" dirty="0" smtClean="0"/>
              <a:t> 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$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EventVolunteers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.= </a:t>
            </a:r>
            <a:r>
              <a:rPr lang="en-US" altLang="en-US" sz="1800" dirty="0" smtClean="0"/>
              <a:t>"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Hernandez, Louis\n</a:t>
            </a:r>
            <a:r>
              <a:rPr lang="en-US" altLang="en-US" sz="1800" dirty="0" smtClean="0"/>
              <a:t> 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$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EventVolunteers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.= </a:t>
            </a:r>
            <a:r>
              <a:rPr lang="en-US" altLang="en-US" sz="1800" dirty="0" smtClean="0"/>
              <a:t>"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Miller, Erica\n</a:t>
            </a:r>
            <a:r>
              <a:rPr lang="en-US" altLang="en-US" sz="1800" dirty="0" smtClean="0"/>
              <a:t> 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$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EventVolunteers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.= </a:t>
            </a:r>
            <a:r>
              <a:rPr lang="en-US" altLang="en-US" sz="1800" dirty="0" smtClean="0"/>
              <a:t>"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Morinaga, Scott\n</a:t>
            </a:r>
            <a:r>
              <a:rPr lang="en-US" altLang="en-US" sz="1800" dirty="0" smtClean="0"/>
              <a:t> 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$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EventVolunteers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.= </a:t>
            </a:r>
            <a:r>
              <a:rPr lang="en-US" altLang="en-US" sz="1800" dirty="0" smtClean="0"/>
              <a:t>"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Picard, Raymond\n</a:t>
            </a:r>
            <a:r>
              <a:rPr lang="en-US" altLang="en-US" sz="1800" dirty="0" smtClean="0"/>
              <a:t> 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$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VolunteersFile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1800" dirty="0" smtClean="0"/>
              <a:t>"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volunteers.txt</a:t>
            </a:r>
            <a:r>
              <a:rPr lang="en-US" altLang="en-US" sz="1800" dirty="0" smtClean="0"/>
              <a:t> 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file_put_contents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($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VolunteersFile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, $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EventVolunteers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598980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3B84D1A-836D-44CD-8C9C-032BA6B94A6C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Writing an Entire File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733800"/>
            <a:ext cx="8763000" cy="1676400"/>
          </a:xfrm>
        </p:spPr>
        <p:txBody>
          <a:bodyPr/>
          <a:lstStyle/>
          <a:p>
            <a:pPr eaLnBrk="1" hangingPunct="1">
              <a:buFontTx/>
              <a:buNone/>
              <a:tabLst>
                <a:tab pos="914400" algn="l"/>
                <a:tab pos="1603375" algn="l"/>
              </a:tabLst>
            </a:pPr>
            <a:r>
              <a:rPr lang="en-US" altLang="en-US" sz="1600" smtClean="0">
                <a:latin typeface="Courier New" panose="02070309020205020404" pitchFamily="49" charset="0"/>
              </a:rPr>
              <a:t>if (file_put_contents($VolunteersFile, $EventVolunteers) &gt; 0)</a:t>
            </a:r>
          </a:p>
          <a:p>
            <a:pPr eaLnBrk="1" hangingPunct="1">
              <a:buFontTx/>
              <a:buNone/>
              <a:tabLst>
                <a:tab pos="914400" algn="l"/>
                <a:tab pos="1603375" algn="l"/>
              </a:tabLst>
            </a:pPr>
            <a:r>
              <a:rPr lang="en-US" altLang="en-US" sz="1600" smtClean="0">
                <a:latin typeface="Courier New" panose="02070309020205020404" pitchFamily="49" charset="0"/>
              </a:rPr>
              <a:t>		echo 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&lt;p&gt;Data was successfully written to the </a:t>
            </a:r>
          </a:p>
          <a:p>
            <a:pPr eaLnBrk="1" hangingPunct="1">
              <a:buFontTx/>
              <a:buNone/>
              <a:tabLst>
                <a:tab pos="914400" algn="l"/>
                <a:tab pos="1603375" algn="l"/>
              </a:tabLst>
            </a:pPr>
            <a:r>
              <a:rPr lang="en-US" altLang="en-US" sz="1600" smtClean="0">
                <a:latin typeface="Courier New" panose="02070309020205020404" pitchFamily="49" charset="0"/>
              </a:rPr>
              <a:t>			$VolunteersFile file.&lt;/p&gt;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  <a:tabLst>
                <a:tab pos="914400" algn="l"/>
                <a:tab pos="1603375" algn="l"/>
              </a:tabLst>
            </a:pPr>
            <a:r>
              <a:rPr lang="en-US" altLang="en-US" sz="1600" smtClean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buFontTx/>
              <a:buNone/>
              <a:tabLst>
                <a:tab pos="914400" algn="l"/>
                <a:tab pos="1603375" algn="l"/>
              </a:tabLst>
            </a:pPr>
            <a:r>
              <a:rPr lang="en-US" altLang="en-US" sz="1600" smtClean="0">
                <a:latin typeface="Courier New" panose="02070309020205020404" pitchFamily="49" charset="0"/>
              </a:rPr>
              <a:t>		echo 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&lt;p&gt;No data was written to the $VolunteersFile file.&lt;/p&gt;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If no data was written to the file, the function returns a value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Use the return value to determine whether data was successfully written to the file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xmlns="" val="258739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C5DC262-EF4B-4C03-BE04-097558B87E32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Writing an Entire File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FILE_USE_INCLUDE_PATH</a:t>
            </a:r>
            <a:r>
              <a:rPr lang="en-US" altLang="en-US" smtClean="0"/>
              <a:t> constant searches for the specified filename in the path that is assigned to the </a:t>
            </a:r>
            <a:r>
              <a:rPr lang="en-US" altLang="en-US" smtClean="0">
                <a:latin typeface="Courier New" panose="02070309020205020404" pitchFamily="49" charset="0"/>
              </a:rPr>
              <a:t>include_path</a:t>
            </a:r>
            <a:r>
              <a:rPr lang="en-US" altLang="en-US" smtClean="0"/>
              <a:t> directive in your php.ini configuration file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FILE_APPEND</a:t>
            </a:r>
            <a:r>
              <a:rPr lang="en-US" altLang="en-US" smtClean="0"/>
              <a:t> constant appends data to any existing contents in the specified filename instead of overwriting it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37444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8DBF9200-7678-42B0-A0C2-6F9B616F99AA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an Entire File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</a:t>
            </a:r>
          </a:p>
        </p:txBody>
      </p:sp>
      <p:pic>
        <p:nvPicPr>
          <p:cNvPr id="4506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4453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68989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41FBE9A-F8FE-4C27-8756-74AE2D4B6874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an Entire File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file_get_contents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/>
              <a:t>function reads the entire contents of a file into a string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$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DailyForecast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1600" dirty="0" smtClean="0"/>
              <a:t>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&lt;p&gt;&lt;strong&gt;San Francisco daily weather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forecast&lt;/strong&gt;: Today: Partly cloudy. Highs from the 60s to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mid 70s. West winds 5 to 15 mph. Tonight: Increasing clouds. Lows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in the mid 40s to lower 50s. West winds 5 to 10 mph.&lt;/p&gt;</a:t>
            </a:r>
            <a:r>
              <a:rPr lang="en-US" altLang="en-US" sz="1600" dirty="0" smtClean="0"/>
              <a:t>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en-US" sz="1600" b="1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 err="1" smtClean="0">
                <a:latin typeface="Courier New" panose="02070309020205020404" pitchFamily="49" charset="0"/>
              </a:rPr>
              <a:t>file_put_contents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sfweather.txt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, $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DailyForecast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altLang="en-US" sz="1600" b="1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$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SFWeather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=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file_get_contents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sfweather.txt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echo $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SFWeather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en-US" sz="1600" b="1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8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70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4F9AD78-C7D9-41E9-8616-3A336B51EA2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File Types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Different operating systems use different escape sequences to identify the end of a line:</a:t>
            </a:r>
          </a:p>
          <a:p>
            <a:pPr lvl="1"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\n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to end a line on a </a:t>
            </a:r>
            <a:r>
              <a:rPr lang="en-US" altLang="en-US" sz="2400" smtClean="0"/>
              <a:t>UNIX/Linux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</a:t>
            </a:r>
          </a:p>
          <a:p>
            <a:pPr lvl="1"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\n\r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to end a line on a Windows operating system</a:t>
            </a:r>
            <a:endParaRPr lang="en-US" altLang="en-US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altLang="en-US" sz="2400" smtClean="0">
                <a:latin typeface="Courier New" panose="02070309020205020404" pitchFamily="49" charset="0"/>
                <a:cs typeface="Times New Roman" panose="02020603050405020304" pitchFamily="18" charset="0"/>
              </a:rPr>
              <a:t>\r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to end a line on a Macintosh operating system.</a:t>
            </a:r>
            <a:endParaRPr lang="en-US" altLang="en-US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6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60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30434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4D4CBB9-CA10-4533-8C99-95BE695724B8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an Entire File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readfile() </a:t>
            </a:r>
            <a:r>
              <a:rPr lang="en-US" altLang="en-US" smtClean="0"/>
              <a:t>function displays the contents of a text file along with the file size to a Web browser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</a:t>
            </a:r>
            <a:r>
              <a:rPr lang="en-US" altLang="en-US" sz="2400" smtClean="0">
                <a:latin typeface="Courier New" panose="02070309020205020404" pitchFamily="49" charset="0"/>
              </a:rPr>
              <a:t>readfile(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sfweather.txt</a:t>
            </a:r>
            <a:r>
              <a:rPr lang="en-US" altLang="en-US" sz="2400" smtClean="0"/>
              <a:t>"</a:t>
            </a:r>
            <a:r>
              <a:rPr lang="en-US" altLang="en-US" sz="240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7239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8259A84-7097-42A8-BE01-26812591C9C5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an Entire File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file() </a:t>
            </a:r>
            <a:r>
              <a:rPr lang="en-US" altLang="en-US" dirty="0" smtClean="0"/>
              <a:t>function reads the entire contents of a file into an indexed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Automatically recognizes whether the lines in a text file end in </a:t>
            </a:r>
            <a:r>
              <a:rPr lang="en-US" altLang="en-US" dirty="0" smtClean="0">
                <a:latin typeface="Courier New" panose="02070309020205020404" pitchFamily="49" charset="0"/>
              </a:rPr>
              <a:t>\n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</a:rPr>
              <a:t>\r</a:t>
            </a:r>
            <a:r>
              <a:rPr lang="en-US" altLang="en-US" dirty="0" smtClean="0"/>
              <a:t>, or </a:t>
            </a:r>
            <a:r>
              <a:rPr lang="en-US" altLang="en-US" dirty="0" smtClean="0">
                <a:latin typeface="Courier New" panose="02070309020205020404" pitchFamily="49" charset="0"/>
              </a:rPr>
              <a:t>\r\n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$January = </a:t>
            </a:r>
            <a:r>
              <a:rPr lang="en-US" altLang="en-US" sz="1800" dirty="0" smtClean="0"/>
              <a:t>"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61, 42, 48\n </a:t>
            </a:r>
            <a:r>
              <a:rPr lang="en-US" altLang="en-US" sz="1800" dirty="0" smtClean="0"/>
              <a:t>"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$January .= </a:t>
            </a:r>
            <a:r>
              <a:rPr lang="en-US" altLang="en-US" sz="1800" dirty="0" smtClean="0"/>
              <a:t>"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62, 41, 49\n </a:t>
            </a:r>
            <a:r>
              <a:rPr lang="en-US" altLang="en-US" sz="1800" dirty="0" smtClean="0"/>
              <a:t>"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$January .= </a:t>
            </a:r>
            <a:r>
              <a:rPr lang="en-US" altLang="en-US" sz="1800" dirty="0" smtClean="0"/>
              <a:t>"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62, 41, 49\n </a:t>
            </a:r>
            <a:r>
              <a:rPr lang="en-US" altLang="en-US" sz="1800" dirty="0" smtClean="0"/>
              <a:t>"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$January .= </a:t>
            </a:r>
            <a:r>
              <a:rPr lang="en-US" altLang="en-US" sz="1800" dirty="0" smtClean="0"/>
              <a:t>"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64, 40, 51\n </a:t>
            </a:r>
            <a:r>
              <a:rPr lang="en-US" altLang="en-US" sz="1800" dirty="0" smtClean="0"/>
              <a:t>"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$January .= </a:t>
            </a:r>
            <a:r>
              <a:rPr lang="en-US" altLang="en-US" sz="1800" dirty="0" smtClean="0"/>
              <a:t>"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69, 44, 55\n </a:t>
            </a:r>
            <a:r>
              <a:rPr lang="en-US" altLang="en-US" sz="1800" dirty="0" smtClean="0"/>
              <a:t>"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$January .= </a:t>
            </a:r>
            <a:r>
              <a:rPr lang="en-US" altLang="en-US" sz="1800" dirty="0" smtClean="0"/>
              <a:t>"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69, 45, 52\n </a:t>
            </a:r>
            <a:r>
              <a:rPr lang="en-US" altLang="en-US" sz="1800" dirty="0" smtClean="0"/>
              <a:t>"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$January .= </a:t>
            </a:r>
            <a:r>
              <a:rPr lang="en-US" altLang="en-US" sz="1800" dirty="0" smtClean="0"/>
              <a:t>"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67, 46, 54\n </a:t>
            </a:r>
            <a:r>
              <a:rPr lang="en-US" altLang="en-US" sz="1800" dirty="0" smtClean="0"/>
              <a:t>"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b="1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err="1" smtClean="0">
                <a:latin typeface="Courier New" panose="02070309020205020404" pitchFamily="49" charset="0"/>
              </a:rPr>
              <a:t>file_put_contents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sfjanaverages.txt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, $January);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560699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057C2F7-A9C4-4432-BE05-FE64F22C262B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an Entire File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1800" b="1" smtClean="0">
                <a:latin typeface="Courier New" panose="02070309020205020404" pitchFamily="49" charset="0"/>
              </a:rPr>
              <a:t>$JanuaryTemps = file(</a:t>
            </a:r>
            <a:r>
              <a:rPr lang="en-US" altLang="en-US" sz="1800" smtClean="0"/>
              <a:t>"</a:t>
            </a:r>
            <a:r>
              <a:rPr lang="en-US" altLang="en-US" sz="1800" b="1" smtClean="0">
                <a:latin typeface="Courier New" panose="02070309020205020404" pitchFamily="49" charset="0"/>
              </a:rPr>
              <a:t>sfjanaverages.txt</a:t>
            </a:r>
            <a:r>
              <a:rPr lang="en-US" altLang="en-US" sz="1800" smtClean="0"/>
              <a:t>"</a:t>
            </a:r>
            <a:r>
              <a:rPr lang="en-US" altLang="en-US" sz="1800" b="1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for ($i=0; $i&lt;count($JanuaryTemps); ++$i) {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		$CurDay = explode(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, 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, $JanuaryTemps[$i]);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		echo 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&lt;p&gt;&lt;strong&gt;Day 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 . ($i + 1) . 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&lt;/strong&gt;&lt;br /&gt;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		echo 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High: {$CurDay[0]}&lt;br /&gt;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		echo 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Low: {$CurDay[1]}&lt;br /&gt;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		echo 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Mean: {$CurDay[2]}&lt;/p&gt;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  <a:tabLst>
                <a:tab pos="7413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tabLst>
                <a:tab pos="741363" algn="l"/>
              </a:tabLst>
            </a:pPr>
            <a:endParaRPr lang="en-US" altLang="en-US" sz="180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638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4FC119E-994B-4AF3-B70D-078B20DB5517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an Entire File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000" b="1" dirty="0" smtClean="0"/>
          </a:p>
          <a:p>
            <a:pPr eaLnBrk="1" hangingPunct="1">
              <a:buFontTx/>
              <a:buNone/>
            </a:pPr>
            <a:endParaRPr lang="en-US" altLang="en-US" sz="2000" b="1" dirty="0" smtClean="0"/>
          </a:p>
          <a:p>
            <a:pPr eaLnBrk="1" hangingPunct="1">
              <a:buFontTx/>
              <a:buNone/>
            </a:pPr>
            <a:endParaRPr lang="en-US" altLang="en-US" sz="2000" b="1" dirty="0" smtClean="0"/>
          </a:p>
          <a:p>
            <a:pPr eaLnBrk="1" hangingPunct="1">
              <a:buFontTx/>
              <a:buNone/>
            </a:pPr>
            <a:endParaRPr lang="en-US" altLang="en-US" sz="2000" b="1" dirty="0" smtClean="0"/>
          </a:p>
          <a:p>
            <a:pPr eaLnBrk="1" hangingPunct="1">
              <a:buFontTx/>
              <a:buNone/>
            </a:pPr>
            <a:endParaRPr lang="en-US" altLang="en-US" sz="2000" b="1" dirty="0" smtClean="0"/>
          </a:p>
          <a:p>
            <a:pPr eaLnBrk="1" hangingPunct="1">
              <a:buFontTx/>
              <a:buNone/>
            </a:pPr>
            <a:endParaRPr lang="en-US" altLang="en-US" sz="2000" b="1" dirty="0" smtClean="0"/>
          </a:p>
          <a:p>
            <a:pPr eaLnBrk="1" hangingPunct="1">
              <a:buFontTx/>
              <a:buNone/>
            </a:pPr>
            <a:endParaRPr lang="en-US" altLang="en-US" sz="2000" b="1" dirty="0" smtClean="0"/>
          </a:p>
          <a:p>
            <a:pPr eaLnBrk="1" hangingPunct="1">
              <a:buFontTx/>
              <a:buNone/>
            </a:pPr>
            <a:endParaRPr lang="en-US" altLang="en-US" sz="2000" b="1" dirty="0" smtClean="0"/>
          </a:p>
          <a:p>
            <a:pPr eaLnBrk="1" hangingPunct="1">
              <a:buFontTx/>
              <a:buNone/>
            </a:pPr>
            <a:r>
              <a:rPr lang="en-US" altLang="en-US" sz="2000" b="1" dirty="0" smtClean="0"/>
              <a:t>          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/>
              <a:t>		 </a:t>
            </a:r>
          </a:p>
          <a:p>
            <a:pPr eaLnBrk="1" hangingPunct="1">
              <a:buFontTx/>
              <a:buNone/>
            </a:pPr>
            <a:endParaRPr lang="en-US" altLang="en-US" sz="2000" b="1" dirty="0" smtClean="0"/>
          </a:p>
          <a:p>
            <a:pPr algn="ctr" eaLnBrk="1" hangingPunct="1">
              <a:buFontTx/>
              <a:buNone/>
            </a:pPr>
            <a:endParaRPr lang="en-US" altLang="en-US" sz="2000" b="1" dirty="0" smtClean="0"/>
          </a:p>
          <a:p>
            <a:pPr algn="ctr" eaLnBrk="1" hangingPunct="1">
              <a:buFontTx/>
              <a:buNone/>
            </a:pPr>
            <a:r>
              <a:rPr lang="en-US" altLang="en-US" sz="2000" b="1" dirty="0" smtClean="0"/>
              <a:t>Figure 5-13  Output of individual lines in a text file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5018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4862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62271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6AC1F17-18D8-462C-B9E5-66A04F3DCAE2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Opening and Closing File Streams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stream</a:t>
            </a:r>
            <a:r>
              <a:rPr lang="en-US" altLang="en-US" smtClean="0"/>
              <a:t> is a channel used for accessing a resource that you can read from and write to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input stream</a:t>
            </a:r>
            <a:r>
              <a:rPr lang="en-US" altLang="en-US" smtClean="0"/>
              <a:t> reads data from a resource (such as a file) 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output stream</a:t>
            </a:r>
            <a:r>
              <a:rPr lang="en-US" altLang="en-US" smtClean="0"/>
              <a:t> writes data to a resource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1. Open the file stream with the </a:t>
            </a:r>
            <a:r>
              <a:rPr lang="en-US" altLang="en-US" smtClean="0">
                <a:latin typeface="Courier New" panose="02070309020205020404" pitchFamily="49" charset="0"/>
              </a:rPr>
              <a:t>fopen()</a:t>
            </a:r>
            <a:r>
              <a:rPr lang="en-US" altLang="en-US" smtClean="0"/>
              <a:t> function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2. Write data to or read data from the file stream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3. Close the file stream with the </a:t>
            </a:r>
            <a:r>
              <a:rPr lang="en-US" altLang="en-US" smtClean="0">
                <a:latin typeface="Courier New" panose="02070309020205020404" pitchFamily="49" charset="0"/>
              </a:rPr>
              <a:t>fclose()</a:t>
            </a:r>
            <a:r>
              <a:rPr lang="en-US" altLang="en-US" smtClean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51862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5A45F22-2E27-42CF-93EF-B1CBEB3D5EE7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Opening a File Stream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handle</a:t>
            </a:r>
            <a:r>
              <a:rPr lang="en-US" altLang="en-US" dirty="0" smtClean="0"/>
              <a:t> is a special type of variable that PHP uses to represent a resource such as a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fopen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opens a handle to a file stream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syntax for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fopen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 dirty="0" smtClean="0">
                <a:latin typeface="Courier New" panose="02070309020205020404" pitchFamily="49" charset="0"/>
              </a:rPr>
              <a:t>	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i="1" dirty="0" smtClean="0">
                <a:latin typeface="Courier New" panose="02070309020205020404" pitchFamily="49" charset="0"/>
              </a:rPr>
              <a:t>	</a:t>
            </a:r>
            <a:r>
              <a:rPr lang="en-US" altLang="en-US" sz="2400" i="1" dirty="0" err="1" smtClean="0">
                <a:latin typeface="Courier New" panose="02070309020205020404" pitchFamily="49" charset="0"/>
              </a:rPr>
              <a:t>open_file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=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fopen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</a:t>
            </a:r>
            <a:r>
              <a:rPr lang="en-US" altLang="en-US" sz="2400" dirty="0" smtClean="0"/>
              <a:t>"</a:t>
            </a:r>
            <a:r>
              <a:rPr lang="en-US" altLang="en-US" sz="2400" i="1" dirty="0" smtClean="0">
                <a:latin typeface="Courier New" panose="02070309020205020404" pitchFamily="49" charset="0"/>
              </a:rPr>
              <a:t>text file</a:t>
            </a:r>
            <a:r>
              <a:rPr lang="en-US" altLang="en-US" sz="2400" dirty="0" smtClean="0"/>
              <a:t>"</a:t>
            </a:r>
            <a:r>
              <a:rPr lang="en-US" altLang="en-US" sz="24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400" dirty="0" smtClean="0"/>
              <a:t>" </a:t>
            </a:r>
            <a:r>
              <a:rPr lang="en-US" altLang="en-US" sz="2400" i="1" dirty="0" smtClean="0">
                <a:latin typeface="Courier New" panose="02070309020205020404" pitchFamily="49" charset="0"/>
              </a:rPr>
              <a:t>mode</a:t>
            </a:r>
            <a:r>
              <a:rPr lang="en-US" altLang="en-US" sz="2400" dirty="0" smtClean="0"/>
              <a:t>"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file pointer</a:t>
            </a:r>
            <a:r>
              <a:rPr lang="en-US" altLang="en-US" dirty="0" smtClean="0"/>
              <a:t> is a special type of variable that refers to the currently selected line or character in a file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6610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2815E9C-0237-40E9-AF34-69E0E4E3F69B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Opening a File Stream 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/>
            <a:endParaRPr lang="en-US" altLang="en-US" smtClean="0"/>
          </a:p>
        </p:txBody>
      </p:sp>
      <p:pic>
        <p:nvPicPr>
          <p:cNvPr id="5325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00175"/>
            <a:ext cx="4648200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57148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6829D20-87A7-45AB-B4CB-EE5201DDD0E4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Opening a File Stream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1311275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$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VolunteersFile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fopen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smtClean="0"/>
              <a:t>“</a:t>
            </a:r>
            <a:r>
              <a:rPr lang="en-US" altLang="en-US" sz="2000" dirty="0" smtClean="0">
                <a:latin typeface="Courier New" panose="02070309020205020404" pitchFamily="49" charset="0"/>
              </a:rPr>
              <a:t>volunteers.txt</a:t>
            </a:r>
            <a:r>
              <a:rPr lang="en-US" altLang="en-US" sz="2000" dirty="0" smtClean="0"/>
              <a:t>"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000" dirty="0" smtClean="0"/>
              <a:t>“</a:t>
            </a:r>
            <a:r>
              <a:rPr lang="en-US" altLang="en-US" sz="2000" dirty="0" smtClean="0">
                <a:latin typeface="Courier New" panose="02070309020205020404" pitchFamily="49" charset="0"/>
              </a:rPr>
              <a:t>r+</a:t>
            </a:r>
            <a:r>
              <a:rPr lang="en-US" altLang="en-US" sz="2000" dirty="0" smtClean="0"/>
              <a:t>"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algn="ctr" eaLnBrk="1" hangingPunct="1">
              <a:buFontTx/>
              <a:buNone/>
              <a:tabLst>
                <a:tab pos="1311275" algn="l"/>
              </a:tabLst>
            </a:pPr>
            <a:endParaRPr lang="en-US" altLang="en-US" sz="2000" b="1" dirty="0" smtClean="0"/>
          </a:p>
          <a:p>
            <a:pPr algn="ctr" eaLnBrk="1" hangingPunct="1">
              <a:buFontTx/>
              <a:buNone/>
              <a:tabLst>
                <a:tab pos="1311275" algn="l"/>
              </a:tabLst>
            </a:pPr>
            <a:r>
              <a:rPr lang="en-US" altLang="en-US" sz="2000" b="1" dirty="0" smtClean="0"/>
              <a:t>Figure 5-15 Location of the file pointer when the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fopen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()</a:t>
            </a:r>
            <a:r>
              <a:rPr lang="en-US" altLang="en-US" sz="2400" b="1" dirty="0" smtClean="0"/>
              <a:t> </a:t>
            </a:r>
            <a:r>
              <a:rPr lang="en-US" altLang="en-US" sz="2000" b="1" dirty="0" smtClean="0"/>
              <a:t>function uses a </a:t>
            </a:r>
            <a:r>
              <a:rPr lang="en-US" altLang="en-US" sz="2000" b="1" i="1" dirty="0" smtClean="0"/>
              <a:t>mode</a:t>
            </a:r>
            <a:r>
              <a:rPr lang="en-US" altLang="en-US" sz="2000" b="1" dirty="0" smtClean="0"/>
              <a:t> argument of “r+”</a:t>
            </a: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dirty="0" smtClean="0"/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000" b="1" dirty="0" smtClean="0"/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000" b="1" dirty="0" smtClean="0"/>
          </a:p>
        </p:txBody>
      </p:sp>
      <p:pic>
        <p:nvPicPr>
          <p:cNvPr id="5427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76054"/>
            <a:ext cx="7342188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10722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3A5F98F-6A74-4CC4-A377-2BA5976A6CCE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Opening a File Stream (continued)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  <a:tabLst>
                <a:tab pos="1311275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$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VolunteersFile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fopen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smtClean="0"/>
              <a:t>“</a:t>
            </a:r>
            <a:r>
              <a:rPr lang="en-US" altLang="en-US" sz="2000" dirty="0" smtClean="0">
                <a:latin typeface="Courier New" panose="02070309020205020404" pitchFamily="49" charset="0"/>
              </a:rPr>
              <a:t>volunteers.txt</a:t>
            </a:r>
            <a:r>
              <a:rPr lang="en-US" altLang="en-US" sz="2000" dirty="0" smtClean="0"/>
              <a:t>"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000" dirty="0" smtClean="0"/>
              <a:t>“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a+</a:t>
            </a:r>
            <a:r>
              <a:rPr lang="en-US" altLang="en-US" sz="2000" dirty="0" smtClean="0"/>
              <a:t>"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tabLst>
                <a:tab pos="1311275" algn="l"/>
              </a:tabLst>
            </a:pPr>
            <a:endParaRPr lang="en-US" altLang="en-US" dirty="0" smtClean="0"/>
          </a:p>
          <a:p>
            <a:pPr eaLnBrk="1" hangingPunct="1">
              <a:tabLst>
                <a:tab pos="1311275" algn="l"/>
              </a:tabLst>
            </a:pPr>
            <a:endParaRPr lang="en-US" altLang="en-US" dirty="0" smtClean="0"/>
          </a:p>
          <a:p>
            <a:pPr eaLnBrk="1" hangingPunct="1">
              <a:spcBef>
                <a:spcPct val="50000"/>
              </a:spcBef>
              <a:buFontTx/>
              <a:buNone/>
              <a:tabLst>
                <a:tab pos="1311275" algn="l"/>
              </a:tabLst>
            </a:pPr>
            <a:r>
              <a:rPr lang="en-US" altLang="en-US" sz="2000" b="1" dirty="0" smtClean="0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  <a:tabLst>
                <a:tab pos="1311275" algn="l"/>
              </a:tabLst>
            </a:pPr>
            <a:endParaRPr lang="en-US" altLang="en-US" sz="2000" b="1" dirty="0" smtClean="0"/>
          </a:p>
          <a:p>
            <a:pPr eaLnBrk="1" hangingPunct="1">
              <a:spcBef>
                <a:spcPct val="50000"/>
              </a:spcBef>
              <a:buFontTx/>
              <a:buNone/>
              <a:tabLst>
                <a:tab pos="1311275" algn="l"/>
              </a:tabLst>
            </a:pPr>
            <a:r>
              <a:rPr lang="en-US" altLang="en-US" sz="2000" b="1" dirty="0" smtClean="0"/>
              <a:t>	</a:t>
            </a:r>
          </a:p>
          <a:p>
            <a:pPr algn="ctr" eaLnBrk="1" hangingPunct="1">
              <a:spcBef>
                <a:spcPct val="50000"/>
              </a:spcBef>
              <a:buFontTx/>
              <a:buNone/>
              <a:tabLst>
                <a:tab pos="1311275" algn="l"/>
              </a:tabLst>
            </a:pPr>
            <a:r>
              <a:rPr lang="en-US" altLang="en-US" sz="2000" b="1" dirty="0" smtClean="0"/>
              <a:t>Figure 5-16 Location of the file pointer when the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b="1" dirty="0" smtClean="0"/>
              <a:t>function uses a mode argument of “a+”</a:t>
            </a:r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000" b="1" dirty="0" smtClean="0"/>
          </a:p>
          <a:p>
            <a:pPr eaLnBrk="1" hangingPunct="1">
              <a:buFontTx/>
              <a:buNone/>
              <a:tabLst>
                <a:tab pos="1311275" algn="l"/>
              </a:tabLst>
            </a:pPr>
            <a:endParaRPr lang="en-US" altLang="en-US" sz="2000" b="1" dirty="0" smtClean="0"/>
          </a:p>
        </p:txBody>
      </p:sp>
      <p:pic>
        <p:nvPicPr>
          <p:cNvPr id="55302" name="Picture 6" descr="Figure05_16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8676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10335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885B1C86-AF43-42C1-B0E5-FB856836D05B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Closing a File Stream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the </a:t>
            </a:r>
            <a:r>
              <a:rPr lang="en-US" altLang="en-US" smtClean="0">
                <a:latin typeface="Courier New" panose="02070309020205020404" pitchFamily="49" charset="0"/>
              </a:rPr>
              <a:t>fclose</a:t>
            </a:r>
            <a:r>
              <a:rPr lang="en-US" altLang="en-US" smtClean="0"/>
              <a:t> function when finished working with a file stream to save space in memory</a:t>
            </a:r>
          </a:p>
          <a:p>
            <a:pPr eaLnBrk="1" hangingPunct="1"/>
            <a:r>
              <a:rPr lang="en-US" altLang="en-US" smtClean="0"/>
              <a:t>Use the statement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fclose($handle);</a:t>
            </a:r>
            <a:r>
              <a:rPr lang="en-US" altLang="en-US" smtClean="0"/>
              <a:t> to ensure that the file doesn’t keep taking up space in your computer’s memory and allow other processes to read to and write from the file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7101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E5DD924F-3858-48D4-BA5F-EDE6B4690333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File Types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Scripts written in a UNIX/Linux text editor display differently when opened in a Windows-based text editor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algn="ctr" eaLnBrk="1" hangingPunct="1">
              <a:buFontTx/>
              <a:buNone/>
            </a:pPr>
            <a:r>
              <a:rPr lang="en-US" altLang="en-US" b="1" dirty="0" smtClean="0"/>
              <a:t> </a:t>
            </a:r>
          </a:p>
          <a:p>
            <a:pPr algn="ctr" eaLnBrk="1" hangingPunct="1">
              <a:buFontTx/>
              <a:buNone/>
            </a:pPr>
            <a:endParaRPr lang="en-US" altLang="en-US" sz="2000" b="1" dirty="0" smtClean="0"/>
          </a:p>
          <a:p>
            <a:pPr algn="ctr" eaLnBrk="1" hangingPunct="1">
              <a:buFontTx/>
              <a:buNone/>
            </a:pPr>
            <a:r>
              <a:rPr lang="en-US" altLang="en-US" sz="2000" b="1" dirty="0" smtClean="0"/>
              <a:t>Figure 5-1  Volunteer registration form</a:t>
            </a:r>
          </a:p>
          <a:p>
            <a:pPr eaLnBrk="1" hangingPunct="1">
              <a:buFontTx/>
              <a:buNone/>
            </a:pPr>
            <a:endParaRPr lang="en-US" altLang="en-US" sz="2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036" y="2469572"/>
            <a:ext cx="79422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83883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A70AE3A-35B3-4240-8464-5C8B0C2BCECB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Data Incrementally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the </a:t>
            </a:r>
            <a:r>
              <a:rPr lang="en-US" altLang="en-US" smtClean="0">
                <a:latin typeface="Courier New" panose="02070309020205020404" pitchFamily="49" charset="0"/>
              </a:rPr>
              <a:t>fwrite()</a:t>
            </a:r>
            <a:r>
              <a:rPr lang="en-US" altLang="en-US" smtClean="0"/>
              <a:t> function to incrementally write data to a text file</a:t>
            </a:r>
          </a:p>
          <a:p>
            <a:pPr eaLnBrk="1" hangingPunct="1"/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fwrite()</a:t>
            </a:r>
            <a:r>
              <a:rPr lang="en-US" altLang="en-US" smtClean="0"/>
              <a:t> function is:    </a:t>
            </a:r>
            <a:br>
              <a:rPr lang="en-US" altLang="en-US" smtClean="0"/>
            </a:br>
            <a:r>
              <a:rPr lang="en-US" altLang="en-US" smtClean="0"/>
              <a:t>   </a:t>
            </a:r>
            <a:r>
              <a:rPr lang="en-US" altLang="en-US" sz="2400" smtClean="0">
                <a:latin typeface="Courier New" panose="02070309020205020404" pitchFamily="49" charset="0"/>
              </a:rPr>
              <a:t>fwrite($</a:t>
            </a:r>
            <a:r>
              <a:rPr lang="en-US" altLang="en-US" sz="2400" i="1" smtClean="0">
                <a:latin typeface="Courier New" panose="02070309020205020404" pitchFamily="49" charset="0"/>
              </a:rPr>
              <a:t>handle</a:t>
            </a:r>
            <a:r>
              <a:rPr lang="en-US" altLang="en-US" sz="2400" smtClean="0">
                <a:latin typeface="Courier New" panose="02070309020205020404" pitchFamily="49" charset="0"/>
              </a:rPr>
              <a:t>, </a:t>
            </a:r>
            <a:r>
              <a:rPr lang="en-US" altLang="en-US" sz="2400" i="1" smtClean="0">
                <a:latin typeface="Courier New" panose="02070309020205020404" pitchFamily="49" charset="0"/>
              </a:rPr>
              <a:t>data</a:t>
            </a:r>
            <a:r>
              <a:rPr lang="en-US" altLang="en-US" sz="2400" smtClean="0">
                <a:latin typeface="Courier New" panose="02070309020205020404" pitchFamily="49" charset="0"/>
              </a:rPr>
              <a:t>[, </a:t>
            </a:r>
            <a:r>
              <a:rPr lang="en-US" altLang="en-US" sz="2400" i="1" smtClean="0">
                <a:latin typeface="Courier New" panose="02070309020205020404" pitchFamily="49" charset="0"/>
              </a:rPr>
              <a:t>length</a:t>
            </a:r>
            <a:r>
              <a:rPr lang="en-US" altLang="en-US" sz="2400" smtClean="0">
                <a:latin typeface="Courier New" panose="02070309020205020404" pitchFamily="49" charset="0"/>
              </a:rPr>
              <a:t>]);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fwrite()</a:t>
            </a:r>
            <a:r>
              <a:rPr lang="en-US" altLang="en-US" smtClean="0"/>
              <a:t> function returns the number of bytes that were written to the file</a:t>
            </a:r>
          </a:p>
          <a:p>
            <a:pPr eaLnBrk="1" hangingPunct="1"/>
            <a:r>
              <a:rPr lang="en-US" altLang="en-US" smtClean="0"/>
              <a:t>If no data was written to the file, the function returns a value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39197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8AA2AEA-2119-40CC-8E91-16501868E48E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Locking Files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prevent multiple users from modifying a file simultaneously use the </a:t>
            </a:r>
            <a:r>
              <a:rPr lang="en-US" altLang="en-US" smtClean="0">
                <a:latin typeface="Courier New" panose="02070309020205020404" pitchFamily="49" charset="0"/>
              </a:rPr>
              <a:t>flock()</a:t>
            </a:r>
            <a:r>
              <a:rPr lang="en-US" altLang="en-US" smtClean="0"/>
              <a:t> function</a:t>
            </a:r>
          </a:p>
          <a:p>
            <a:pPr eaLnBrk="1" hangingPunct="1"/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flock()</a:t>
            </a:r>
            <a:r>
              <a:rPr lang="en-US" altLang="en-US" smtClean="0"/>
              <a:t> function is: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</a:t>
            </a:r>
            <a:r>
              <a:rPr lang="en-US" altLang="en-US" sz="2400" smtClean="0">
                <a:latin typeface="Courier New" panose="02070309020205020404" pitchFamily="49" charset="0"/>
              </a:rPr>
              <a:t>flock($</a:t>
            </a:r>
            <a:r>
              <a:rPr lang="en-US" altLang="en-US" sz="2400" i="1" smtClean="0">
                <a:latin typeface="Courier New" panose="02070309020205020404" pitchFamily="49" charset="0"/>
              </a:rPr>
              <a:t>handle</a:t>
            </a:r>
            <a:r>
              <a:rPr lang="en-US" altLang="en-US" sz="2400" smtClean="0">
                <a:latin typeface="Courier New" panose="02070309020205020404" pitchFamily="49" charset="0"/>
              </a:rPr>
              <a:t>, </a:t>
            </a:r>
            <a:r>
              <a:rPr lang="en-US" altLang="en-US" sz="2400" i="1" smtClean="0">
                <a:latin typeface="Courier New" panose="02070309020205020404" pitchFamily="49" charset="0"/>
              </a:rPr>
              <a:t>operation</a:t>
            </a:r>
            <a:r>
              <a:rPr lang="en-US" altLang="en-US" sz="240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>
              <a:buFontTx/>
              <a:buNone/>
            </a:pPr>
            <a:endParaRPr lang="en-US" altLang="en-US" b="1" smtClean="0"/>
          </a:p>
        </p:txBody>
      </p:sp>
      <p:pic>
        <p:nvPicPr>
          <p:cNvPr id="5837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43299"/>
            <a:ext cx="5360988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12965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192B7B6-6A05-4419-B98A-93312D0C1107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Data Incrementally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smtClean="0"/>
              <a:t>    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fgets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()</a:t>
            </a:r>
            <a:r>
              <a:rPr lang="en-US" altLang="en-US" sz="2400" dirty="0" smtClean="0"/>
              <a:t> function uses the file pointer to iterate through a text file</a:t>
            </a: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  <p:pic>
        <p:nvPicPr>
          <p:cNvPr id="5939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08125"/>
            <a:ext cx="4424363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03657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2A05340-6AF8-4C4C-8D82-9A98289BC943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Data Incrementally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must use </a:t>
            </a:r>
            <a:r>
              <a:rPr lang="en-US" altLang="en-US" smtClean="0">
                <a:latin typeface="Courier New" panose="02070309020205020404" pitchFamily="49" charset="0"/>
              </a:rPr>
              <a:t>fopen()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fclose()</a:t>
            </a:r>
            <a:r>
              <a:rPr lang="en-US" altLang="en-US" smtClean="0"/>
              <a:t> with the functions listed in Table 5-10</a:t>
            </a:r>
          </a:p>
          <a:p>
            <a:pPr eaLnBrk="1" hangingPunct="1"/>
            <a:r>
              <a:rPr lang="en-US" altLang="en-US" smtClean="0"/>
              <a:t>Each time you call any of the functions in Table 5-10, the file pointer automatically moves to the next </a:t>
            </a:r>
            <a:r>
              <a:rPr lang="en-US" altLang="en-US" b="1" i="1" smtClean="0"/>
              <a:t>line</a:t>
            </a:r>
            <a:r>
              <a:rPr lang="en-US" altLang="en-US" smtClean="0"/>
              <a:t> in the text file (except for </a:t>
            </a:r>
            <a:r>
              <a:rPr lang="en-US" altLang="en-US" smtClean="0">
                <a:latin typeface="Courier New" panose="02070309020205020404" pitchFamily="49" charset="0"/>
              </a:rPr>
              <a:t>fgetc()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Each time you call the </a:t>
            </a:r>
            <a:r>
              <a:rPr lang="en-US" altLang="en-US" smtClean="0">
                <a:latin typeface="Courier New" panose="02070309020205020404" pitchFamily="49" charset="0"/>
              </a:rPr>
              <a:t>fgetc()</a:t>
            </a:r>
            <a:r>
              <a:rPr lang="en-US" altLang="en-US" smtClean="0"/>
              <a:t> function, the file pointer moves to the next </a:t>
            </a:r>
            <a:r>
              <a:rPr lang="en-US" altLang="en-US" b="1" i="1" smtClean="0"/>
              <a:t>character</a:t>
            </a:r>
            <a:r>
              <a:rPr lang="en-US" altLang="en-US" smtClean="0"/>
              <a:t> in the file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73330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8D69DD4F-B324-4C15-A805-25BD77859973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Managing Files and Directories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PHP can be used to manage files and the directories that store them</a:t>
            </a:r>
          </a:p>
          <a:p>
            <a:pPr eaLnBrk="1" hangingPunct="1"/>
            <a:r>
              <a:rPr lang="en-US" altLang="en-US" smtClean="0"/>
              <a:t>Among the file directory and management tasks for files and directories are</a:t>
            </a:r>
          </a:p>
          <a:p>
            <a:pPr lvl="1" eaLnBrk="1" hangingPunct="1"/>
            <a:r>
              <a:rPr lang="en-US" altLang="en-US" smtClean="0"/>
              <a:t>Copying</a:t>
            </a:r>
          </a:p>
          <a:p>
            <a:pPr lvl="1" eaLnBrk="1" hangingPunct="1"/>
            <a:r>
              <a:rPr lang="en-US" altLang="en-US" smtClean="0"/>
              <a:t>Moving</a:t>
            </a:r>
          </a:p>
          <a:p>
            <a:pPr lvl="1" eaLnBrk="1" hangingPunct="1"/>
            <a:r>
              <a:rPr lang="en-US" altLang="en-US" smtClean="0"/>
              <a:t>Renaming</a:t>
            </a:r>
          </a:p>
          <a:p>
            <a:pPr lvl="1" eaLnBrk="1" hangingPunct="1"/>
            <a:r>
              <a:rPr lang="en-US" altLang="en-US" smtClean="0"/>
              <a:t>Deleting</a:t>
            </a:r>
          </a:p>
        </p:txBody>
      </p:sp>
    </p:spTree>
    <p:extLst>
      <p:ext uri="{BB962C8B-B14F-4D97-AF65-F5344CB8AC3E}">
        <p14:creationId xmlns:p14="http://schemas.microsoft.com/office/powerpoint/2010/main" xmlns="" val="22219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1C969C12-A097-42EA-8E4F-3E60E59E5976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Copying and Moving Files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anose="02070309020205020404" pitchFamily="49" charset="0"/>
              </a:rPr>
              <a:t>copy()</a:t>
            </a:r>
            <a:r>
              <a:rPr lang="en-US" altLang="en-US" dirty="0" smtClean="0"/>
              <a:t> function to copy a file with PHP</a:t>
            </a:r>
          </a:p>
          <a:p>
            <a:pPr eaLnBrk="1" hangingPunct="1"/>
            <a:r>
              <a:rPr lang="en-US" altLang="en-US" dirty="0" smtClean="0"/>
              <a:t>The function returns a value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 smtClean="0"/>
              <a:t> if it is successful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 smtClean="0"/>
              <a:t> if it is not</a:t>
            </a:r>
          </a:p>
          <a:p>
            <a:pPr eaLnBrk="1" hangingPunct="1"/>
            <a:r>
              <a:rPr lang="en-US" altLang="en-US" dirty="0" smtClean="0"/>
              <a:t>The syntax for the </a:t>
            </a:r>
            <a:r>
              <a:rPr lang="en-US" altLang="en-US" dirty="0" smtClean="0">
                <a:latin typeface="Courier New" panose="02070309020205020404" pitchFamily="49" charset="0"/>
              </a:rPr>
              <a:t>copy()</a:t>
            </a:r>
            <a:r>
              <a:rPr lang="en-US" altLang="en-US" dirty="0" smtClean="0"/>
              <a:t> function is:</a:t>
            </a:r>
          </a:p>
          <a:p>
            <a:pPr eaLnBrk="1" hangingPunct="1"/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400" dirty="0" smtClean="0">
                <a:latin typeface="Courier New" panose="02070309020205020404" pitchFamily="49" charset="0"/>
              </a:rPr>
              <a:t>copy(</a:t>
            </a:r>
            <a:r>
              <a:rPr lang="en-US" altLang="en-US" sz="2400" i="1" dirty="0" smtClean="0">
                <a:latin typeface="Courier New" panose="02070309020205020404" pitchFamily="49" charset="0"/>
              </a:rPr>
              <a:t>source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400" i="1" dirty="0" smtClean="0">
                <a:latin typeface="Courier New" panose="02070309020205020404" pitchFamily="49" charset="0"/>
              </a:rPr>
              <a:t>destination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For the </a:t>
            </a:r>
            <a:r>
              <a:rPr lang="en-US" altLang="en-US" i="1" dirty="0" smtClean="0"/>
              <a:t>source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destination </a:t>
            </a:r>
            <a:r>
              <a:rPr lang="en-US" altLang="en-US" dirty="0" smtClean="0"/>
              <a:t>arguments:</a:t>
            </a:r>
          </a:p>
          <a:p>
            <a:pPr lvl="1" eaLnBrk="1" hangingPunct="1"/>
            <a:r>
              <a:rPr lang="en-US" altLang="en-US" dirty="0" smtClean="0"/>
              <a:t>Include just the name of a file to make a copy in the current directory, or</a:t>
            </a:r>
          </a:p>
          <a:p>
            <a:pPr lvl="1" eaLnBrk="1" hangingPunct="1"/>
            <a:r>
              <a:rPr lang="en-US" altLang="en-US" dirty="0" smtClean="0"/>
              <a:t>Specify the entire path for each argument</a:t>
            </a:r>
          </a:p>
        </p:txBody>
      </p:sp>
    </p:spTree>
    <p:extLst>
      <p:ext uri="{BB962C8B-B14F-4D97-AF65-F5344CB8AC3E}">
        <p14:creationId xmlns:p14="http://schemas.microsoft.com/office/powerpoint/2010/main" xmlns="" val="2988953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ABBD04E-5F56-44AD-B277-4C24C33AA73F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Copying and Moving Files (continued)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</a:rPr>
              <a:t>if 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file_exists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smtClean="0"/>
              <a:t>"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sfweather.txt</a:t>
            </a:r>
            <a:r>
              <a:rPr lang="en-US" altLang="en-US" sz="1600" dirty="0" smtClean="0"/>
              <a:t> 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))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</a:rPr>
              <a:t>	    if(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is_dir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smtClean="0"/>
              <a:t>"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history</a:t>
            </a:r>
            <a:r>
              <a:rPr lang="en-US" altLang="en-US" sz="1600" dirty="0" smtClean="0"/>
              <a:t> 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))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</a:rPr>
              <a:t>			if (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copy(</a:t>
            </a:r>
            <a:r>
              <a:rPr lang="en-US" altLang="en-US" sz="1600" dirty="0" smtClean="0"/>
              <a:t>"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sfweather.txt</a:t>
            </a:r>
            <a:r>
              <a:rPr lang="en-US" altLang="en-US" sz="1600" dirty="0" smtClean="0"/>
              <a:t> "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</a:rPr>
              <a:t>				</a:t>
            </a:r>
            <a:r>
              <a:rPr lang="en-US" altLang="en-US" sz="1600" dirty="0" smtClean="0"/>
              <a:t> "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history\\sfweather01-27-2006.txt</a:t>
            </a:r>
            <a:r>
              <a:rPr lang="en-US" altLang="en-US" sz="1600" dirty="0" smtClean="0"/>
              <a:t> "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)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</a:rPr>
              <a:t>				echo </a:t>
            </a:r>
            <a:r>
              <a:rPr lang="en-US" altLang="en-US" sz="1600" dirty="0" smtClean="0"/>
              <a:t>"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&lt;p&gt;File copied successfully.&lt;/p&gt;</a:t>
            </a:r>
            <a:r>
              <a:rPr lang="en-US" altLang="en-US" sz="1600" dirty="0" smtClean="0"/>
              <a:t> 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</a:rPr>
              <a:t>			else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</a:rPr>
              <a:t>				echo </a:t>
            </a:r>
            <a:r>
              <a:rPr lang="en-US" altLang="en-US" sz="1600" dirty="0" smtClean="0"/>
              <a:t>"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&lt;p&gt;Unable to copy the file!&lt;/p&gt;</a:t>
            </a:r>
            <a:r>
              <a:rPr lang="en-US" altLang="en-US" sz="1600" dirty="0" smtClean="0"/>
              <a:t> 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</a:rPr>
              <a:t>	    } else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</a:rPr>
              <a:t>			echo (</a:t>
            </a:r>
            <a:r>
              <a:rPr lang="en-US" altLang="en-US" sz="1600" dirty="0" smtClean="0"/>
              <a:t>"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&lt;p&gt;The directory does not exist!&lt;/p&gt;</a:t>
            </a:r>
            <a:r>
              <a:rPr lang="en-US" altLang="en-US" sz="1600" dirty="0" smtClean="0"/>
              <a:t> 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</a:rPr>
              <a:t>} else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echo (</a:t>
            </a:r>
            <a:r>
              <a:rPr lang="en-US" altLang="en-US" sz="1600" dirty="0" smtClean="0"/>
              <a:t>"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&lt;p&gt;The file does not exist!&lt;/p&gt;</a:t>
            </a:r>
            <a:r>
              <a:rPr lang="en-US" altLang="en-US" sz="1600" dirty="0" smtClean="0"/>
              <a:t> 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139825" algn="l"/>
                <a:tab pos="1709738" algn="l"/>
                <a:tab pos="2570163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tabLst>
                <a:tab pos="1139825" algn="l"/>
                <a:tab pos="1709738" algn="l"/>
                <a:tab pos="2570163" algn="l"/>
              </a:tabLst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58446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7C4AA6B-33E6-4AE2-A11B-F8F603E8CEB5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Renaming Files and Directories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anose="02070309020205020404" pitchFamily="49" charset="0"/>
              </a:rPr>
              <a:t>rename()</a:t>
            </a:r>
            <a:r>
              <a:rPr lang="en-US" altLang="en-US" dirty="0" smtClean="0"/>
              <a:t> function to rename a file or directory with PHP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rename()</a:t>
            </a:r>
            <a:r>
              <a:rPr lang="en-US" altLang="en-US" dirty="0" smtClean="0"/>
              <a:t> function returns a value of true if it is successful or false if it is not</a:t>
            </a:r>
          </a:p>
          <a:p>
            <a:pPr eaLnBrk="1" hangingPunct="1"/>
            <a:r>
              <a:rPr lang="en-US" altLang="en-US" dirty="0" smtClean="0"/>
              <a:t>The syntax for the </a:t>
            </a:r>
            <a:r>
              <a:rPr lang="en-US" altLang="en-US" dirty="0" smtClean="0">
                <a:latin typeface="Courier New" panose="02070309020205020404" pitchFamily="49" charset="0"/>
              </a:rPr>
              <a:t>rename()</a:t>
            </a:r>
            <a:r>
              <a:rPr lang="en-US" altLang="en-US" dirty="0" smtClean="0"/>
              <a:t> function is: 	</a:t>
            </a:r>
          </a:p>
          <a:p>
            <a:pPr eaLnBrk="1" hangingPunct="1"/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	rename(</a:t>
            </a:r>
            <a:r>
              <a:rPr lang="en-US" altLang="en-US" sz="2400" i="1" dirty="0" err="1" smtClean="0">
                <a:latin typeface="Courier New" panose="02070309020205020404" pitchFamily="49" charset="0"/>
              </a:rPr>
              <a:t>old_name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400" i="1" dirty="0" err="1" smtClean="0">
                <a:latin typeface="Courier New" panose="02070309020205020404" pitchFamily="49" charset="0"/>
              </a:rPr>
              <a:t>new_name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647317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1002CC2E-E0F4-49A2-89BC-DEFD47454329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Files and Directories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the </a:t>
            </a:r>
            <a:r>
              <a:rPr lang="en-US" altLang="en-US" smtClean="0">
                <a:latin typeface="Courier New" panose="02070309020205020404" pitchFamily="49" charset="0"/>
              </a:rPr>
              <a:t>unlink()</a:t>
            </a:r>
            <a:r>
              <a:rPr lang="en-US" altLang="en-US" smtClean="0"/>
              <a:t> function to delete files and the </a:t>
            </a:r>
            <a:r>
              <a:rPr lang="en-US" altLang="en-US" smtClean="0">
                <a:latin typeface="Courier New" panose="02070309020205020404" pitchFamily="49" charset="0"/>
              </a:rPr>
              <a:t>rmdir()</a:t>
            </a:r>
            <a:r>
              <a:rPr lang="en-US" altLang="en-US" smtClean="0"/>
              <a:t> function to delete directories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Pass the name of a file to the </a:t>
            </a:r>
            <a:r>
              <a:rPr lang="en-US" altLang="en-US" smtClean="0">
                <a:latin typeface="Courier New" panose="02070309020205020404" pitchFamily="49" charset="0"/>
              </a:rPr>
              <a:t>unlink()</a:t>
            </a:r>
            <a:r>
              <a:rPr lang="en-US" altLang="en-US" smtClean="0"/>
              <a:t> function and the name of a directory to the </a:t>
            </a:r>
            <a:r>
              <a:rPr lang="en-US" altLang="en-US" smtClean="0">
                <a:latin typeface="Courier New" panose="02070309020205020404" pitchFamily="49" charset="0"/>
              </a:rPr>
              <a:t>rmdir()</a:t>
            </a:r>
            <a:r>
              <a:rPr lang="en-US" altLang="en-US" smtClean="0"/>
              <a:t>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Both functions return a value of true if successful or false if not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the </a:t>
            </a:r>
            <a:r>
              <a:rPr lang="en-US" altLang="en-US" smtClean="0">
                <a:latin typeface="Courier New" panose="02070309020205020404" pitchFamily="49" charset="0"/>
              </a:rPr>
              <a:t>file_exists()</a:t>
            </a:r>
            <a:r>
              <a:rPr lang="en-US" altLang="en-US" smtClean="0"/>
              <a:t> function to determine whether a file or directory name exists before you attempt to delete it</a:t>
            </a:r>
          </a:p>
        </p:txBody>
      </p:sp>
    </p:spTree>
    <p:extLst>
      <p:ext uri="{BB962C8B-B14F-4D97-AF65-F5344CB8AC3E}">
        <p14:creationId xmlns:p14="http://schemas.microsoft.com/office/powerpoint/2010/main" xmlns="" val="25820753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724303D-1E08-4DB0-8A01-3376B73CD437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Summary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 PHP, a file can be one of two types:  binary or 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 </a:t>
            </a:r>
            <a:r>
              <a:rPr lang="en-US" altLang="en-US" sz="2000" b="1" dirty="0" smtClean="0"/>
              <a:t>binary file </a:t>
            </a:r>
            <a:r>
              <a:rPr lang="en-US" altLang="en-US" sz="2000" dirty="0" smtClean="0"/>
              <a:t>is a series of characters or bytes for which PHP attaches no special meaning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 </a:t>
            </a:r>
            <a:r>
              <a:rPr lang="en-US" altLang="en-US" sz="2000" b="1" dirty="0" smtClean="0"/>
              <a:t>text file </a:t>
            </a:r>
            <a:r>
              <a:rPr lang="en-US" altLang="en-US" sz="2000" dirty="0" smtClean="0"/>
              <a:t>has only printable characters and a small set of control of formatting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 text file translates the end-of-line character sequences in code display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UNIX/Linux platforms end a line with 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dirty="0" smtClean="0"/>
              <a:t> sequence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The Windows platforms end a line with 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\n\r </a:t>
            </a:r>
            <a:r>
              <a:rPr lang="en-US" altLang="en-US" sz="2000" dirty="0" smtClean="0"/>
              <a:t>sequence 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The Macintosh platforms end a line with 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\r </a:t>
            </a:r>
            <a:r>
              <a:rPr lang="en-US" altLang="en-US" sz="2000" dirty="0" smtClean="0"/>
              <a:t>sequence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Files and directories have three levels of access: user, group, and other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Typical file and directory permissions include read, write, and execute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PHP provides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 for changing the permissions of a file within PHP</a:t>
            </a:r>
          </a:p>
        </p:txBody>
      </p:sp>
    </p:spTree>
    <p:extLst>
      <p:ext uri="{BB962C8B-B14F-4D97-AF65-F5344CB8AC3E}">
        <p14:creationId xmlns:p14="http://schemas.microsoft.com/office/powerpoint/2010/main" xmlns="" val="361131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EAD45AC2-9D01-4A9E-81D9-FB2FC50DB85E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File Permissions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Files and directories have three levels of access:</a:t>
            </a:r>
          </a:p>
          <a:p>
            <a:pPr lvl="1" eaLnBrk="1" hangingPunct="1"/>
            <a:r>
              <a:rPr lang="en-US" altLang="en-US" dirty="0" smtClean="0"/>
              <a:t>User</a:t>
            </a:r>
          </a:p>
          <a:p>
            <a:pPr lvl="1" eaLnBrk="1" hangingPunct="1"/>
            <a:r>
              <a:rPr lang="en-US" altLang="en-US" dirty="0" smtClean="0"/>
              <a:t>Group</a:t>
            </a:r>
          </a:p>
          <a:p>
            <a:pPr lvl="1" eaLnBrk="1" hangingPunct="1"/>
            <a:r>
              <a:rPr lang="en-US" altLang="en-US" dirty="0" smtClean="0"/>
              <a:t>Other</a:t>
            </a:r>
          </a:p>
          <a:p>
            <a:pPr eaLnBrk="1" hangingPunct="1"/>
            <a:r>
              <a:rPr lang="en-US" altLang="en-US" dirty="0" smtClean="0"/>
              <a:t>The three typical permissions for files and directories are:</a:t>
            </a:r>
          </a:p>
          <a:p>
            <a:pPr lvl="1" eaLnBrk="1" hangingPunct="1"/>
            <a:r>
              <a:rPr lang="en-US" altLang="en-US" dirty="0" smtClean="0"/>
              <a:t>Read (r)</a:t>
            </a:r>
          </a:p>
          <a:p>
            <a:pPr lvl="1" eaLnBrk="1" hangingPunct="1"/>
            <a:r>
              <a:rPr lang="en-US" altLang="en-US" dirty="0" smtClean="0"/>
              <a:t>Write (w)</a:t>
            </a:r>
          </a:p>
          <a:p>
            <a:pPr lvl="1" eaLnBrk="1" hangingPunct="1"/>
            <a:r>
              <a:rPr lang="en-US" altLang="en-US" dirty="0" smtClean="0"/>
              <a:t>Execute (x)</a:t>
            </a:r>
          </a:p>
        </p:txBody>
      </p:sp>
    </p:spTree>
    <p:extLst>
      <p:ext uri="{BB962C8B-B14F-4D97-AF65-F5344CB8AC3E}">
        <p14:creationId xmlns:p14="http://schemas.microsoft.com/office/powerpoint/2010/main" xmlns="" val="41007987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FD868BA-0334-4DEB-B02C-A74B2A0D53A3}" type="slidenum">
              <a:rPr lang="en-US" altLang="en-US"/>
              <a:pPr eaLnBrk="1" hangingPunct="1"/>
              <a:t>60</a:t>
            </a:fld>
            <a:endParaRPr lang="en-US" altLang="en-US"/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syntax for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function is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($filename, $mode)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>
                <a:cs typeface="Courier New" panose="02070309020205020404" pitchFamily="49" charset="0"/>
              </a:rPr>
              <a:t> function uses a four-digit octal value to assign permissions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fileperms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2000" dirty="0" smtClean="0">
                <a:cs typeface="Courier New" panose="02070309020205020404" pitchFamily="49" charset="0"/>
              </a:rPr>
              <a:t>which takes filename as the only parameter, returns a bitmap of the permissions associated with a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>
                <a:cs typeface="Courier New" panose="02070309020205020404" pitchFamily="49" charset="0"/>
              </a:rPr>
              <a:t>function iterates through the entries in a directory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A </a:t>
            </a:r>
            <a:r>
              <a:rPr lang="en-US" altLang="en-US" sz="2000" b="1" dirty="0" smtClean="0">
                <a:cs typeface="Courier New" panose="02070309020205020404" pitchFamily="49" charset="0"/>
              </a:rPr>
              <a:t>handle</a:t>
            </a:r>
            <a:r>
              <a:rPr lang="en-US" altLang="en-US" sz="2000" dirty="0" smtClean="0">
                <a:cs typeface="Courier New" panose="02070309020205020404" pitchFamily="49" charset="0"/>
              </a:rPr>
              <a:t> is a special type of variable that represents a resource, such as a file or directory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To iterate through the entries in a directory, you open a handle to the directory with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/>
              <a:t>function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Use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/>
              <a:t>function to return the file and directory names from the open directory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Use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closedir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/>
              <a:t>function to close a directory handle</a:t>
            </a:r>
            <a:endParaRPr lang="en-US" altLang="en-US" sz="2000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8311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9B99E8E-7220-4127-B8CA-F5BEB408C40F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scandir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>
                <a:cs typeface="Courier New" panose="02070309020205020404" pitchFamily="49" charset="0"/>
              </a:rPr>
              <a:t> function returns an indexed array of the files and directories ( in ascending alphabetical order) in a specified directory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>
                <a:cs typeface="Courier New" panose="02070309020205020404" pitchFamily="49" charset="0"/>
              </a:rPr>
              <a:t>, with a single name argument, creates a new directory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is_readable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is_writeable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>
                <a:cs typeface="Courier New" panose="02070309020205020404" pitchFamily="49" charset="0"/>
              </a:rPr>
              <a:t>, and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is_executable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>
                <a:cs typeface="Courier New" panose="02070309020205020404" pitchFamily="49" charset="0"/>
              </a:rPr>
              <a:t> functions check the </a:t>
            </a:r>
            <a:r>
              <a:rPr lang="en-US" altLang="en-US" sz="2000" dirty="0" err="1" smtClean="0">
                <a:cs typeface="Courier New" panose="02070309020205020404" pitchFamily="49" charset="0"/>
              </a:rPr>
              <a:t>the</a:t>
            </a:r>
            <a:r>
              <a:rPr lang="en-US" altLang="en-US" sz="2000" dirty="0" smtClean="0">
                <a:cs typeface="Courier New" panose="02070309020205020404" pitchFamily="49" charset="0"/>
              </a:rPr>
              <a:t> file or directory to determine if the PHP scripting engine has read, write, or execute permissions, respectively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A </a:t>
            </a:r>
            <a:r>
              <a:rPr lang="en-US" altLang="en-US" sz="2000" b="1" dirty="0" smtClean="0">
                <a:cs typeface="Courier New" panose="02070309020205020404" pitchFamily="49" charset="0"/>
              </a:rPr>
              <a:t>symbolic link</a:t>
            </a:r>
            <a:r>
              <a:rPr lang="en-US" altLang="en-US" sz="2000" dirty="0" smtClean="0">
                <a:cs typeface="Courier New" panose="02070309020205020404" pitchFamily="49" charset="0"/>
              </a:rPr>
              <a:t>, which is identified with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is_link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>
                <a:cs typeface="Courier New" panose="02070309020205020404" pitchFamily="49" charset="0"/>
              </a:rPr>
              <a:t> is a reference to a file not on the system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is_dir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>
                <a:cs typeface="Courier New" panose="02070309020205020404" pitchFamily="49" charset="0"/>
              </a:rPr>
              <a:t>determines if a directory exists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Directory information functions provide file access dates, file owner, and file type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Uploading a file refers to transferring the file to a Web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33596434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C4822EC-288C-4D67-A061-54EDC0B34E36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Setting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enctype</a:t>
            </a:r>
            <a:r>
              <a:rPr lang="en-US" altLang="en-US" sz="2000" dirty="0" smtClean="0">
                <a:cs typeface="Courier New" panose="02070309020205020404" pitchFamily="49" charset="0"/>
              </a:rPr>
              <a:t> attribute of the opening from tag to multipart/form-data instructs the browser to post one section for regular form data and one section for file contents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2000" dirty="0" smtClean="0">
                <a:cs typeface="Courier New" panose="02070309020205020404" pitchFamily="49" charset="0"/>
              </a:rPr>
              <a:t> input type creates a browse button that allows the user to navigate to a file to upload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To limit the size of the file upload, above the file input field, insert a hidden field with an attribute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MAX_FILE_SIZE</a:t>
            </a:r>
            <a:r>
              <a:rPr lang="en-US" altLang="en-US" sz="2000" dirty="0" smtClean="0">
                <a:cs typeface="Courier New" panose="02070309020205020404" pitchFamily="49" charset="0"/>
              </a:rPr>
              <a:t> and a value in bytes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An uploaded file’s information (error code, temporary file name, filename, size, and type) is stored in 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$_FILES </a:t>
            </a:r>
            <a:r>
              <a:rPr lang="en-US" altLang="en-US" sz="2000" dirty="0" smtClean="0">
                <a:cs typeface="Courier New" panose="02070309020205020404" pitchFamily="49" charset="0"/>
              </a:rPr>
              <a:t>array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MIME (Multipurpose Internet Mail Extension) generally classifies the file upload as in “image.gif”, “image.jpg”, “text/plain,” or “text/html” 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cs typeface="Courier New" panose="02070309020205020404" pitchFamily="49" charset="0"/>
              </a:rPr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move_uploaded_file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>
                <a:cs typeface="Courier New" panose="02070309020205020404" pitchFamily="49" charset="0"/>
              </a:rPr>
              <a:t>function moves the uploaded file to its permanent destination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9150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1F675AC-BA3D-4BE9-A03B-5C6E47EE953E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The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file_put_contents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 writes or appends a text string to a file and returns the number of bytes written to the file</a:t>
            </a:r>
          </a:p>
          <a:p>
            <a:pPr eaLnBrk="1" hangingPunct="1"/>
            <a:r>
              <a:rPr lang="en-US" altLang="en-US" sz="2000" dirty="0" smtClean="0"/>
              <a:t>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FILE_APPEND</a:t>
            </a:r>
            <a:r>
              <a:rPr lang="en-US" altLang="en-US" sz="2000" dirty="0" smtClean="0"/>
              <a:t> constant appends data to any existing contents in the specified filename instead of overwriting it</a:t>
            </a:r>
          </a:p>
          <a:p>
            <a:pPr eaLnBrk="1" hangingPunct="1"/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file_get_contents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and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/>
              <a:t>functions read the entire contents of a file into a string</a:t>
            </a:r>
          </a:p>
          <a:p>
            <a:r>
              <a:rPr lang="en-US" altLang="en-US" sz="2000" dirty="0" smtClean="0"/>
              <a:t>A </a:t>
            </a:r>
            <a:r>
              <a:rPr lang="en-US" altLang="en-US" sz="2000" b="1" dirty="0" smtClean="0"/>
              <a:t>stream</a:t>
            </a:r>
            <a:r>
              <a:rPr lang="en-US" altLang="en-US" sz="2000" dirty="0" smtClean="0"/>
              <a:t> is a channel that is used for accessing a resource to which you may read, and write.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b="1" dirty="0" smtClean="0"/>
              <a:t>input stream </a:t>
            </a:r>
            <a:r>
              <a:rPr lang="en-US" altLang="en-US" sz="2000" dirty="0" smtClean="0"/>
              <a:t>reads data from a resource, such as a file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b="1" dirty="0" smtClean="0"/>
              <a:t>output stream </a:t>
            </a:r>
            <a:r>
              <a:rPr lang="en-US" altLang="en-US" sz="2000" dirty="0" smtClean="0"/>
              <a:t>writes data to a resource, such as a file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opens a handle to a file stream using the syntax </a:t>
            </a:r>
            <a:r>
              <a:rPr lang="en-US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$</a:t>
            </a:r>
            <a:r>
              <a:rPr lang="en-US" altLang="en-US" sz="20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open_file</a:t>
            </a:r>
            <a:r>
              <a:rPr lang="en-US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fopen</a:t>
            </a:r>
            <a:r>
              <a:rPr lang="en-US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("text file", "mode");</a:t>
            </a:r>
            <a:endParaRPr lang="en-US" altLang="en-US" sz="2000" dirty="0" smtClean="0"/>
          </a:p>
          <a:p>
            <a:pPr lvl="1" eaLnBrk="1" hangingPunct="1">
              <a:buFontTx/>
              <a:buNone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270347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7436593-5414-4D39-8151-4DCEC4C4C424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A </a:t>
            </a:r>
            <a:r>
              <a:rPr lang="en-US" altLang="en-US" sz="2000" b="1" dirty="0" smtClean="0"/>
              <a:t>file pointer </a:t>
            </a:r>
            <a:r>
              <a:rPr lang="en-US" altLang="en-US" sz="2000" dirty="0" smtClean="0"/>
              <a:t>is a variable that refers to the currently selected line or character in a file</a:t>
            </a:r>
          </a:p>
          <a:p>
            <a:pPr eaLnBrk="1" hangingPunct="1"/>
            <a:r>
              <a:rPr lang="en-US" altLang="en-US" sz="2000" dirty="0" smtClean="0"/>
              <a:t>Mode arguments used with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/>
              <a:t>function specifies if the file is opened for reading, writing, or executing, and the indicates the location of the file pointer</a:t>
            </a:r>
          </a:p>
          <a:p>
            <a:pPr eaLnBrk="1" hangingPunct="1"/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function </a:t>
            </a:r>
            <a:r>
              <a:rPr lang="en-US" altLang="en-US" sz="2000" dirty="0" smtClean="0"/>
              <a:t>with a syntax of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($handle); </a:t>
            </a:r>
            <a:r>
              <a:rPr lang="en-US" altLang="en-US" sz="2000" dirty="0" smtClean="0"/>
              <a:t>is used to close a file stream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incrementally writes data to a text file</a:t>
            </a:r>
          </a:p>
          <a:p>
            <a:r>
              <a:rPr lang="en-US" altLang="en-US" sz="2000" dirty="0" smtClean="0"/>
              <a:t>To prevent multiple users from modifying a file simultaneously use 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flock()</a:t>
            </a:r>
            <a:r>
              <a:rPr lang="en-US" altLang="en-US" sz="2000" dirty="0" smtClean="0"/>
              <a:t> function</a:t>
            </a:r>
          </a:p>
          <a:p>
            <a:r>
              <a:rPr lang="en-US" altLang="en-US" sz="2000" dirty="0" smtClean="0"/>
              <a:t>A number of PHP functions are available to iterate through a text file by line or character</a:t>
            </a:r>
          </a:p>
          <a:p>
            <a:r>
              <a:rPr lang="en-US" altLang="en-US" sz="2000" dirty="0" smtClean="0"/>
              <a:t>Use 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copy()</a:t>
            </a:r>
            <a:r>
              <a:rPr lang="en-US" altLang="en-US" sz="2000" dirty="0" smtClean="0"/>
              <a:t> function to copy a file with PHP</a:t>
            </a:r>
          </a:p>
          <a:p>
            <a:r>
              <a:rPr lang="en-US" altLang="en-US" sz="2000" dirty="0" smtClean="0"/>
              <a:t>Use 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rename()</a:t>
            </a:r>
            <a:r>
              <a:rPr lang="en-US" altLang="en-US" sz="2000" dirty="0" smtClean="0"/>
              <a:t> function to rename a file or directory with PHP</a:t>
            </a:r>
          </a:p>
        </p:txBody>
      </p:sp>
    </p:spTree>
    <p:extLst>
      <p:ext uri="{BB962C8B-B14F-4D97-AF65-F5344CB8AC3E}">
        <p14:creationId xmlns:p14="http://schemas.microsoft.com/office/powerpoint/2010/main" xmlns="" val="17651032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E3A35FE-6D7F-4DFC-8DF0-47C7218064E0}" type="slidenum">
              <a:rPr lang="en-US" altLang="en-US"/>
              <a:pPr eaLnBrk="1" hangingPunct="1"/>
              <a:t>65</a:t>
            </a:fld>
            <a:endParaRPr lang="en-US" altLang="en-US"/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unlink() </a:t>
            </a:r>
            <a:r>
              <a:rPr lang="en-US" altLang="en-US" smtClean="0"/>
              <a:t>function is used to delete files and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rmdir() </a:t>
            </a:r>
            <a:r>
              <a:rPr lang="en-US" altLang="en-US" smtClean="0"/>
              <a:t>function is used to delete directories</a:t>
            </a:r>
          </a:p>
          <a:p>
            <a:pPr eaLnBrk="1" hangingPunct="1"/>
            <a:r>
              <a:rPr lang="en-US" altLang="en-US" smtClean="0"/>
              <a:t>In lieu of a move function,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rename()</a:t>
            </a:r>
            <a:r>
              <a:rPr lang="en-US" altLang="en-US" smtClean="0"/>
              <a:t> function renames a file and specifies a new directory to store the renamed file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200511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directions in Exercise 5-2, page 289 in the book, to create an online Guest Book. </a:t>
            </a:r>
          </a:p>
          <a:p>
            <a:endParaRPr lang="en-US" dirty="0" smtClean="0"/>
          </a:p>
          <a:p>
            <a:r>
              <a:rPr lang="en-US" dirty="0" smtClean="0"/>
              <a:t>Add a search function to the online Guest Book that you </a:t>
            </a:r>
            <a:r>
              <a:rPr lang="en-US" dirty="0" smtClean="0"/>
              <a:t>created. </a:t>
            </a:r>
            <a:endParaRPr lang="en-US" dirty="0" smtClean="0"/>
          </a:p>
          <a:p>
            <a:r>
              <a:rPr lang="en-US" dirty="0" smtClean="0"/>
              <a:t>The function should search (case insensitive) through all fields of the guest </a:t>
            </a:r>
            <a:r>
              <a:rPr lang="en-US" smtClean="0"/>
              <a:t>book </a:t>
            </a:r>
            <a:r>
              <a:rPr lang="en-US" smtClean="0"/>
              <a:t>and </a:t>
            </a:r>
            <a:r>
              <a:rPr lang="en-US" dirty="0" smtClean="0"/>
              <a:t>display only the records that match the search input.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7C30A5F-AF1F-40F5-8687-B08D304CA9F7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File Permissions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permissions are calculated using a four-digit octal (base 8) value</a:t>
            </a:r>
          </a:p>
          <a:p>
            <a:pPr lvl="1" eaLnBrk="1" hangingPunct="1"/>
            <a:r>
              <a:rPr lang="en-US" altLang="en-US" smtClean="0"/>
              <a:t>Octal values encode three bits per digit, which matches the three permission bits per level of access</a:t>
            </a:r>
          </a:p>
          <a:p>
            <a:pPr lvl="1" eaLnBrk="1" hangingPunct="1"/>
            <a:r>
              <a:rPr lang="en-US" altLang="en-US" smtClean="0"/>
              <a:t>The first digit is always 0</a:t>
            </a:r>
          </a:p>
          <a:p>
            <a:pPr lvl="1" eaLnBrk="1" hangingPunct="1"/>
            <a:r>
              <a:rPr lang="en-US" altLang="en-US" smtClean="0"/>
              <a:t>To assign more than one value to an access level, add the values of the permissions together</a:t>
            </a:r>
          </a:p>
        </p:txBody>
      </p:sp>
    </p:spTree>
    <p:extLst>
      <p:ext uri="{BB962C8B-B14F-4D97-AF65-F5344CB8AC3E}">
        <p14:creationId xmlns:p14="http://schemas.microsoft.com/office/powerpoint/2010/main" xmlns="" val="82956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EABBD85B-01C6-4BE8-ABFA-E7BF093E0C8B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PHP Programming with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, 2nd Edition</a:t>
            </a:r>
            <a:endParaRPr lang="en-US" altLang="en-US" sz="2000" dirty="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File Permissions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</a:t>
            </a: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613" y="2057400"/>
            <a:ext cx="8027987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5465618"/>
            <a:ext cx="8229600" cy="69407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19202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0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does 0755 permission</a:t>
            </a:r>
            <a:r>
              <a:rPr kumimoji="0" lang="en-US" altLang="en-US" sz="2025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mean?</a:t>
            </a:r>
            <a:endParaRPr kumimoji="0" lang="en-US" altLang="en-US" sz="172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090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C7FBE75-C62C-49B1-AA3D-9DFDB631A95D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File Permissions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chmod()</a:t>
            </a:r>
            <a:r>
              <a:rPr lang="en-US" altLang="en-US" smtClean="0"/>
              <a:t> function is used to change the permissions or modes of a file or directory</a:t>
            </a:r>
          </a:p>
          <a:p>
            <a:pPr eaLnBrk="1" hangingPunct="1"/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chmod()</a:t>
            </a:r>
            <a:r>
              <a:rPr lang="en-US" altLang="en-US" smtClean="0"/>
              <a:t> function is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		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chmod($filename, $mode)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Where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$filename </a:t>
            </a:r>
            <a:r>
              <a:rPr lang="en-US" altLang="en-US" smtClean="0"/>
              <a:t>is the name of the file to change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$mode</a:t>
            </a:r>
            <a:r>
              <a:rPr lang="en-US" altLang="en-US" smtClean="0"/>
              <a:t> is an integer specifying the permissions for the file</a:t>
            </a:r>
          </a:p>
        </p:txBody>
      </p:sp>
    </p:spTree>
    <p:extLst>
      <p:ext uri="{BB962C8B-B14F-4D97-AF65-F5344CB8AC3E}">
        <p14:creationId xmlns:p14="http://schemas.microsoft.com/office/powerpoint/2010/main" xmlns="" val="1905495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unter_170_Template.potx" id="{D540E2B1-6832-440B-B78E-E6989C477B3F}" vid="{DA608222-8E34-4D03-B81E-DE9099E94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Hunter_180_Template</Template>
  <TotalTime>51</TotalTime>
  <Words>3628</Words>
  <Application>Microsoft Office PowerPoint</Application>
  <PresentationFormat>On-screen Show (4:3)</PresentationFormat>
  <Paragraphs>607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Hunter_Theme</vt:lpstr>
      <vt:lpstr>PHP Programming with MySQL</vt:lpstr>
      <vt:lpstr>Understanding File Types and Permissions</vt:lpstr>
      <vt:lpstr>Understanding File Types</vt:lpstr>
      <vt:lpstr>Understanding File Types</vt:lpstr>
      <vt:lpstr>Understanding File Types</vt:lpstr>
      <vt:lpstr>Working with File Permissions</vt:lpstr>
      <vt:lpstr>Working with File Permissions</vt:lpstr>
      <vt:lpstr>Working with File Permissions</vt:lpstr>
      <vt:lpstr>Working with File Permissions</vt:lpstr>
      <vt:lpstr>Checking Permissions</vt:lpstr>
      <vt:lpstr>Reading Directories</vt:lpstr>
      <vt:lpstr>Reading Directories</vt:lpstr>
      <vt:lpstr>Reading Directories</vt:lpstr>
      <vt:lpstr>Reading Directories</vt:lpstr>
      <vt:lpstr>Reading Directories</vt:lpstr>
      <vt:lpstr>Reading Directories</vt:lpstr>
      <vt:lpstr>Creating Directories</vt:lpstr>
      <vt:lpstr>Creating Directories</vt:lpstr>
      <vt:lpstr>Creating Directories</vt:lpstr>
      <vt:lpstr>Obtaining File and Directory Information</vt:lpstr>
      <vt:lpstr>Obtaining File and Directory Information</vt:lpstr>
      <vt:lpstr>Obtaining File and Directory Information</vt:lpstr>
      <vt:lpstr>Obtaining File and Directory Information</vt:lpstr>
      <vt:lpstr> Obtaining File and Directory Information </vt:lpstr>
      <vt:lpstr> Uploading and Downloading Files </vt:lpstr>
      <vt:lpstr> Selecting the File </vt:lpstr>
      <vt:lpstr> Retrieving the File Information  </vt:lpstr>
      <vt:lpstr> Storing the Uploaded File </vt:lpstr>
      <vt:lpstr> Storing the Uploaded File</vt:lpstr>
      <vt:lpstr> Storing the Uploaded File </vt:lpstr>
      <vt:lpstr> Downloading Files </vt:lpstr>
      <vt:lpstr> Downloading Files </vt:lpstr>
      <vt:lpstr>Exercise</vt:lpstr>
      <vt:lpstr>Writing an Entire File</vt:lpstr>
      <vt:lpstr>Writing an Entire File Example</vt:lpstr>
      <vt:lpstr>Writing an Entire File</vt:lpstr>
      <vt:lpstr>Writing an Entire File</vt:lpstr>
      <vt:lpstr>Reading an Entire File</vt:lpstr>
      <vt:lpstr>Reading an Entire File</vt:lpstr>
      <vt:lpstr>Reading an Entire File</vt:lpstr>
      <vt:lpstr>Reading an Entire File</vt:lpstr>
      <vt:lpstr>Reading an Entire File</vt:lpstr>
      <vt:lpstr>Reading an Entire File</vt:lpstr>
      <vt:lpstr>Opening and Closing File Streams</vt:lpstr>
      <vt:lpstr>Opening a File Stream</vt:lpstr>
      <vt:lpstr>Opening a File Stream </vt:lpstr>
      <vt:lpstr>Opening a File Stream</vt:lpstr>
      <vt:lpstr>Opening a File Stream (continued)</vt:lpstr>
      <vt:lpstr>Closing a File Stream</vt:lpstr>
      <vt:lpstr>Writing Data Incrementally</vt:lpstr>
      <vt:lpstr>Locking Files</vt:lpstr>
      <vt:lpstr>Reading Data Incrementally</vt:lpstr>
      <vt:lpstr>Reading Data Incrementally</vt:lpstr>
      <vt:lpstr>Managing Files and Directories</vt:lpstr>
      <vt:lpstr>Copying and Moving Files</vt:lpstr>
      <vt:lpstr>Copying and Moving Files (continued)</vt:lpstr>
      <vt:lpstr>Renaming Files and Directories</vt:lpstr>
      <vt:lpstr>Removing Files and Directories</vt:lpstr>
      <vt:lpstr>Summary</vt:lpstr>
      <vt:lpstr>Summary</vt:lpstr>
      <vt:lpstr>Summary</vt:lpstr>
      <vt:lpstr>Summary</vt:lpstr>
      <vt:lpstr>Summary</vt:lpstr>
      <vt:lpstr>Summary</vt:lpstr>
      <vt:lpstr>Summary</vt:lpstr>
      <vt:lpstr>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MySQL</dc:title>
  <dc:creator>Windows User</dc:creator>
  <cp:lastModifiedBy>ADMINIBM</cp:lastModifiedBy>
  <cp:revision>93</cp:revision>
  <dcterms:created xsi:type="dcterms:W3CDTF">2016-10-12T00:37:24Z</dcterms:created>
  <dcterms:modified xsi:type="dcterms:W3CDTF">2016-11-12T02:15:00Z</dcterms:modified>
</cp:coreProperties>
</file>