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325" r:id="rId3"/>
    <p:sldId id="326" r:id="rId4"/>
    <p:sldId id="327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7" r:id="rId29"/>
    <p:sldId id="296" r:id="rId30"/>
    <p:sldId id="295" r:id="rId31"/>
    <p:sldId id="329" r:id="rId32"/>
    <p:sldId id="298" r:id="rId33"/>
    <p:sldId id="299" r:id="rId34"/>
    <p:sldId id="300" r:id="rId35"/>
    <p:sldId id="301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6" r:id="rId46"/>
    <p:sldId id="319" r:id="rId47"/>
    <p:sldId id="320" r:id="rId48"/>
    <p:sldId id="321" r:id="rId49"/>
    <p:sldId id="322" r:id="rId50"/>
    <p:sldId id="323" r:id="rId51"/>
    <p:sldId id="328" r:id="rId5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6167" autoAdjust="0"/>
  </p:normalViewPr>
  <p:slideViewPr>
    <p:cSldViewPr snapToGrid="0">
      <p:cViewPr varScale="1">
        <p:scale>
          <a:sx n="79" d="100"/>
          <a:sy n="79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4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4A60-6C7D-4470-B60B-78C34AF2A18E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FF29-CDA4-4C45-893A-368F1816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271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( [0] =&gt; apple [1] =&gt; raspberry [2] =&gt; orange [3] =&gt; banana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FF29-CDA4-4C45-893A-368F1816AD2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7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35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BC3152-9A5B-41DC-BE8C-AC310CBE2897}" type="datetime1">
              <a:rPr lang="en-US" smtClean="0"/>
              <a:pPr/>
              <a:t>11/13/2016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739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59D3-816E-4051-BC50-CDA72DFF8999}" type="datetime1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186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6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88FA-53C0-4CE4-A1AB-1302DBC73B2E}" type="datetime1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223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C8D2DEF-508A-490E-B826-B8E9ADCEA5DF}" type="datetime1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910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916E-9DE6-4132-8E62-20CA0FBD85EB}" type="datetime1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61272" y="6332561"/>
            <a:ext cx="1877417" cy="52543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r>
              <a:rPr lang="en-US" dirty="0" smtClean="0"/>
              <a:t>PHP Programming with MySQL, second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53273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7FC6-D092-4910-8BB0-BD4028BEB248}" type="datetime1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xmlns="" val="1931905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DB1B-C9AA-4CC3-A08D-39CA6391468D}" type="datetime1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65194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30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4430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2D0B-A3BE-4B7E-B57F-50E93C7825C4}" type="datetime1">
              <a:rPr lang="en-US" smtClean="0"/>
              <a:pPr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2576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9BD-957B-49EB-980A-795B1F849408}" type="datetime1">
              <a:rPr lang="en-US" smtClean="0"/>
              <a:pPr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19794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19593-0951-4071-8CF5-C84A8E0CB6E7}" type="datetime1">
              <a:rPr lang="en-US" smtClean="0"/>
              <a:pPr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29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C81C7AE-DC6F-4078-9019-9BF0984F0383}" type="datetime1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56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6C4CE3-4212-455C-B8D8-1B74372D5B0A}" type="datetime1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5" y="6407950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xmlns="" val="353151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fld id="{8F6EECA8-8906-4E82-B78E-65C57EE68CC0}" type="datetime1">
              <a:rPr lang="en-US" smtClean="0"/>
              <a:pPr/>
              <a:t>11/13/2016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88008" y="6407950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50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 b="0"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6483" y="6198163"/>
            <a:ext cx="766549" cy="5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05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192024" algn="l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7145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652" indent="-171450" algn="l" rtl="0" eaLnBrk="1" latinLnBrk="0" hangingPunct="1">
        <a:spcBef>
          <a:spcPts val="263"/>
        </a:spcBef>
        <a:buClr>
          <a:schemeClr val="accent2"/>
        </a:buClr>
        <a:buSzPct val="100000"/>
        <a:buFont typeface="Wingdings 2"/>
        <a:buChar char="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date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with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513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CC6D749B-9798-4391-BE6B-9698FAA00F07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and Removing Elements Within an Array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array_splice()</a:t>
            </a:r>
            <a:r>
              <a:rPr lang="en-US" altLang="en-US" smtClean="0"/>
              <a:t> function adds or removes array elements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array_splice()</a:t>
            </a:r>
            <a:r>
              <a:rPr lang="en-US" altLang="en-US" smtClean="0"/>
              <a:t> function renumbers the indexes in the array</a:t>
            </a:r>
          </a:p>
          <a:p>
            <a:pPr eaLnBrk="1" hangingPunct="1"/>
            <a:r>
              <a:rPr lang="en-US" altLang="en-US" smtClean="0"/>
              <a:t>The syntax for the </a:t>
            </a:r>
            <a:r>
              <a:rPr lang="en-US" altLang="en-US" smtClean="0">
                <a:latin typeface="Courier New" panose="02070309020205020404" pitchFamily="49" charset="0"/>
              </a:rPr>
              <a:t>array_splice()</a:t>
            </a:r>
            <a:r>
              <a:rPr lang="en-US" altLang="en-US" smtClean="0"/>
              <a:t> function is: </a:t>
            </a:r>
          </a:p>
          <a:p>
            <a:pPr lvl="1" eaLnBrk="1" hangingPunct="1"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array_splice(</a:t>
            </a:r>
            <a:r>
              <a:rPr lang="en-US" altLang="en-US" sz="2200" i="1" smtClean="0">
                <a:latin typeface="Courier New" panose="02070309020205020404" pitchFamily="49" charset="0"/>
              </a:rPr>
              <a:t>array_name</a:t>
            </a:r>
            <a:r>
              <a:rPr lang="en-US" altLang="en-US" sz="2200" smtClean="0">
                <a:latin typeface="Courier New" panose="02070309020205020404" pitchFamily="49" charset="0"/>
              </a:rPr>
              <a:t>, </a:t>
            </a:r>
            <a:r>
              <a:rPr lang="en-US" altLang="en-US" sz="2200" i="1" smtClean="0">
                <a:latin typeface="Courier New" panose="02070309020205020404" pitchFamily="49" charset="0"/>
              </a:rPr>
              <a:t>start</a:t>
            </a:r>
            <a:r>
              <a:rPr lang="en-US" altLang="en-US" sz="2200" smtClean="0">
                <a:latin typeface="Courier New" panose="02070309020205020404" pitchFamily="49" charset="0"/>
              </a:rPr>
              <a:t>, </a:t>
            </a:r>
            <a:r>
              <a:rPr lang="en-US" altLang="en-US" sz="2200" i="1" smtClean="0">
                <a:latin typeface="Courier New" panose="02070309020205020404" pitchFamily="49" charset="0"/>
              </a:rPr>
              <a:t>characters_to_delete</a:t>
            </a:r>
            <a:r>
              <a:rPr lang="en-US" altLang="en-US" sz="2200" smtClean="0">
                <a:latin typeface="Courier New" panose="02070309020205020404" pitchFamily="49" charset="0"/>
              </a:rPr>
              <a:t>, </a:t>
            </a:r>
            <a:r>
              <a:rPr lang="en-US" altLang="en-US" sz="2200" i="1" smtClean="0">
                <a:latin typeface="Courier New" panose="02070309020205020404" pitchFamily="49" charset="0"/>
              </a:rPr>
              <a:t>values_to_insert</a:t>
            </a:r>
            <a:r>
              <a:rPr lang="en-US" altLang="en-US" sz="2200" smtClean="0">
                <a:latin typeface="Courier New" panose="02070309020205020404" pitchFamily="49" charset="0"/>
              </a:rPr>
              <a:t>);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684261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56D5A51C-5A7A-462A-97BE-3E8DD8678BC6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and Removing Elements Within an </a:t>
            </a:r>
            <a:r>
              <a:rPr lang="en-US" altLang="en-US" dirty="0" smtClean="0"/>
              <a:t>Array</a:t>
            </a:r>
            <a:endParaRPr lang="en-US" altLang="en-US" dirty="0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add an element within an array, include a value of 0 as the third argument of 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array_splice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 smtClean="0"/>
              <a:t>function</a:t>
            </a:r>
          </a:p>
          <a:p>
            <a:pPr eaLnBrk="1" hangingPunct="1"/>
            <a:endParaRPr lang="en-US" altLang="en-US" sz="2400" dirty="0" smtClean="0"/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HospitalDepts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array(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"Anesthesia",          // first element (0)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"Molecular Biology",   // second element (1)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"Neurology",           // third element (2)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"Pediatrics");         // fourth element (3)</a:t>
            </a:r>
          </a:p>
          <a:p>
            <a:pPr eaLnBrk="1" hangingPunct="1">
              <a:buFontTx/>
              <a:buNone/>
            </a:pP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array_splice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HospitalDepts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3, 0, "Ophthalmology");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918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70E251A2-4633-4F47-94BD-CED2F0C07F76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and Removing Elements Within an </a:t>
            </a:r>
            <a:r>
              <a:rPr lang="en-US" altLang="en-US" dirty="0" smtClean="0"/>
              <a:t>Array</a:t>
            </a:r>
            <a:endParaRPr lang="en-US" altLang="en-US" dirty="0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tabLst>
                <a:tab pos="1087438" algn="l"/>
              </a:tabLst>
            </a:pPr>
            <a:r>
              <a:rPr lang="en-US" altLang="en-US" dirty="0" smtClean="0"/>
              <a:t>To add more than one element within an array, pass the </a:t>
            </a:r>
            <a:r>
              <a:rPr lang="en-US" altLang="en-US" dirty="0" smtClean="0">
                <a:latin typeface="Courier New" panose="02070309020205020404" pitchFamily="49" charset="0"/>
              </a:rPr>
              <a:t>array() </a:t>
            </a:r>
            <a:r>
              <a:rPr lang="en-US" altLang="en-US" dirty="0" smtClean="0"/>
              <a:t>construct as the fourth argument of 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array_splice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 smtClean="0"/>
              <a:t> function</a:t>
            </a:r>
          </a:p>
          <a:p>
            <a:pPr eaLnBrk="1" hangingPunct="1">
              <a:tabLst>
                <a:tab pos="1087438" algn="l"/>
              </a:tabLst>
            </a:pPr>
            <a:r>
              <a:rPr lang="en-US" altLang="en-US" dirty="0" smtClean="0"/>
              <a:t>Separate the new element values by commas</a:t>
            </a:r>
          </a:p>
          <a:p>
            <a:pPr eaLnBrk="1" hangingPunct="1">
              <a:buFontTx/>
              <a:buNone/>
              <a:tabLst>
                <a:tab pos="1087438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</a:rPr>
              <a:t>	</a:t>
            </a:r>
            <a:endParaRPr lang="en-US" altLang="en-US" sz="20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1087438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HospitalDepts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array(</a:t>
            </a:r>
          </a:p>
          <a:p>
            <a:pPr eaLnBrk="1" hangingPunct="1">
              <a:buFontTx/>
              <a:buNone/>
              <a:tabLst>
                <a:tab pos="1087438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"Anesthesia",          // first element (0)</a:t>
            </a:r>
          </a:p>
          <a:p>
            <a:pPr eaLnBrk="1" hangingPunct="1">
              <a:buFontTx/>
              <a:buNone/>
              <a:tabLst>
                <a:tab pos="1087438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"Molecular Biology",   // second element (1)</a:t>
            </a:r>
          </a:p>
          <a:p>
            <a:pPr eaLnBrk="1" hangingPunct="1">
              <a:buFontTx/>
              <a:buNone/>
              <a:tabLst>
                <a:tab pos="1087438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"Neurology",           // third element (2)</a:t>
            </a:r>
          </a:p>
          <a:p>
            <a:pPr eaLnBrk="1" hangingPunct="1">
              <a:buFontTx/>
              <a:buNone/>
              <a:tabLst>
                <a:tab pos="1087438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"Pediatrics");         // fourth element (3)</a:t>
            </a:r>
          </a:p>
          <a:p>
            <a:pPr eaLnBrk="1" hangingPunct="1">
              <a:buFontTx/>
              <a:buNone/>
              <a:tabLst>
                <a:tab pos="1087438" algn="l"/>
              </a:tabLst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1087438" algn="l"/>
              </a:tabLst>
            </a:pP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array_splice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HospitalDepts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3, 0, array("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Opthalmology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1087438" algn="l"/>
              </a:tabLst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"Otolaryngology"));</a:t>
            </a: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259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67235E17-C2B6-48EE-AF32-08C1E7E90A38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and Removing Elements Within an </a:t>
            </a:r>
            <a:r>
              <a:rPr lang="en-US" altLang="en-US" dirty="0" smtClean="0"/>
              <a:t>Array</a:t>
            </a:r>
            <a:endParaRPr lang="en-US" altLang="en-US" dirty="0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258888" algn="l"/>
              </a:tabLst>
            </a:pPr>
            <a:r>
              <a:rPr lang="en-US" altLang="en-US" dirty="0" smtClean="0"/>
              <a:t>Delete array elements by omitting the fourth argument from 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array_splice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</a:t>
            </a:r>
          </a:p>
          <a:p>
            <a:pPr lvl="1" eaLnBrk="1" hangingPunct="1">
              <a:buFontTx/>
              <a:buNone/>
              <a:tabLst>
                <a:tab pos="1258888" algn="l"/>
              </a:tabLst>
            </a:pP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  <a:tabLst>
                <a:tab pos="1258888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HospitalDepts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array(</a:t>
            </a:r>
          </a:p>
          <a:p>
            <a:pPr lvl="1" eaLnBrk="1" hangingPunct="1">
              <a:buFontTx/>
              <a:buNone/>
              <a:tabLst>
                <a:tab pos="1258888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"Anesthesia",          // first element (0)</a:t>
            </a:r>
          </a:p>
          <a:p>
            <a:pPr lvl="1" eaLnBrk="1" hangingPunct="1">
              <a:buFontTx/>
              <a:buNone/>
              <a:tabLst>
                <a:tab pos="1258888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"Molecular Biology",   // second element (1)</a:t>
            </a:r>
          </a:p>
          <a:p>
            <a:pPr lvl="1" eaLnBrk="1" hangingPunct="1">
              <a:buFontTx/>
              <a:buNone/>
              <a:tabLst>
                <a:tab pos="1258888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"Neurology",           // third element (2)</a:t>
            </a:r>
          </a:p>
          <a:p>
            <a:pPr lvl="1" eaLnBrk="1" hangingPunct="1">
              <a:buFontTx/>
              <a:buNone/>
              <a:tabLst>
                <a:tab pos="1258888" algn="l"/>
              </a:tabLst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"Pediatrics");         // fourth element (3)</a:t>
            </a:r>
          </a:p>
          <a:p>
            <a:pPr lvl="1" eaLnBrk="1" hangingPunct="1">
              <a:buFontTx/>
              <a:buNone/>
              <a:tabLst>
                <a:tab pos="1258888" algn="l"/>
              </a:tabLst>
            </a:pPr>
            <a:endParaRPr lang="en-US" alt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  <a:tabLst>
                <a:tab pos="1258888" algn="l"/>
              </a:tabLst>
            </a:pP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array_splice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HospitalDepts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1, 2);</a:t>
            </a: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1258888" algn="l"/>
              </a:tabLst>
            </a:pPr>
            <a:endParaRPr lang="en-US" altLang="en-US" sz="2400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226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A1D71EA9-F0C8-4FF5-AE78-934CDB5C6E0F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and Removing Elements Within an </a:t>
            </a:r>
            <a:r>
              <a:rPr lang="en-US" altLang="en-US" dirty="0" smtClean="0"/>
              <a:t>Array</a:t>
            </a:r>
            <a:endParaRPr lang="en-US" altLang="en-US" dirty="0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unset()</a:t>
            </a:r>
            <a:r>
              <a:rPr lang="en-US" altLang="en-US" smtClean="0"/>
              <a:t> function removes array elements and other variables</a:t>
            </a:r>
          </a:p>
          <a:p>
            <a:pPr eaLnBrk="1" hangingPunct="1"/>
            <a:r>
              <a:rPr lang="en-US" altLang="en-US" smtClean="0"/>
              <a:t>Pass to the </a:t>
            </a:r>
            <a:r>
              <a:rPr lang="en-US" altLang="en-US" smtClean="0">
                <a:latin typeface="Courier New" panose="02070309020205020404" pitchFamily="49" charset="0"/>
              </a:rPr>
              <a:t>unset()</a:t>
            </a:r>
            <a:r>
              <a:rPr lang="en-US" altLang="en-US" smtClean="0"/>
              <a:t> function the array name and index number of the element you want to remove</a:t>
            </a:r>
          </a:p>
          <a:p>
            <a:pPr eaLnBrk="1" hangingPunct="1"/>
            <a:r>
              <a:rPr lang="en-US" altLang="en-US" smtClean="0"/>
              <a:t>To remove multiple elements, separate each index name and element number with commas</a:t>
            </a:r>
          </a:p>
          <a:p>
            <a:pPr eaLnBrk="1" hangingPunct="1">
              <a:spcBef>
                <a:spcPct val="6500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unset($HospitalDepts[1], $HospitalDepts[2]);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578355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0C908A9C-0694-448E-9239-F8ED6BAEA9D6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Removing Duplicate Elements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array_unique()</a:t>
            </a:r>
            <a:r>
              <a:rPr lang="en-US" altLang="en-US" smtClean="0"/>
              <a:t> function removes duplicate elements from an array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Pass to the </a:t>
            </a:r>
            <a:r>
              <a:rPr lang="en-US" altLang="en-US" smtClean="0">
                <a:latin typeface="Courier New" panose="02070309020205020404" pitchFamily="49" charset="0"/>
              </a:rPr>
              <a:t>array_unique()</a:t>
            </a:r>
            <a:r>
              <a:rPr lang="en-US" altLang="en-US" smtClean="0"/>
              <a:t> function the name of the array from which you want to remove duplicate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array_values()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array_unique()</a:t>
            </a:r>
            <a:r>
              <a:rPr lang="en-US" altLang="en-US" smtClean="0"/>
              <a:t> functions do not operate directly on an array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array_unique()</a:t>
            </a:r>
            <a:r>
              <a:rPr lang="en-US" altLang="en-US" smtClean="0"/>
              <a:t> function does renumber the indexes after removing duplicate values in an array</a:t>
            </a:r>
          </a:p>
        </p:txBody>
      </p:sp>
    </p:spTree>
    <p:extLst>
      <p:ext uri="{BB962C8B-B14F-4D97-AF65-F5344CB8AC3E}">
        <p14:creationId xmlns:p14="http://schemas.microsoft.com/office/powerpoint/2010/main" xmlns="" val="1469969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0DC13606-B69F-4380-84AC-E8311DE3C8E0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Removing Duplicate </a:t>
            </a:r>
            <a:r>
              <a:rPr lang="en-US" altLang="en-US" dirty="0" smtClean="0"/>
              <a:t>Elements</a:t>
            </a:r>
            <a:endParaRPr lang="en-US" altLang="en-US" dirty="0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45259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TopSellers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array(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"Ford F-Series", "Chevrolet  Silverado", "Toyota Camry",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"Honda Accord", "Toyota Corolla", "Ford F-Series", "Honda Civic",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"Honda CR-V", "Honda Accord", "Nissan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Altima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"Toyota Camry",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"Chevrolet Impala", "Dodge Ram", "Honda CR-V");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"&lt;p&gt;The 2008 top selling vehicles are:&lt;/p&gt;&lt;p&gt;";</a:t>
            </a:r>
          </a:p>
          <a:p>
            <a:pPr eaLnBrk="1" hangingPunct="1">
              <a:buFontTx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TopSellers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array_unique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TopSellers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TopSellers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array_values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TopSellers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&lt;count($ 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TopSellers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++$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echo "{$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TopSellers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]}&lt;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/&gt;";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"&lt;/p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214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376BA5E2-105A-419E-9B83-BEED46092BF1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Removing Duplicate </a:t>
            </a:r>
            <a:r>
              <a:rPr lang="en-US" altLang="en-US" dirty="0" smtClean="0"/>
              <a:t>Elements</a:t>
            </a:r>
            <a:endParaRPr lang="en-US" altLang="en-US" dirty="0" smtClean="0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9600" y="5394325"/>
            <a:ext cx="7612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/>
              <a:t>Figure 6-4 Output of an array after removing duplicate values </a:t>
            </a:r>
          </a:p>
          <a:p>
            <a:pPr eaLnBrk="1" hangingPunct="1"/>
            <a:r>
              <a:rPr lang="en-US" altLang="en-US" sz="2000" b="1" dirty="0"/>
              <a:t>	   with the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array_unique</a:t>
            </a:r>
            <a:r>
              <a:rPr lang="en-US" altLang="en-US" sz="2000" b="1" dirty="0">
                <a:latin typeface="Courier New" panose="02070309020205020404" pitchFamily="49" charset="0"/>
              </a:rPr>
              <a:t>()</a:t>
            </a:r>
            <a:r>
              <a:rPr lang="en-US" altLang="en-US" sz="2000" b="1" dirty="0"/>
              <a:t> function</a:t>
            </a:r>
          </a:p>
        </p:txBody>
      </p:sp>
      <p:pic>
        <p:nvPicPr>
          <p:cNvPr id="2253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3638" y="1590675"/>
            <a:ext cx="427672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07336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6ACEBCBE-0621-48BF-A944-BA94639EAF25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and Extracting Elements and Values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>
              <a:tabLst>
                <a:tab pos="688975" algn="l"/>
              </a:tabLst>
            </a:pPr>
            <a:r>
              <a:rPr lang="en-US" altLang="en-US" smtClean="0"/>
              <a:t>One of the most basic methods for finding a value in an array is to use a looping statement to iterate through the array until you find the value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tabLst>
                <a:tab pos="688975" algn="l"/>
              </a:tabLst>
            </a:pPr>
            <a:r>
              <a:rPr lang="en-US" altLang="en-US" smtClean="0"/>
              <a:t>Rather than write custom code to find a value, 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in_array()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array_search()</a:t>
            </a:r>
            <a:r>
              <a:rPr lang="en-US" altLang="en-US" smtClean="0"/>
              <a:t> functions to determine whether a value exists in an array</a:t>
            </a:r>
          </a:p>
        </p:txBody>
      </p:sp>
    </p:spTree>
    <p:extLst>
      <p:ext uri="{BB962C8B-B14F-4D97-AF65-F5344CB8AC3E}">
        <p14:creationId xmlns:p14="http://schemas.microsoft.com/office/powerpoint/2010/main" xmlns="" val="209847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E074A76-54AA-4A2B-BFB0-C9E2FB99041D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Determining if a Value Exists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>
              <a:tabLst>
                <a:tab pos="688975" algn="l"/>
              </a:tabLst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in_array()</a:t>
            </a:r>
            <a:r>
              <a:rPr lang="en-US" altLang="en-US" smtClean="0"/>
              <a:t> function returns a Boolean value of true if a given value exists in an array</a:t>
            </a:r>
          </a:p>
          <a:p>
            <a:pPr eaLnBrk="1" hangingPunct="1">
              <a:tabLst>
                <a:tab pos="688975" algn="l"/>
              </a:tabLst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array_search()</a:t>
            </a:r>
            <a:r>
              <a:rPr lang="en-US" altLang="en-US" smtClean="0"/>
              <a:t> function determines whether a given value exists in an array and:</a:t>
            </a:r>
          </a:p>
          <a:p>
            <a:pPr lvl="1" eaLnBrk="1" hangingPunct="1">
              <a:tabLst>
                <a:tab pos="688975" algn="l"/>
              </a:tabLst>
            </a:pPr>
            <a:r>
              <a:rPr lang="en-US" altLang="en-US" smtClean="0"/>
              <a:t>Returns the index or key of the first matching element if the value exists, or </a:t>
            </a:r>
          </a:p>
          <a:p>
            <a:pPr lvl="1" eaLnBrk="1" hangingPunct="1">
              <a:tabLst>
                <a:tab pos="688975" algn="l"/>
              </a:tabLst>
            </a:pPr>
            <a:r>
              <a:rPr lang="en-US" altLang="en-US" smtClean="0"/>
              <a:t>Returns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mtClean="0"/>
              <a:t> if the value does not exist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buFontTx/>
              <a:buNone/>
              <a:tabLst>
                <a:tab pos="688975" algn="l"/>
              </a:tabLst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if (in_array("Neurology", $HospitalDepts))</a:t>
            </a:r>
          </a:p>
          <a:p>
            <a:pPr eaLnBrk="1" hangingPunct="1">
              <a:buFontTx/>
              <a:buNone/>
              <a:tabLst>
                <a:tab pos="688975" algn="l"/>
              </a:tabLst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echo "&lt;p&gt;The hospital has a Neurology department.&lt;/p&gt;";</a:t>
            </a:r>
          </a:p>
          <a:p>
            <a:pPr eaLnBrk="1" hangingPunct="1">
              <a:tabLst>
                <a:tab pos="688975" algn="l"/>
              </a:tabLst>
            </a:pPr>
            <a:endParaRPr lang="en-US" altLang="en-US" sz="180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858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array stores multiple values in one single </a:t>
            </a:r>
            <a:r>
              <a:rPr lang="en-US" dirty="0" smtClean="0"/>
              <a:t>variable.</a:t>
            </a:r>
          </a:p>
          <a:p>
            <a:r>
              <a:rPr lang="en-US" dirty="0" smtClean="0"/>
              <a:t>In PHP, the array() function is used to create an 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$cars = array("Volvo", "BMW", "Toyota");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echo "I like " . $cars[0] . ", " . $cars[1] . " and " . $cars[2] .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".";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?&gt;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Three types of arrays:</a:t>
            </a:r>
          </a:p>
          <a:p>
            <a:pPr lvl="1"/>
            <a:r>
              <a:rPr lang="en-US" b="1" dirty="0" smtClean="0"/>
              <a:t>Indexed </a:t>
            </a:r>
            <a:r>
              <a:rPr lang="en-US" b="1" dirty="0" smtClean="0"/>
              <a:t>arrays</a:t>
            </a:r>
            <a:r>
              <a:rPr lang="en-US" dirty="0" smtClean="0"/>
              <a:t> - Arrays with a numeric index</a:t>
            </a:r>
          </a:p>
          <a:p>
            <a:pPr lvl="1"/>
            <a:r>
              <a:rPr lang="en-US" b="1" dirty="0" smtClean="0"/>
              <a:t>Associative arrays</a:t>
            </a:r>
            <a:r>
              <a:rPr lang="en-US" dirty="0" smtClean="0"/>
              <a:t> - Arrays with named keys</a:t>
            </a:r>
          </a:p>
          <a:p>
            <a:pPr lvl="1"/>
            <a:r>
              <a:rPr lang="en-US" b="1" dirty="0" smtClean="0"/>
              <a:t>Multidimensional arrays</a:t>
            </a:r>
            <a:r>
              <a:rPr lang="en-US" dirty="0" smtClean="0"/>
              <a:t> - Arrays containing one or more arrays</a:t>
            </a:r>
          </a:p>
          <a:p>
            <a:r>
              <a:rPr lang="en-US" dirty="0" smtClean="0"/>
              <a:t>The count() function is used to return the length (the number of elements) of an array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$cars = array("Volvo", "BMW", "Toyota");</a:t>
            </a:r>
            <a:br>
              <a:rPr lang="en-US" sz="1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echo "I like " . c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ount($cars)[0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] . "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car brands.";</a:t>
            </a: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?&gt;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Arrays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35582" y="6358189"/>
            <a:ext cx="40212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http://www.w3schools.com/php/php_arrays.asp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E57798C-5AA4-472A-BCAF-77B885B76CA5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Determining if a Key Exists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array_key_exists()</a:t>
            </a:r>
            <a:r>
              <a:rPr lang="en-US" altLang="en-US" smtClean="0"/>
              <a:t> function determines whether a given index or key exists</a:t>
            </a:r>
          </a:p>
          <a:p>
            <a:pPr eaLnBrk="1" hangingPunct="1"/>
            <a:r>
              <a:rPr lang="en-US" altLang="en-US" smtClean="0"/>
              <a:t>You pass two arguments to the </a:t>
            </a:r>
            <a:r>
              <a:rPr lang="en-US" altLang="en-US" smtClean="0">
                <a:latin typeface="Courier New" panose="02070309020205020404" pitchFamily="49" charset="0"/>
              </a:rPr>
              <a:t>array_key_exists()</a:t>
            </a:r>
            <a:r>
              <a:rPr lang="en-US" altLang="en-US" smtClean="0"/>
              <a:t> function: </a:t>
            </a:r>
          </a:p>
          <a:p>
            <a:pPr lvl="1" eaLnBrk="1" hangingPunct="1"/>
            <a:r>
              <a:rPr lang="en-US" altLang="en-US" smtClean="0"/>
              <a:t>The first argument represents the key to </a:t>
            </a:r>
            <a:br>
              <a:rPr lang="en-US" altLang="en-US" smtClean="0"/>
            </a:br>
            <a:r>
              <a:rPr lang="en-US" altLang="en-US" smtClean="0"/>
              <a:t>search for </a:t>
            </a:r>
          </a:p>
          <a:p>
            <a:pPr lvl="1" eaLnBrk="1" hangingPunct="1"/>
            <a:r>
              <a:rPr lang="en-US" altLang="en-US" smtClean="0"/>
              <a:t>The second argument represents the name </a:t>
            </a:r>
            <a:br>
              <a:rPr lang="en-US" altLang="en-US" smtClean="0"/>
            </a:br>
            <a:r>
              <a:rPr lang="en-US" altLang="en-US" smtClean="0"/>
              <a:t>of the array in which to search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60973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556CAA89-937F-4D9F-A682-61EE2368692F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Determining if a Key </a:t>
            </a:r>
            <a:r>
              <a:rPr lang="en-US" altLang="en-US" dirty="0" smtClean="0"/>
              <a:t>Exists</a:t>
            </a:r>
            <a:endParaRPr lang="en-US" altLang="en-US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$ScreenNames["Dancer"] = "Daryl";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$ScreenNames["Fat Man"] = "Dennis";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$ScreenNames["Assassin"] = "Jennifer";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if (array_key_exists("Fat Man", $ScreenNames))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echo "&lt;p&gt;{$ScreenNames['Fat Man']} is already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'Fat Man'.&lt;/p&gt;\n";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$ScreenNames["Fat Man"] = "Don";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echo "&lt;p&gt;{$ScreenNames['Fat Man']} is now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'Fat Man'.&lt;/p&gt;";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9977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D5460AA2-CB78-40D1-942C-7F18DD5838D3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Returning a Portion of an Array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array_slice()</a:t>
            </a:r>
            <a:r>
              <a:rPr lang="en-US" altLang="en-US" smtClean="0"/>
              <a:t> function returns a portion of an array and assigns it to another array </a:t>
            </a:r>
          </a:p>
          <a:p>
            <a:pPr eaLnBrk="1" hangingPunct="1"/>
            <a:r>
              <a:rPr lang="en-US" altLang="en-US" smtClean="0"/>
              <a:t>The syntax for the </a:t>
            </a:r>
            <a:r>
              <a:rPr lang="en-US" altLang="en-US" smtClean="0">
                <a:latin typeface="Courier New" panose="02070309020205020404" pitchFamily="49" charset="0"/>
              </a:rPr>
              <a:t>array_slice()</a:t>
            </a:r>
            <a:r>
              <a:rPr lang="en-US" altLang="en-US" smtClean="0"/>
              <a:t> function is: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z="1800" smtClean="0">
                <a:latin typeface="Courier New" panose="02070309020205020404" pitchFamily="49" charset="0"/>
              </a:rPr>
              <a:t>array_slice(</a:t>
            </a:r>
            <a:r>
              <a:rPr lang="en-US" altLang="en-US" sz="1800" i="1" smtClean="0">
                <a:latin typeface="Courier New" panose="02070309020205020404" pitchFamily="49" charset="0"/>
              </a:rPr>
              <a:t>array_name</a:t>
            </a:r>
            <a:r>
              <a:rPr lang="en-US" altLang="en-US" sz="1800" smtClean="0">
                <a:latin typeface="Courier New" panose="02070309020205020404" pitchFamily="49" charset="0"/>
              </a:rPr>
              <a:t>, </a:t>
            </a:r>
            <a:r>
              <a:rPr lang="en-US" altLang="en-US" sz="1800" i="1" smtClean="0">
                <a:latin typeface="Courier New" panose="02070309020205020404" pitchFamily="49" charset="0"/>
              </a:rPr>
              <a:t>start</a:t>
            </a:r>
            <a:r>
              <a:rPr lang="en-US" altLang="en-US" sz="1800" smtClean="0">
                <a:latin typeface="Courier New" panose="02070309020205020404" pitchFamily="49" charset="0"/>
              </a:rPr>
              <a:t>, </a:t>
            </a:r>
            <a:r>
              <a:rPr lang="en-US" altLang="en-US" sz="1800" i="1" smtClean="0">
                <a:latin typeface="Courier New" panose="02070309020205020404" pitchFamily="49" charset="0"/>
              </a:rPr>
              <a:t>characters_to_return</a:t>
            </a:r>
            <a:r>
              <a:rPr lang="en-US" altLang="en-US" sz="1800" smtClean="0">
                <a:latin typeface="Courier New" panose="02070309020205020404" pitchFamily="49" charset="0"/>
              </a:rPr>
              <a:t>);</a:t>
            </a:r>
          </a:p>
          <a:p>
            <a:pPr eaLnBrk="1" hangingPunct="1"/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xmlns="" val="1598978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73028AF3-295C-4BB0-89D6-3AAD6392798B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Returning a Portion of an </a:t>
            </a:r>
            <a:r>
              <a:rPr lang="en-US" altLang="en-US" dirty="0" smtClean="0"/>
              <a:t>Array</a:t>
            </a:r>
            <a:endParaRPr lang="en-US" altLang="en-US" dirty="0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This array is ordered by sales, high to low.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TopSellers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array("Ford F-Series", "Chevrolet Silverado", "Toyota Camry", "Honda Accord", "Toyota Corolla", "Honda Civic", "Nissan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Altima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"Chevrolet Impala", "Dodge Ram", "Honda CR-V");</a:t>
            </a:r>
          </a:p>
          <a:p>
            <a:pPr eaLnBrk="1" hangingPunct="1">
              <a:buFontTx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FiveTopSellers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array_slice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TopSellers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0, 5);</a:t>
            </a: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"&lt;p&gt;The five best-selling vehicles for 2008 are:&lt;/p&gt;\n";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&lt;count($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FiveTopSellers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++$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echo "{$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FiveTopSellers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]}&lt;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/&gt;\n";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9236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36616459-5741-4375-B718-F9F7881A932C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Returning a Portion of an </a:t>
            </a:r>
            <a:r>
              <a:rPr lang="en-US" altLang="en-US" dirty="0" smtClean="0"/>
              <a:t>Array</a:t>
            </a:r>
            <a:endParaRPr lang="en-US" altLang="en-US" dirty="0" smtClean="0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676400" y="4953000"/>
            <a:ext cx="6046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Figure 6-11 Output of an array returned with the </a:t>
            </a:r>
            <a:br>
              <a:rPr lang="en-US" altLang="en-US" sz="2000" b="1"/>
            </a:br>
            <a:r>
              <a:rPr lang="en-US" altLang="en-US" sz="2000" b="1">
                <a:latin typeface="Courier New" panose="02070309020205020404" pitchFamily="49" charset="0"/>
              </a:rPr>
              <a:t>array_slice()</a:t>
            </a:r>
            <a:r>
              <a:rPr lang="en-US" altLang="en-US" sz="2000" b="1"/>
              <a:t> function</a:t>
            </a:r>
          </a:p>
        </p:txBody>
      </p:sp>
      <p:pic>
        <p:nvPicPr>
          <p:cNvPr id="3379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095500"/>
            <a:ext cx="5429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10948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33467F31-DFF0-450C-8E53-0D6A09D32568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Sorting Arrays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most commonly used array sorting </a:t>
            </a:r>
            <a:br>
              <a:rPr lang="en-US" altLang="en-US" smtClean="0"/>
            </a:br>
            <a:r>
              <a:rPr lang="en-US" altLang="en-US" smtClean="0"/>
              <a:t>functions are: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sort()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rsort()</a:t>
            </a:r>
            <a:r>
              <a:rPr lang="en-US" altLang="en-US" smtClean="0"/>
              <a:t> for indexed arrays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ksort()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krsort()</a:t>
            </a:r>
            <a:r>
              <a:rPr lang="en-US" altLang="en-US" smtClean="0"/>
              <a:t> for associative arrays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68639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9BBE2891-14C9-4E18-BB5B-F2FD969479DD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Sorting </a:t>
            </a:r>
            <a:r>
              <a:rPr lang="en-US" altLang="en-US" dirty="0" smtClean="0"/>
              <a:t>Arrays</a:t>
            </a:r>
            <a:endParaRPr lang="en-US" altLang="en-US" dirty="0" smtClean="0"/>
          </a:p>
        </p:txBody>
      </p:sp>
      <p:pic>
        <p:nvPicPr>
          <p:cNvPr id="3584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086600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65336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C036543D-7CD5-460B-B933-D7A720ACC58B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Sorting </a:t>
            </a:r>
            <a:r>
              <a:rPr lang="en-US" altLang="en-US" dirty="0" smtClean="0"/>
              <a:t>Arrays</a:t>
            </a:r>
            <a:endParaRPr lang="en-US" altLang="en-US" dirty="0" smtClean="0"/>
          </a:p>
        </p:txBody>
      </p:sp>
      <p:pic>
        <p:nvPicPr>
          <p:cNvPr id="3686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278688" cy="44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89088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9E32BCB2-0C54-4028-8A2A-06905A0F4985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Sorting </a:t>
            </a:r>
            <a:r>
              <a:rPr lang="en-US" altLang="en-US" dirty="0" smtClean="0"/>
              <a:t>Arrays</a:t>
            </a:r>
            <a:endParaRPr lang="en-US" altLang="en-US" dirty="0" smtClean="0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52400" y="3290888"/>
            <a:ext cx="909002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algn="ctr" eaLnBrk="1" hangingPunct="1"/>
            <a:r>
              <a:rPr lang="en-US" altLang="en-US" sz="1700" b="1"/>
              <a:t>Figure 6-15 Output of an associative array </a:t>
            </a:r>
          </a:p>
          <a:p>
            <a:pPr algn="ctr" eaLnBrk="1" hangingPunct="1"/>
            <a:r>
              <a:rPr lang="en-US" altLang="en-US" sz="1700" b="1"/>
              <a:t>after sorting with the </a:t>
            </a:r>
            <a:r>
              <a:rPr lang="en-US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700" b="1">
                <a:latin typeface="Courier New" panose="02070309020205020404" pitchFamily="49" charset="0"/>
              </a:rPr>
              <a:t>sort()</a:t>
            </a:r>
            <a:r>
              <a:rPr lang="en-US" altLang="en-US" sz="1700" b="1"/>
              <a:t> function</a:t>
            </a:r>
          </a:p>
        </p:txBody>
      </p:sp>
      <p:pic>
        <p:nvPicPr>
          <p:cNvPr id="4199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00200"/>
            <a:ext cx="40767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072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A64B31FA-0050-4E9A-BE13-F2C10B888DB4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Sorting </a:t>
            </a:r>
            <a:r>
              <a:rPr lang="en-US" altLang="en-US" dirty="0" smtClean="0"/>
              <a:t>Arrays</a:t>
            </a:r>
            <a:endParaRPr lang="en-US" altLang="en-US" dirty="0" smtClean="0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52400" y="3290888"/>
            <a:ext cx="909002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algn="ctr" eaLnBrk="1" hangingPunct="1"/>
            <a:r>
              <a:rPr lang="en-US" altLang="en-US" sz="1700" b="1"/>
              <a:t>Figure 6-14 Output of an associative array after sorting </a:t>
            </a:r>
          </a:p>
          <a:p>
            <a:pPr algn="ctr" eaLnBrk="1" hangingPunct="1"/>
            <a:r>
              <a:rPr lang="en-US" altLang="en-US" sz="1700" b="1"/>
              <a:t>with the </a:t>
            </a:r>
            <a:r>
              <a:rPr lang="en-US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700" b="1">
                <a:latin typeface="Courier New" panose="02070309020205020404" pitchFamily="49" charset="0"/>
              </a:rPr>
              <a:t>sort()</a:t>
            </a:r>
            <a:r>
              <a:rPr lang="en-US" altLang="en-US" sz="1700" b="1"/>
              <a:t> function</a:t>
            </a:r>
          </a:p>
        </p:txBody>
      </p:sp>
      <p:pic>
        <p:nvPicPr>
          <p:cNvPr id="4096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40767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9021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$cars = array("Volvo", "BMW", "Toyota");</a:t>
            </a:r>
            <a:b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alength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count($cars);</a:t>
            </a:r>
            <a:b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for($x = 0; $x &lt; $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alength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$x++) {</a:t>
            </a:r>
            <a:b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   echo $cars[$x];</a:t>
            </a:r>
            <a:b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 echo "&lt;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&gt;";</a:t>
            </a:r>
            <a:b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?&gt; 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output will this code generate?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the Arrays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35582" y="6358189"/>
            <a:ext cx="40212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http://www.w3schools.com/php/php_arrays.asp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287B0749-8014-4DD1-804E-DEA9F14B82AE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Sorting </a:t>
            </a:r>
            <a:r>
              <a:rPr lang="en-US" altLang="en-US" dirty="0" smtClean="0"/>
              <a:t>Arrays</a:t>
            </a:r>
            <a:endParaRPr lang="en-US" altLang="en-US" dirty="0" smtClean="0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52400" y="3290888"/>
            <a:ext cx="90900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Figure 6-13 Output of an associative array after sorting with the </a:t>
            </a:r>
            <a:r>
              <a:rPr lang="en-US" altLang="en-US" b="1">
                <a:latin typeface="Courier New" panose="02070309020205020404" pitchFamily="49" charset="0"/>
              </a:rPr>
              <a:t>sort()</a:t>
            </a:r>
            <a:r>
              <a:rPr lang="en-US" altLang="en-US" b="1"/>
              <a:t> function</a:t>
            </a:r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76400"/>
            <a:ext cx="40767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96357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guest book exercise from the previous class (Day 5), add the sorting functionality by guest name.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6C333E8D-C572-4F50-876C-778508A543E2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Combining Arrays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688975" algn="l"/>
              </a:tabLst>
            </a:pPr>
            <a:r>
              <a:rPr lang="en-US" altLang="en-US" smtClean="0"/>
              <a:t>To append one array to another, use the addition (+) or the compound assignment operator (+=)</a:t>
            </a:r>
          </a:p>
          <a:p>
            <a:pPr eaLnBrk="1" hangingPunct="1">
              <a:tabLst>
                <a:tab pos="688975" algn="l"/>
              </a:tabLst>
            </a:pPr>
            <a:r>
              <a:rPr lang="en-US" altLang="en-US" smtClean="0"/>
              <a:t>To merge two or more arrays use the </a:t>
            </a:r>
            <a:r>
              <a:rPr lang="en-US" altLang="en-US" smtClean="0">
                <a:latin typeface="Courier New" panose="02070309020205020404" pitchFamily="49" charset="0"/>
              </a:rPr>
              <a:t>array_merge()</a:t>
            </a:r>
            <a:r>
              <a:rPr lang="en-US" altLang="en-US" smtClean="0"/>
              <a:t> function</a:t>
            </a:r>
          </a:p>
          <a:p>
            <a:pPr eaLnBrk="1" hangingPunct="1">
              <a:tabLst>
                <a:tab pos="688975" algn="l"/>
              </a:tabLst>
            </a:pPr>
            <a:r>
              <a:rPr lang="en-US" altLang="en-US" smtClean="0"/>
              <a:t>The syntax for the </a:t>
            </a:r>
            <a:r>
              <a:rPr lang="en-US" altLang="en-US" smtClean="0">
                <a:latin typeface="Courier New" panose="02070309020205020404" pitchFamily="49" charset="0"/>
              </a:rPr>
              <a:t>array_merge()</a:t>
            </a:r>
            <a:r>
              <a:rPr lang="en-US" altLang="en-US" smtClean="0"/>
              <a:t> function is:</a:t>
            </a:r>
          </a:p>
          <a:p>
            <a:pPr eaLnBrk="1" hangingPunct="1">
              <a:buFontTx/>
              <a:buNone/>
              <a:tabLst>
                <a:tab pos="688975" algn="l"/>
              </a:tabLst>
            </a:pPr>
            <a:r>
              <a:rPr lang="en-US" altLang="en-US" sz="2000" i="1" smtClean="0">
                <a:latin typeface="Courier New" panose="02070309020205020404" pitchFamily="49" charset="0"/>
              </a:rPr>
              <a:t>		</a:t>
            </a:r>
            <a:r>
              <a:rPr lang="en-US" altLang="en-US" sz="2200" i="1" smtClean="0">
                <a:latin typeface="Courier New" panose="02070309020205020404" pitchFamily="49" charset="0"/>
              </a:rPr>
              <a:t>new_array </a:t>
            </a:r>
            <a:r>
              <a:rPr lang="en-US" altLang="en-US" sz="2200" smtClean="0">
                <a:latin typeface="Courier New" panose="02070309020205020404" pitchFamily="49" charset="0"/>
              </a:rPr>
              <a:t>= array_merge($</a:t>
            </a:r>
            <a:r>
              <a:rPr lang="en-US" altLang="en-US" sz="2200" i="1" smtClean="0">
                <a:latin typeface="Courier New" panose="02070309020205020404" pitchFamily="49" charset="0"/>
              </a:rPr>
              <a:t>array1</a:t>
            </a:r>
            <a:r>
              <a:rPr lang="en-US" altLang="en-US" sz="2200" smtClean="0">
                <a:latin typeface="Courier New" panose="02070309020205020404" pitchFamily="49" charset="0"/>
              </a:rPr>
              <a:t>, $</a:t>
            </a:r>
            <a:r>
              <a:rPr lang="en-US" altLang="en-US" sz="2200" i="1" smtClean="0">
                <a:latin typeface="Courier New" panose="02070309020205020404" pitchFamily="49" charset="0"/>
              </a:rPr>
              <a:t>array2</a:t>
            </a:r>
            <a:r>
              <a:rPr lang="en-US" altLang="en-US" sz="2200" smtClean="0">
                <a:latin typeface="Courier New" panose="02070309020205020404" pitchFamily="49" charset="0"/>
              </a:rPr>
              <a:t>,   	$</a:t>
            </a:r>
            <a:r>
              <a:rPr lang="en-US" altLang="en-US" sz="2200" i="1" smtClean="0">
                <a:latin typeface="Courier New" panose="02070309020205020404" pitchFamily="49" charset="0"/>
              </a:rPr>
              <a:t>array3</a:t>
            </a:r>
            <a:r>
              <a:rPr lang="en-US" altLang="en-US" sz="2200" smtClean="0">
                <a:latin typeface="Courier New" panose="02070309020205020404" pitchFamily="49" charset="0"/>
              </a:rPr>
              <a:t>, ...);</a:t>
            </a:r>
            <a:endParaRPr lang="en-US" altLang="en-US" sz="2200" smtClean="0"/>
          </a:p>
          <a:p>
            <a:pPr eaLnBrk="1" hangingPunct="1">
              <a:tabLst>
                <a:tab pos="688975" algn="l"/>
              </a:tabLst>
            </a:pPr>
            <a:endParaRPr lang="en-US" altLang="en-US" sz="2200" smtClean="0"/>
          </a:p>
        </p:txBody>
      </p:sp>
    </p:spTree>
    <p:extLst>
      <p:ext uri="{BB962C8B-B14F-4D97-AF65-F5344CB8AC3E}">
        <p14:creationId xmlns:p14="http://schemas.microsoft.com/office/powerpoint/2010/main" xmlns="" val="3228686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FDB1CAEE-86DC-4243-B14B-8213A4F7D67D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Combining </a:t>
            </a:r>
            <a:r>
              <a:rPr lang="en-US" altLang="en-US" dirty="0" smtClean="0"/>
              <a:t>Arrays</a:t>
            </a:r>
            <a:endParaRPr lang="en-US" altLang="en-US" dirty="0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$Provinces = array("Newfoundland and Labrador", "Prince Edward Island", "Nova Scotia", "New Brunswick", "Quebec", "Ontario", "Manitoba", "Saskatchewan", "Alberta", "British Columbia");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$Territories = array("Nunavut", "Northwest Territories", "Yukon Territory");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$Canada = $Provinces + $Territories;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"&lt;pre&gt;\n";</a:t>
            </a:r>
          </a:p>
          <a:p>
            <a:pPr eaLnBrk="1" hangingPunct="1">
              <a:buFontTx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($Canada);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"&lt;/pre&gt;\n";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2549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459570BF-4680-46FF-B8E6-BA2948E17281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Combining </a:t>
            </a:r>
            <a:r>
              <a:rPr lang="en-US" altLang="en-US" dirty="0" smtClean="0"/>
              <a:t>Arrays</a:t>
            </a:r>
            <a:endParaRPr lang="en-US" altLang="en-US" dirty="0" smtClean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457200" y="5410200"/>
            <a:ext cx="82629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Figure 6-12 Output of two indexed arrays combined with the addition operator</a:t>
            </a:r>
          </a:p>
        </p:txBody>
      </p:sp>
      <p:pic>
        <p:nvPicPr>
          <p:cNvPr id="4506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738313"/>
            <a:ext cx="54387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30663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F2FA92C-64FE-4FE9-8A55-DD7FD3A1498D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Comparing Arrays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688975" algn="l"/>
              </a:tabLst>
            </a:pPr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array_diff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 returns an array of elements that exist in one array but not in any other arrays to which it is compared</a:t>
            </a:r>
          </a:p>
          <a:p>
            <a:pPr eaLnBrk="1" hangingPunct="1">
              <a:tabLst>
                <a:tab pos="688975" algn="l"/>
              </a:tabLst>
            </a:pPr>
            <a:r>
              <a:rPr lang="en-US" altLang="en-US" dirty="0" smtClean="0"/>
              <a:t>The syntax for 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array_diff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 is:</a:t>
            </a:r>
          </a:p>
          <a:p>
            <a:pPr eaLnBrk="1" hangingPunct="1">
              <a:buFontTx/>
              <a:buNone/>
              <a:tabLst>
                <a:tab pos="688975" algn="l"/>
              </a:tabLst>
            </a:pPr>
            <a:r>
              <a:rPr lang="en-US" altLang="en-US" i="1" dirty="0" smtClean="0"/>
              <a:t>		</a:t>
            </a:r>
            <a:r>
              <a:rPr lang="en-US" altLang="en-US" sz="2200" i="1" dirty="0" err="1" smtClean="0">
                <a:latin typeface="Courier New" panose="02070309020205020404" pitchFamily="49" charset="0"/>
              </a:rPr>
              <a:t>new_array</a:t>
            </a:r>
            <a:r>
              <a:rPr lang="en-US" altLang="en-US" sz="2200" i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200" dirty="0" smtClean="0">
                <a:latin typeface="Courier New" panose="02070309020205020404" pitchFamily="49" charset="0"/>
              </a:rPr>
              <a:t>= </a:t>
            </a:r>
            <a:r>
              <a:rPr lang="en-US" altLang="en-US" sz="2200" dirty="0" err="1" smtClean="0">
                <a:latin typeface="Courier New" panose="02070309020205020404" pitchFamily="49" charset="0"/>
              </a:rPr>
              <a:t>array_diff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($</a:t>
            </a:r>
            <a:r>
              <a:rPr lang="en-US" altLang="en-US" sz="2200" i="1" dirty="0" smtClean="0">
                <a:latin typeface="Courier New" panose="02070309020205020404" pitchFamily="49" charset="0"/>
              </a:rPr>
              <a:t>array1</a:t>
            </a:r>
            <a:r>
              <a:rPr lang="en-US" altLang="en-US" sz="2200" dirty="0" smtClean="0">
                <a:latin typeface="Courier New" panose="02070309020205020404" pitchFamily="49" charset="0"/>
              </a:rPr>
              <a:t>, $</a:t>
            </a:r>
            <a:r>
              <a:rPr lang="en-US" altLang="en-US" sz="2200" i="1" dirty="0" smtClean="0">
                <a:latin typeface="Courier New" panose="02070309020205020404" pitchFamily="49" charset="0"/>
              </a:rPr>
              <a:t>array2</a:t>
            </a:r>
            <a:r>
              <a:rPr lang="en-US" altLang="en-US" sz="2200" dirty="0" smtClean="0">
                <a:latin typeface="Courier New" panose="02070309020205020404" pitchFamily="49" charset="0"/>
              </a:rPr>
              <a:t>, 	$</a:t>
            </a:r>
            <a:r>
              <a:rPr lang="en-US" altLang="en-US" sz="2200" i="1" dirty="0" smtClean="0">
                <a:latin typeface="Courier New" panose="02070309020205020404" pitchFamily="49" charset="0"/>
              </a:rPr>
              <a:t>array3</a:t>
            </a:r>
            <a:r>
              <a:rPr lang="en-US" altLang="en-US" sz="2200" dirty="0" smtClean="0">
                <a:latin typeface="Courier New" panose="02070309020205020404" pitchFamily="49" charset="0"/>
              </a:rPr>
              <a:t>, ...);</a:t>
            </a:r>
          </a:p>
          <a:p>
            <a:pPr eaLnBrk="1" hangingPunct="1">
              <a:tabLst>
                <a:tab pos="688975" algn="l"/>
              </a:tabLst>
            </a:pPr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array_intersect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 returns an array of elements that exist in all of the arrays that are compared </a:t>
            </a:r>
            <a:endParaRPr lang="en-US" altLang="en-US" dirty="0" smtClean="0"/>
          </a:p>
          <a:p>
            <a:r>
              <a:rPr lang="en-US" altLang="en-US" dirty="0" smtClean="0"/>
              <a:t>The syntax for 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array_intersect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 is:</a:t>
            </a:r>
          </a:p>
          <a:p>
            <a:pPr>
              <a:buNone/>
            </a:pPr>
            <a:r>
              <a:rPr lang="en-US" altLang="en-US" sz="2000" i="1" dirty="0" smtClean="0">
                <a:latin typeface="Courier New" panose="02070309020205020404" pitchFamily="49" charset="0"/>
              </a:rPr>
              <a:t>	  </a:t>
            </a:r>
            <a:r>
              <a:rPr lang="en-US" altLang="en-US" sz="2000" i="1" dirty="0" err="1" smtClean="0">
                <a:latin typeface="Courier New" panose="02070309020205020404" pitchFamily="49" charset="0"/>
              </a:rPr>
              <a:t>new_array</a:t>
            </a:r>
            <a:r>
              <a:rPr lang="en-US" altLang="en-US" sz="2000" i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array_intersect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($</a:t>
            </a:r>
            <a:r>
              <a:rPr lang="en-US" altLang="en-US" sz="2000" i="1" dirty="0" smtClean="0">
                <a:latin typeface="Courier New" panose="02070309020205020404" pitchFamily="49" charset="0"/>
              </a:rPr>
              <a:t>array1</a:t>
            </a:r>
            <a:r>
              <a:rPr lang="en-US" altLang="en-US" sz="2000" dirty="0" smtClean="0">
                <a:latin typeface="Courier New" panose="02070309020205020404" pitchFamily="49" charset="0"/>
              </a:rPr>
              <a:t>,  </a:t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r>
              <a:rPr lang="en-US" altLang="en-US" sz="2000" dirty="0" smtClean="0">
                <a:latin typeface="Courier New" panose="02070309020205020404" pitchFamily="49" charset="0"/>
              </a:rPr>
              <a:t>  $</a:t>
            </a:r>
            <a:r>
              <a:rPr lang="en-US" altLang="en-US" sz="2000" i="1" dirty="0" smtClean="0">
                <a:latin typeface="Courier New" panose="02070309020205020404" pitchFamily="49" charset="0"/>
              </a:rPr>
              <a:t>array2</a:t>
            </a:r>
            <a:r>
              <a:rPr lang="en-US" altLang="en-US" sz="2000" dirty="0" smtClean="0">
                <a:latin typeface="Courier New" panose="02070309020205020404" pitchFamily="49" charset="0"/>
              </a:rPr>
              <a:t>, $</a:t>
            </a:r>
            <a:r>
              <a:rPr lang="en-US" altLang="en-US" sz="2000" i="1" dirty="0" smtClean="0">
                <a:latin typeface="Courier New" panose="02070309020205020404" pitchFamily="49" charset="0"/>
              </a:rPr>
              <a:t>array3</a:t>
            </a:r>
            <a:r>
              <a:rPr lang="en-US" altLang="en-US" sz="2000" dirty="0" smtClean="0">
                <a:latin typeface="Courier New" panose="02070309020205020404" pitchFamily="49" charset="0"/>
              </a:rPr>
              <a:t>,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...);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eaLnBrk="1" hangingPunct="1">
              <a:tabLst>
                <a:tab pos="688975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85912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33266906-7819-42AC-9782-F9C8EAAA58E4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Two-Dimensional </a:t>
            </a:r>
            <a:br>
              <a:rPr lang="en-US" altLang="en-US" smtClean="0"/>
            </a:br>
            <a:r>
              <a:rPr lang="en-US" altLang="en-US" smtClean="0"/>
              <a:t>Indexed Arrays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258888" algn="l"/>
              </a:tabLst>
            </a:pPr>
            <a:r>
              <a:rPr lang="en-US" altLang="en-US" smtClean="0"/>
              <a:t>A </a:t>
            </a:r>
            <a:r>
              <a:rPr lang="en-US" altLang="en-US" b="1" smtClean="0"/>
              <a:t>multidimensional array</a:t>
            </a:r>
            <a:r>
              <a:rPr lang="en-US" altLang="en-US" smtClean="0"/>
              <a:t> consists of multiple indexes or keys</a:t>
            </a:r>
          </a:p>
          <a:p>
            <a:pPr eaLnBrk="1" hangingPunct="1">
              <a:tabLst>
                <a:tab pos="1258888" algn="l"/>
              </a:tabLst>
            </a:pPr>
            <a:r>
              <a:rPr lang="en-US" altLang="en-US" smtClean="0"/>
              <a:t>A </a:t>
            </a:r>
            <a:r>
              <a:rPr lang="en-US" altLang="en-US" b="1" smtClean="0"/>
              <a:t>two-dimensional</a:t>
            </a:r>
            <a:r>
              <a:rPr lang="en-US" altLang="en-US" smtClean="0"/>
              <a:t> array has two sets of indexes or keys</a:t>
            </a:r>
          </a:p>
        </p:txBody>
      </p:sp>
    </p:spTree>
    <p:extLst>
      <p:ext uri="{BB962C8B-B14F-4D97-AF65-F5344CB8AC3E}">
        <p14:creationId xmlns:p14="http://schemas.microsoft.com/office/powerpoint/2010/main" xmlns="" val="2794373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7F9606A3-B978-4C01-8185-E174CAB02236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Two-Dimensional </a:t>
            </a:r>
            <a:br>
              <a:rPr lang="en-US" altLang="en-US" smtClean="0"/>
            </a:br>
            <a:r>
              <a:rPr lang="en-US" altLang="en-US" smtClean="0"/>
              <a:t>Indexed Arrays (continued)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smtClean="0"/>
              <a:t>$Gallons = array(</a:t>
            </a:r>
          </a:p>
          <a:p>
            <a:pPr eaLnBrk="1" hangingPunct="1">
              <a:buFontTx/>
              <a:buNone/>
            </a:pPr>
            <a:r>
              <a:rPr lang="en-US" altLang="en-US" sz="1800" smtClean="0"/>
              <a:t>     128, // ounces</a:t>
            </a:r>
          </a:p>
          <a:p>
            <a:pPr eaLnBrk="1" hangingPunct="1">
              <a:buFontTx/>
              <a:buNone/>
            </a:pPr>
            <a:r>
              <a:rPr lang="en-US" altLang="en-US" sz="1800" smtClean="0"/>
              <a:t>     16, // cups</a:t>
            </a:r>
          </a:p>
          <a:p>
            <a:pPr eaLnBrk="1" hangingPunct="1">
              <a:buFontTx/>
              <a:buNone/>
            </a:pPr>
            <a:r>
              <a:rPr lang="en-US" altLang="en-US" sz="1800" smtClean="0"/>
              <a:t>     8, // pints</a:t>
            </a:r>
          </a:p>
          <a:p>
            <a:pPr eaLnBrk="1" hangingPunct="1">
              <a:buFontTx/>
              <a:buNone/>
            </a:pPr>
            <a:r>
              <a:rPr lang="en-US" altLang="en-US" sz="1800" smtClean="0"/>
              <a:t>     4 // quarts</a:t>
            </a:r>
          </a:p>
          <a:p>
            <a:pPr eaLnBrk="1" hangingPunct="1">
              <a:buFontTx/>
              <a:buNone/>
            </a:pPr>
            <a:r>
              <a:rPr lang="en-US" altLang="en-US" sz="1800" smtClean="0"/>
              <a:t>);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/>
              <a:t>             </a:t>
            </a:r>
          </a:p>
        </p:txBody>
      </p:sp>
      <p:pic>
        <p:nvPicPr>
          <p:cNvPr id="5223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51250"/>
            <a:ext cx="634682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42141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8B1D1524-056F-44CE-B6B5-EC5F9E70F26A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Two-Dimensional </a:t>
            </a:r>
            <a:br>
              <a:rPr lang="en-US" altLang="en-US" dirty="0" smtClean="0"/>
            </a:br>
            <a:r>
              <a:rPr lang="en-US" altLang="en-US" dirty="0" smtClean="0"/>
              <a:t>Indexed </a:t>
            </a:r>
            <a:r>
              <a:rPr lang="en-US" altLang="en-US" dirty="0" smtClean="0"/>
              <a:t>Arrays</a:t>
            </a:r>
            <a:endParaRPr lang="en-US" altLang="en-US" dirty="0" smtClean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$Ounces = array(1, 0.125, 0.0625, 0.03125, 0.0078125);</a:t>
            </a:r>
          </a:p>
          <a:p>
            <a:pPr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$Cups = array(8, 1, 0.5, 0.25, 0.0625);</a:t>
            </a:r>
          </a:p>
          <a:p>
            <a:pPr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$Pints = array(16, 2, 1, 0.5, 0.125);</a:t>
            </a:r>
          </a:p>
          <a:p>
            <a:pPr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$Quarts = array(32, 4, 2, 1, 0.25);</a:t>
            </a:r>
          </a:p>
          <a:p>
            <a:pPr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$Gallons = array(128, 16, 8, 4, 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4070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D2EFF0F1-CE96-4F31-B946-D2CB4AE6F66E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</a:t>
            </a:r>
            <a:r>
              <a:rPr lang="en-US" altLang="en-US" dirty="0" smtClean="0"/>
              <a:t>Two-Dimensional Indexed Arrays</a:t>
            </a:r>
            <a:endParaRPr lang="en-US" altLang="en-US" dirty="0" smtClean="0"/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$VolumeConversions = array($Ounces, $Cups, $Pints, $Quarts, $Gallons);</a:t>
            </a:r>
          </a:p>
          <a:p>
            <a:pPr eaLnBrk="1" hangingPunct="1"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2000" smtClean="0">
              <a:latin typeface="Courier New" panose="02070309020205020404" pitchFamily="49" charset="0"/>
            </a:endParaRPr>
          </a:p>
        </p:txBody>
      </p:sp>
      <p:pic>
        <p:nvPicPr>
          <p:cNvPr id="5427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0588" y="2743200"/>
            <a:ext cx="718026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5568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Associative arrays are arrays that use named keys that you assign to them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There are two ways to create an associative </a:t>
            </a:r>
            <a:r>
              <a:rPr lang="en-US" sz="2400" dirty="0" smtClean="0"/>
              <a:t>array: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&lt;?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$age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array("Peter"=&gt;"35", "Ben"=&gt;"37", "Joe"=&gt;"43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"); ?&gt;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Or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['Peter'] = "35";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$age['Ben'] = "37";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$age['Joe'] = "43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loop can be used to loop through an assoc. 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($age as $x =&gt; 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  echo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“Name is "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 $x . ",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Age is "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 $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 echo "&lt;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&gt;";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?&gt;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35582" y="6358189"/>
            <a:ext cx="40212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http://www.w3schools.com/php/php_arrays.asp</a:t>
            </a:r>
            <a:endParaRPr lang="en-US" sz="1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C43DE5B7-5C82-4A8B-9203-58037DA303E3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Two-Dimensional </a:t>
            </a:r>
            <a:br>
              <a:rPr lang="en-US" altLang="en-US" smtClean="0"/>
            </a:br>
            <a:r>
              <a:rPr lang="en-US" altLang="en-US" smtClean="0"/>
              <a:t>Associative Arrays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$Ounces = array("ounces" =&gt; 1, "cups" =&gt; 0.125, "pints" =&gt; 0.0625, "quarts" =&gt; 0.03125, "gallons" =&gt; 0.0078125);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$Cups = array("ounces" =&gt; 8, "cups" =&gt; 1, "pints" =&gt;0.5, "quarts" =&gt; 0.25, "gallons" =&gt; 0.0625);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$Pints = array("ounces" =&gt; 16, "cups" =&gt; 2, "pints" =&gt;1, "quarts" =&gt; 0.5, "gallons" =&gt; 0.125);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$Quarts = array("ounces" =&gt; 32, "cups" =&gt; 4, "pints" =&gt;2, "quarts" =&gt; 1, "gallons" =&gt; 0.25);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$Gallons = array("ounces" =&gt; 128, "cups" =&gt; 16, "pints" =&gt;8, "quarts" =&gt; 4, "gallons" =&gt; 1);</a:t>
            </a:r>
          </a:p>
          <a:p>
            <a:pPr eaLnBrk="1" hangingPunct="1">
              <a:buFontTx/>
              <a:buNone/>
            </a:pP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6506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25349586-6BDD-487B-AA53-1E6C83C40172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Two-Dimensional Associative </a:t>
            </a:r>
            <a:r>
              <a:rPr lang="en-US" altLang="en-US" dirty="0" smtClean="0"/>
              <a:t>Arrays</a:t>
            </a:r>
            <a:endParaRPr lang="en-US" altLang="en-US" dirty="0" smtClean="0"/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609600" y="5105400"/>
            <a:ext cx="800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Figure 6-21 Elements and keys in the</a:t>
            </a:r>
          </a:p>
          <a:p>
            <a:pPr algn="ctr" eaLnBrk="1" hangingPunct="1"/>
            <a:r>
              <a:rPr lang="en-US" altLang="en-US" sz="2000" b="1"/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$VolumeConversions[ ]</a:t>
            </a:r>
            <a:r>
              <a:rPr lang="en-US" altLang="en-US" sz="2000" b="1"/>
              <a:t> array</a:t>
            </a:r>
          </a:p>
        </p:txBody>
      </p:sp>
      <p:sp>
        <p:nvSpPr>
          <p:cNvPr id="56326" name="Text Box 12"/>
          <p:cNvSpPr txBox="1">
            <a:spLocks noChangeArrowheads="1"/>
          </p:cNvSpPr>
          <p:nvPr/>
        </p:nvSpPr>
        <p:spPr bwMode="auto">
          <a:xfrm>
            <a:off x="5013325" y="62849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6327" name="Picture 7" descr="Figure06_21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1988" y="2209800"/>
            <a:ext cx="7948612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26236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69E7A9EA-80BA-4ECE-B78D-3DA4C9F7408C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Multidimensional Arrays with a Single Statement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$VolumeConversions = array(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array(1, 0.125, 0.0625, 0.03125, 0.0078125), // Ounces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array(8, 1, 0.5, 0.25, 0.0625), // Cups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array(16, 2, 1, 0.5, 0.125), // Pints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array(32, 4, 2, 1, 0.25), // Quarts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array(128, 16, 8, 4, 1) // Gallons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2945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07601BD6-7DEC-4C1F-AA30-17160F740469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Working with Additional Dimensions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smtClean="0"/>
              <a:t>      </a:t>
            </a:r>
          </a:p>
          <a:p>
            <a:pPr eaLnBrk="1" hangingPunct="1">
              <a:buFontTx/>
              <a:buNone/>
            </a:pPr>
            <a:endParaRPr lang="en-US" altLang="en-US" sz="2000" b="1" smtClean="0"/>
          </a:p>
          <a:p>
            <a:pPr eaLnBrk="1" hangingPunct="1">
              <a:buFontTx/>
              <a:buNone/>
            </a:pPr>
            <a:endParaRPr lang="en-US" altLang="en-US" sz="2000" b="1" smtClean="0"/>
          </a:p>
          <a:p>
            <a:pPr eaLnBrk="1" hangingPunct="1">
              <a:buFontTx/>
              <a:buNone/>
            </a:pPr>
            <a:endParaRPr lang="en-US" altLang="en-US" sz="2000" b="1" smtClean="0"/>
          </a:p>
          <a:p>
            <a:pPr eaLnBrk="1" hangingPunct="1">
              <a:buFontTx/>
              <a:buNone/>
            </a:pPr>
            <a:endParaRPr lang="en-US" altLang="en-US" sz="2000" b="1" smtClean="0"/>
          </a:p>
          <a:p>
            <a:pPr eaLnBrk="1" hangingPunct="1">
              <a:buFontTx/>
              <a:buNone/>
            </a:pPr>
            <a:endParaRPr lang="en-US" altLang="en-US" sz="2000" b="1" smtClean="0"/>
          </a:p>
          <a:p>
            <a:pPr eaLnBrk="1" hangingPunct="1">
              <a:buFontTx/>
              <a:buNone/>
            </a:pPr>
            <a:endParaRPr lang="en-US" altLang="en-US" sz="2000" b="1" smtClean="0"/>
          </a:p>
          <a:p>
            <a:pPr eaLnBrk="1" hangingPunct="1">
              <a:buFontTx/>
              <a:buNone/>
            </a:pPr>
            <a:endParaRPr lang="en-US" altLang="en-US" sz="2000" b="1" smtClean="0"/>
          </a:p>
          <a:p>
            <a:pPr eaLnBrk="1" hangingPunct="1"/>
            <a:endParaRPr lang="en-US" altLang="en-US" smtClean="0"/>
          </a:p>
        </p:txBody>
      </p:sp>
      <p:pic>
        <p:nvPicPr>
          <p:cNvPr id="5837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467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1283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Arrays in Web Forms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Store form data in an array by appending an opening and closing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([])</a:t>
            </a:r>
            <a:r>
              <a:rPr lang="en-US" altLang="en-US" dirty="0" smtClean="0"/>
              <a:t> to the value of the name attribute</a:t>
            </a:r>
          </a:p>
          <a:p>
            <a:pPr eaLnBrk="1" hangingPunct="1"/>
            <a:r>
              <a:rPr lang="en-US" altLang="en-US" dirty="0" smtClean="0"/>
              <a:t>Data from any element with the same value for the </a:t>
            </a:r>
            <a:r>
              <a:rPr lang="en-US" altLang="en-US" i="1" dirty="0" smtClean="0"/>
              <a:t>name </a:t>
            </a:r>
            <a:r>
              <a:rPr lang="en-US" altLang="en-US" dirty="0" smtClean="0"/>
              <a:t>attribute will be appended to an array with that </a:t>
            </a:r>
            <a:r>
              <a:rPr lang="en-US" altLang="en-US" dirty="0" smtClean="0"/>
              <a:t>name</a:t>
            </a:r>
          </a:p>
          <a:p>
            <a:pPr eaLnBrk="1" hangingPunct="1"/>
            <a:endParaRPr lang="en-US" altLang="en-US" dirty="0" smtClean="0"/>
          </a:p>
          <a:p>
            <a:pPr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&lt;form method='post' action='ProcessForm.php'&gt;</a:t>
            </a:r>
          </a:p>
          <a:p>
            <a:pPr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&lt;p&gt;Enter the first answer:</a:t>
            </a:r>
          </a:p>
          <a:p>
            <a:pPr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type='text' name='answers[]' /&gt;&lt;/p&gt;</a:t>
            </a:r>
          </a:p>
          <a:p>
            <a:pPr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&lt;p&gt;Enter the second answer:</a:t>
            </a:r>
          </a:p>
          <a:p>
            <a:pPr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type='text' name='answers[]' /&gt;&lt;/p&gt;</a:t>
            </a:r>
          </a:p>
          <a:p>
            <a:pPr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&lt;p&gt;Enter the third answer:</a:t>
            </a:r>
          </a:p>
          <a:p>
            <a:pPr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type='text' name='answers[]' /&gt;&lt;/p&gt;</a:t>
            </a:r>
          </a:p>
          <a:p>
            <a:pPr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type='submit' name='submit' value='submit' /&gt;</a:t>
            </a:r>
          </a:p>
          <a:p>
            <a:pPr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&lt;/form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ACECCE4-84C9-4CE9-A559-573533A844F4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xmlns="" val="4252679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Arrays in Web </a:t>
            </a:r>
            <a:r>
              <a:rPr lang="en-US" altLang="en-US" dirty="0" smtClean="0"/>
              <a:t>Forms</a:t>
            </a:r>
            <a:endParaRPr lang="en-US" altLang="en-US" dirty="0" smtClean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is_array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($_POST['answers')) {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$Index = 0;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($_POST['answers'] as $Answer) {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++$Index;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echo "The answer for question $Index is '$Answer'&lt;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/&gt;\n";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3DAD99A9-5B5F-41AC-8CF0-91F6E1313AAF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76347" y="5549951"/>
            <a:ext cx="5366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Figure 6-22 Output of an array posted from a Web form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795954" y="3344785"/>
            <a:ext cx="3219836" cy="19932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19799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an Associative Forms Array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&lt;form method='post' action='ProcessForm.php'&gt;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&lt;p&gt;Enter the first answer: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type='text' name='answers[Question 1]' /&gt;&lt;/p&gt;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&lt;p&gt;Enter the second answer: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type='text' name='answers[Question 2]' /&gt;&lt;/p&gt;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&lt;p&gt;Enter the third answer: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type='text' name='answers[Question 3]' /&gt;&lt;/p&gt;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type='submit' name='submit' value='submit' /&gt;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  <a:p>
            <a:pPr eaLnBrk="1" hangingPunct="1"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8A7839F3-59B6-4CCC-9DB0-CC4C95E8383C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xmlns="" val="4191593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4E0746AB-5480-4E84-AC05-AAA0E8B73B35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Summary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array_shift()</a:t>
            </a:r>
            <a:r>
              <a:rPr lang="en-US" altLang="en-US" smtClean="0"/>
              <a:t> function removes the first element from the beginning of an array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array_unshift()</a:t>
            </a:r>
            <a:r>
              <a:rPr lang="en-US" altLang="en-US" smtClean="0"/>
              <a:t> function adds one or more elements to the beginning of an array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array_pop()</a:t>
            </a:r>
            <a:r>
              <a:rPr lang="en-US" altLang="en-US" smtClean="0"/>
              <a:t> function removes the last element from the end of an array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array_push()</a:t>
            </a:r>
            <a:r>
              <a:rPr lang="en-US" altLang="en-US" smtClean="0"/>
              <a:t> function adds one or more elements to the end of an array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array_splice()</a:t>
            </a:r>
            <a:r>
              <a:rPr lang="en-US" altLang="en-US" smtClean="0"/>
              <a:t> function adds or removes array elements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5650222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9C237593-345B-4CF1-A272-F20D5ADFD384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Summary</a:t>
            </a:r>
            <a:endParaRPr lang="en-US" altLang="en-US" sz="3600" dirty="0" smtClean="0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unset()</a:t>
            </a:r>
            <a:r>
              <a:rPr lang="en-US" altLang="en-US" smtClean="0"/>
              <a:t> function removes array elements and other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array_values()</a:t>
            </a:r>
            <a:r>
              <a:rPr lang="en-US" altLang="en-US" smtClean="0"/>
              <a:t> function renumbers an indexed array’s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array_unique()</a:t>
            </a:r>
            <a:r>
              <a:rPr lang="en-US" altLang="en-US" smtClean="0"/>
              <a:t> function removes duplicate elements from an array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in_array()</a:t>
            </a:r>
            <a:r>
              <a:rPr lang="en-US" altLang="en-US" smtClean="0"/>
              <a:t> function returns a Boolean value of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mtClean="0"/>
              <a:t> if a given value exists in an array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array_search()</a:t>
            </a:r>
            <a:r>
              <a:rPr lang="en-US" altLang="en-US" smtClean="0"/>
              <a:t> function determines whether a given value exists in an array</a:t>
            </a:r>
          </a:p>
        </p:txBody>
      </p:sp>
    </p:spTree>
    <p:extLst>
      <p:ext uri="{BB962C8B-B14F-4D97-AF65-F5344CB8AC3E}">
        <p14:creationId xmlns:p14="http://schemas.microsoft.com/office/powerpoint/2010/main" xmlns="" val="25402114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8CA7F253-276F-48F4-ADC3-7DD0BDC5B43C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675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Summary</a:t>
            </a:r>
            <a:endParaRPr lang="en-US" altLang="en-US" sz="3600" dirty="0" smtClean="0"/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array_key_exists()</a:t>
            </a:r>
            <a:r>
              <a:rPr lang="en-US" altLang="en-US" smtClean="0"/>
              <a:t> function determines whether a given index or key exists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array_slice()</a:t>
            </a:r>
            <a:r>
              <a:rPr lang="en-US" altLang="en-US" smtClean="0"/>
              <a:t> function returns a portion of an array and assigns it to another array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array_merge() </a:t>
            </a:r>
            <a:r>
              <a:rPr lang="en-US" altLang="en-US" smtClean="0"/>
              <a:t>function merges two or more arrays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array_diff()</a:t>
            </a:r>
            <a:r>
              <a:rPr lang="en-US" altLang="en-US" smtClean="0"/>
              <a:t> function returns an array of elements that exist in one array but not in any other arrays to which it is compared</a:t>
            </a:r>
          </a:p>
        </p:txBody>
      </p:sp>
    </p:spTree>
    <p:extLst>
      <p:ext uri="{BB962C8B-B14F-4D97-AF65-F5344CB8AC3E}">
        <p14:creationId xmlns:p14="http://schemas.microsoft.com/office/powerpoint/2010/main" xmlns="" val="125926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 dirty="0" smtClean="0">
                <a:solidFill>
                  <a:schemeClr val="bg1"/>
                </a:solidFill>
              </a:rPr>
              <a:t>The </a:t>
            </a:r>
            <a:r>
              <a:rPr lang="en-US" alt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array_shift</a:t>
            </a:r>
            <a:r>
              <a:rPr lang="en-US" altLang="en-US" sz="2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2000" dirty="0" smtClean="0">
                <a:solidFill>
                  <a:schemeClr val="bg1"/>
                </a:solidFill>
              </a:rPr>
              <a:t> function removes the first element from the beginning of an array</a:t>
            </a:r>
          </a:p>
          <a:p>
            <a:pPr lvl="1" eaLnBrk="1" hangingPunct="1"/>
            <a:r>
              <a:rPr lang="en-US" altLang="en-US" sz="1600" dirty="0" smtClean="0">
                <a:solidFill>
                  <a:schemeClr val="bg1"/>
                </a:solidFill>
              </a:rPr>
              <a:t>Pass the name of the array whose first element you want to remove</a:t>
            </a:r>
          </a:p>
          <a:p>
            <a:pPr eaLnBrk="1" hangingPunct="1"/>
            <a:r>
              <a:rPr lang="en-US" altLang="en-US" sz="2000" dirty="0" smtClean="0">
                <a:solidFill>
                  <a:schemeClr val="bg1"/>
                </a:solidFill>
              </a:rPr>
              <a:t>The </a:t>
            </a:r>
            <a:r>
              <a:rPr lang="en-US" alt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array_unshift</a:t>
            </a:r>
            <a:r>
              <a:rPr lang="en-US" altLang="en-US" sz="2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2000" dirty="0" smtClean="0">
                <a:solidFill>
                  <a:schemeClr val="bg1"/>
                </a:solidFill>
              </a:rPr>
              <a:t> function adds one or more elements to the beginning of an array</a:t>
            </a:r>
          </a:p>
          <a:p>
            <a:pPr lvl="1" eaLnBrk="1" hangingPunct="1"/>
            <a:r>
              <a:rPr lang="en-US" altLang="en-US" sz="1600" dirty="0" smtClean="0">
                <a:solidFill>
                  <a:schemeClr val="bg1"/>
                </a:solidFill>
              </a:rPr>
              <a:t>Pass the name of an array followed by comma-separated values for each element you want to </a:t>
            </a:r>
            <a:r>
              <a:rPr lang="en-US" altLang="en-US" sz="1600" dirty="0" smtClean="0">
                <a:solidFill>
                  <a:schemeClr val="bg1"/>
                </a:solidFill>
              </a:rPr>
              <a:t>add</a:t>
            </a:r>
          </a:p>
          <a:p>
            <a:r>
              <a:rPr lang="en-US" altLang="en-US" sz="1900" dirty="0" smtClean="0">
                <a:solidFill>
                  <a:schemeClr val="bg1"/>
                </a:solidFill>
              </a:rPr>
              <a:t>What will the code on the right output?</a:t>
            </a:r>
            <a:endParaRPr lang="en-US" altLang="en-US" sz="1900" dirty="0" smtClean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= array("orange", "banana");</a:t>
            </a:r>
            <a:b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array_unshift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q,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"apple", 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“pear");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print_r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($queue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?&gt; </a:t>
            </a:r>
            <a:endParaRPr lang="en-US" sz="1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5E5D1ABF-7375-4328-8AC7-DA545BB79BA0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and Removing Elements from the Beginning of an Array</a:t>
            </a:r>
          </a:p>
        </p:txBody>
      </p:sp>
    </p:spTree>
    <p:extLst>
      <p:ext uri="{BB962C8B-B14F-4D97-AF65-F5344CB8AC3E}">
        <p14:creationId xmlns:p14="http://schemas.microsoft.com/office/powerpoint/2010/main" xmlns="" val="35218642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EF52D31A-E7D5-431F-A7CA-23178B81D526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686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Summary</a:t>
            </a:r>
            <a:endParaRPr lang="en-US" altLang="en-US" sz="3600" dirty="0" smtClean="0"/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array_intersect()</a:t>
            </a:r>
            <a:r>
              <a:rPr lang="en-US" altLang="en-US" smtClean="0"/>
              <a:t> function returns an array of elements that exist in all of the arrays that are compared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</a:t>
            </a:r>
            <a:r>
              <a:rPr lang="en-US" altLang="en-US" b="1" smtClean="0"/>
              <a:t>multidimensional array </a:t>
            </a:r>
            <a:r>
              <a:rPr lang="en-US" altLang="en-US" smtClean="0"/>
              <a:t>consists of multiple sets of indexes or keys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</a:t>
            </a:r>
            <a:r>
              <a:rPr lang="en-US" altLang="en-US" b="1" smtClean="0"/>
              <a:t>two-dimensional array </a:t>
            </a:r>
            <a:r>
              <a:rPr lang="en-US" altLang="en-US" smtClean="0"/>
              <a:t>has two sets of indexes or keys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 array notation is used in the name of a Web form input, the value gets stored in a nested array within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$_POST </a:t>
            </a:r>
            <a:r>
              <a:rPr lang="en-US" altLang="en-US" smtClean="0"/>
              <a:t>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$_GET </a:t>
            </a:r>
            <a:r>
              <a:rPr lang="en-US" altLang="en-US" smtClean="0"/>
              <a:t>array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7505695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online order form as a Web form. Allow visitors to enter a quantity for at least five items for sale. Each item should have a name, description and price. The form should have buttons to update the totals for the quantities entered and to submit the order. Save the orders to a subdirectory called </a:t>
            </a:r>
            <a:r>
              <a:rPr lang="en-US" dirty="0" err="1" smtClean="0"/>
              <a:t>OnlineOrders</a:t>
            </a:r>
            <a:r>
              <a:rPr lang="en-US" dirty="0" smtClean="0"/>
              <a:t>. Use the date and time to create a unique filename for each order</a:t>
            </a:r>
          </a:p>
          <a:p>
            <a:r>
              <a:rPr lang="en-US" dirty="0" smtClean="0"/>
              <a:t>Read the PHP date() </a:t>
            </a:r>
            <a:r>
              <a:rPr lang="en-US" dirty="0" smtClean="0"/>
              <a:t>function documentation at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php.net/manual/en/function.date.php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D6EE7CFD-98C5-42EE-802E-06134D7619C2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 smtClean="0"/>
              <a:t>Adding and Removing Elements from the Beginning of an </a:t>
            </a:r>
            <a:r>
              <a:rPr lang="en-US" altLang="en-US" sz="3600" dirty="0" smtClean="0"/>
              <a:t>Array</a:t>
            </a:r>
            <a:endParaRPr lang="en-US" altLang="en-US" sz="3600" dirty="0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$TopSellers = array(</a:t>
            </a:r>
          </a:p>
          <a:p>
            <a:pPr eaLnBrk="1" hangingPunct="1">
              <a:buFontTx/>
              <a:buNone/>
            </a:pPr>
            <a:r>
              <a:rPr lang="en-US" alt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"Chevrolet Impala",</a:t>
            </a:r>
          </a:p>
          <a:p>
            <a:pPr eaLnBrk="1" hangingPunct="1">
              <a:buFontTx/>
              <a:buNone/>
            </a:pPr>
            <a:r>
              <a:rPr lang="en-US" alt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"Chevrolet Malibu",</a:t>
            </a:r>
          </a:p>
          <a:p>
            <a:pPr eaLnBrk="1" hangingPunct="1">
              <a:buFontTx/>
              <a:buNone/>
            </a:pPr>
            <a:r>
              <a:rPr lang="en-US" alt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"Chevrolet Silverado",</a:t>
            </a:r>
          </a:p>
          <a:p>
            <a:pPr eaLnBrk="1" hangingPunct="1">
              <a:buFontTx/>
              <a:buNone/>
            </a:pPr>
            <a:r>
              <a:rPr lang="en-US" alt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"Ford F-Series",</a:t>
            </a:r>
          </a:p>
          <a:p>
            <a:pPr eaLnBrk="1" hangingPunct="1">
              <a:buFontTx/>
              <a:buNone/>
            </a:pPr>
            <a:r>
              <a:rPr lang="en-US" alt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"Toyota Camry",</a:t>
            </a:r>
          </a:p>
          <a:p>
            <a:pPr eaLnBrk="1" hangingPunct="1">
              <a:buFontTx/>
              <a:buNone/>
            </a:pPr>
            <a:r>
              <a:rPr lang="en-US" alt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"Toyota Corolla",</a:t>
            </a:r>
          </a:p>
          <a:p>
            <a:pPr eaLnBrk="1" hangingPunct="1">
              <a:buFontTx/>
              <a:buNone/>
            </a:pPr>
            <a:r>
              <a:rPr lang="en-US" alt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"Nissan Altima",</a:t>
            </a:r>
          </a:p>
          <a:p>
            <a:pPr eaLnBrk="1" hangingPunct="1">
              <a:buFontTx/>
              <a:buNone/>
            </a:pPr>
            <a:r>
              <a:rPr lang="en-US" alt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"Honda Accord",</a:t>
            </a:r>
          </a:p>
          <a:p>
            <a:pPr eaLnBrk="1" hangingPunct="1">
              <a:buFontTx/>
              <a:buNone/>
            </a:pPr>
            <a:r>
              <a:rPr lang="en-US" alt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"Honda Civic",</a:t>
            </a:r>
          </a:p>
          <a:p>
            <a:pPr eaLnBrk="1" hangingPunct="1">
              <a:buFontTx/>
              <a:buNone/>
            </a:pPr>
            <a:r>
              <a:rPr lang="en-US" alt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"Dodge Ram");</a:t>
            </a:r>
          </a:p>
          <a:p>
            <a:pPr eaLnBrk="1" hangingPunct="1">
              <a:buFontTx/>
              <a:buNone/>
            </a:pPr>
            <a:r>
              <a:rPr lang="en-US" altLang="en-US" sz="1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array_shift($TopSellers);</a:t>
            </a:r>
            <a:endParaRPr lang="en-US" altLang="en-US" sz="15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array_unshift($TopSellers, "Honda CR-V");</a:t>
            </a:r>
            <a:endParaRPr lang="en-US" altLang="en-US" sz="15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echo "&lt;pre&gt;\n";</a:t>
            </a:r>
          </a:p>
          <a:p>
            <a:pPr eaLnBrk="1" hangingPunct="1">
              <a:buFontTx/>
              <a:buNone/>
            </a:pPr>
            <a:r>
              <a:rPr lang="en-US" alt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print_r($TopSellers);</a:t>
            </a:r>
          </a:p>
          <a:p>
            <a:pPr eaLnBrk="1" hangingPunct="1">
              <a:buFontTx/>
              <a:buNone/>
            </a:pPr>
            <a:r>
              <a:rPr lang="en-US" alt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echo "&lt;/pre&gt;\n";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552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929A11D8-1A81-49C5-AD00-5D41086C4F17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 smtClean="0"/>
              <a:t>Adding and Removing Elements from the Beginning of an </a:t>
            </a:r>
            <a:r>
              <a:rPr lang="en-US" altLang="en-US" sz="3600" dirty="0" smtClean="0"/>
              <a:t>Array</a:t>
            </a:r>
            <a:endParaRPr lang="en-US" altLang="en-US" sz="3600" dirty="0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685800" y="5029200"/>
            <a:ext cx="7940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Figure 6-3 Output of an array modified with the </a:t>
            </a:r>
            <a:r>
              <a:rPr lang="en-US" altLang="en-US" sz="2000" b="1">
                <a:latin typeface="Courier New" panose="02070309020205020404" pitchFamily="49" charset="0"/>
              </a:rPr>
              <a:t>array_shift()</a:t>
            </a:r>
            <a:r>
              <a:rPr lang="en-US" altLang="en-US" sz="2000" b="1"/>
              <a:t> </a:t>
            </a:r>
            <a:br>
              <a:rPr lang="en-US" altLang="en-US" sz="2000" b="1"/>
            </a:br>
            <a:r>
              <a:rPr lang="en-US" altLang="en-US" sz="2000" b="1"/>
              <a:t>                   and </a:t>
            </a:r>
            <a:r>
              <a:rPr lang="en-US" altLang="en-US" sz="2000" b="1">
                <a:latin typeface="Courier New" panose="02070309020205020404" pitchFamily="49" charset="0"/>
              </a:rPr>
              <a:t>array_unshift()</a:t>
            </a:r>
            <a:r>
              <a:rPr lang="en-US" altLang="en-US" sz="2000" b="1"/>
              <a:t> functions</a:t>
            </a:r>
          </a:p>
        </p:txBody>
      </p:sp>
      <p:pic>
        <p:nvPicPr>
          <p:cNvPr id="1229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26765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08"/>
          <a:stretch>
            <a:fillRect/>
          </a:stretch>
        </p:blipFill>
        <p:spPr bwMode="auto">
          <a:xfrm>
            <a:off x="3581400" y="2057400"/>
            <a:ext cx="24574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13"/>
          <a:stretch>
            <a:fillRect/>
          </a:stretch>
        </p:blipFill>
        <p:spPr bwMode="auto">
          <a:xfrm>
            <a:off x="6019800" y="2076450"/>
            <a:ext cx="23717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8039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50BDB35A-5F82-4FDD-90D9-04BD0461BC94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and Removing Elements from the End of an Array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array_pop()</a:t>
            </a:r>
            <a:r>
              <a:rPr lang="en-US" altLang="en-US" smtClean="0"/>
              <a:t> function removes the last element from the end of an array</a:t>
            </a:r>
          </a:p>
          <a:p>
            <a:pPr lvl="1" eaLnBrk="1" hangingPunct="1"/>
            <a:r>
              <a:rPr lang="en-US" altLang="en-US" smtClean="0"/>
              <a:t>Pass the name of the array whose last </a:t>
            </a:r>
            <a:br>
              <a:rPr lang="en-US" altLang="en-US" smtClean="0"/>
            </a:br>
            <a:r>
              <a:rPr lang="en-US" altLang="en-US" smtClean="0"/>
              <a:t>element you want to remove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array_push()</a:t>
            </a:r>
            <a:r>
              <a:rPr lang="en-US" altLang="en-US" smtClean="0"/>
              <a:t> function adds one or more elements to the end of an array</a:t>
            </a:r>
          </a:p>
          <a:p>
            <a:pPr lvl="1" eaLnBrk="1" hangingPunct="1"/>
            <a:r>
              <a:rPr lang="en-US" altLang="en-US" smtClean="0"/>
              <a:t>Pass the name of an array followed by </a:t>
            </a:r>
            <a:br>
              <a:rPr lang="en-US" altLang="en-US" smtClean="0"/>
            </a:br>
            <a:r>
              <a:rPr lang="en-US" altLang="en-US" smtClean="0"/>
              <a:t>comma-separated values for each element </a:t>
            </a:r>
            <a:br>
              <a:rPr lang="en-US" altLang="en-US" smtClean="0"/>
            </a:br>
            <a:r>
              <a:rPr lang="en-US" altLang="en-US" smtClean="0"/>
              <a:t>you want to add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6612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89DECB6B-4E40-4334-A2B8-C51EDE8B78CB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 smtClean="0"/>
              <a:t>Adding and Removing Elements from the End of an </a:t>
            </a:r>
            <a:r>
              <a:rPr lang="en-US" altLang="en-US" sz="3600" dirty="0" smtClean="0"/>
              <a:t>Array</a:t>
            </a:r>
            <a:endParaRPr lang="en-US" altLang="en-US" sz="3600" dirty="0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$HospitalDepts = array(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"Anesthesia",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"Molecular Biology",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"Neurology",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"Pediatrics");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array_pop($HospitalDepts); // Removes "Pediatrics"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array_push($HospitalDepts, "Psychiatry", "Pulmonary Diseases");</a:t>
            </a:r>
          </a:p>
        </p:txBody>
      </p:sp>
    </p:spTree>
    <p:extLst>
      <p:ext uri="{BB962C8B-B14F-4D97-AF65-F5344CB8AC3E}">
        <p14:creationId xmlns:p14="http://schemas.microsoft.com/office/powerpoint/2010/main" xmlns="" val="434433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nter_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unter_170_Template.potx" id="{D540E2B1-6832-440B-B78E-E6989C477B3F}" vid="{DA608222-8E34-4D03-B81E-DE9099E94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Hunter_180_Template</Template>
  <TotalTime>74</TotalTime>
  <Words>2870</Words>
  <Application>Microsoft Office PowerPoint</Application>
  <PresentationFormat>On-screen Show (4:3)</PresentationFormat>
  <Paragraphs>437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Hunter_Theme</vt:lpstr>
      <vt:lpstr>Programming with MySQL</vt:lpstr>
      <vt:lpstr>PHP Arrays</vt:lpstr>
      <vt:lpstr>Looping through the Arrays</vt:lpstr>
      <vt:lpstr>Associative Arrays</vt:lpstr>
      <vt:lpstr>Adding and Removing Elements from the Beginning of an Array</vt:lpstr>
      <vt:lpstr>Adding and Removing Elements from the Beginning of an Array</vt:lpstr>
      <vt:lpstr>Adding and Removing Elements from the Beginning of an Array</vt:lpstr>
      <vt:lpstr>Adding and Removing Elements from the End of an Array</vt:lpstr>
      <vt:lpstr>Adding and Removing Elements from the End of an Array</vt:lpstr>
      <vt:lpstr>Adding and Removing Elements Within an Array</vt:lpstr>
      <vt:lpstr>Adding and Removing Elements Within an Array</vt:lpstr>
      <vt:lpstr>Adding and Removing Elements Within an Array</vt:lpstr>
      <vt:lpstr>Adding and Removing Elements Within an Array</vt:lpstr>
      <vt:lpstr>Adding and Removing Elements Within an Array</vt:lpstr>
      <vt:lpstr>Removing Duplicate Elements</vt:lpstr>
      <vt:lpstr>Removing Duplicate Elements</vt:lpstr>
      <vt:lpstr>Removing Duplicate Elements</vt:lpstr>
      <vt:lpstr>Finding and Extracting Elements and Values</vt:lpstr>
      <vt:lpstr>Determining if a Value Exists</vt:lpstr>
      <vt:lpstr>Determining if a Key Exists</vt:lpstr>
      <vt:lpstr>Determining if a Key Exists</vt:lpstr>
      <vt:lpstr>Returning a Portion of an Array</vt:lpstr>
      <vt:lpstr>Returning a Portion of an Array</vt:lpstr>
      <vt:lpstr>Returning a Portion of an Array</vt:lpstr>
      <vt:lpstr>Sorting Arrays</vt:lpstr>
      <vt:lpstr>Sorting Arrays</vt:lpstr>
      <vt:lpstr>Sorting Arrays</vt:lpstr>
      <vt:lpstr>Sorting Arrays</vt:lpstr>
      <vt:lpstr>Sorting Arrays</vt:lpstr>
      <vt:lpstr>Sorting Arrays</vt:lpstr>
      <vt:lpstr>Exercise</vt:lpstr>
      <vt:lpstr>Combining Arrays</vt:lpstr>
      <vt:lpstr>Combining Arrays</vt:lpstr>
      <vt:lpstr>Combining Arrays</vt:lpstr>
      <vt:lpstr>Comparing Arrays</vt:lpstr>
      <vt:lpstr>Creating Two-Dimensional  Indexed Arrays</vt:lpstr>
      <vt:lpstr>Creating Two-Dimensional  Indexed Arrays (continued)</vt:lpstr>
      <vt:lpstr>Creating Two-Dimensional  Indexed Arrays</vt:lpstr>
      <vt:lpstr>Creating Two-Dimensional Indexed Arrays</vt:lpstr>
      <vt:lpstr>Creating Two-Dimensional  Associative Arrays</vt:lpstr>
      <vt:lpstr>Creating Two-Dimensional Associative Arrays</vt:lpstr>
      <vt:lpstr>Creating Multidimensional Arrays with a Single Statement</vt:lpstr>
      <vt:lpstr>Working with Additional Dimensions</vt:lpstr>
      <vt:lpstr>Using Arrays in Web Forms</vt:lpstr>
      <vt:lpstr>Using Arrays in Web Forms</vt:lpstr>
      <vt:lpstr>Creating an Associative Forms Array</vt:lpstr>
      <vt:lpstr>Summary</vt:lpstr>
      <vt:lpstr>Summary</vt:lpstr>
      <vt:lpstr>Summary</vt:lpstr>
      <vt:lpstr>Summary</vt:lpstr>
      <vt:lpstr>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MySQL</dc:title>
  <dc:creator>Windows User</dc:creator>
  <cp:lastModifiedBy>ADMINIBM</cp:lastModifiedBy>
  <cp:revision>89</cp:revision>
  <dcterms:created xsi:type="dcterms:W3CDTF">2016-10-12T00:45:07Z</dcterms:created>
  <dcterms:modified xsi:type="dcterms:W3CDTF">2016-11-13T21:02:13Z</dcterms:modified>
</cp:coreProperties>
</file>