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0" r:id="rId3"/>
    <p:sldId id="261" r:id="rId4"/>
    <p:sldId id="262" r:id="rId5"/>
    <p:sldId id="264" r:id="rId6"/>
    <p:sldId id="265" r:id="rId7"/>
    <p:sldId id="267" r:id="rId8"/>
    <p:sldId id="270" r:id="rId9"/>
    <p:sldId id="271" r:id="rId10"/>
    <p:sldId id="272" r:id="rId11"/>
    <p:sldId id="273" r:id="rId12"/>
    <p:sldId id="274" r:id="rId13"/>
    <p:sldId id="276" r:id="rId14"/>
    <p:sldId id="278" r:id="rId15"/>
    <p:sldId id="279" r:id="rId16"/>
    <p:sldId id="280" r:id="rId17"/>
    <p:sldId id="282" r:id="rId18"/>
    <p:sldId id="283" r:id="rId19"/>
    <p:sldId id="309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5" r:id="rId40"/>
    <p:sldId id="307" r:id="rId41"/>
    <p:sldId id="308" r:id="rId42"/>
    <p:sldId id="310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827" autoAdjust="0"/>
  </p:normalViewPr>
  <p:slideViewPr>
    <p:cSldViewPr snapToGrid="0">
      <p:cViewPr varScale="1">
        <p:scale>
          <a:sx n="73" d="100"/>
          <a:sy n="73" d="100"/>
        </p:scale>
        <p:origin x="-19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CREATE DATABASE and CREATE TABLE be part of</a:t>
            </a:r>
            <a:r>
              <a:rPr lang="en-US" baseline="0" dirty="0" smtClean="0"/>
              <a:t> the PHP script?</a:t>
            </a:r>
          </a:p>
          <a:p>
            <a:r>
              <a:rPr lang="en-US" baseline="0" dirty="0" smtClean="0"/>
              <a:t>All-in-one page design.</a:t>
            </a:r>
          </a:p>
          <a:p>
            <a:r>
              <a:rPr lang="en-US" baseline="0" dirty="0" smtClean="0"/>
              <a:t>Enhanced input validation.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FF29-CDA4-4C45-893A-368F1816AD2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BC3152-9A5B-41DC-BE8C-AC310CBE2897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59D3-816E-4051-BC50-CDA72DFF8999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88FA-53C0-4CE4-A1AB-1302DBC73B2E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2DEF-508A-490E-B826-B8E9ADCEA5DF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16E-9DE6-4132-8E62-20CA0FBD85EB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61272" y="6332561"/>
            <a:ext cx="1877417" cy="52543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r>
              <a:rPr lang="en-US" dirty="0" smtClean="0"/>
              <a:t>PHP Programming with MySQL, second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7FC6-D092-4910-8BB0-BD4028BEB248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DB1B-C9AA-4CC3-A08D-39CA6391468D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2D0B-A3BE-4B7E-B57F-50E93C7825C4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99BD-957B-49EB-980A-795B1F849408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19593-0951-4071-8CF5-C84A8E0CB6E7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81C7AE-DC6F-4078-9019-9BF0984F0383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6C4CE3-4212-455C-B8D8-1B74372D5B0A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8F6EECA8-8906-4E82-B78E-65C57EE68CC0}" type="datetime1">
              <a:rPr lang="en-US" smtClean="0"/>
              <a:pPr/>
              <a:t>11/16/2016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PHP Programming with MySQL, second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Programming with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187CE904-2DB4-4EF8-8066-52A9BAEAD734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Selecting a Database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syntax for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mysql_select_db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is: </a:t>
            </a:r>
          </a:p>
          <a:p>
            <a:pPr lvl="1"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mysql_select_db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 [, connection]);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The function returns a value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 if it successfully selects a database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 if it does not</a:t>
            </a:r>
          </a:p>
          <a:p>
            <a:pPr eaLnBrk="1" hangingPunct="1"/>
            <a:r>
              <a:rPr lang="en-US" altLang="en-US" dirty="0" smtClean="0"/>
              <a:t>For security purposes, you may choose to use an include file to connect to the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server and select a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121797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Deleting a Database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delete a database, use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mysql_drop_db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function.</a:t>
            </a:r>
          </a:p>
          <a:p>
            <a:pPr eaLnBrk="1" hangingPunct="1"/>
            <a:r>
              <a:rPr lang="en-US" altLang="en-US" dirty="0" smtClean="0"/>
              <a:t>The format for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mysql_drop_db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 is:</a:t>
            </a:r>
            <a:endParaRPr lang="en-US" altLang="en-US" sz="1200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	$Result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mysql_drop_db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altLang="en-US" sz="20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dbname</a:t>
            </a:r>
            <a:r>
              <a:rPr lang="en-US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" [, connection]);</a:t>
            </a:r>
            <a:endParaRPr lang="en-US" altLang="en-US" sz="12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function returns a value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 if it successfully drops a database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 if it does not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                                         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908220CD-1C8C-45FB-8E93-71740B66E24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36616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935CCDD-DFA5-415A-8B98-9B4DD4D759CC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Executing SQL Statements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Use the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mysql_query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to send SQL statements to </a:t>
            </a:r>
            <a:r>
              <a:rPr lang="en-US" altLang="en-US" sz="2000" dirty="0" err="1" smtClean="0"/>
              <a:t>MySQL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syntax for the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mysql_query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is: 	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 [, connection]);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mysql_query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/>
              <a:t> function returns one of three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For SQL statements that do not return results (</a:t>
            </a:r>
            <a:r>
              <a:rPr lang="en-US" altLang="en-US" sz="1600" dirty="0" smtClean="0">
                <a:latin typeface="Courier New" panose="02070309020205020404" pitchFamily="49" charset="0"/>
              </a:rPr>
              <a:t>CREATE</a:t>
            </a:r>
            <a:r>
              <a:rPr lang="en-US" altLang="en-US" sz="1600" dirty="0" smtClean="0"/>
              <a:t>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DATABASE</a:t>
            </a:r>
            <a:r>
              <a:rPr lang="en-US" altLang="en-US" sz="1600" dirty="0" smtClean="0"/>
              <a:t> and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CREATE TABLE</a:t>
            </a:r>
            <a:r>
              <a:rPr lang="en-US" altLang="en-US" sz="1600" dirty="0" smtClean="0"/>
              <a:t> statements) it returns a value of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dirty="0" smtClean="0"/>
              <a:t> if the statement executes successfully</a:t>
            </a:r>
          </a:p>
          <a:p>
            <a:pPr lvl="1"/>
            <a:r>
              <a:rPr lang="en-US" altLang="en-US" sz="1600" dirty="0" smtClean="0"/>
              <a:t>For SQL statements that return results (</a:t>
            </a:r>
            <a:r>
              <a:rPr lang="en-US" altLang="en-US" sz="1600" dirty="0" smtClean="0">
                <a:latin typeface="Courier New" panose="02070309020205020404" pitchFamily="49" charset="0"/>
              </a:rPr>
              <a:t>SELECT</a:t>
            </a:r>
            <a:r>
              <a:rPr lang="en-US" altLang="en-US" sz="1600" dirty="0" smtClean="0"/>
              <a:t> and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SHOW</a:t>
            </a:r>
            <a:r>
              <a:rPr lang="en-US" altLang="en-US" sz="1600" dirty="0" smtClean="0"/>
              <a:t> statements) the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mysql_query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600" dirty="0" smtClean="0"/>
              <a:t> function returns a result pointer that represents the query results</a:t>
            </a:r>
          </a:p>
          <a:p>
            <a:pPr lvl="2"/>
            <a:r>
              <a:rPr lang="en-US" altLang="en-US" sz="1400" dirty="0" smtClean="0"/>
              <a:t>A </a:t>
            </a:r>
            <a:r>
              <a:rPr lang="en-US" altLang="en-US" sz="1400" b="1" dirty="0" smtClean="0"/>
              <a:t>result pointer</a:t>
            </a:r>
            <a:r>
              <a:rPr lang="en-US" altLang="en-US" sz="1400" dirty="0" smtClean="0"/>
              <a:t> is a special type of variable that refers to the currently selected row in a </a:t>
            </a:r>
            <a:r>
              <a:rPr lang="en-US" altLang="en-US" sz="1400" dirty="0" err="1" smtClean="0"/>
              <a:t>resultset</a:t>
            </a:r>
            <a:endParaRPr lang="en-US" altLang="en-US" sz="1400" dirty="0" smtClean="0"/>
          </a:p>
          <a:p>
            <a:pPr lvl="1"/>
            <a:r>
              <a:rPr lang="en-US" altLang="en-US" sz="1600" dirty="0" smtClean="0"/>
              <a:t>The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mysql_query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600" dirty="0" smtClean="0"/>
              <a:t> function returns a value of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 smtClean="0"/>
              <a:t> for any SQL statements that fail, regardless of whether they return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295202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Creating and Deleting Tables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dirty="0" smtClean="0"/>
              <a:t>statement with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 to create a new table</a:t>
            </a:r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mysql_select_db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 before executing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dirty="0" smtClean="0"/>
              <a:t>statement to verify that you are in the right database.</a:t>
            </a:r>
          </a:p>
          <a:p>
            <a:pPr eaLnBrk="1" hangingPunct="1">
              <a:buNone/>
            </a:pPr>
            <a:endParaRPr lang="en-US" altLang="en-US" dirty="0" smtClean="0"/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"CREATE TABLE drivers (name VARCHAR(100), "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 "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emp_no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SMALLINT,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hire_date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DATE, "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 "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stop_date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DATE)";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===FALSE) {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"&lt;p&gt;Unable to execute the query.&lt;/p&gt;"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. "&lt;p&gt;Error code " .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. ": " .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 "&lt;/p&gt;";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 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"&lt;p&gt;Successfully created the table.&lt;/p&gt;";</a:t>
            </a:r>
          </a:p>
          <a:p>
            <a:pPr lvl="1">
              <a:buNone/>
            </a:pPr>
            <a:r>
              <a:rPr lang="en-US" altLang="en-US" sz="1000" dirty="0" smtClean="0"/>
              <a:t>}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8CA4169-D087-46BA-8F96-946C7E5E5E9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63463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Creating and Deleting Tables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b="1" smtClean="0"/>
              <a:t>Figure 8-3  Error code and message that displays when you attempt to create a table that already exists</a:t>
            </a: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65B9BD6-658E-4157-9DB0-7040B8484510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2935"/>
            <a:ext cx="66722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2751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845CD1C-20F8-422D-A807-C5D88B06554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Creating and Deleting Tables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TABLES LIKE </a:t>
            </a:r>
            <a:r>
              <a:rPr lang="en-US" altLang="en-US" dirty="0" smtClean="0"/>
              <a:t>command to prevent code from trying to create a table that already exists.</a:t>
            </a:r>
          </a:p>
          <a:p>
            <a:pPr eaLnBrk="1" hangingPunct="1"/>
            <a:r>
              <a:rPr lang="en-US" altLang="en-US" dirty="0" smtClean="0"/>
              <a:t>If the table does not exist,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mysql_num_rows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function will return a value of 0 rows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"subscribers";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"SHOW TABLES LIKE '$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'";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4782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Creating and Deleting Tables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To identify a field as a primary key in </a:t>
            </a:r>
            <a:r>
              <a:rPr lang="en-US" altLang="en-US" dirty="0" err="1" smtClean="0">
                <a:cs typeface="Courier New" panose="02070309020205020404" pitchFamily="49" charset="0"/>
              </a:rPr>
              <a:t>MySQL</a:t>
            </a:r>
            <a:r>
              <a:rPr lang="en-US" altLang="en-US" dirty="0" smtClean="0">
                <a:cs typeface="Courier New" panose="02070309020205020404" pitchFamily="49" charset="0"/>
              </a:rPr>
              <a:t>, include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altLang="en-US" dirty="0" smtClean="0">
                <a:cs typeface="Courier New" panose="02070309020205020404" pitchFamily="49" charset="0"/>
              </a:rPr>
              <a:t>keywords when you define a field with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dirty="0" smtClean="0">
                <a:cs typeface="Courier New" panose="02070309020205020404" pitchFamily="49" charset="0"/>
              </a:rPr>
              <a:t>statement</a:t>
            </a:r>
          </a:p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altLang="en-US" dirty="0" smtClean="0">
                <a:cs typeface="Courier New" panose="02070309020205020404" pitchFamily="49" charset="0"/>
              </a:rPr>
              <a:t> keyword is often used with a primary key to generate a unique ID for each new row in a table</a:t>
            </a:r>
          </a:p>
          <a:p>
            <a:pPr eaLnBrk="1" hangingPunct="1"/>
            <a:r>
              <a:rPr lang="en-US" altLang="en-US" dirty="0" smtClean="0">
                <a:cs typeface="Courier New" panose="02070309020205020404" pitchFamily="49" charset="0"/>
              </a:rPr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NULL </a:t>
            </a:r>
            <a:r>
              <a:rPr lang="en-US" altLang="en-US" dirty="0" smtClean="0">
                <a:cs typeface="Courier New" panose="02070309020205020404" pitchFamily="49" charset="0"/>
              </a:rPr>
              <a:t>keywords are often used with primary keys to require that a field include a value</a:t>
            </a:r>
          </a:p>
          <a:p>
            <a:pPr eaLnBrk="1" hangingPunct="1"/>
            <a:endParaRPr lang="en-US" altLang="en-US" dirty="0" smtClean="0">
              <a:cs typeface="Courier New" panose="02070309020205020404" pitchFamily="49" charset="0"/>
            </a:endParaRPr>
          </a:p>
          <a:p>
            <a:r>
              <a:rPr lang="en-US" altLang="en-US" dirty="0" smtClean="0">
                <a:cs typeface="Courier New" panose="02070309020205020404" pitchFamily="49" charset="0"/>
              </a:rPr>
              <a:t>To delete a table, 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altLang="en-US" dirty="0" smtClean="0">
                <a:cs typeface="Courier New" panose="02070309020205020404" pitchFamily="49" charset="0"/>
              </a:rPr>
              <a:t>statement with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>
                <a:cs typeface="Courier New" panose="02070309020205020404" pitchFamily="49" charset="0"/>
              </a:rPr>
              <a:t>function</a:t>
            </a: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B3E6B61-8511-43DF-982E-7503A146782D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63444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Adding, Deleting, and Updating Records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add records to a table,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en-US" smtClean="0"/>
              <a:t> keywords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mysql_query() </a:t>
            </a:r>
            <a:r>
              <a:rPr lang="en-US" altLang="en-US" smtClean="0"/>
              <a:t>function</a:t>
            </a:r>
          </a:p>
          <a:p>
            <a:pPr eaLnBrk="1" hangingPunct="1"/>
            <a:r>
              <a:rPr lang="en-US" altLang="en-US" smtClean="0"/>
              <a:t>To add multiple records to a database,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altLang="en-US" smtClean="0"/>
              <a:t>statement with the name of the local text file containing the records you want to add</a:t>
            </a:r>
          </a:p>
          <a:p>
            <a:pPr eaLnBrk="1" hangingPunct="1"/>
            <a:r>
              <a:rPr lang="en-US" altLang="en-US" smtClean="0"/>
              <a:t>To update records in a table,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mtClean="0"/>
              <a:t> statement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F27BB6A-21FD-4928-A0CA-9154241EE81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60218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Adding, Deleting, and Updating Records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dirty="0" smtClean="0"/>
              <a:t> keyword specifies the name of the table to update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 smtClean="0"/>
              <a:t> keyword specifies the value to assign to the fields in the records that match the condition in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 smtClean="0"/>
              <a:t> clause</a:t>
            </a:r>
          </a:p>
          <a:p>
            <a:pPr eaLnBrk="1" hangingPunct="1"/>
            <a:r>
              <a:rPr lang="en-US" altLang="en-US" dirty="0" smtClean="0"/>
              <a:t>To delete records in a table, use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dirty="0" smtClean="0"/>
              <a:t>statement with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</a:t>
            </a:r>
          </a:p>
          <a:p>
            <a:r>
              <a:rPr lang="en-US" altLang="en-US" dirty="0" smtClean="0"/>
              <a:t>If you omit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 smtClean="0"/>
              <a:t> clause in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dirty="0" smtClean="0"/>
              <a:t>statement, all records in the table will be deleted!</a:t>
            </a:r>
          </a:p>
          <a:p>
            <a:pPr lvl="1"/>
            <a:r>
              <a:rPr lang="en-US" altLang="en-US" dirty="0" err="1" smtClean="0"/>
              <a:t>MySQL</a:t>
            </a:r>
            <a:r>
              <a:rPr lang="en-US" altLang="en-US" dirty="0" smtClean="0"/>
              <a:t> can be configured in “safe mode” to prevent this from happening.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1A23031-39BE-4DA0-976D-C6346273548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5380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instructions of Exercise 8-1 in the book (p. 487) to implement a </a:t>
            </a:r>
            <a:r>
              <a:rPr lang="en-US" dirty="0" err="1" smtClean="0"/>
              <a:t>MySQL</a:t>
            </a:r>
            <a:r>
              <a:rPr lang="en-US" dirty="0" smtClean="0"/>
              <a:t> based guest book. </a:t>
            </a:r>
          </a:p>
          <a:p>
            <a:r>
              <a:rPr lang="en-US" dirty="0" smtClean="0"/>
              <a:t>Think of how you would improve the guest book program</a:t>
            </a:r>
          </a:p>
          <a:p>
            <a:r>
              <a:rPr lang="en-US" dirty="0" smtClean="0"/>
              <a:t>Present your improvement proposals to the class.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25D07AF-672F-42B9-B9D1-A679A082809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Connecting to MySQL with PHP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PHP has the ability to access and manipulate any database that is ODBC compliant</a:t>
            </a:r>
          </a:p>
          <a:p>
            <a:pPr eaLnBrk="1" hangingPunct="1"/>
            <a:r>
              <a:rPr lang="en-US" altLang="en-US" smtClean="0"/>
              <a:t>PHP includes functionality that allows you to work directly with different types of databases, without going through ODBC</a:t>
            </a:r>
          </a:p>
          <a:p>
            <a:pPr eaLnBrk="1" hangingPunct="1"/>
            <a:r>
              <a:rPr lang="en-US" altLang="en-US" smtClean="0"/>
              <a:t>PHP supports SQLite, database abstraction layer functions, and PEAR DB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6832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EF3AFCA-C184-4AC0-ADD7-0C58B3780B4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Retrieving Records into an Indexed Array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mysql_fetch_row()</a:t>
            </a:r>
            <a:r>
              <a:rPr lang="en-US" altLang="en-US" smtClean="0"/>
              <a:t> function returns the fields in the current row of a resultset into an indexed array and moves the result pointer to the next row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echo "&lt;table width='100%‘ border='1'&gt;";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echo "&lt;tr&gt;&lt;th&gt;Make&lt;/th&gt;&lt;th&gt;Model&lt;/th&gt;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&lt;th&gt;Price&lt;/th&gt;&lt;th&gt;Quantity&lt;/th&gt;&lt;/tr&gt;";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$Row = mysql_fetch_row($QueryResult);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do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echo "&lt;tr&gt;&lt;td&gt;{</a:t>
            </a:r>
            <a:r>
              <a:rPr lang="en-US" altLang="en-US" sz="1600" b="1" smtClean="0">
                <a:latin typeface="Courier New" panose="02070309020205020404" pitchFamily="49" charset="0"/>
              </a:rPr>
              <a:t>$Row[0]</a:t>
            </a:r>
            <a:r>
              <a:rPr lang="en-US" altLang="en-US" sz="1600" smtClean="0">
                <a:latin typeface="Courier New" panose="02070309020205020404" pitchFamily="49" charset="0"/>
              </a:rPr>
              <a:t>}&lt;/td&gt;";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echo "&lt;td&gt;{</a:t>
            </a:r>
            <a:r>
              <a:rPr lang="en-US" altLang="en-US" sz="1600" b="1" smtClean="0">
                <a:latin typeface="Courier New" panose="02070309020205020404" pitchFamily="49" charset="0"/>
              </a:rPr>
              <a:t>$Row[1]</a:t>
            </a:r>
            <a:r>
              <a:rPr lang="en-US" altLang="en-US" sz="1600" smtClean="0">
                <a:latin typeface="Courier New" panose="02070309020205020404" pitchFamily="49" charset="0"/>
              </a:rPr>
              <a:t>}&lt;/td&gt;";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echo "&lt;td align='right'&gt;{</a:t>
            </a:r>
            <a:r>
              <a:rPr lang="en-US" altLang="en-US" sz="1600" b="1" smtClean="0">
                <a:latin typeface="Courier New" panose="02070309020205020404" pitchFamily="49" charset="0"/>
              </a:rPr>
              <a:t>$Row[2]</a:t>
            </a:r>
            <a:r>
              <a:rPr lang="en-US" altLang="en-US" sz="1600" smtClean="0">
                <a:latin typeface="Courier New" panose="02070309020205020404" pitchFamily="49" charset="0"/>
              </a:rPr>
              <a:t>}&lt;/td&gt;";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	echo "&lt;td align='right'&gt;{</a:t>
            </a:r>
            <a:r>
              <a:rPr lang="en-US" altLang="en-US" sz="1600" b="1" smtClean="0">
                <a:latin typeface="Courier New" panose="02070309020205020404" pitchFamily="49" charset="0"/>
              </a:rPr>
              <a:t>$Row[3]</a:t>
            </a:r>
            <a:r>
              <a:rPr lang="en-US" altLang="en-US" sz="1600" smtClean="0">
                <a:latin typeface="Courier New" panose="02070309020205020404" pitchFamily="49" charset="0"/>
              </a:rPr>
              <a:t>}&lt;/td&gt;&lt;/tr&gt;";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	$Row = mysql_fetch_row($QueryResult);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} while ($Row);</a:t>
            </a:r>
          </a:p>
        </p:txBody>
      </p:sp>
    </p:spTree>
    <p:extLst>
      <p:ext uri="{BB962C8B-B14F-4D97-AF65-F5344CB8AC3E}">
        <p14:creationId xmlns:p14="http://schemas.microsoft.com/office/powerpoint/2010/main" xmlns="" val="225411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6BE26A2-6833-4782-BA21-A32D21A55CFF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Using the</a:t>
            </a:r>
            <a:r>
              <a:rPr lang="en-US" altLang="en-US" sz="3600" smtClean="0"/>
              <a:t> </a:t>
            </a:r>
            <a:r>
              <a:rPr lang="en-US" altLang="en-US" sz="3600" smtClean="0">
                <a:latin typeface="Courier New" panose="02070309020205020404" pitchFamily="49" charset="0"/>
              </a:rPr>
              <a:t>mysql_affected_rows()</a:t>
            </a:r>
            <a:r>
              <a:rPr lang="en-US" altLang="en-US" sz="3600" smtClean="0"/>
              <a:t> Function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With queries that return results (</a:t>
            </a:r>
            <a:r>
              <a:rPr lang="en-US" altLang="en-US" smtClean="0">
                <a:latin typeface="Courier New" panose="02070309020205020404" pitchFamily="49" charset="0"/>
              </a:rPr>
              <a:t>SELECT</a:t>
            </a:r>
            <a:r>
              <a:rPr lang="en-US" altLang="en-US" smtClean="0"/>
              <a:t> queries), use the </a:t>
            </a:r>
            <a:r>
              <a:rPr lang="en-US" altLang="en-US" smtClean="0">
                <a:latin typeface="Courier New" panose="02070309020205020404" pitchFamily="49" charset="0"/>
              </a:rPr>
              <a:t>mysql_num_rows()</a:t>
            </a:r>
            <a:r>
              <a:rPr lang="en-US" altLang="en-US" smtClean="0"/>
              <a:t> function to find the number of records returned from the query</a:t>
            </a:r>
          </a:p>
          <a:p>
            <a:pPr eaLnBrk="1" hangingPunct="1"/>
            <a:r>
              <a:rPr lang="en-US" altLang="en-US" smtClean="0"/>
              <a:t>With queries that modify tables but do not return results (</a:t>
            </a:r>
            <a:r>
              <a:rPr lang="en-US" altLang="en-US" smtClean="0">
                <a:latin typeface="Courier New" panose="02070309020205020404" pitchFamily="49" charset="0"/>
              </a:rPr>
              <a:t>INSERT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UPDATE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queries), use the </a:t>
            </a:r>
            <a:r>
              <a:rPr lang="en-US" altLang="en-US" smtClean="0">
                <a:latin typeface="Courier New" panose="02070309020205020404" pitchFamily="49" charset="0"/>
              </a:rPr>
              <a:t>mysql_affected_rows()</a:t>
            </a:r>
            <a:r>
              <a:rPr lang="en-US" altLang="en-US" smtClean="0"/>
              <a:t> function to determine the number of affected rows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6938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255BBAB-FB09-4E42-AB46-932BE5BC827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</a:t>
            </a:r>
            <a:r>
              <a:rPr lang="en-US" altLang="en-US" sz="3600" dirty="0" smtClean="0"/>
              <a:t>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mysql_affected_rows</a:t>
            </a:r>
            <a:r>
              <a:rPr lang="en-US" altLang="en-US" sz="3200" dirty="0" smtClean="0">
                <a:latin typeface="Courier New" panose="02070309020205020404" pitchFamily="49" charset="0"/>
              </a:rPr>
              <a:t>()</a:t>
            </a:r>
            <a:r>
              <a:rPr lang="en-US" altLang="en-US" sz="3600" dirty="0" smtClean="0"/>
              <a:t> </a:t>
            </a:r>
            <a:r>
              <a:rPr lang="en-US" altLang="en-US" sz="4000" dirty="0" smtClean="0"/>
              <a:t>Function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buFontTx/>
              <a:buNone/>
              <a:tabLst>
                <a:tab pos="795338" algn="l"/>
              </a:tabLst>
            </a:pPr>
            <a:endParaRPr lang="en-US" altLang="en-US" sz="1800" b="1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"UPDATE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company_cars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mileage=50112.3 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WHERE license='AK-1234'";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($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=== FALSE) {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echo "&lt;p&gt;Unable to execute the query.&lt;/p&gt;"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 "&lt;p&gt;Error code " .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 ": " .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 "&lt;/p&gt;";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"&lt;p&gt;Successfully updated " 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mysql_affected_rows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 " record(s).&lt;/p&gt;";</a:t>
            </a:r>
          </a:p>
          <a:p>
            <a:pPr eaLnBrk="1" hangingPunct="1">
              <a:buFontTx/>
              <a:buNone/>
              <a:tabLst>
                <a:tab pos="795338" algn="l"/>
              </a:tabLst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6982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882346B-09F7-42AF-AD0C-24D35CBD767C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</a:t>
            </a:r>
            <a:r>
              <a:rPr lang="en-US" altLang="en-US" sz="3600" dirty="0" smtClean="0"/>
              <a:t> </a:t>
            </a:r>
            <a:r>
              <a:rPr lang="en-US" altLang="en-US" sz="3200" dirty="0" err="1" smtClean="0">
                <a:latin typeface="Courier New" panose="02070309020205020404" pitchFamily="49" charset="0"/>
              </a:rPr>
              <a:t>mysql_affected_rows</a:t>
            </a:r>
            <a:r>
              <a:rPr lang="en-US" altLang="en-US" sz="3200" dirty="0" smtClean="0">
                <a:latin typeface="Courier New" panose="02070309020205020404" pitchFamily="49" charset="0"/>
              </a:rPr>
              <a:t>()</a:t>
            </a:r>
            <a:r>
              <a:rPr lang="en-US" altLang="en-US" sz="3600" dirty="0" smtClean="0"/>
              <a:t> </a:t>
            </a:r>
            <a:r>
              <a:rPr lang="en-US" altLang="en-US" sz="4000" dirty="0" smtClean="0"/>
              <a:t>Function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068388" y="4953000"/>
            <a:ext cx="7240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84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Figure 8-5 Output of </a:t>
            </a:r>
            <a:r>
              <a:rPr lang="en-US" altLang="en-US" sz="2000" b="1">
                <a:latin typeface="Courier New" panose="02070309020205020404" pitchFamily="49" charset="0"/>
              </a:rPr>
              <a:t>mysql_affected_rows()</a:t>
            </a:r>
            <a:r>
              <a:rPr lang="en-US" altLang="en-US" sz="2000" b="1"/>
              <a:t> function </a:t>
            </a:r>
            <a:br>
              <a:rPr lang="en-US" altLang="en-US" sz="2000" b="1"/>
            </a:br>
            <a:r>
              <a:rPr lang="en-US" altLang="en-US" sz="2000" b="1"/>
              <a:t>for an </a:t>
            </a:r>
            <a:r>
              <a:rPr lang="en-US" altLang="en-US" sz="2000" b="1">
                <a:latin typeface="Courier New" panose="02070309020205020404" pitchFamily="49" charset="0"/>
              </a:rPr>
              <a:t>UPDATE</a:t>
            </a:r>
            <a:r>
              <a:rPr lang="en-US" altLang="en-US" sz="2000" b="1"/>
              <a:t> query</a:t>
            </a:r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021513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745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450182A-138E-4E9D-8797-C4D6ACA7B07B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Using the </a:t>
            </a:r>
            <a:r>
              <a:rPr lang="en-US" altLang="en-US" sz="4000" smtClean="0">
                <a:latin typeface="Courier New" panose="02070309020205020404" pitchFamily="49" charset="0"/>
              </a:rPr>
              <a:t>mysql_info()</a:t>
            </a:r>
            <a:r>
              <a:rPr lang="en-US" altLang="en-US" sz="4000" smtClean="0"/>
              <a:t> Function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queries that add or update records, or alter </a:t>
            </a:r>
            <a:br>
              <a:rPr lang="en-US" altLang="en-US" smtClean="0"/>
            </a:br>
            <a:r>
              <a:rPr lang="en-US" altLang="en-US" smtClean="0"/>
              <a:t>a table’s structure, use the </a:t>
            </a:r>
            <a:r>
              <a:rPr lang="en-US" altLang="en-US" smtClean="0">
                <a:latin typeface="Courier New" panose="02070309020205020404" pitchFamily="49" charset="0"/>
              </a:rPr>
              <a:t>mysql_info()</a:t>
            </a:r>
            <a:r>
              <a:rPr lang="en-US" altLang="en-US" smtClean="0"/>
              <a:t> function to return information about the query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mysql_info()</a:t>
            </a:r>
            <a:r>
              <a:rPr lang="en-US" altLang="en-US" smtClean="0"/>
              <a:t> function returns the number of operations for various types of actions, depending on the type of query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mysql_info()</a:t>
            </a:r>
            <a:r>
              <a:rPr lang="en-US" altLang="en-US" smtClean="0"/>
              <a:t> function returns information about the last query that was executed on the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39840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985C5A6-33B9-48A9-896D-0DB21A8817F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</a:t>
            </a:r>
            <a:r>
              <a:rPr lang="en-US" altLang="en-US" sz="4000" dirty="0" err="1" smtClean="0">
                <a:latin typeface="Courier New" panose="02070309020205020404" pitchFamily="49" charset="0"/>
              </a:rPr>
              <a:t>mysql_info</a:t>
            </a:r>
            <a:r>
              <a:rPr lang="en-US" altLang="en-US" sz="4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4000" dirty="0" smtClean="0"/>
              <a:t> Function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mysql_info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returns information about queries that match one of the following formats: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latin typeface="Courier New" panose="02070309020205020404" pitchFamily="49" charset="0"/>
              </a:rPr>
              <a:t>INSERT INTO...SELECT...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latin typeface="Courier New" panose="02070309020205020404" pitchFamily="49" charset="0"/>
              </a:rPr>
              <a:t>INSERT INTO...VALUES (...),(...),(...)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latin typeface="Courier New" panose="02070309020205020404" pitchFamily="49" charset="0"/>
              </a:rPr>
              <a:t>LOAD DATA INFILE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latin typeface="Courier New" panose="02070309020205020404" pitchFamily="49" charset="0"/>
              </a:rPr>
              <a:t>ALTER TABLE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latin typeface="Courier New" panose="02070309020205020404" pitchFamily="49" charset="0"/>
              </a:rPr>
              <a:t>UPDATE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any queries that do not match one of these formats,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mysql_info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returns an empty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3451300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147D3F3-BE1C-4D89-BEA5-8587C18F8608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</a:t>
            </a:r>
            <a:r>
              <a:rPr lang="en-US" altLang="en-US" sz="4000" dirty="0" err="1" smtClean="0">
                <a:latin typeface="Courier New" panose="02070309020205020404" pitchFamily="49" charset="0"/>
              </a:rPr>
              <a:t>mysql_info</a:t>
            </a:r>
            <a:r>
              <a:rPr lang="en-US" altLang="en-US" sz="4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4000" dirty="0" smtClean="0"/>
              <a:t> Function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"INSERT INTO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company_cars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 .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 (license,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model_year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make, model, mileage) " .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 VALUES " .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 ('CPQ-894', 2011, 'Honda', 'Insight', 49.2), " .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 ('CPQ-895', 2011, 'Honda', 'Insight', 17.9), " .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 ('CPQ-896', 2011, 'Honda', 'Insight', 22.6)";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=== FALSE) {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echo "&lt;p&gt;Unable to execute the query.&lt;/p&gt;"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 "&lt;p&gt;Error code " .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 ": " .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 "&lt;/p&gt;";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"&lt;p&gt;Successfully added the record.&lt;/p&gt;";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"&lt;p&gt;" .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mysql_info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 "&lt;/p&gt;";</a:t>
            </a:r>
          </a:p>
          <a:p>
            <a:pPr eaLnBrk="1" hangingPunct="1">
              <a:buFontTx/>
              <a:buNone/>
            </a:pPr>
            <a:r>
              <a:rPr lang="en-US" alt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8288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249813F-776E-4986-84E1-7AAC24AFAA5F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</a:t>
            </a:r>
            <a:r>
              <a:rPr lang="en-US" altLang="en-US" sz="4000" dirty="0" err="1" smtClean="0">
                <a:latin typeface="Courier New" panose="02070309020205020404" pitchFamily="49" charset="0"/>
              </a:rPr>
              <a:t>mysql_info</a:t>
            </a:r>
            <a:r>
              <a:rPr lang="en-US" altLang="en-US" sz="4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4000" dirty="0" smtClean="0"/>
              <a:t> Function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295400" y="5029200"/>
            <a:ext cx="6484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1"/>
          </a:p>
          <a:p>
            <a:pPr algn="ctr" eaLnBrk="1" hangingPunct="1"/>
            <a:r>
              <a:rPr lang="en-US" altLang="en-US" sz="2000" b="1"/>
              <a:t>Figure 8-6 Output of </a:t>
            </a:r>
            <a:r>
              <a:rPr lang="en-US" altLang="en-US" sz="2000" b="1">
                <a:latin typeface="Courier New" panose="02070309020205020404" pitchFamily="49" charset="0"/>
              </a:rPr>
              <a:t>mysql_info()</a:t>
            </a:r>
            <a:r>
              <a:rPr lang="en-US" altLang="en-US" sz="2000" b="1"/>
              <a:t> function for an </a:t>
            </a:r>
            <a:br>
              <a:rPr lang="en-US" altLang="en-US" sz="2000" b="1"/>
            </a:br>
            <a:r>
              <a:rPr lang="en-US" altLang="en-US" sz="2000" b="1">
                <a:latin typeface="Courier New" panose="02070309020205020404" pitchFamily="49" charset="0"/>
              </a:rPr>
              <a:t>INSERT</a:t>
            </a:r>
            <a:r>
              <a:rPr lang="en-US" altLang="en-US" sz="2000" b="1"/>
              <a:t> query that adds multiple records</a:t>
            </a:r>
          </a:p>
        </p:txBody>
      </p:sp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981200"/>
            <a:ext cx="6107112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9597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6F0FC21C-9561-4DD7-AA82-034462A7FF77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</a:t>
            </a:r>
            <a:r>
              <a:rPr lang="en-US" altLang="en-US" sz="4000" dirty="0" err="1" smtClean="0">
                <a:latin typeface="Courier New" panose="02070309020205020404" pitchFamily="49" charset="0"/>
              </a:rPr>
              <a:t>mysql_info</a:t>
            </a:r>
            <a:r>
              <a:rPr lang="en-US" altLang="en-US" sz="4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4000" dirty="0" smtClean="0"/>
              <a:t> Function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688975" algn="l"/>
              </a:tabLst>
            </a:pPr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mysql_info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function also returns information for </a:t>
            </a:r>
            <a:r>
              <a:rPr lang="en-US" altLang="en-US" dirty="0" smtClean="0">
                <a:latin typeface="Courier New" panose="02070309020205020404" pitchFamily="49" charset="0"/>
              </a:rPr>
              <a:t>LOAD DATA</a:t>
            </a:r>
            <a:r>
              <a:rPr lang="en-US" altLang="en-US" dirty="0" smtClean="0"/>
              <a:t> queries</a:t>
            </a:r>
          </a:p>
          <a:p>
            <a:pPr eaLnBrk="1" hangingPunct="1">
              <a:lnSpc>
                <a:spcPct val="95000"/>
              </a:lnSpc>
              <a:buNone/>
              <a:tabLst>
                <a:tab pos="688975" algn="l"/>
              </a:tabLst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"LOAD DATA INFILE 'company_cars.txt' INTO TABLE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company_cars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;";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=== FALSE) {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echo "&lt;p&gt;Unable to execute the query.&lt;/p&gt;"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 "&lt;p&gt;Error code " .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 ": " .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 "&lt;/p&gt;";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"&lt;p&gt;Successfully added the record.&lt;/p&gt;";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"&lt;p&gt;" .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mysql_info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. "&lt;/p&gt;";</a:t>
            </a:r>
          </a:p>
          <a:p>
            <a:pPr lvl="1" eaLnBrk="1" hangingPunct="1">
              <a:buFontTx/>
              <a:buNone/>
              <a:tabLst>
                <a:tab pos="688975" algn="l"/>
              </a:tabLst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87820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337C057-25CB-4336-BBF3-09836522FCED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</a:t>
            </a:r>
            <a:r>
              <a:rPr lang="en-US" altLang="en-US" sz="4000" dirty="0" err="1" smtClean="0">
                <a:latin typeface="Courier New" panose="02070309020205020404" pitchFamily="49" charset="0"/>
              </a:rPr>
              <a:t>mysql_info</a:t>
            </a:r>
            <a:r>
              <a:rPr lang="en-US" altLang="en-US" sz="4000" dirty="0" smtClean="0">
                <a:latin typeface="Courier New" panose="02070309020205020404" pitchFamily="49" charset="0"/>
              </a:rPr>
              <a:t>()</a:t>
            </a:r>
            <a:r>
              <a:rPr lang="en-US" altLang="en-US" sz="4000" dirty="0" smtClean="0"/>
              <a:t> Function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47800" y="5029200"/>
            <a:ext cx="648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Figure 8-7 Output of </a:t>
            </a:r>
            <a:r>
              <a:rPr lang="en-US" altLang="en-US" sz="2000" b="1">
                <a:latin typeface="Courier New" panose="02070309020205020404" pitchFamily="49" charset="0"/>
              </a:rPr>
              <a:t>mysql_info()</a:t>
            </a:r>
            <a:r>
              <a:rPr lang="en-US" altLang="en-US" sz="2000" b="1"/>
              <a:t> function for a </a:t>
            </a:r>
          </a:p>
          <a:p>
            <a:pPr algn="ctr" eaLnBrk="1" hangingPunct="1"/>
            <a:r>
              <a:rPr lang="en-US" altLang="en-US" sz="2000" b="1">
                <a:latin typeface="Courier New" panose="02070309020205020404" pitchFamily="49" charset="0"/>
              </a:rPr>
              <a:t>LOAD DATA</a:t>
            </a:r>
            <a:r>
              <a:rPr lang="en-US" altLang="en-US" sz="2000" b="1"/>
              <a:t> query</a:t>
            </a:r>
          </a:p>
        </p:txBody>
      </p:sp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057400"/>
            <a:ext cx="58515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17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672115F-3AA0-4F47-94C6-B47305D5520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Determining which MySQL Package to Use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altLang="en-US" smtClean="0"/>
              <a:t> (MySQL Improved) package became available with PHP 5 and is designed to work with MySQL version 4.1.3 and later</a:t>
            </a:r>
          </a:p>
          <a:p>
            <a:pPr eaLnBrk="1" hangingPunct="1"/>
            <a:r>
              <a:rPr lang="en-US" altLang="en-US" smtClean="0"/>
              <a:t>Earlier versions must use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the mysql </a:t>
            </a:r>
            <a:r>
              <a:rPr lang="en-US" altLang="en-US" smtClean="0"/>
              <a:t>package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altLang="en-US" smtClean="0"/>
              <a:t> package is the object-oriented equivalent of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smtClean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xmlns="" val="139161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Working with Query Results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A54E0D9-25E6-463F-9E5B-7B8291FEFAE4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pic>
        <p:nvPicPr>
          <p:cNvPr id="3891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14400" y="1524000"/>
            <a:ext cx="7424738" cy="4064000"/>
          </a:xfrm>
          <a:noFill/>
        </p:spPr>
      </p:pic>
    </p:spTree>
    <p:extLst>
      <p:ext uri="{BB962C8B-B14F-4D97-AF65-F5344CB8AC3E}">
        <p14:creationId xmlns:p14="http://schemas.microsoft.com/office/powerpoint/2010/main" xmlns="" val="191392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Retrieving Records into an Indexed Array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 returns the fields in the current row of a result set into an indexed array and moves the result pointer to the next row</a:t>
            </a:r>
          </a:p>
          <a:p>
            <a:pPr eaLnBrk="1" hangingPunct="1"/>
            <a:endParaRPr lang="en-US" altLang="en-US" dirty="0" smtClean="0"/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"SELECT * FROM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company_cars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"&lt;table width='100%' border='1'&gt;\n";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&gt;License&lt;/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&gt;Make&lt;/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&gt;Model&lt;/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&gt;Mileage&lt;/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&gt;Year&lt;/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&gt;\n";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(($Row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QueryResult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!== FALSE) {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&gt;&lt;td&gt;{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$Row[0]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}&lt;/td&gt;";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"&lt;td&gt;{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$Row[1]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}&lt;/td&gt;";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"&lt;td&gt;{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$Row[2]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}&lt;/td&gt;";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"&lt;td align='right'&gt;{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$Row[3]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}&lt;/td&gt;";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echo "&lt;td&gt;{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$Row[4]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}&lt;/td&gt;&lt;/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&gt;\n";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"&lt;/table&gt;\n";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2DE1B11-68E1-4316-8F71-9BC957108B0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428891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Retrieving Records into an Indexed Array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A1207C0-1CDD-4656-951B-0C9ACAEF5B16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04800" y="5410200"/>
            <a:ext cx="845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Figure 8-8 Output of the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company_cars</a:t>
            </a:r>
            <a:r>
              <a:rPr lang="en-US" altLang="en-US" sz="2000" b="1"/>
              <a:t> table in a Web Browser</a:t>
            </a:r>
          </a:p>
        </p:txBody>
      </p:sp>
      <p:pic>
        <p:nvPicPr>
          <p:cNvPr id="4199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362200" y="1676400"/>
            <a:ext cx="4568825" cy="3622675"/>
          </a:xfrm>
          <a:noFill/>
        </p:spPr>
      </p:pic>
    </p:spTree>
    <p:extLst>
      <p:ext uri="{BB962C8B-B14F-4D97-AF65-F5344CB8AC3E}">
        <p14:creationId xmlns:p14="http://schemas.microsoft.com/office/powerpoint/2010/main" xmlns="" val="191239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B1A1BB02-BC57-41D2-B507-799AFE343CAF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Retrieving Records into an Associative Array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mysql_fetch_assoc()</a:t>
            </a:r>
            <a:r>
              <a:rPr lang="en-US" altLang="en-US" smtClean="0"/>
              <a:t> function returns the fields in the current row of a resultset into an associative array and moves the result pointer to the next 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difference between </a:t>
            </a:r>
            <a:r>
              <a:rPr lang="en-US" altLang="en-US" smtClean="0">
                <a:latin typeface="Courier New" panose="02070309020205020404" pitchFamily="49" charset="0"/>
              </a:rPr>
              <a:t>mysql_fetch_assoc()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mysql_fetch_row()</a:t>
            </a:r>
            <a:r>
              <a:rPr lang="en-US" altLang="en-US" smtClean="0"/>
              <a:t> is that instead of returning the fields into an indexed array, the </a:t>
            </a:r>
            <a:r>
              <a:rPr lang="en-US" altLang="en-US" smtClean="0">
                <a:latin typeface="Courier New" panose="02070309020205020404" pitchFamily="49" charset="0"/>
              </a:rPr>
              <a:t>mysql_fetch_assoc()</a:t>
            </a:r>
            <a:r>
              <a:rPr lang="en-US" altLang="en-US" smtClean="0"/>
              <a:t> function returns the fields into an associate array and uses each field name as the array key</a:t>
            </a:r>
          </a:p>
        </p:txBody>
      </p:sp>
    </p:spTree>
    <p:extLst>
      <p:ext uri="{BB962C8B-B14F-4D97-AF65-F5344CB8AC3E}">
        <p14:creationId xmlns:p14="http://schemas.microsoft.com/office/powerpoint/2010/main" xmlns="" val="3528889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946E2B9-C05B-4538-9CCC-ABAC4B73915E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Closing Query Results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you are finished working with query results retrieved with the </a:t>
            </a:r>
            <a:r>
              <a:rPr lang="en-US" altLang="en-US" smtClean="0">
                <a:latin typeface="Courier New" panose="02070309020205020404" pitchFamily="49" charset="0"/>
              </a:rPr>
              <a:t>mysql_query()</a:t>
            </a:r>
            <a:r>
              <a:rPr lang="en-US" altLang="en-US" smtClean="0"/>
              <a:t> function, use the </a:t>
            </a:r>
            <a:r>
              <a:rPr lang="en-US" altLang="en-US" smtClean="0">
                <a:latin typeface="Courier New" panose="02070309020205020404" pitchFamily="49" charset="0"/>
              </a:rPr>
              <a:t>mysql_free_result()</a:t>
            </a:r>
            <a:r>
              <a:rPr lang="en-US" altLang="en-US" smtClean="0"/>
              <a:t> function to close the resultset</a:t>
            </a:r>
          </a:p>
          <a:p>
            <a:pPr eaLnBrk="1" hangingPunct="1"/>
            <a:r>
              <a:rPr lang="en-US" altLang="en-US" smtClean="0"/>
              <a:t>To close the resultset, pass to the </a:t>
            </a:r>
            <a:r>
              <a:rPr lang="en-US" altLang="en-US" smtClean="0">
                <a:latin typeface="Courier New" panose="02070309020205020404" pitchFamily="49" charset="0"/>
              </a:rPr>
              <a:t>mysql_free_result()</a:t>
            </a:r>
            <a:r>
              <a:rPr lang="en-US" altLang="en-US" smtClean="0"/>
              <a:t> function the </a:t>
            </a:r>
            <a:br>
              <a:rPr lang="en-US" altLang="en-US" smtClean="0"/>
            </a:br>
            <a:r>
              <a:rPr lang="en-US" altLang="en-US" smtClean="0"/>
              <a:t>variable containing the result pointer from the </a:t>
            </a:r>
            <a:r>
              <a:rPr lang="en-US" altLang="en-US" smtClean="0">
                <a:latin typeface="Courier New" panose="02070309020205020404" pitchFamily="49" charset="0"/>
              </a:rPr>
              <a:t>mysql_query()</a:t>
            </a:r>
            <a:r>
              <a:rPr lang="en-US" altLang="en-US" smtClean="0"/>
              <a:t> function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038850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7C4EE4C-4241-402A-A9D2-B28D19C924DA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Accessing Query Result Information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mysql_num_rows()</a:t>
            </a:r>
            <a:r>
              <a:rPr lang="en-US" altLang="en-US" smtClean="0"/>
              <a:t> function returns the number of rows in a query result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mysql_num_fields()</a:t>
            </a:r>
            <a:r>
              <a:rPr lang="en-US" altLang="en-US" smtClean="0"/>
              <a:t> function returns the number of fields in a query result</a:t>
            </a:r>
          </a:p>
          <a:p>
            <a:pPr eaLnBrk="1" hangingPunct="1"/>
            <a:r>
              <a:rPr lang="en-US" altLang="en-US" smtClean="0"/>
              <a:t>Both functions accept a database connection variable as an argument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36721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8AD2E2CA-DB33-4EAA-B999-C598067D6EBB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Accessing Query Result Information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200" dirty="0" smtClean="0"/>
              <a:t>$</a:t>
            </a:r>
            <a:r>
              <a:rPr lang="en-US" altLang="en-US" sz="1200" dirty="0" err="1" smtClean="0"/>
              <a:t>SQLstring</a:t>
            </a:r>
            <a:r>
              <a:rPr lang="en-US" altLang="en-US" sz="1200" dirty="0" smtClean="0"/>
              <a:t> = "SELECT * FROM </a:t>
            </a:r>
            <a:r>
              <a:rPr lang="en-US" altLang="en-US" sz="1200" dirty="0" err="1" smtClean="0"/>
              <a:t>company_cars</a:t>
            </a:r>
            <a:r>
              <a:rPr lang="en-US" altLang="en-US" sz="1200" dirty="0" smtClean="0"/>
              <a:t>";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$</a:t>
            </a:r>
            <a:r>
              <a:rPr lang="en-US" altLang="en-US" sz="1200" dirty="0" err="1" smtClean="0"/>
              <a:t>QueryResult</a:t>
            </a:r>
            <a:r>
              <a:rPr lang="en-US" altLang="en-US" sz="1200" dirty="0" smtClean="0"/>
              <a:t> = @</a:t>
            </a:r>
            <a:r>
              <a:rPr lang="en-US" altLang="en-US" sz="1200" dirty="0" err="1" smtClean="0"/>
              <a:t>mysql_query</a:t>
            </a:r>
            <a:r>
              <a:rPr lang="en-US" altLang="en-US" sz="1200" dirty="0" smtClean="0"/>
              <a:t>($</a:t>
            </a:r>
            <a:r>
              <a:rPr lang="en-US" altLang="en-US" sz="1200" dirty="0" err="1" smtClean="0"/>
              <a:t>SQLstring</a:t>
            </a:r>
            <a:r>
              <a:rPr lang="en-US" altLang="en-US" sz="1200" dirty="0" smtClean="0"/>
              <a:t>, $</a:t>
            </a:r>
            <a:r>
              <a:rPr lang="en-US" altLang="en-US" sz="1200" dirty="0" err="1" smtClean="0"/>
              <a:t>DBConnect</a:t>
            </a:r>
            <a:r>
              <a:rPr lang="en-US" altLang="en-US" sz="12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if ($</a:t>
            </a:r>
            <a:r>
              <a:rPr lang="en-US" altLang="en-US" sz="1200" dirty="0" err="1" smtClean="0"/>
              <a:t>QueryResult</a:t>
            </a:r>
            <a:r>
              <a:rPr lang="en-US" altLang="en-US" sz="1200" dirty="0" smtClean="0"/>
              <a:t> === FALSE) {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      echo "&lt;p&gt;Unable to execute the query.&lt;/p&gt;"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     . "&lt;p&gt;Error code " . </a:t>
            </a:r>
            <a:r>
              <a:rPr lang="en-US" altLang="en-US" sz="1200" dirty="0" err="1" smtClean="0"/>
              <a:t>mysql_errno</a:t>
            </a:r>
            <a:r>
              <a:rPr lang="en-US" altLang="en-US" sz="1200" dirty="0" smtClean="0"/>
              <a:t>($</a:t>
            </a:r>
            <a:r>
              <a:rPr lang="en-US" altLang="en-US" sz="1200" dirty="0" err="1" smtClean="0"/>
              <a:t>DBConnect</a:t>
            </a:r>
            <a:r>
              <a:rPr lang="en-US" altLang="en-US" sz="12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     . ": " . </a:t>
            </a:r>
            <a:r>
              <a:rPr lang="en-US" altLang="en-US" sz="1200" dirty="0" err="1" smtClean="0"/>
              <a:t>mysql_error</a:t>
            </a:r>
            <a:r>
              <a:rPr lang="en-US" altLang="en-US" sz="1200" dirty="0" smtClean="0"/>
              <a:t>($</a:t>
            </a:r>
            <a:r>
              <a:rPr lang="en-US" altLang="en-US" sz="1200" dirty="0" err="1" smtClean="0"/>
              <a:t>DBConnect</a:t>
            </a:r>
            <a:r>
              <a:rPr lang="en-US" altLang="en-US" sz="1200" dirty="0" smtClean="0"/>
              <a:t>) . "&lt;/p&gt;";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} else { 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     echo "&lt;p&gt;Successfully executed the query.&lt;/p&gt;";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$</a:t>
            </a:r>
            <a:r>
              <a:rPr lang="en-US" altLang="en-US" sz="1200" dirty="0" err="1" smtClean="0"/>
              <a:t>NumRows</a:t>
            </a:r>
            <a:r>
              <a:rPr lang="en-US" altLang="en-US" sz="1200" dirty="0" smtClean="0"/>
              <a:t> = </a:t>
            </a:r>
            <a:r>
              <a:rPr lang="en-US" altLang="en-US" sz="1200" dirty="0" err="1" smtClean="0"/>
              <a:t>mysql_num_rows</a:t>
            </a:r>
            <a:r>
              <a:rPr lang="en-US" altLang="en-US" sz="1200" dirty="0" smtClean="0"/>
              <a:t>($</a:t>
            </a:r>
            <a:r>
              <a:rPr lang="en-US" altLang="en-US" sz="1200" dirty="0" err="1" smtClean="0"/>
              <a:t>QueryResult</a:t>
            </a:r>
            <a:r>
              <a:rPr lang="en-US" altLang="en-US" sz="12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$</a:t>
            </a:r>
            <a:r>
              <a:rPr lang="en-US" altLang="en-US" sz="1200" dirty="0" err="1" smtClean="0"/>
              <a:t>NumFields</a:t>
            </a:r>
            <a:r>
              <a:rPr lang="en-US" altLang="en-US" sz="1200" dirty="0" smtClean="0"/>
              <a:t> = </a:t>
            </a:r>
            <a:r>
              <a:rPr lang="en-US" altLang="en-US" sz="1200" dirty="0" err="1" smtClean="0"/>
              <a:t>mysql_num_fields</a:t>
            </a:r>
            <a:r>
              <a:rPr lang="en-US" altLang="en-US" sz="1200" dirty="0" smtClean="0"/>
              <a:t>($</a:t>
            </a:r>
            <a:r>
              <a:rPr lang="en-US" altLang="en-US" sz="1200" dirty="0" err="1" smtClean="0"/>
              <a:t>QueryResult</a:t>
            </a:r>
            <a:r>
              <a:rPr lang="en-US" altLang="en-US" sz="12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if ($</a:t>
            </a:r>
            <a:r>
              <a:rPr lang="en-US" altLang="en-US" sz="1200" dirty="0" err="1" smtClean="0"/>
              <a:t>NumRows</a:t>
            </a:r>
            <a:r>
              <a:rPr lang="en-US" altLang="en-US" sz="1200" dirty="0" smtClean="0"/>
              <a:t> != 0 &amp;&amp; $</a:t>
            </a:r>
            <a:r>
              <a:rPr lang="en-US" altLang="en-US" sz="1200" dirty="0" err="1" smtClean="0"/>
              <a:t>NumFields</a:t>
            </a:r>
            <a:r>
              <a:rPr lang="en-US" altLang="en-US" sz="1200" dirty="0" smtClean="0"/>
              <a:t> != 0) {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     echo "&lt;p&gt;Your query returned " . </a:t>
            </a:r>
            <a:br>
              <a:rPr lang="en-US" altLang="en-US" sz="1200" dirty="0" smtClean="0"/>
            </a:br>
            <a:r>
              <a:rPr lang="en-US" altLang="en-US" sz="1200" dirty="0" err="1" smtClean="0"/>
              <a:t>mysql_num_rows</a:t>
            </a:r>
            <a:r>
              <a:rPr lang="en-US" altLang="en-US" sz="1200" dirty="0" smtClean="0"/>
              <a:t>($</a:t>
            </a:r>
            <a:r>
              <a:rPr lang="en-US" altLang="en-US" sz="1200" dirty="0" err="1" smtClean="0"/>
              <a:t>QueryResult</a:t>
            </a:r>
            <a:r>
              <a:rPr lang="en-US" altLang="en-US" sz="1200" dirty="0" smtClean="0"/>
              <a:t>) . " rows and "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     . </a:t>
            </a:r>
            <a:r>
              <a:rPr lang="en-US" altLang="en-US" sz="1200" dirty="0" err="1" smtClean="0"/>
              <a:t>mysql_num_fields</a:t>
            </a:r>
            <a:r>
              <a:rPr lang="en-US" altLang="en-US" sz="1200" dirty="0" smtClean="0"/>
              <a:t>($</a:t>
            </a:r>
            <a:r>
              <a:rPr lang="en-US" altLang="en-US" sz="1200" dirty="0" err="1" smtClean="0"/>
              <a:t>QueryResult</a:t>
            </a:r>
            <a:r>
              <a:rPr lang="en-US" altLang="en-US" sz="1200" dirty="0" smtClean="0"/>
              <a:t>) . " fields.&lt;/p&gt;";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} else {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     echo "&lt;p&gt;Your query returned no results.&lt;/p&gt;";</a:t>
            </a:r>
          </a:p>
          <a:p>
            <a:pPr eaLnBrk="1" hangingPunct="1">
              <a:buFontTx/>
              <a:buNone/>
            </a:pPr>
            <a:r>
              <a:rPr lang="en-US" altLang="en-US" sz="12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altLang="en-US" sz="1200" dirty="0" err="1" smtClean="0"/>
              <a:t>mysql_close</a:t>
            </a:r>
            <a:r>
              <a:rPr lang="en-US" altLang="en-US" sz="1200" dirty="0" smtClean="0"/>
              <a:t>($</a:t>
            </a:r>
            <a:r>
              <a:rPr lang="en-US" altLang="en-US" sz="1200" dirty="0" err="1" smtClean="0"/>
              <a:t>DBConnect</a:t>
            </a:r>
            <a:r>
              <a:rPr lang="en-US" altLang="en-US" sz="1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477414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A00754CC-28C8-4CAC-A486-F5C5A53086CA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Accessing Query Result Information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524000" y="5181600"/>
            <a:ext cx="6559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1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Figure 8-10 Output of the number of rows and fields </a:t>
            </a:r>
            <a:br>
              <a:rPr lang="en-US" altLang="en-US" sz="2000" b="1"/>
            </a:br>
            <a:r>
              <a:rPr lang="en-US" altLang="en-US" sz="2000" b="1"/>
              <a:t>returned from a query</a:t>
            </a:r>
          </a:p>
        </p:txBody>
      </p:sp>
      <p:pic>
        <p:nvPicPr>
          <p:cNvPr id="4711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5338" y="2133600"/>
            <a:ext cx="51609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6201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33454ECE-5641-485F-A9EF-DDBA67180762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Summary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opens a connection to a </a:t>
            </a:r>
            <a:r>
              <a:rPr lang="en-US" altLang="en-US" sz="1800" dirty="0" err="1" smtClean="0"/>
              <a:t>MySQL</a:t>
            </a:r>
            <a:r>
              <a:rPr lang="en-US" altLang="en-US" sz="1800" dirty="0" smtClean="0"/>
              <a:t> database server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closes a database connection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returns the error code from the last attempted </a:t>
            </a:r>
            <a:r>
              <a:rPr lang="en-US" altLang="en-US" sz="1800" dirty="0" err="1" smtClean="0"/>
              <a:t>MySQL</a:t>
            </a:r>
            <a:r>
              <a:rPr lang="en-US" altLang="en-US" sz="1800" dirty="0" smtClean="0"/>
              <a:t> function call or zero if no error occurred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the error message from the last attempted </a:t>
            </a:r>
            <a:r>
              <a:rPr lang="en-US" altLang="en-US" sz="1800" dirty="0" err="1" smtClean="0"/>
              <a:t>MySQL</a:t>
            </a:r>
            <a:r>
              <a:rPr lang="en-US" altLang="en-US" sz="1800" dirty="0" smtClean="0"/>
              <a:t> function call or an empty string if no error occurred</a:t>
            </a:r>
          </a:p>
          <a:p>
            <a:r>
              <a:rPr lang="en-US" altLang="en-US" sz="1800" dirty="0" smtClean="0"/>
              <a:t>You use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mysql_create_db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to create a new database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mysql_select_db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selects a database</a:t>
            </a:r>
          </a:p>
          <a:p>
            <a:pPr eaLnBrk="1" hangingPunct="1">
              <a:buFontTx/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530966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C1EE397-6246-44B7-A752-E108C580B40F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Summary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1800" dirty="0" smtClean="0"/>
              <a:t>You use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mysql_drop_db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to delete a database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sends SQL statements to </a:t>
            </a:r>
            <a:r>
              <a:rPr lang="en-US" altLang="en-US" sz="1800" dirty="0" err="1" smtClean="0"/>
              <a:t>MySQL</a:t>
            </a:r>
            <a:endParaRPr lang="en-US" altLang="en-US" sz="1800" dirty="0" smtClean="0"/>
          </a:p>
          <a:p>
            <a:r>
              <a:rPr lang="en-US" altLang="en-US" sz="1800" dirty="0" smtClean="0"/>
              <a:t>A </a:t>
            </a:r>
            <a:r>
              <a:rPr lang="en-US" altLang="en-US" sz="1800" b="1" dirty="0" smtClean="0"/>
              <a:t>result pointer </a:t>
            </a:r>
            <a:r>
              <a:rPr lang="en-US" altLang="en-US" sz="1800" dirty="0" smtClean="0"/>
              <a:t>is a special type of variable that refers to the currently selected row in a </a:t>
            </a:r>
            <a:r>
              <a:rPr lang="en-US" altLang="en-US" sz="1800" dirty="0" err="1" smtClean="0"/>
              <a:t>resultset</a:t>
            </a:r>
            <a:endParaRPr lang="en-US" altLang="en-US" sz="1800" dirty="0" smtClean="0"/>
          </a:p>
          <a:p>
            <a:r>
              <a:rPr lang="en-US" altLang="en-US" sz="1800" dirty="0" smtClean="0"/>
              <a:t>You use 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800" dirty="0" smtClean="0"/>
              <a:t>statement with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to create a table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altLang="en-US" sz="1800" dirty="0" smtClean="0"/>
              <a:t>clause indicates a field or fields that will be used as a referential index for the table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altLang="en-US" sz="1800" dirty="0" smtClean="0"/>
              <a:t> clause creates a field that is automatically updated with the next sequential value for that column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NULL </a:t>
            </a:r>
            <a:r>
              <a:rPr lang="en-US" altLang="en-US" sz="1800" dirty="0" smtClean="0"/>
              <a:t>clause creates a field that must contain data</a:t>
            </a:r>
          </a:p>
          <a:p>
            <a:r>
              <a:rPr lang="en-US" altLang="en-US" sz="1800" dirty="0" smtClean="0"/>
              <a:t>You use 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altLang="en-US" sz="1800" dirty="0" smtClean="0"/>
              <a:t>statement with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to delete a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4889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ECB0BFB4-7EB9-4B7B-9320-6A7F23C9E95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Opening and Closing a MySQL Connection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 smtClean="0"/>
              <a:t>Open a connection to a </a:t>
            </a:r>
            <a:r>
              <a:rPr lang="en-US" altLang="en-US" sz="1800" dirty="0" err="1" smtClean="0"/>
              <a:t>MySQL</a:t>
            </a:r>
            <a:r>
              <a:rPr lang="en-US" altLang="en-US" sz="1800" dirty="0" smtClean="0"/>
              <a:t> database server with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mysql_connect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</a:t>
            </a:r>
          </a:p>
          <a:p>
            <a:pPr eaLnBrk="1" hangingPunct="1"/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mysql_connect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a positive integer if it connects to the database successfully or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800" dirty="0" smtClean="0"/>
              <a:t> if it does not</a:t>
            </a:r>
          </a:p>
          <a:p>
            <a:pPr eaLnBrk="1" hangingPunct="1"/>
            <a:r>
              <a:rPr lang="en-US" altLang="en-US" sz="1800" dirty="0" smtClean="0"/>
              <a:t>Assign the return value from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mysql_connect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to a variable that you can use to access the database in your script</a:t>
            </a:r>
          </a:p>
          <a:p>
            <a:r>
              <a:rPr lang="en-US" altLang="en-US" sz="1800" dirty="0" smtClean="0"/>
              <a:t>The syntax for the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mysql_connect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  <a:r>
              <a:rPr lang="en-US" altLang="en-US" sz="1800" dirty="0" smtClean="0"/>
              <a:t> </a:t>
            </a:r>
            <a:br>
              <a:rPr lang="en-US" altLang="en-US" sz="1800" dirty="0" smtClean="0"/>
            </a:br>
            <a:r>
              <a:rPr lang="en-US" altLang="en-US" sz="1800" dirty="0" smtClean="0"/>
              <a:t>function is:</a:t>
            </a:r>
          </a:p>
          <a:p>
            <a:pPr>
              <a:spcBef>
                <a:spcPct val="60000"/>
              </a:spcBef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alt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alt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("host" [, "user", "password"]);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The </a:t>
            </a:r>
            <a:r>
              <a:rPr lang="en-US" altLang="en-US" sz="1800" i="1" dirty="0" smtClean="0"/>
              <a:t>host </a:t>
            </a:r>
            <a:r>
              <a:rPr lang="en-US" altLang="en-US" sz="1800" dirty="0" smtClean="0"/>
              <a:t>argument specifies the host name </a:t>
            </a:r>
            <a:br>
              <a:rPr lang="en-US" altLang="en-US" sz="1800" dirty="0" smtClean="0"/>
            </a:br>
            <a:r>
              <a:rPr lang="en-US" altLang="en-US" sz="1800" dirty="0" smtClean="0"/>
              <a:t>where your </a:t>
            </a:r>
            <a:r>
              <a:rPr lang="en-US" altLang="en-US" sz="1800" dirty="0" err="1" smtClean="0"/>
              <a:t>MySQL</a:t>
            </a:r>
            <a:r>
              <a:rPr lang="en-US" altLang="en-US" sz="1800" dirty="0" smtClean="0"/>
              <a:t> database server is installed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i="1" dirty="0" smtClean="0"/>
              <a:t>user </a:t>
            </a:r>
            <a:r>
              <a:rPr lang="en-US" altLang="en-US" sz="1800" dirty="0" smtClean="0"/>
              <a:t>and </a:t>
            </a:r>
            <a:r>
              <a:rPr lang="en-US" altLang="en-US" sz="1800" i="1" dirty="0" smtClean="0"/>
              <a:t>password </a:t>
            </a:r>
            <a:r>
              <a:rPr lang="en-US" altLang="en-US" sz="1800" dirty="0" smtClean="0"/>
              <a:t>arguments specify a </a:t>
            </a:r>
            <a:r>
              <a:rPr lang="en-US" altLang="en-US" sz="1800" dirty="0" err="1" smtClean="0"/>
              <a:t>MySQL</a:t>
            </a:r>
            <a:r>
              <a:rPr lang="en-US" altLang="en-US" sz="1800" dirty="0" smtClean="0"/>
              <a:t> account name and password</a:t>
            </a:r>
          </a:p>
          <a:p>
            <a:pPr eaLnBrk="1" hangingPunct="1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469022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DBCB66B5-F63E-4E44-B166-C4912695EF6B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Summary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/>
              <a:t>You use 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altLang="en-US" sz="1800" dirty="0" smtClean="0"/>
              <a:t>statement and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with a local text file to add multiple records to a database</a:t>
            </a:r>
          </a:p>
          <a:p>
            <a:r>
              <a:rPr lang="en-US" altLang="en-US" sz="1800" dirty="0" smtClean="0"/>
              <a:t>You use 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800" dirty="0" smtClean="0"/>
              <a:t> statement with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to update records in a table</a:t>
            </a:r>
          </a:p>
          <a:p>
            <a:r>
              <a:rPr lang="en-US" altLang="en-US" sz="1800" dirty="0" smtClean="0"/>
              <a:t>You use the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800" dirty="0" smtClean="0"/>
              <a:t> statement with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to delete records from a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1464213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2BA0F8E4-2DDB-4BD7-8DD6-674E40F4F9E5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Summary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mysql_info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returns the number of operations for various types of actions, depending on the type of query.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mysql_fetch_row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the fields in the current row of a </a:t>
            </a:r>
            <a:r>
              <a:rPr lang="en-US" altLang="en-US" sz="1800" dirty="0" err="1" smtClean="0"/>
              <a:t>resultset</a:t>
            </a:r>
            <a:r>
              <a:rPr lang="en-US" altLang="en-US" sz="1800" dirty="0" smtClean="0"/>
              <a:t> into an indexed array and moves the result pointer to the next row.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mysql_fetch_assoc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the fields in the current row of a </a:t>
            </a:r>
            <a:r>
              <a:rPr lang="en-US" altLang="en-US" sz="1800" dirty="0" err="1" smtClean="0"/>
              <a:t>resultset</a:t>
            </a:r>
            <a:r>
              <a:rPr lang="en-US" altLang="en-US" sz="1800" dirty="0" smtClean="0"/>
              <a:t> into an associative array and moves the result pointer to the next row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mysql_free_result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closes a </a:t>
            </a:r>
            <a:r>
              <a:rPr lang="en-US" altLang="en-US" sz="1800" dirty="0" err="1" smtClean="0"/>
              <a:t>resultset</a:t>
            </a:r>
            <a:endParaRPr lang="en-US" altLang="en-US" sz="1800" dirty="0" smtClean="0"/>
          </a:p>
          <a:p>
            <a:r>
              <a:rPr lang="en-US" altLang="en-US" sz="1800" dirty="0" smtClean="0"/>
              <a:t>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mysql_num_rows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returns the number of rows in a query result, and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mysql_num_fields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800" dirty="0" smtClean="0"/>
              <a:t>function returns the number of fields in a query result</a:t>
            </a:r>
          </a:p>
          <a:p>
            <a:r>
              <a:rPr lang="en-US" altLang="en-US" sz="1800" dirty="0" smtClean="0"/>
              <a:t>With queries that return results, such as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 smtClean="0"/>
              <a:t> queries, you can use the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mysql_num_rows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 smtClean="0"/>
              <a:t> function to find the number of records returned from the query</a:t>
            </a:r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84269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page that stores class surveys in a </a:t>
            </a:r>
            <a:r>
              <a:rPr lang="en-US" dirty="0" err="1" smtClean="0"/>
              <a:t>MySQL</a:t>
            </a:r>
            <a:r>
              <a:rPr lang="en-US" dirty="0" smtClean="0"/>
              <a:t> database. Include fields for date and time of the class, class name and number, instructor’s name and any other information you think is important.</a:t>
            </a:r>
          </a:p>
          <a:p>
            <a:r>
              <a:rPr lang="en-US" dirty="0" smtClean="0"/>
              <a:t>Consider including groups of radio buttons that allow the user to rate the class, the instructor and school. </a:t>
            </a:r>
          </a:p>
          <a:p>
            <a:r>
              <a:rPr lang="en-US" dirty="0" smtClean="0"/>
              <a:t>Include a “View Past Survey Results” button on the main page that displays a list of past survey results.</a:t>
            </a:r>
          </a:p>
          <a:p>
            <a:r>
              <a:rPr lang="en-US" dirty="0" smtClean="0"/>
              <a:t>Test the survey application in desktop and </a:t>
            </a:r>
            <a:r>
              <a:rPr lang="en-US" smtClean="0"/>
              <a:t>mobile viewports</a:t>
            </a:r>
            <a:r>
              <a:rPr lang="en-US" dirty="0" smtClean="0"/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PHP Programming with MySQL, second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0D986FE-6A8F-491C-ACFD-2E4F42C68D1B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Opening and Closing a </a:t>
            </a:r>
            <a:r>
              <a:rPr lang="en-US" altLang="en-US" sz="4000" dirty="0" err="1" smtClean="0"/>
              <a:t>MySQL</a:t>
            </a:r>
            <a:r>
              <a:rPr lang="en-US" altLang="en-US" sz="4000" dirty="0" smtClean="0"/>
              <a:t> Connection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database connection is assigned to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variable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br>
              <a:rPr lang="en-US" altLang="en-US" dirty="0" smtClean="0"/>
            </a:b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dongosselin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"rosebud");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Close a database connection using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	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mysql_close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0262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F1FDD449-D216-4CBB-B13C-B8B77C52B36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Opening and Closing a </a:t>
            </a:r>
            <a:r>
              <a:rPr lang="en-US" altLang="en-US" sz="4000" dirty="0" err="1" smtClean="0"/>
              <a:t>MySQL</a:t>
            </a:r>
            <a:r>
              <a:rPr lang="en-US" altLang="en-US" sz="4000" dirty="0" smtClean="0"/>
              <a:t> Connection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2756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70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C460882F-A236-4B48-B9D2-797D789A606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Reporting MySQL Errors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Reasons for not connecting to a database server include:</a:t>
            </a:r>
          </a:p>
          <a:p>
            <a:pPr lvl="1" eaLnBrk="1" hangingPunct="1"/>
            <a:r>
              <a:rPr lang="en-US" altLang="en-US" dirty="0" smtClean="0"/>
              <a:t>The database server is not running</a:t>
            </a:r>
          </a:p>
          <a:p>
            <a:pPr lvl="1" eaLnBrk="1" hangingPunct="1"/>
            <a:r>
              <a:rPr lang="en-US" altLang="en-US" dirty="0" smtClean="0"/>
              <a:t>Insufficient privileges to access the data source</a:t>
            </a:r>
          </a:p>
          <a:p>
            <a:pPr lvl="1" eaLnBrk="1" hangingPunct="1"/>
            <a:r>
              <a:rPr lang="en-US" altLang="en-US" dirty="0" smtClean="0"/>
              <a:t>Invalid username and/or password</a:t>
            </a:r>
          </a:p>
          <a:p>
            <a:pPr lvl="1" eaLnBrk="1" hangingPunct="1"/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function returns the error code from the last attempted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function call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 smtClean="0"/>
              <a:t> if no error occurred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mysql_errno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and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 smtClean="0"/>
              <a:t>functions return the results of the previous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*()</a:t>
            </a:r>
            <a:r>
              <a:rPr lang="en-US" altLang="en-US" dirty="0" smtClean="0"/>
              <a:t> function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292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Creating a Database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mysql_create_db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function to create a new database</a:t>
            </a:r>
          </a:p>
          <a:p>
            <a:pPr eaLnBrk="1" hangingPunct="1"/>
            <a:r>
              <a:rPr lang="en-US" altLang="en-US" dirty="0" smtClean="0"/>
              <a:t>The basic syntax for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mysql_create_db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is:</a:t>
            </a:r>
            <a:endParaRPr lang="en-US" altLang="en-US" sz="1200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$result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mysql_create_db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 "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dbname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" [, </a:t>
            </a:r>
            <a:r>
              <a:rPr lang="en-US" altLang="en-US" sz="1800" i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connection</a:t>
            </a:r>
            <a:r>
              <a:rPr lang="en-US" altLang="en-US" sz="18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]);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mysql_create_db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/>
              <a:t> returns a Boolean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 if successful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 if there was an error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5ACB117E-7A1A-4713-A1F3-B323B796483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24912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Creating a Database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3136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algn="ctr" eaLnBrk="1" hangingPunct="1">
              <a:buFontTx/>
              <a:buNone/>
            </a:pPr>
            <a:r>
              <a:rPr lang="en-US" altLang="en-US" sz="2000" b="1" dirty="0" smtClean="0"/>
              <a:t>Figure 8-2  Error message when the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mysql_create_db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b="1" dirty="0" smtClean="0"/>
              <a:t>function is unavailable because of insufficient privileges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  <a:fld id="{731491DA-426F-4C85-BFE9-B99CF96A99D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PHP Programming with MySQL, 2nd Edition</a:t>
            </a:r>
            <a:endParaRPr lang="en-US" altLang="en-US" sz="2000" smtClean="0"/>
          </a:p>
        </p:txBody>
      </p:sp>
      <p:pic>
        <p:nvPicPr>
          <p:cNvPr id="1536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97625"/>
            <a:ext cx="791368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7909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unter_170_Template.potx" id="{D540E2B1-6832-440B-B78E-E6989C477B3F}" vid="{DA608222-8E34-4D03-B81E-DE9099E94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Hunter_180_Template</Template>
  <TotalTime>49</TotalTime>
  <Words>2695</Words>
  <Application>Microsoft Office PowerPoint</Application>
  <PresentationFormat>On-screen Show (4:3)</PresentationFormat>
  <Paragraphs>380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Hunter_Theme</vt:lpstr>
      <vt:lpstr>PHP Programming with MySQL</vt:lpstr>
      <vt:lpstr>Connecting to MySQL with PHP</vt:lpstr>
      <vt:lpstr>Determining which MySQL Package to Use</vt:lpstr>
      <vt:lpstr>Opening and Closing a MySQL Connection</vt:lpstr>
      <vt:lpstr>Opening and Closing a MySQL Connection</vt:lpstr>
      <vt:lpstr>Opening and Closing a MySQL Connection</vt:lpstr>
      <vt:lpstr>Reporting MySQL Errors</vt:lpstr>
      <vt:lpstr>Creating a Database</vt:lpstr>
      <vt:lpstr>Creating a Database</vt:lpstr>
      <vt:lpstr>Selecting a Database</vt:lpstr>
      <vt:lpstr>Deleting a Database</vt:lpstr>
      <vt:lpstr>Executing SQL Statements</vt:lpstr>
      <vt:lpstr>Creating and Deleting Tables</vt:lpstr>
      <vt:lpstr>Creating and Deleting Tables</vt:lpstr>
      <vt:lpstr>Creating and Deleting Tables</vt:lpstr>
      <vt:lpstr>Creating and Deleting Tables</vt:lpstr>
      <vt:lpstr>Adding, Deleting, and Updating Records</vt:lpstr>
      <vt:lpstr>Adding, Deleting, and Updating Records</vt:lpstr>
      <vt:lpstr>Exercise</vt:lpstr>
      <vt:lpstr>Retrieving Records into an Indexed Array</vt:lpstr>
      <vt:lpstr>Using the mysql_affected_rows() Function</vt:lpstr>
      <vt:lpstr>Using the mysql_affected_rows() Function</vt:lpstr>
      <vt:lpstr>Using the mysql_affected_rows() Function</vt:lpstr>
      <vt:lpstr>Using the mysql_info() Function</vt:lpstr>
      <vt:lpstr>Using the mysql_info() Function</vt:lpstr>
      <vt:lpstr>Using the mysql_info() Function</vt:lpstr>
      <vt:lpstr>Using the mysql_info() Function</vt:lpstr>
      <vt:lpstr>Using the mysql_info() Function</vt:lpstr>
      <vt:lpstr>Using the mysql_info() Function</vt:lpstr>
      <vt:lpstr>Working with Query Results</vt:lpstr>
      <vt:lpstr>Retrieving Records into an Indexed Array</vt:lpstr>
      <vt:lpstr>Retrieving Records into an Indexed Array</vt:lpstr>
      <vt:lpstr>Retrieving Records into an Associative Array</vt:lpstr>
      <vt:lpstr>Closing Query Results</vt:lpstr>
      <vt:lpstr>Accessing Query Result Information</vt:lpstr>
      <vt:lpstr>Accessing Query Result Information</vt:lpstr>
      <vt:lpstr>Accessing Query Result Information</vt:lpstr>
      <vt:lpstr>Summary</vt:lpstr>
      <vt:lpstr>Summary</vt:lpstr>
      <vt:lpstr>Summary</vt:lpstr>
      <vt:lpstr>Summary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MySQL</dc:title>
  <dc:creator>Windows User</dc:creator>
  <cp:lastModifiedBy>ADMINIBM</cp:lastModifiedBy>
  <cp:revision>62</cp:revision>
  <dcterms:created xsi:type="dcterms:W3CDTF">2016-10-12T00:53:36Z</dcterms:created>
  <dcterms:modified xsi:type="dcterms:W3CDTF">2016-11-16T11:11:22Z</dcterms:modified>
</cp:coreProperties>
</file>