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8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1" r:id="rId39"/>
    <p:sldId id="303" r:id="rId40"/>
    <p:sldId id="305" r:id="rId41"/>
    <p:sldId id="307" r:id="rId42"/>
    <p:sldId id="309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D6B3788-D543-4C4D-A85B-858A1F8F63B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Query Strings to Save State Information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A </a:t>
            </a:r>
            <a:r>
              <a:rPr lang="en-US" altLang="en-US" sz="1800" b="1" dirty="0" smtClean="0"/>
              <a:t>query string</a:t>
            </a:r>
            <a:r>
              <a:rPr lang="en-US" altLang="en-US" sz="1800" dirty="0" smtClean="0"/>
              <a:t> is a set of name=value pairs appended to a target URL</a:t>
            </a:r>
          </a:p>
          <a:p>
            <a:pPr eaLnBrk="1" hangingPunct="1"/>
            <a:r>
              <a:rPr lang="en-US" altLang="en-US" sz="1800" dirty="0" smtClean="0"/>
              <a:t>Consists of a single text string containing one or more pieces of information</a:t>
            </a:r>
          </a:p>
          <a:p>
            <a:pPr eaLnBrk="1" hangingPunct="1"/>
            <a:r>
              <a:rPr lang="en-US" altLang="en-US" sz="1800" dirty="0" smtClean="0"/>
              <a:t>Add a question mark (?) immediately after the URL followed by the query string that contains the information you want to preserve in name/value pairs</a:t>
            </a:r>
          </a:p>
          <a:p>
            <a:r>
              <a:rPr lang="en-US" altLang="en-US" sz="1800" dirty="0" smtClean="0"/>
              <a:t>Separate individual name=value pairs within the query string using ampersands (&amp;)</a:t>
            </a:r>
          </a:p>
          <a:p>
            <a:r>
              <a:rPr lang="en-US" altLang="en-US" sz="1800" dirty="0" smtClean="0"/>
              <a:t>A question mark (?) and a query string are automatically appended to the URL of a server-side script for any forms that are submitted with the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GET</a:t>
            </a:r>
            <a:r>
              <a:rPr lang="en-US" altLang="en-US" sz="1800" dirty="0" smtClean="0"/>
              <a:t> method</a:t>
            </a:r>
            <a:r>
              <a:rPr lang="en-US" altLang="en-US" sz="1400" dirty="0" smtClean="0"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="http://www.example.com/TargetPage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php?firstName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Don&amp;lastName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Gosselin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occupation=writer"&gt;Link Text&lt;/a&gt;</a:t>
            </a:r>
          </a:p>
        </p:txBody>
      </p:sp>
    </p:spTree>
    <p:extLst>
      <p:ext uri="{BB962C8B-B14F-4D97-AF65-F5344CB8AC3E}">
        <p14:creationId xmlns="" xmlns:p14="http://schemas.microsoft.com/office/powerpoint/2010/main" val="200275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2238061-36C1-4BF4-8299-40E7E2F628B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Query Strings to Save State Information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echo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{$_GET['firstName']} {$_GET['lastName']}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is a {$_GET['occupation']}.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797627" y="5250873"/>
            <a:ext cx="50930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Figure 9-6 Output of the contents of a query string</a:t>
            </a:r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0736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16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7F9BC27-09AA-4BB4-A3EC-8748C618B0C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Cookies to Save State Information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Query strings do not permanently maintain state information</a:t>
            </a:r>
          </a:p>
          <a:p>
            <a:pPr eaLnBrk="1" hangingPunct="1"/>
            <a:r>
              <a:rPr lang="en-US" altLang="en-US" dirty="0" smtClean="0"/>
              <a:t>After a Web page that reads a query string closes, the query string is lost</a:t>
            </a:r>
          </a:p>
          <a:p>
            <a:pPr eaLnBrk="1" hangingPunct="1"/>
            <a:r>
              <a:rPr lang="en-US" altLang="en-US" dirty="0" smtClean="0"/>
              <a:t>To store state information beyond the current Web page session, Netscape created cookies</a:t>
            </a:r>
          </a:p>
          <a:p>
            <a:pPr eaLnBrk="1" hangingPunct="1"/>
            <a:r>
              <a:rPr lang="en-US" altLang="en-US" b="1" dirty="0" smtClean="0"/>
              <a:t>Cookies</a:t>
            </a:r>
            <a:r>
              <a:rPr lang="en-US" altLang="en-US" dirty="0" smtClean="0"/>
              <a:t> are small pieces of information about a user that are stored by a Web server in text files on the user’s computer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6086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CD233BF-007A-49A1-A2D8-3F07858C5CD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Cookies to Save State Information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Temporary cookies</a:t>
            </a:r>
            <a:r>
              <a:rPr lang="en-US" altLang="en-US" smtClean="0"/>
              <a:t> remain available only for the current browser session</a:t>
            </a:r>
          </a:p>
          <a:p>
            <a:pPr eaLnBrk="1" hangingPunct="1"/>
            <a:r>
              <a:rPr lang="en-US" altLang="en-US" b="1" smtClean="0"/>
              <a:t>Persistent cookies</a:t>
            </a:r>
            <a:r>
              <a:rPr lang="en-US" altLang="en-US" smtClean="0"/>
              <a:t> remain available beyond the current browser session and are stored in a text file on a client computer</a:t>
            </a:r>
          </a:p>
          <a:p>
            <a:pPr eaLnBrk="1" hangingPunct="1"/>
            <a:r>
              <a:rPr lang="en-US" altLang="en-US" smtClean="0"/>
              <a:t>Each individual server or domain can store between 20 and 70 cookies on a user’s computer</a:t>
            </a:r>
          </a:p>
          <a:p>
            <a:pPr eaLnBrk="1" hangingPunct="1"/>
            <a:r>
              <a:rPr lang="en-US" altLang="en-US" smtClean="0"/>
              <a:t>Total cookies per browser cannot exceed 300 </a:t>
            </a:r>
          </a:p>
          <a:p>
            <a:pPr eaLnBrk="1" hangingPunct="1"/>
            <a:r>
              <a:rPr lang="en-US" altLang="en-US" smtClean="0"/>
              <a:t>The largest cookie size is 4 kilobytes</a:t>
            </a:r>
          </a:p>
        </p:txBody>
      </p:sp>
    </p:spTree>
    <p:extLst>
      <p:ext uri="{BB962C8B-B14F-4D97-AF65-F5344CB8AC3E}">
        <p14:creationId xmlns="" xmlns:p14="http://schemas.microsoft.com/office/powerpoint/2010/main" val="28944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08D8D64-AF9A-4E09-95DF-2BEA28A16E0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Cookies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syntax for the </a:t>
            </a:r>
            <a:r>
              <a:rPr lang="en-US" altLang="en-US" smtClean="0">
                <a:latin typeface="Courier New" panose="02070309020205020404" pitchFamily="49" charset="0"/>
              </a:rPr>
              <a:t>setcookie()</a:t>
            </a:r>
            <a:r>
              <a:rPr lang="en-US" altLang="en-US" smtClean="0"/>
              <a:t> function 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setcookie(</a:t>
            </a:r>
            <a:r>
              <a:rPr lang="en-US" altLang="en-US" sz="1800" i="1" smtClean="0">
                <a:latin typeface="Courier New" panose="02070309020205020404" pitchFamily="49" charset="0"/>
              </a:rPr>
              <a:t>name</a:t>
            </a:r>
            <a:r>
              <a:rPr lang="en-US" altLang="en-US" sz="1800" smtClean="0">
                <a:latin typeface="Courier New" panose="02070309020205020404" pitchFamily="49" charset="0"/>
              </a:rPr>
              <a:t> [,</a:t>
            </a:r>
            <a:r>
              <a:rPr lang="en-US" altLang="en-US" sz="1800" i="1" smtClean="0">
                <a:latin typeface="Courier New" panose="02070309020205020404" pitchFamily="49" charset="0"/>
              </a:rPr>
              <a:t>value</a:t>
            </a:r>
            <a:r>
              <a:rPr lang="en-US" altLang="en-US" sz="1800" smtClean="0">
                <a:latin typeface="Courier New" panose="02070309020205020404" pitchFamily="49" charset="0"/>
              </a:rPr>
              <a:t> ,</a:t>
            </a:r>
            <a:r>
              <a:rPr lang="en-US" altLang="en-US" sz="1800" i="1" smtClean="0">
                <a:latin typeface="Courier New" panose="02070309020205020404" pitchFamily="49" charset="0"/>
              </a:rPr>
              <a:t>expires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i="1" smtClean="0">
                <a:latin typeface="Courier New" panose="02070309020205020404" pitchFamily="49" charset="0"/>
              </a:rPr>
              <a:t>path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i="1" smtClean="0">
                <a:latin typeface="Courier New" panose="02070309020205020404" pitchFamily="49" charset="0"/>
              </a:rPr>
              <a:t>domain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i="1" smtClean="0">
                <a:latin typeface="Courier New" panose="02070309020205020404" pitchFamily="49" charset="0"/>
              </a:rPr>
              <a:t>secure</a:t>
            </a:r>
            <a:r>
              <a:rPr lang="en-US" altLang="en-US" sz="1800" smtClean="0">
                <a:latin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You must pass each of the arguments in the order specified in the syntax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skip the </a:t>
            </a:r>
            <a:r>
              <a:rPr lang="en-US" altLang="en-US" smtClean="0">
                <a:latin typeface="Courier New" panose="02070309020205020404" pitchFamily="49" charset="0"/>
              </a:rPr>
              <a:t>value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path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domain</a:t>
            </a:r>
            <a:r>
              <a:rPr lang="en-US" altLang="en-US" smtClean="0"/>
              <a:t> arguments, specify an empty string as the argument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skip the </a:t>
            </a:r>
            <a:r>
              <a:rPr lang="en-US" altLang="en-US" smtClean="0">
                <a:latin typeface="Courier New" panose="02070309020205020404" pitchFamily="49" charset="0"/>
              </a:rPr>
              <a:t>expires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secure</a:t>
            </a:r>
            <a:r>
              <a:rPr lang="en-US" altLang="en-US" smtClean="0"/>
              <a:t> arguments, specify 0 as the argument value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974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70AC20F-A36B-4EFC-8C0B-B3C50F28153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Cookies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Call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before sending the Web browser any output, including white space, HTML elements, or output from the </a:t>
            </a:r>
            <a:r>
              <a:rPr lang="en-US" altLang="en-US" dirty="0" smtClean="0">
                <a:latin typeface="Courier New" panose="02070309020205020404" pitchFamily="49" charset="0"/>
              </a:rPr>
              <a:t>echo()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</a:rPr>
              <a:t>print()</a:t>
            </a:r>
            <a:r>
              <a:rPr lang="en-US" altLang="en-US" dirty="0" smtClean="0"/>
              <a:t> statements</a:t>
            </a:r>
          </a:p>
          <a:p>
            <a:pPr eaLnBrk="1" hangingPunct="1"/>
            <a:r>
              <a:rPr lang="en-US" altLang="en-US" dirty="0" smtClean="0"/>
              <a:t>Users can choose whether to accept cookies that a script attempts to write to their system</a:t>
            </a:r>
          </a:p>
          <a:p>
            <a:pPr eaLnBrk="1" hangingPunct="1"/>
            <a:r>
              <a:rPr lang="en-US" altLang="en-US" dirty="0" smtClean="0"/>
              <a:t>A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is returned even if a user rejects the cookie</a:t>
            </a:r>
          </a:p>
        </p:txBody>
      </p:sp>
    </p:spTree>
    <p:extLst>
      <p:ext uri="{BB962C8B-B14F-4D97-AF65-F5344CB8AC3E}">
        <p14:creationId xmlns="" xmlns:p14="http://schemas.microsoft.com/office/powerpoint/2010/main" val="150958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3E0CE90-53E3-4928-A05C-D1B0810F38B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Cookies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Cookies cannot include semicolons or other special characters, such as commas or spaces, that are transmitted between Web browsers and Web servers using HTTP</a:t>
            </a:r>
          </a:p>
          <a:p>
            <a:pPr eaLnBrk="1" hangingPunct="1"/>
            <a:r>
              <a:rPr lang="en-US" altLang="en-US" smtClean="0"/>
              <a:t>Cookies </a:t>
            </a:r>
            <a:r>
              <a:rPr lang="en-US" altLang="en-US" b="1" i="1" smtClean="0"/>
              <a:t>can</a:t>
            </a:r>
            <a:r>
              <a:rPr lang="en-US" altLang="en-US" smtClean="0"/>
              <a:t> include special characters when created with PHP since encoding converts special characters in a text string to their corresponding hexadecimal ASCII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276757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5FD0598-E86A-4B90-B532-30911DB8CE5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name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value</a:t>
            </a:r>
            <a:r>
              <a:rPr lang="en-US" altLang="en-US" smtClean="0"/>
              <a:t> Arguments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Cookies created with only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name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value</a:t>
            </a:r>
            <a:r>
              <a:rPr lang="en-US" altLang="en-US" sz="2000" dirty="0" smtClean="0"/>
              <a:t> arguments of 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are temporary cookies because they are available for only the current browser session</a:t>
            </a:r>
          </a:p>
          <a:p>
            <a:pPr eaLnBrk="1" hangingPunct="1">
              <a:buFontTx/>
              <a:buNone/>
            </a:pPr>
            <a:endParaRPr lang="en-US" altLang="en-US" sz="1600" dirty="0" smtClean="0"/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 err="1" smtClean="0"/>
              <a:t>php</a:t>
            </a:r>
            <a:endParaRPr lang="en-US" altLang="en-US" sz="1600" dirty="0" smtClean="0"/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	</a:t>
            </a:r>
            <a:r>
              <a:rPr lang="en-US" altLang="en-US" sz="1600" dirty="0" err="1" smtClean="0"/>
              <a:t>setcookie</a:t>
            </a:r>
            <a:r>
              <a:rPr lang="en-US" altLang="en-US" sz="1600" dirty="0" smtClean="0"/>
              <a:t>("</a:t>
            </a:r>
            <a:r>
              <a:rPr lang="en-US" altLang="en-US" sz="1600" dirty="0" err="1" smtClean="0"/>
              <a:t>firstName</a:t>
            </a:r>
            <a:r>
              <a:rPr lang="en-US" altLang="en-US" sz="1600" dirty="0" smtClean="0"/>
              <a:t>", "Don");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?&gt;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&lt;!DOCTYPE html PUBLIC "-//W3C//DTD XHTML 1.0 Strict//EN"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     "http://www.w3.org/TR/xhtml1/DTD/xhtml1-strict.dtd"&gt;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&lt;html </a:t>
            </a:r>
            <a:r>
              <a:rPr lang="en-US" altLang="en-US" sz="1600" dirty="0" err="1" smtClean="0"/>
              <a:t>xmlns</a:t>
            </a:r>
            <a:r>
              <a:rPr lang="en-US" altLang="en-US" sz="1600" dirty="0" smtClean="0"/>
              <a:t>="http://www.w3.org/1999/xhtml"&gt;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&lt;head&gt;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&lt;title&gt;College Internships&lt;/title&gt;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156193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33C89C6-93D1-406F-B278-3BFC06EC271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name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value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can be called multiple times to create additional cookies – </a:t>
            </a:r>
            <a:r>
              <a:rPr lang="en-US" altLang="en-US" u="sng" dirty="0" smtClean="0"/>
              <a:t>as long as the </a:t>
            </a:r>
            <a:r>
              <a:rPr lang="en-US" altLang="en-US" u="sng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u="sng" dirty="0" smtClean="0">
                <a:latin typeface="Courier New" panose="02070309020205020404" pitchFamily="49" charset="0"/>
              </a:rPr>
              <a:t>()</a:t>
            </a:r>
            <a:r>
              <a:rPr lang="en-US" altLang="en-US" u="sng" dirty="0" smtClean="0"/>
              <a:t> statements come before any other output on a Web page</a:t>
            </a:r>
            <a:r>
              <a:rPr lang="en-US" altLang="en-US" dirty="0" smtClean="0"/>
              <a:t>.</a:t>
            </a:r>
          </a:p>
          <a:p>
            <a:pPr lvl="1" eaLnBrk="1" hangingPunct="1">
              <a:spcBef>
                <a:spcPct val="65000"/>
              </a:spcBef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Don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Gosselin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occupation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writer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159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271B3D6-412C-44F5-966F-57E980A9785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name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value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 smtClean="0"/>
              <a:t>The following code creates an indexed cookie array named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professional[] </a:t>
            </a:r>
            <a:r>
              <a:rPr lang="en-US" altLang="en-US" smtClean="0"/>
              <a:t>that contains three cookie values:</a:t>
            </a:r>
            <a:endParaRPr lang="en-US" altLang="en-US" sz="2200" smtClean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65000"/>
              </a:spcBef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firstName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Don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lastName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Gosselin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occupation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writer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8460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Information about individual visits to a Web site is called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state information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HTTP was originally designed to be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stateless </a:t>
            </a:r>
            <a:r>
              <a:rPr lang="en-US" altLang="en-US" sz="2000" dirty="0" smtClean="0">
                <a:solidFill>
                  <a:schemeClr val="bg1"/>
                </a:solidFill>
              </a:rPr>
              <a:t>– Web browsers store no persistent data about a visit to a Web site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Maintaining state</a:t>
            </a:r>
            <a:r>
              <a:rPr lang="en-US" altLang="en-US" sz="2000" dirty="0" smtClean="0">
                <a:solidFill>
                  <a:schemeClr val="bg1"/>
                </a:solidFill>
              </a:rPr>
              <a:t> means to store persistent information about Web site visits with hidden form fields, query strings, cookies, and sessions.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</a:rPr>
              <a:t>State information is used to: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Customize individual Web pages based on user preferences;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Temporarily store information for a user as a browser navigates within a multipart form;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Allow a user to create bookmarks for returning to specific locations within a Web site;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Provide shopping carts that store order information;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Store user IDs and passwords;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Use counters to keep track of how many times a user has visited a site;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The four tools for maintaining state information with PHP are: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Hidden form fields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Query strings 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Cookies</a:t>
            </a:r>
          </a:p>
          <a:p>
            <a:pPr lvl="1"/>
            <a:r>
              <a:rPr lang="en-US" altLang="en-US" sz="1500" dirty="0" smtClean="0">
                <a:solidFill>
                  <a:schemeClr val="bg1"/>
                </a:solidFill>
              </a:rPr>
              <a:t>Sessions</a:t>
            </a:r>
          </a:p>
          <a:p>
            <a:pPr lvl="1"/>
            <a:endParaRPr lang="en-US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4770645A-F0D9-4D1D-9DB4-925E3BBC772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State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95631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F1B21EB-1B5A-455E-A117-02F5C7273A2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name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value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 smtClean="0"/>
              <a:t>The following code creates an associative cookie array named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professional[] </a:t>
            </a:r>
            <a:r>
              <a:rPr lang="en-US" altLang="en-US" smtClean="0"/>
              <a:t>that contains three cookie values:</a:t>
            </a:r>
            <a:br>
              <a:rPr lang="en-US" altLang="en-US" smtClean="0"/>
            </a:b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setcookie("professional['firstName']", "Don");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setcookie("professional['lastName']", "Gosselin");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setcookie("professional['occupation']", "writer");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935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90F0FCA-FC7F-4535-B2EB-8D2F4A47843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expires</a:t>
            </a:r>
            <a:r>
              <a:rPr lang="en-US" altLang="en-US" smtClean="0"/>
              <a:t> Argument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expires</a:t>
            </a:r>
            <a:r>
              <a:rPr lang="en-US" altLang="en-US" dirty="0" smtClean="0"/>
              <a:t> argument determines how long a cookie can remain on a client system before it is deleted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Cookies created without an </a:t>
            </a:r>
            <a:r>
              <a:rPr lang="en-US" altLang="en-US" dirty="0" smtClean="0">
                <a:latin typeface="Courier New" panose="02070309020205020404" pitchFamily="49" charset="0"/>
              </a:rPr>
              <a:t>expires</a:t>
            </a:r>
            <a:r>
              <a:rPr lang="en-US" altLang="en-US" dirty="0" smtClean="0"/>
              <a:t> argument are available for only the current browser session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specify a cookie’s expiration time, use PHP’s </a:t>
            </a:r>
            <a:r>
              <a:rPr lang="en-US" altLang="en-US" dirty="0" smtClean="0">
                <a:latin typeface="Courier New" panose="02070309020205020404" pitchFamily="49" charset="0"/>
              </a:rPr>
              <a:t>time()</a:t>
            </a:r>
            <a:r>
              <a:rPr lang="en-US" altLang="en-US" dirty="0" smtClean="0"/>
              <a:t>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smtClean="0"/>
              <a:t>"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Don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time()+3600);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9452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7E74DC7-19AC-4C82-ADCB-1E4DE4046F8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path</a:t>
            </a:r>
            <a:r>
              <a:rPr lang="en-US" altLang="en-US" smtClean="0"/>
              <a:t> Argument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path</a:t>
            </a:r>
            <a:r>
              <a:rPr lang="en-US" altLang="en-US" smtClean="0"/>
              <a:t> argument determines the availability of a cookie to other Web pages on a server</a:t>
            </a:r>
          </a:p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anose="02070309020205020404" pitchFamily="49" charset="0"/>
              </a:rPr>
              <a:t>path</a:t>
            </a:r>
            <a:r>
              <a:rPr lang="en-US" altLang="en-US" smtClean="0"/>
              <a:t> argument allows cookies to be shared across a server</a:t>
            </a:r>
          </a:p>
          <a:p>
            <a:pPr eaLnBrk="1" hangingPunct="1"/>
            <a:r>
              <a:rPr lang="en-US" altLang="en-US" smtClean="0"/>
              <a:t>A cookie is available to all Web pages in a specified path as well as all subdirectories in the specified path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latin typeface="Courier New" panose="02070309020205020404" pitchFamily="49" charset="0"/>
              </a:rPr>
              <a:t>setcookie(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firstName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,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Don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, time()+3600, 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/marketing/</a:t>
            </a:r>
            <a:r>
              <a:rPr lang="en-US" altLang="en-US" sz="1800" smtClean="0"/>
              <a:t>"</a:t>
            </a:r>
            <a:r>
              <a:rPr lang="en-US" altLang="en-US" sz="18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="" xmlns:p14="http://schemas.microsoft.com/office/powerpoint/2010/main" val="264769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E438C81-BA59-45D3-AF7E-7DCAE0B0CD26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domain</a:t>
            </a:r>
            <a:r>
              <a:rPr lang="en-US" altLang="en-US" smtClean="0"/>
              <a:t> Argument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domain</a:t>
            </a:r>
            <a:r>
              <a:rPr lang="en-US" altLang="en-US" smtClean="0"/>
              <a:t> argument is used for sharing cookies across multiple servers in the same domain</a:t>
            </a:r>
          </a:p>
          <a:p>
            <a:pPr eaLnBrk="1" hangingPunct="1"/>
            <a:r>
              <a:rPr lang="en-US" altLang="en-US" smtClean="0"/>
              <a:t>Cookies cannot be shared outside of a domain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setcookie(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firstName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Don”, time()+3600,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/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.gosselin.com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33914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19FEB53-2B43-406F-B0A0-EC30486199C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secure</a:t>
            </a:r>
            <a:r>
              <a:rPr lang="en-US" altLang="en-US" smtClean="0"/>
              <a:t> Argument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secure</a:t>
            </a:r>
            <a:r>
              <a:rPr lang="en-US" altLang="en-US" smtClean="0"/>
              <a:t> argument indicates that a cookie can only be transmitted across a secure Internet connection using HTTPS or another security protocol</a:t>
            </a:r>
          </a:p>
          <a:p>
            <a:pPr eaLnBrk="1" hangingPunct="1"/>
            <a:r>
              <a:rPr lang="en-US" altLang="en-US" smtClean="0"/>
              <a:t>To use this argument, assign a value of 1 (for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) or 0 (for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mtClean="0"/>
              <a:t>) as the last argument of the </a:t>
            </a:r>
            <a:r>
              <a:rPr lang="en-US" altLang="en-US" smtClean="0">
                <a:latin typeface="Courier New" panose="02070309020205020404" pitchFamily="49" charset="0"/>
              </a:rPr>
              <a:t>setcookie()</a:t>
            </a:r>
            <a:r>
              <a:rPr lang="en-US" altLang="en-US" smtClean="0"/>
              <a:t> function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setcookie(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firstName”,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Don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,</a:t>
            </a:r>
            <a:r>
              <a:rPr lang="en-US" altLang="en-US" sz="1600" smtClean="0"/>
              <a:t> </a:t>
            </a:r>
            <a:r>
              <a:rPr lang="en-US" altLang="en-US" sz="1600" smtClean="0">
                <a:latin typeface="Courier New" panose="02070309020205020404" pitchFamily="49" charset="0"/>
              </a:rPr>
              <a:t>time()+3600,</a:t>
            </a:r>
            <a:r>
              <a:rPr lang="en-US" altLang="en-US" sz="1600" smtClean="0"/>
              <a:t> "</a:t>
            </a:r>
            <a:r>
              <a:rPr lang="en-US" altLang="en-US" sz="1600" smtClean="0">
                <a:latin typeface="Courier New" panose="02070309020205020404" pitchFamily="49" charset="0"/>
              </a:rPr>
              <a:t>/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, 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.gosselin.com</a:t>
            </a:r>
            <a:r>
              <a:rPr lang="en-US" altLang="en-US" sz="1600" smtClean="0"/>
              <a:t>"</a:t>
            </a:r>
            <a:r>
              <a:rPr lang="en-US" altLang="en-US" sz="1600" smtClean="0">
                <a:latin typeface="Courier New" panose="02070309020205020404" pitchFamily="49" charset="0"/>
              </a:rPr>
              <a:t>, 1);</a:t>
            </a:r>
          </a:p>
        </p:txBody>
      </p:sp>
    </p:spTree>
    <p:extLst>
      <p:ext uri="{BB962C8B-B14F-4D97-AF65-F5344CB8AC3E}">
        <p14:creationId xmlns="" xmlns:p14="http://schemas.microsoft.com/office/powerpoint/2010/main" val="373512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4BFE11C-2788-4201-9EFB-8E54BA769043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Cookies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mtClean="0"/>
              <a:t>Cookies that are available to the current Web page are automatically assigned to the </a:t>
            </a:r>
            <a:r>
              <a:rPr lang="en-US" altLang="en-US" smtClean="0">
                <a:latin typeface="Courier New" panose="02070309020205020404" pitchFamily="49" charset="0"/>
              </a:rPr>
              <a:t>$_COOKIE</a:t>
            </a:r>
            <a:r>
              <a:rPr lang="en-US" altLang="en-US" smtClean="0"/>
              <a:t> autoglobal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Access each cookie by using the cookie name as a key in the associative </a:t>
            </a:r>
            <a:r>
              <a:rPr lang="en-US" altLang="en-US" smtClean="0">
                <a:latin typeface="Courier New" panose="02070309020205020404" pitchFamily="49" charset="0"/>
              </a:rPr>
              <a:t>$_COOKIE[]</a:t>
            </a:r>
            <a:r>
              <a:rPr lang="en-US" altLang="en-US" smtClean="0"/>
              <a:t> array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200" smtClean="0">
                <a:latin typeface="Courier New" panose="02070309020205020404" pitchFamily="49" charset="0"/>
              </a:rPr>
              <a:t>echo $_COOKIE['firstName'];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Newly created cookies are not available until after the current Web page is reloaded</a:t>
            </a:r>
          </a:p>
          <a:p>
            <a:pPr eaLnBrk="1" hangingPunct="1">
              <a:lnSpc>
                <a:spcPct val="95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0097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8CAA8D4-2E50-442F-BFDF-612F8DD20F2B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Cookies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ensure that a cookie is set before you attempt to use it, use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Don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Gosselin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occupation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writer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($_COOKIE['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'])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&amp;&amp;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($_COOKIE['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'])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&amp;&amp;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($_COOKIE['occupation'])) {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echo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{$_COOKIE['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']} {$_COOKIE['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']}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   is a {$_COOKIE['occupation']}.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967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80E3727-EBA3-4BC1-BCB1-C6640E93FE4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Cookies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multidimensional array syntax to read </a:t>
            </a:r>
            <a:br>
              <a:rPr lang="en-US" altLang="en-US" dirty="0" smtClean="0"/>
            </a:br>
            <a:r>
              <a:rPr lang="en-US" altLang="en-US" dirty="0" smtClean="0"/>
              <a:t>each cookie value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professional[0]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Don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professional[1]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Gosselin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setcookie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professional[2]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writer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if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($_COOKIE['professional'])) {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     echo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{$_COOKIE['professional'][0]}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          {$_COOKIE['professional'][1]} is a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          {$_COOKIE['professional'][2]}.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8193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EFC1C41-D6FA-41E5-A0AB-94E7D0FFF01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Cookies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22300" algn="l"/>
              </a:tabLst>
            </a:pPr>
            <a:r>
              <a:rPr lang="en-US" altLang="en-US" smtClean="0"/>
              <a:t>To delete a persistent cookie before the time assigned to the </a:t>
            </a:r>
            <a:r>
              <a:rPr lang="en-US" altLang="en-US" smtClean="0">
                <a:latin typeface="Courier New" panose="02070309020205020404" pitchFamily="49" charset="0"/>
              </a:rPr>
              <a:t>expires</a:t>
            </a:r>
            <a:r>
              <a:rPr lang="en-US" altLang="en-US" smtClean="0"/>
              <a:t> argument elapses, assign a new expiration value that is sometime in the past </a:t>
            </a:r>
          </a:p>
          <a:p>
            <a:pPr eaLnBrk="1" hangingPunct="1">
              <a:tabLst>
                <a:tab pos="622300" algn="l"/>
              </a:tabLst>
            </a:pPr>
            <a:r>
              <a:rPr lang="en-US" altLang="en-US" smtClean="0"/>
              <a:t>Do this by subtracting any number of seconds from the </a:t>
            </a:r>
            <a:r>
              <a:rPr lang="en-US" altLang="en-US" smtClean="0">
                <a:latin typeface="Courier New" panose="02070309020205020404" pitchFamily="49" charset="0"/>
              </a:rPr>
              <a:t>time()</a:t>
            </a:r>
            <a:r>
              <a:rPr lang="en-US" altLang="en-US" smtClean="0"/>
              <a:t> function</a:t>
            </a:r>
          </a:p>
          <a:p>
            <a:pPr eaLnBrk="1" hangingPunct="1">
              <a:spcBef>
                <a:spcPct val="55000"/>
              </a:spcBef>
              <a:buFontTx/>
              <a:buNone/>
              <a:tabLst>
                <a:tab pos="62230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firstName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200" smtClean="0">
                <a:latin typeface="Courier New" panose="02070309020205020404" pitchFamily="49" charset="0"/>
              </a:rPr>
              <a:t>, time()-3600);</a:t>
            </a:r>
          </a:p>
          <a:p>
            <a:pPr eaLnBrk="1" hangingPunct="1">
              <a:buFontTx/>
              <a:buNone/>
              <a:tabLst>
                <a:tab pos="62230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lastName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200" smtClean="0">
                <a:latin typeface="Courier New" panose="02070309020205020404" pitchFamily="49" charset="0"/>
              </a:rPr>
              <a:t>, time()-3600);</a:t>
            </a:r>
          </a:p>
          <a:p>
            <a:pPr eaLnBrk="1" hangingPunct="1">
              <a:buFontTx/>
              <a:buNone/>
              <a:tabLst>
                <a:tab pos="622300" algn="l"/>
              </a:tabLst>
            </a:pPr>
            <a:r>
              <a:rPr lang="en-US" altLang="en-US" sz="2200" smtClean="0">
                <a:latin typeface="Courier New" panose="02070309020205020404" pitchFamily="49" charset="0"/>
              </a:rPr>
              <a:t>		setcookie(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occupation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,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200" smtClean="0">
                <a:latin typeface="Courier New" panose="02070309020205020404" pitchFamily="49" charset="0"/>
              </a:rPr>
              <a:t>, time()-3600);</a:t>
            </a:r>
          </a:p>
        </p:txBody>
      </p:sp>
    </p:spTree>
    <p:extLst>
      <p:ext uri="{BB962C8B-B14F-4D97-AF65-F5344CB8AC3E}">
        <p14:creationId xmlns="" xmlns:p14="http://schemas.microsoft.com/office/powerpoint/2010/main" val="55510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page with a “nag” counter that reminds users to register. </a:t>
            </a:r>
          </a:p>
          <a:p>
            <a:r>
              <a:rPr lang="en-US" dirty="0" smtClean="0"/>
              <a:t>Save the counter in a cookie and display a message reminding users to register every fifth time they visit your site. </a:t>
            </a:r>
          </a:p>
          <a:p>
            <a:r>
              <a:rPr lang="en-US" dirty="0" smtClean="0"/>
              <a:t>Create a form in the body of the document that includes text boxes for a user’s name and e-mail address along with a Registration button. </a:t>
            </a:r>
          </a:p>
          <a:p>
            <a:r>
              <a:rPr lang="en-US" dirty="0" smtClean="0"/>
              <a:t>Normally, registration information would be stored in a database. For simplicity, database registration will be omitted from this exercise. </a:t>
            </a:r>
          </a:p>
          <a:p>
            <a:r>
              <a:rPr lang="en-US" dirty="0" smtClean="0"/>
              <a:t>After a user fills in the text boxes and clicks the Registration button, delete the nag counter cookie and replace it with cookies containing user’s name and e-mail address. </a:t>
            </a:r>
          </a:p>
          <a:p>
            <a:r>
              <a:rPr lang="en-US" dirty="0" smtClean="0"/>
              <a:t>After registering, display the name and e-mail address cookies whenever the user revisits the site.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E824013-D61D-49DE-8947-FF5187BF50D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State Information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012678" y="5334000"/>
            <a:ext cx="536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Figure 9-1 College Internship Available Opportunities</a:t>
            </a:r>
          </a:p>
          <a:p>
            <a:pPr algn="ctr" eaLnBrk="1" hangingPunct="1"/>
            <a:r>
              <a:rPr lang="en-US" altLang="en-US" sz="1600" b="1" dirty="0"/>
              <a:t>Web site page flow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90254"/>
            <a:ext cx="40608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694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383E8B8-BD8B-4C39-863E-3140254995D2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Sessions to Save State Information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Spyware</a:t>
            </a:r>
            <a:r>
              <a:rPr lang="en-US" altLang="en-US" smtClean="0"/>
              <a:t> gathers user information from a local computer for marketing and advertising purposes without the user’s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</a:t>
            </a:r>
            <a:r>
              <a:rPr lang="en-US" altLang="en-US" b="1" smtClean="0"/>
              <a:t> session</a:t>
            </a:r>
            <a:r>
              <a:rPr lang="en-US" altLang="en-US" smtClean="0"/>
              <a:t> refers to a period of activity when a PHP script stores state information on a Web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Sessions allow you to maintain state information even when clients disable cookies in their Web browsers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233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04ACF34-4329-491C-9D78-FB1AF7D23E6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a Session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session_start()</a:t>
            </a:r>
            <a:r>
              <a:rPr lang="en-US" altLang="en-US" smtClean="0"/>
              <a:t> function starts a new session or continues an existing one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session_start()</a:t>
            </a:r>
            <a:r>
              <a:rPr lang="en-US" altLang="en-US" smtClean="0"/>
              <a:t> function generates a unique session ID to identify the session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A </a:t>
            </a:r>
            <a:r>
              <a:rPr lang="en-US" altLang="en-US" b="1" smtClean="0"/>
              <a:t>session ID </a:t>
            </a:r>
            <a:r>
              <a:rPr lang="en-US" altLang="en-US" smtClean="0"/>
              <a:t>is a random alphanumeric string that looks something like:   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sz="2200" smtClean="0">
                <a:latin typeface="Courier New" panose="02070309020205020404" pitchFamily="49" charset="0"/>
              </a:rPr>
              <a:t>7f39d7dd020773f115d753c71290e11f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session_start()</a:t>
            </a:r>
            <a:r>
              <a:rPr lang="en-US" altLang="en-US" smtClean="0"/>
              <a:t> function creates a text file on the Web server that is the same name as the session ID, preceded by </a:t>
            </a:r>
            <a:r>
              <a:rPr lang="en-US" altLang="en-US" smtClean="0">
                <a:latin typeface="Courier New" panose="02070309020205020404" pitchFamily="49" charset="0"/>
              </a:rPr>
              <a:t>sess_</a:t>
            </a:r>
          </a:p>
        </p:txBody>
      </p:sp>
    </p:spTree>
    <p:extLst>
      <p:ext uri="{BB962C8B-B14F-4D97-AF65-F5344CB8AC3E}">
        <p14:creationId xmlns="" xmlns:p14="http://schemas.microsoft.com/office/powerpoint/2010/main" val="400055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2A3E52C-9159-40FA-85DD-1765B73B2CE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Starting a Session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Session ID text files are stored in the Web server directory specified by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session.save_path</a:t>
            </a:r>
            <a:r>
              <a:rPr lang="en-US" altLang="en-US" dirty="0" smtClean="0"/>
              <a:t> directive in your php.ini configuration file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does not accept any arguments, nor does it return a value that you can use in your script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	&lt;?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php</a:t>
            </a:r>
            <a:endParaRPr lang="en-US" altLang="en-US" sz="22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			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		...</a:t>
            </a:r>
          </a:p>
        </p:txBody>
      </p:sp>
    </p:spTree>
    <p:extLst>
      <p:ext uri="{BB962C8B-B14F-4D97-AF65-F5344CB8AC3E}">
        <p14:creationId xmlns="" xmlns:p14="http://schemas.microsoft.com/office/powerpoint/2010/main" val="61801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44CFEFD-96C0-478E-87C3-9270BE42C356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Starting a Session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You must call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before you send the Web browser any output </a:t>
            </a:r>
          </a:p>
          <a:p>
            <a:pPr eaLnBrk="1" hangingPunct="1"/>
            <a:r>
              <a:rPr lang="en-US" altLang="en-US" dirty="0" smtClean="0"/>
              <a:t>If a client’s Web browser is configured to accept cookies, the session ID is assigned to a temporary cookie named </a:t>
            </a:r>
            <a:r>
              <a:rPr lang="en-US" altLang="en-US" dirty="0" smtClean="0">
                <a:latin typeface="Courier New" panose="02070309020205020404" pitchFamily="49" charset="0"/>
              </a:rPr>
              <a:t>PHPSESSID</a:t>
            </a:r>
          </a:p>
          <a:p>
            <a:r>
              <a:rPr lang="en-US" altLang="en-US" dirty="0" smtClean="0"/>
              <a:t>If a client’s Web browser is configured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to accept cookies (check using the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get_browser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function), Pass the session ID as a query string or hidden form field to any Web pages that are called as part of the current session:</a:t>
            </a:r>
          </a:p>
          <a:p>
            <a:pPr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&lt;?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php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...</a:t>
            </a:r>
          </a:p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?&gt;</a:t>
            </a:r>
          </a:p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&lt;p&gt;&lt;a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href</a:t>
            </a:r>
            <a:r>
              <a:rPr lang="en-US" altLang="en-US" sz="1600" dirty="0" smtClean="0">
                <a:latin typeface="Courier New" panose="02070309020205020404" pitchFamily="49" charset="0"/>
              </a:rPr>
              <a:t>='&lt;?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php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echo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Occupation.php?PHPSESSID</a:t>
            </a:r>
            <a:r>
              <a:rPr lang="en-US" altLang="en-US" sz="1600" dirty="0" smtClean="0">
                <a:latin typeface="Courier New" panose="02070309020205020404" pitchFamily="49" charset="0"/>
              </a:rPr>
              <a:t>=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.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session_id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?&gt;'&gt;Occupation&lt;/a&gt;&lt;/p&gt;</a:t>
            </a:r>
            <a:endParaRPr lang="en-US" altLang="en-US" sz="140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2906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1BDC4C1-7343-450E-8182-3B66660C3E3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Session Variables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Session state information is stored in the </a:t>
            </a:r>
            <a:r>
              <a:rPr lang="en-US" altLang="en-US" smtClean="0">
                <a:latin typeface="Courier New" panose="02070309020205020404" pitchFamily="49" charset="0"/>
              </a:rPr>
              <a:t>$_SESSION</a:t>
            </a:r>
            <a:r>
              <a:rPr lang="en-US" altLang="en-US" smtClean="0"/>
              <a:t> autoglobal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</a:t>
            </a:r>
            <a:r>
              <a:rPr lang="en-US" altLang="en-US" smtClean="0">
                <a:latin typeface="Courier New" panose="02070309020205020404" pitchFamily="49" charset="0"/>
              </a:rPr>
              <a:t>session_start()</a:t>
            </a:r>
            <a:r>
              <a:rPr lang="en-US" altLang="en-US" smtClean="0"/>
              <a:t> function is called, PHP either initializes a new </a:t>
            </a:r>
            <a:r>
              <a:rPr lang="en-US" altLang="en-US" smtClean="0">
                <a:latin typeface="Courier New" panose="02070309020205020404" pitchFamily="49" charset="0"/>
              </a:rPr>
              <a:t>$_SESSION</a:t>
            </a:r>
            <a:r>
              <a:rPr lang="en-US" altLang="en-US" smtClean="0"/>
              <a:t> autoglobal or retrieves any variables for the current session (based on the session ID) into the </a:t>
            </a:r>
            <a:r>
              <a:rPr lang="en-US" altLang="en-US" smtClean="0">
                <a:latin typeface="Courier New" panose="02070309020205020404" pitchFamily="49" charset="0"/>
              </a:rPr>
              <a:t>$_SESSION</a:t>
            </a:r>
            <a:r>
              <a:rPr lang="en-US" altLang="en-US" smtClean="0"/>
              <a:t> autoglobal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6594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E80F0F0-3899-4466-8FFE-B008CF327A9B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Session Variables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session_start();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$_SESSION['firstName'] =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Don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$_SESSION['lastName'] =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Gosselin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$_SESSION['occupation'] =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writer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?&gt;</a:t>
            </a: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&lt;p&gt;&lt;a href='&lt;?php echo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smtClean="0">
                <a:latin typeface="Courier New" panose="02070309020205020404" pitchFamily="49" charset="0"/>
              </a:rPr>
              <a:t>Occupation.php?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. session_id() ?&gt;'&gt;Occupation&lt;/a&gt;&lt;/p&gt;</a:t>
            </a:r>
          </a:p>
          <a:p>
            <a:pPr eaLnBrk="1" hangingPunct="1"/>
            <a:endParaRPr lang="en-US" altLang="en-US" sz="220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949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EA5A7B5-DDBE-411F-ACB1-6799A3EF1FF5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Session Variables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to ensure that a session variable is set before you attempt to </a:t>
            </a:r>
            <a:br>
              <a:rPr lang="en-US" altLang="en-US" dirty="0" smtClean="0"/>
            </a:br>
            <a:r>
              <a:rPr lang="en-US" altLang="en-US" dirty="0" smtClean="0"/>
              <a:t>use it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&lt;?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php</a:t>
            </a:r>
            <a:endParaRPr lang="en-US" altLang="en-US" sz="1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if (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($_SESSION['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']) &amp;&amp;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($_SESSION['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'])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			&amp;&amp; 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isset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($_SESSION['occupation'])){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		echo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&lt;p&gt;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. $_SESSION['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firstName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'] .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1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				. $_SESSION['</a:t>
            </a:r>
            <a:r>
              <a:rPr lang="en-US" altLang="en-US" sz="1400" dirty="0" err="1" smtClean="0">
                <a:latin typeface="Courier New" panose="02070309020205020404" pitchFamily="49" charset="0"/>
              </a:rPr>
              <a:t>lastName</a:t>
            </a:r>
            <a:r>
              <a:rPr lang="en-US" altLang="en-US" sz="1400" dirty="0" smtClean="0">
                <a:latin typeface="Courier New" panose="02070309020205020404" pitchFamily="49" charset="0"/>
              </a:rPr>
              <a:t>'] .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is a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1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				. $_SESSION['occupation'] .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&lt;/p&gt;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1400" dirty="0" smtClean="0"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16383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0607C79B-2066-4BF5-91B1-A4E095AED459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Session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delete a session manually, perform the following steps:</a:t>
            </a:r>
          </a:p>
          <a:p>
            <a:pPr eaLnBrk="1" hangingPunct="1">
              <a:spcBef>
                <a:spcPct val="55000"/>
              </a:spcBef>
              <a:buFontTx/>
              <a:buNone/>
            </a:pPr>
            <a:r>
              <a:rPr lang="en-US" altLang="en-US" dirty="0" smtClean="0"/>
              <a:t>	1. Execute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2. Use the </a:t>
            </a:r>
            <a:r>
              <a:rPr lang="en-US" altLang="en-US" dirty="0" smtClean="0">
                <a:latin typeface="Courier New" panose="02070309020205020404" pitchFamily="49" charset="0"/>
              </a:rPr>
              <a:t>array()</a:t>
            </a:r>
            <a:r>
              <a:rPr lang="en-US" altLang="en-US" dirty="0" smtClean="0"/>
              <a:t> construct to reinitialize the </a:t>
            </a:r>
            <a:br>
              <a:rPr lang="en-US" altLang="en-US" dirty="0" smtClean="0"/>
            </a:br>
            <a:r>
              <a:rPr lang="en-US" altLang="en-US" dirty="0" smtClean="0"/>
              <a:t>    </a:t>
            </a:r>
            <a:r>
              <a:rPr lang="en-US" altLang="en-US" dirty="0" smtClean="0">
                <a:latin typeface="Courier New" panose="02070309020205020404" pitchFamily="49" charset="0"/>
              </a:rPr>
              <a:t>$_SESSION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autoglobal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3. Use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session_destroy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to </a:t>
            </a:r>
            <a:br>
              <a:rPr lang="en-US" altLang="en-US" dirty="0" smtClean="0"/>
            </a:br>
            <a:r>
              <a:rPr lang="en-US" altLang="en-US" dirty="0" smtClean="0"/>
              <a:t>    delete the session</a:t>
            </a:r>
          </a:p>
          <a:p>
            <a:pPr lvl="1">
              <a:buNone/>
            </a:pPr>
            <a:endParaRPr lang="en-US" altLang="en-US" sz="2200" dirty="0" smtClean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&lt;?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php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session_start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$_SESSION = array();</a:t>
            </a:r>
          </a:p>
          <a:p>
            <a:pPr lvl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session_destroy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?&gt;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91690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42039BB-7FE3-4C68-90A9-DF0CBD94B25E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Information about individual visits to a Web site is called </a:t>
            </a:r>
            <a:r>
              <a:rPr lang="en-US" altLang="en-US" b="1" dirty="0" smtClean="0"/>
              <a:t>state information</a:t>
            </a:r>
            <a:r>
              <a:rPr lang="en-US" altLang="en-US" dirty="0" smtClean="0"/>
              <a:t>. Maintaining state means to store persistent information about Web site visits</a:t>
            </a:r>
          </a:p>
          <a:p>
            <a:pPr eaLnBrk="1" hangingPunct="1"/>
            <a:r>
              <a:rPr lang="en-US" altLang="en-US" dirty="0" smtClean="0"/>
              <a:t>To pass form values from one PHP script to another, you can store the values in </a:t>
            </a:r>
            <a:r>
              <a:rPr lang="en-US" altLang="en-US" b="1" dirty="0" smtClean="0"/>
              <a:t>hidden form fields</a:t>
            </a:r>
            <a:r>
              <a:rPr lang="en-US" altLang="en-US" dirty="0" smtClean="0"/>
              <a:t>, which are submitted along with other types of form fields</a:t>
            </a:r>
          </a:p>
          <a:p>
            <a:r>
              <a:rPr lang="en-US" altLang="en-US" dirty="0" smtClean="0"/>
              <a:t>One way to preserve information following a user’s visit to a Web page is to append a </a:t>
            </a:r>
            <a:r>
              <a:rPr lang="en-US" altLang="en-US" b="1" dirty="0" smtClean="0"/>
              <a:t>query string</a:t>
            </a:r>
            <a:r>
              <a:rPr lang="en-US" altLang="en-US" dirty="0" smtClean="0"/>
              <a:t> to the end of a URL. To pass information from one Web page to another using a query string, add a question mark (?) immediately after a URL, followed by the query string containing the information you want to preserve in name/value pairs.</a:t>
            </a:r>
          </a:p>
          <a:p>
            <a:pPr eaLnBrk="1" hangingPunct="1">
              <a:lnSpc>
                <a:spcPct val="95000"/>
              </a:lnSpc>
            </a:pPr>
            <a:endParaRPr lang="en-US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9181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E5B643F-09E8-4522-8415-9BEFA1B81ACF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2000" b="1" dirty="0" smtClean="0"/>
              <a:t>Cookies</a:t>
            </a:r>
            <a:r>
              <a:rPr lang="en-US" altLang="en-US" sz="2000" dirty="0" smtClean="0"/>
              <a:t>, also called magic cookies, are small pieces of information about a user that are stored by a Web server in text files on the user’s computer. Cookies can be temporary or persistent.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1600" b="1" dirty="0" smtClean="0"/>
              <a:t>Temporary cookies </a:t>
            </a:r>
            <a:r>
              <a:rPr lang="en-US" altLang="en-US" sz="1600" dirty="0" smtClean="0"/>
              <a:t>remain available only for the current browser session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1600" b="1" dirty="0" smtClean="0"/>
              <a:t>Persistent coo</a:t>
            </a:r>
            <a:r>
              <a:rPr lang="en-US" altLang="en-US" sz="1600" dirty="0" smtClean="0"/>
              <a:t>kies remain available beyond the current browser session and are stored in a text file on a client computer</a:t>
            </a:r>
          </a:p>
          <a:p>
            <a:r>
              <a:rPr lang="en-US" altLang="en-US" sz="2000" dirty="0" smtClean="0"/>
              <a:t>You use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to create cookies in PHP. You must call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smtClean="0"/>
              <a:t>) function before you send the Web browser any output, including white space, HTML elements, or output from the echo or print statements.</a:t>
            </a:r>
          </a:p>
          <a:p>
            <a:r>
              <a:rPr lang="en-US" altLang="en-US" sz="2000" dirty="0" smtClean="0"/>
              <a:t>Cookies created with only the name and value arguments of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are temporary cookies, because they are available for only the current browser session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18194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2782B6E-4101-4368-BC83-E25D4D8562D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State Information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28456" y="5791200"/>
            <a:ext cx="4604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9-2 Registration/Log In Web page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4156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3728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0744DF6-1EFE-4877-9995-BA91104D82EF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a cookie to persist beyond the current browser session, you must 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expires </a:t>
            </a:r>
            <a:r>
              <a:rPr lang="en-US" altLang="en-US" dirty="0" smtClean="0"/>
              <a:t>argument with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</a:t>
            </a:r>
          </a:p>
          <a:p>
            <a:pPr eaLnBrk="1" hangingPunct="1"/>
            <a:r>
              <a:rPr lang="en-US" altLang="en-US" dirty="0" smtClean="0"/>
              <a:t>The path argument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 determines the availability of a cookie to other Web pages on a server</a:t>
            </a:r>
          </a:p>
          <a:p>
            <a:pPr eaLnBrk="1" hangingPunct="1"/>
            <a:r>
              <a:rPr lang="en-US" altLang="en-US" dirty="0" smtClean="0"/>
              <a:t>The secure argument of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 indicates that a cookie can only be transmitted across a secure Internet connection using HTTPS or another security protocol</a:t>
            </a:r>
          </a:p>
          <a:p>
            <a:r>
              <a:rPr lang="en-US" altLang="en-US" dirty="0" smtClean="0"/>
              <a:t>To delete a persistent cookie before the time elapses in the assigned expires argument, assign a new expiration value to a time in the past and clearing the value. You do this by subtracting any number of seconds from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time()</a:t>
            </a:r>
            <a:r>
              <a:rPr lang="en-US" altLang="en-US" dirty="0" smtClean="0"/>
              <a:t> function and setting the value of the cookie to the empty string.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0057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26CA55C-DE9C-4DB4-AC84-98689B4AF03B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Sessions refer to periods of activity when a PHP script stores state information on a Web server. When you start a new session,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generates a unique session ID to identify the session. If a client’s Web browser is configured to accept cookies, the session ID is assigned to a temporary cookie named PHPSESSID.</a:t>
            </a:r>
          </a:p>
          <a:p>
            <a:r>
              <a:rPr lang="en-US" altLang="en-US" sz="2000" dirty="0" smtClean="0"/>
              <a:t>You must call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before you send the Web browser any output, including white space, HTML elements, or output from the echo or print statements</a:t>
            </a:r>
          </a:p>
          <a:p>
            <a:r>
              <a:rPr lang="en-US" altLang="en-US" sz="2000" dirty="0" smtClean="0"/>
              <a:t>You store session state information in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$_SESSION[]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autoglobal</a:t>
            </a:r>
            <a:endParaRPr lang="en-US" altLang="en-US" sz="2000" dirty="0" smtClean="0"/>
          </a:p>
          <a:p>
            <a:r>
              <a:rPr lang="en-US" altLang="en-US" sz="2000" dirty="0" smtClean="0"/>
              <a:t>To delete a session, execute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session_start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function, use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array[] </a:t>
            </a:r>
            <a:r>
              <a:rPr lang="en-US" altLang="en-US" sz="2000" dirty="0" smtClean="0"/>
              <a:t>construct to reinitialize the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$_SESSION[] </a:t>
            </a:r>
            <a:r>
              <a:rPr lang="en-US" altLang="en-US" sz="2000" dirty="0" err="1" smtClean="0"/>
              <a:t>autoglobal</a:t>
            </a:r>
            <a:r>
              <a:rPr lang="en-US" altLang="en-US" sz="2000" dirty="0" smtClean="0"/>
              <a:t> and call the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session_destroy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dirty="0" smtClean="0"/>
              <a:t>function.</a:t>
            </a:r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06498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“nag” counter you created in the previous exercise into a database registration.</a:t>
            </a:r>
          </a:p>
          <a:p>
            <a:r>
              <a:rPr lang="en-US" dirty="0" smtClean="0"/>
              <a:t>Instead of storing the personal information in a cookie, store it in the database upon successful registration.</a:t>
            </a:r>
          </a:p>
          <a:p>
            <a:r>
              <a:rPr lang="en-US" dirty="0" smtClean="0"/>
              <a:t>C</a:t>
            </a:r>
            <a:r>
              <a:rPr lang="en-US" dirty="0" smtClean="0"/>
              <a:t>reate a login form that validates user name and password against the database, retrieves and puts the user information into a session object.</a:t>
            </a:r>
          </a:p>
          <a:p>
            <a:r>
              <a:rPr lang="en-US" dirty="0" smtClean="0"/>
              <a:t>Using browser tools, check what cookies have been placed in a browser when the session is created.</a:t>
            </a:r>
          </a:p>
          <a:p>
            <a:r>
              <a:rPr lang="en-US" dirty="0" smtClean="0"/>
              <a:t>Add a log out function that clears the session object.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41E6DAF-3FCF-4F07-BB9E-31B97AD13A0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State Information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370452" y="5257800"/>
            <a:ext cx="4550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Figure 9-3 New Intern Registration Web page</a:t>
            </a:r>
          </a:p>
          <a:p>
            <a:pPr algn="ctr" eaLnBrk="1" hangingPunct="1"/>
            <a:r>
              <a:rPr lang="en-US" altLang="en-US" sz="1600" b="1" dirty="0"/>
              <a:t>after successful registration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100263"/>
            <a:ext cx="755173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8410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48841F0-EFEC-49BB-8881-3CD832C50C9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State Information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589809" y="5340927"/>
            <a:ext cx="5600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Figure 9-4 Verify Login Web Page for a successful login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28813"/>
            <a:ext cx="73612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1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11B9150-FB9E-46A7-8045-5D51F41A06F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State Information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192687" y="5486400"/>
            <a:ext cx="495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Figure 9-5 The Available Opportunities Web page</a:t>
            </a:r>
          </a:p>
          <a:p>
            <a:pPr algn="ctr" eaLnBrk="1" hangingPunct="1"/>
            <a:r>
              <a:rPr lang="en-US" altLang="en-US" sz="1600" b="1" dirty="0"/>
              <a:t>with the Intern information at top of screen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94313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77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0B42260-14F1-4841-B7EB-25DE06A7A6A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Hidden Form Fields to Save State Information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Create hidden form fields with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&lt;input&gt;</a:t>
            </a:r>
            <a:r>
              <a:rPr lang="en-US" altLang="en-US" sz="2000" dirty="0" smtClean="0"/>
              <a:t> element</a:t>
            </a:r>
          </a:p>
          <a:p>
            <a:pPr eaLnBrk="1" hangingPunct="1"/>
            <a:r>
              <a:rPr lang="en-US" altLang="en-US" sz="2000" b="1" dirty="0" smtClean="0"/>
              <a:t>Hidden form fields </a:t>
            </a:r>
            <a:r>
              <a:rPr lang="en-US" altLang="en-US" sz="2000" dirty="0" smtClean="0"/>
              <a:t>temporarily store data that needs to be sent to a server that a user does not need to see</a:t>
            </a:r>
          </a:p>
          <a:p>
            <a:pPr eaLnBrk="1" hangingPunct="1"/>
            <a:r>
              <a:rPr lang="en-US" altLang="en-US" sz="2000" dirty="0" smtClean="0"/>
              <a:t>Examples include the result of a calculation</a:t>
            </a:r>
          </a:p>
          <a:p>
            <a:pPr eaLnBrk="1" hangingPunct="1"/>
            <a:r>
              <a:rPr lang="en-US" altLang="en-US" sz="2000" dirty="0" smtClean="0"/>
              <a:t>The syntax for creating hidden form fields is: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/>
              <a:t>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&lt;input type=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hidden</a:t>
            </a:r>
            <a:r>
              <a:rPr lang="en-US" altLang="en-US" sz="2000" dirty="0" smtClean="0"/>
              <a:t>"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2000" dirty="0" smtClean="0"/>
              <a:t>Hidden form field attributes are </a:t>
            </a:r>
            <a:r>
              <a:rPr lang="en-US" altLang="en-US" sz="2000" b="1" dirty="0" smtClean="0"/>
              <a:t>name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dirty="0" smtClean="0"/>
              <a:t>value</a:t>
            </a:r>
          </a:p>
          <a:p>
            <a:r>
              <a:rPr lang="en-US" altLang="en-US" sz="2000" dirty="0" smtClean="0"/>
              <a:t>When submitting a form to a PHP script, </a:t>
            </a:r>
            <a:br>
              <a:rPr lang="en-US" altLang="en-US" sz="2000" dirty="0" smtClean="0"/>
            </a:br>
            <a:r>
              <a:rPr lang="en-US" altLang="en-US" sz="2000" dirty="0" smtClean="0"/>
              <a:t>access the values submitted from the form with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$_GET[]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$_POST[]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autoglobals</a:t>
            </a:r>
            <a:endParaRPr lang="en-US" altLang="en-US" sz="2000" dirty="0" smtClean="0"/>
          </a:p>
          <a:p>
            <a:r>
              <a:rPr lang="en-US" altLang="en-US" sz="2000" dirty="0" smtClean="0"/>
              <a:t>To pass form values from one PHP script to another PHP script, store the values in hidden form fields</a:t>
            </a:r>
            <a:endParaRPr lang="en-US" alt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07744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C6C25DB-D439-45D5-A28D-C2CCD959E3B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Hidden Form Fields to Save State Information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82000" cy="40687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800" dirty="0" smtClean="0"/>
              <a:t> 	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"&lt;form method='post' " .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 action='AvailableOpportunities.php'&gt;\n";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"&lt;input type='hidden' name='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internID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" .</a:t>
            </a:r>
          </a:p>
          <a:p>
            <a:pPr eaLnBrk="1" hangingPunct="1"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 value='$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InternID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'&gt;\n";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echo "&lt;input type='submit' name='submit' " .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 value='View Available Opportunities'&gt;\n";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echo "&lt;/form&gt;\n";</a:t>
            </a:r>
          </a:p>
        </p:txBody>
      </p:sp>
    </p:spTree>
    <p:extLst>
      <p:ext uri="{BB962C8B-B14F-4D97-AF65-F5344CB8AC3E}">
        <p14:creationId xmlns="" xmlns:p14="http://schemas.microsoft.com/office/powerpoint/2010/main" val="37548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89</TotalTime>
  <Words>2695</Words>
  <Application>Microsoft Office PowerPoint</Application>
  <PresentationFormat>On-screen Show (4:3)</PresentationFormat>
  <Paragraphs>336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Hunter_Theme</vt:lpstr>
      <vt:lpstr>PHP Programming with MySQL</vt:lpstr>
      <vt:lpstr>Understanding State Information</vt:lpstr>
      <vt:lpstr>Understanding State Information</vt:lpstr>
      <vt:lpstr>Understanding State Information</vt:lpstr>
      <vt:lpstr>Understanding State Information</vt:lpstr>
      <vt:lpstr>Understanding State Information</vt:lpstr>
      <vt:lpstr>Understanding State Information</vt:lpstr>
      <vt:lpstr>Using Hidden Form Fields to Save State Information</vt:lpstr>
      <vt:lpstr>Using Hidden Form Fields to Save State Information</vt:lpstr>
      <vt:lpstr>Using Query Strings to Save State Information</vt:lpstr>
      <vt:lpstr>Using Query Strings to Save State Information</vt:lpstr>
      <vt:lpstr>Using Cookies to Save State Information</vt:lpstr>
      <vt:lpstr>Using Cookies to Save State Information</vt:lpstr>
      <vt:lpstr>Creating Cookies</vt:lpstr>
      <vt:lpstr>Creating Cookies</vt:lpstr>
      <vt:lpstr>Creating Cookies</vt:lpstr>
      <vt:lpstr>The name and value Arguments</vt:lpstr>
      <vt:lpstr>The name and value Arguments</vt:lpstr>
      <vt:lpstr>The name and value Arguments</vt:lpstr>
      <vt:lpstr>The name and value Arguments</vt:lpstr>
      <vt:lpstr>The expires Argument</vt:lpstr>
      <vt:lpstr>The path Argument</vt:lpstr>
      <vt:lpstr>The domain Argument</vt:lpstr>
      <vt:lpstr>The secure Argument</vt:lpstr>
      <vt:lpstr>Reading Cookies</vt:lpstr>
      <vt:lpstr>Reading Cookies</vt:lpstr>
      <vt:lpstr>Reading Cookies</vt:lpstr>
      <vt:lpstr>Deleting Cookies</vt:lpstr>
      <vt:lpstr>Exercise</vt:lpstr>
      <vt:lpstr>Using Sessions to Save State Information</vt:lpstr>
      <vt:lpstr>Starting a Session</vt:lpstr>
      <vt:lpstr>Starting a Session</vt:lpstr>
      <vt:lpstr>Starting a Session</vt:lpstr>
      <vt:lpstr>Working with Session Variables</vt:lpstr>
      <vt:lpstr>Working with Session Variables</vt:lpstr>
      <vt:lpstr>Working with Session Variables</vt:lpstr>
      <vt:lpstr>Deleting a Session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81</cp:revision>
  <dcterms:created xsi:type="dcterms:W3CDTF">2016-10-12T01:04:19Z</dcterms:created>
  <dcterms:modified xsi:type="dcterms:W3CDTF">2016-11-16T12:09:32Z</dcterms:modified>
</cp:coreProperties>
</file>