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0" r:id="rId3"/>
    <p:sldId id="261" r:id="rId4"/>
    <p:sldId id="262" r:id="rId5"/>
    <p:sldId id="263"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2" r:id="rId23"/>
    <p:sldId id="311" r:id="rId24"/>
    <p:sldId id="283" r:id="rId25"/>
    <p:sldId id="284" r:id="rId26"/>
    <p:sldId id="286" r:id="rId27"/>
    <p:sldId id="287" r:id="rId28"/>
    <p:sldId id="288" r:id="rId29"/>
    <p:sldId id="299" r:id="rId30"/>
    <p:sldId id="289" r:id="rId31"/>
    <p:sldId id="290" r:id="rId32"/>
    <p:sldId id="291" r:id="rId33"/>
    <p:sldId id="292" r:id="rId34"/>
    <p:sldId id="293" r:id="rId35"/>
    <p:sldId id="294" r:id="rId36"/>
    <p:sldId id="296" r:id="rId37"/>
    <p:sldId id="297" r:id="rId38"/>
    <p:sldId id="298" r:id="rId39"/>
    <p:sldId id="301" r:id="rId40"/>
    <p:sldId id="302" r:id="rId41"/>
    <p:sldId id="304" r:id="rId42"/>
    <p:sldId id="306" r:id="rId43"/>
    <p:sldId id="308" r:id="rId44"/>
    <p:sldId id="310" r:id="rId4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2" d="100"/>
          <a:sy n="92" d="100"/>
        </p:scale>
        <p:origin x="-1380" y="-102"/>
      </p:cViewPr>
      <p:guideLst>
        <p:guide orient="horz" pos="2160"/>
        <p:guide pos="2880"/>
      </p:guideLst>
    </p:cSldViewPr>
  </p:slideViewPr>
  <p:notesTextViewPr>
    <p:cViewPr>
      <p:scale>
        <a:sx n="1" d="1"/>
        <a:sy n="1" d="1"/>
      </p:scale>
      <p:origin x="0" y="0"/>
    </p:cViewPr>
  </p:notesTextViewPr>
  <p:sorterViewPr>
    <p:cViewPr>
      <p:scale>
        <a:sx n="66" d="100"/>
        <a:sy n="66" d="100"/>
      </p:scale>
      <p:origin x="0" y="52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11/16/2016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 xmlns:p14="http://schemas.microsoft.com/office/powerpoint/2010/main"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BC3152-9A5B-41DC-BE8C-AC310CBE2897}" type="datetime1">
              <a:rPr lang="en-US" smtClean="0"/>
              <a:pPr/>
              <a:t>11/16/2016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PHP Programming with MySQL, second edition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extLst>
      <p:ext uri="{BB962C8B-B14F-4D97-AF65-F5344CB8AC3E}">
        <p14:creationId xmlns="" xmlns:p14="http://schemas.microsoft.com/office/powerpoint/2010/main" val="2777394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8359D3-816E-4051-BC50-CDA72DFF8999}" type="datetime1">
              <a:rPr lang="en-US" smtClean="0"/>
              <a:pPr/>
              <a:t>11/16/2016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33418665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AB88FA-53C0-4CE4-A1AB-1302DBC73B2E}" type="datetime1">
              <a:rPr lang="en-US" smtClean="0"/>
              <a:pPr/>
              <a:t>11/16/2016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23622358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6"/>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BC8D2DEF-508A-490E-B826-B8E9ADCEA5DF}" type="datetime1">
              <a:rPr lang="en-US" smtClean="0"/>
              <a:pPr/>
              <a:t>11/16/2016</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PHP Programming with MySQL, second edition</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3959102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58AF916E-9DE6-4132-8E62-20CA0FBD85EB}" type="datetime1">
              <a:rPr lang="en-US" smtClean="0"/>
              <a:pPr/>
              <a:t>11/16/2016</a:t>
            </a:fld>
            <a:endParaRPr lang="en-US"/>
          </a:p>
        </p:txBody>
      </p:sp>
      <p:sp>
        <p:nvSpPr>
          <p:cNvPr id="5" name="Footer Placeholder 4"/>
          <p:cNvSpPr>
            <a:spLocks noGrp="1"/>
          </p:cNvSpPr>
          <p:nvPr>
            <p:ph type="ftr" sz="quarter" idx="11"/>
          </p:nvPr>
        </p:nvSpPr>
        <p:spPr>
          <a:xfrm>
            <a:off x="6361272" y="6332561"/>
            <a:ext cx="1877417" cy="525439"/>
          </a:xfrm>
        </p:spPr>
        <p:txBody>
          <a:bodyPr/>
          <a:lstStyle>
            <a:lvl1pPr>
              <a:defRPr sz="1200">
                <a:latin typeface="+mj-lt"/>
              </a:defRPr>
            </a:lvl1pPr>
          </a:lstStyle>
          <a:p>
            <a:r>
              <a:rPr lang="en-US" dirty="0" smtClean="0"/>
              <a:t>PHP Programming with MySQL, second edition</a:t>
            </a:r>
            <a:endParaRPr lang="en-US" dirty="0"/>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 xmlns:p14="http://schemas.microsoft.com/office/powerpoint/2010/main" val="532731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178E7FC6-D092-4910-8BB0-BD4028BEB248}" type="datetime1">
              <a:rPr lang="en-US" smtClean="0"/>
              <a:pPr/>
              <a:t>11/16/2016</a:t>
            </a:fld>
            <a:endParaRPr lang="en-US"/>
          </a:p>
        </p:txBody>
      </p:sp>
      <p:sp>
        <p:nvSpPr>
          <p:cNvPr id="5" name="Footer Placeholder 4"/>
          <p:cNvSpPr>
            <a:spLocks noGrp="1"/>
          </p:cNvSpPr>
          <p:nvPr>
            <p:ph type="ftr" sz="quarter" idx="11"/>
          </p:nvPr>
        </p:nvSpPr>
        <p:spPr/>
        <p:txBody>
          <a:bodyPr/>
          <a:lstStyle/>
          <a:p>
            <a:r>
              <a:rPr lang="en-US" smtClean="0"/>
              <a:t>PHP Programming with MySQL, second edition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 xmlns:p14="http://schemas.microsoft.com/office/powerpoint/2010/main" val="1931905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26DB1B-C9AA-4CC3-A08D-39CA6391468D}" type="datetime1">
              <a:rPr lang="en-US" smtClean="0"/>
              <a:pPr/>
              <a:t>11/16/2016</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 xmlns:p14="http://schemas.microsoft.com/office/powerpoint/2010/main" val="265194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EE2D0B-A3BE-4B7E-B57F-50E93C7825C4}" type="datetime1">
              <a:rPr lang="en-US" smtClean="0"/>
              <a:pPr/>
              <a:t>11/16/2016</a:t>
            </a:fld>
            <a:endParaRPr lang="en-US"/>
          </a:p>
        </p:txBody>
      </p:sp>
      <p:sp>
        <p:nvSpPr>
          <p:cNvPr id="8" name="Footer Placeholder 7"/>
          <p:cNvSpPr>
            <a:spLocks noGrp="1"/>
          </p:cNvSpPr>
          <p:nvPr>
            <p:ph type="ftr" sz="quarter" idx="11"/>
          </p:nvPr>
        </p:nvSpPr>
        <p:spPr/>
        <p:txBody>
          <a:bodyPr/>
          <a:lstStyle/>
          <a:p>
            <a:r>
              <a:rPr lang="en-US" smtClean="0"/>
              <a:t>PHP Programming with MySQL, second edition</a:t>
            </a:r>
            <a:endParaRPr lang="en-US"/>
          </a:p>
        </p:txBody>
      </p:sp>
      <p:sp>
        <p:nvSpPr>
          <p:cNvPr id="9" name="Slide Number Placeholder 8"/>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164257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5C99BD-957B-49EB-980A-795B1F849408}" type="datetime1">
              <a:rPr lang="en-US" smtClean="0"/>
              <a:pPr/>
              <a:t>11/16/2016</a:t>
            </a:fld>
            <a:endParaRPr lang="en-US"/>
          </a:p>
        </p:txBody>
      </p:sp>
      <p:sp>
        <p:nvSpPr>
          <p:cNvPr id="4" name="Footer Placeholder 3"/>
          <p:cNvSpPr>
            <a:spLocks noGrp="1"/>
          </p:cNvSpPr>
          <p:nvPr>
            <p:ph type="ftr" sz="quarter" idx="11"/>
          </p:nvPr>
        </p:nvSpPr>
        <p:spPr/>
        <p:txBody>
          <a:bodyPr/>
          <a:lstStyle/>
          <a:p>
            <a:r>
              <a:rPr lang="en-US" smtClean="0"/>
              <a:t>PHP Programming with MySQL, second edition</a:t>
            </a:r>
            <a:endParaRPr lang="en-US"/>
          </a:p>
        </p:txBody>
      </p:sp>
      <p:sp>
        <p:nvSpPr>
          <p:cNvPr id="5" name="Slide Number Placeholder 4"/>
          <p:cNvSpPr>
            <a:spLocks noGrp="1"/>
          </p:cNvSpPr>
          <p:nvPr>
            <p:ph type="sldNum" sz="quarter" idx="12"/>
          </p:nvPr>
        </p:nvSpPr>
        <p:spPr/>
        <p:txBody>
          <a:bodyPr/>
          <a:lstStyle/>
          <a:p>
            <a:fld id="{3320DFD2-12D3-45CE-904C-2BA0BD0DF5CB}" type="slidenum">
              <a:rPr lang="en-US" smtClean="0"/>
              <a:pPr/>
              <a:t>‹#›</a:t>
            </a:fld>
            <a:endParaRPr lang="en-US"/>
          </a:p>
        </p:txBody>
      </p:sp>
      <p:sp>
        <p:nvSpPr>
          <p:cNvPr id="6" name="Title 5"/>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 xmlns:p14="http://schemas.microsoft.com/office/powerpoint/2010/main" val="2197941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19593-0951-4071-8CF5-C84A8E0CB6E7}" type="datetime1">
              <a:rPr lang="en-US" smtClean="0"/>
              <a:pPr/>
              <a:t>11/16/2016</a:t>
            </a:fld>
            <a:endParaRPr lang="en-US"/>
          </a:p>
        </p:txBody>
      </p:sp>
      <p:sp>
        <p:nvSpPr>
          <p:cNvPr id="3" name="Footer Placeholder 2"/>
          <p:cNvSpPr>
            <a:spLocks noGrp="1"/>
          </p:cNvSpPr>
          <p:nvPr>
            <p:ph type="ftr" sz="quarter" idx="11"/>
          </p:nvPr>
        </p:nvSpPr>
        <p:spPr/>
        <p:txBody>
          <a:bodyPr/>
          <a:lstStyle/>
          <a:p>
            <a:r>
              <a:rPr lang="en-US" smtClean="0"/>
              <a:t>PHP Programming with MySQL, second edition</a:t>
            </a:r>
            <a:endParaRPr lang="en-US"/>
          </a:p>
        </p:txBody>
      </p:sp>
      <p:sp>
        <p:nvSpPr>
          <p:cNvPr id="4" name="Slide Number Placeholder 3"/>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8772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C81C7AE-DC6F-4078-9019-9BF0984F0383}" type="datetime1">
              <a:rPr lang="en-US" smtClean="0"/>
              <a:pPr/>
              <a:t>11/16/2016</a:t>
            </a:fld>
            <a:endParaRPr lang="en-US"/>
          </a:p>
        </p:txBody>
      </p:sp>
      <p:sp>
        <p:nvSpPr>
          <p:cNvPr id="6" name="Footer Placeholder 5"/>
          <p:cNvSpPr>
            <a:spLocks noGrp="1"/>
          </p:cNvSpPr>
          <p:nvPr>
            <p:ph type="ftr" sz="quarter" idx="11"/>
          </p:nvPr>
        </p:nvSpPr>
        <p:spPr/>
        <p:txBody>
          <a:bodyPr/>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 xmlns:p14="http://schemas.microsoft.com/office/powerpoint/2010/main" val="278156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smtClean="0"/>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86C4CE3-4212-455C-B8D8-1B74372D5B0A}" type="datetime1">
              <a:rPr lang="en-US" smtClean="0"/>
              <a:pPr/>
              <a:t>11/16/2016</a:t>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extLst/>
          </a:lstStyle>
          <a:p>
            <a:r>
              <a:rPr lang="en-US" smtClean="0"/>
              <a:t>PHP Programming with MySQL, second edition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20DFD2-12D3-45CE-904C-2BA0BD0DF5CB}"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 xmlns:p14="http://schemas.microsoft.com/office/powerpoint/2010/main" val="35315137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fld id="{8F6EECA8-8906-4E82-B78E-65C57EE68CC0}" type="datetime1">
              <a:rPr lang="en-US" smtClean="0"/>
              <a:pPr/>
              <a:t>11/16/2016</a:t>
            </a:fld>
            <a:endParaRPr lang="en-US"/>
          </a:p>
        </p:txBody>
      </p:sp>
      <p:sp>
        <p:nvSpPr>
          <p:cNvPr id="22" name="Footer Placeholder 21"/>
          <p:cNvSpPr>
            <a:spLocks noGrp="1"/>
          </p:cNvSpPr>
          <p:nvPr>
            <p:ph type="ftr" sz="quarter" idx="3"/>
          </p:nvPr>
        </p:nvSpPr>
        <p:spPr>
          <a:xfrm>
            <a:off x="5888008" y="6407950"/>
            <a:ext cx="2350681" cy="365125"/>
          </a:xfrm>
          <a:prstGeom prst="rect">
            <a:avLst/>
          </a:prstGeom>
        </p:spPr>
        <p:txBody>
          <a:bodyPr vert="horz" anchor="b"/>
          <a:lstStyle>
            <a:lvl1pPr algn="r" eaLnBrk="1" latinLnBrk="0" hangingPunct="1">
              <a:defRPr kumimoji="0" sz="750">
                <a:solidFill>
                  <a:schemeClr val="tx1"/>
                </a:solidFill>
              </a:defRPr>
            </a:lvl1pPr>
            <a:extLst/>
          </a:lstStyle>
          <a:p>
            <a:r>
              <a:rPr lang="en-US" smtClean="0"/>
              <a:t>PHP Programming with MySQL, second edition</a:t>
            </a:r>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750" b="0">
                <a:solidFill>
                  <a:schemeClr val="tx1"/>
                </a:solidFill>
              </a:defRPr>
            </a:lvl1pPr>
            <a:extLst/>
          </a:lstStyle>
          <a:p>
            <a:fld id="{3320DFD2-12D3-45CE-904C-2BA0BD0DF5CB}" type="slidenum">
              <a:rPr lang="en-US" smtClean="0"/>
              <a:pPr/>
              <a:t>‹#›</a:t>
            </a:fld>
            <a:endParaRPr lang="en-US"/>
          </a:p>
        </p:txBody>
      </p:sp>
      <p:pic>
        <p:nvPicPr>
          <p:cNvPr id="2" name="Picture 1"/>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8246483" y="6198163"/>
            <a:ext cx="766549" cy="574912"/>
          </a:xfrm>
          <a:prstGeom prst="rect">
            <a:avLst/>
          </a:prstGeom>
        </p:spPr>
      </p:pic>
    </p:spTree>
    <p:extLst>
      <p:ext uri="{BB962C8B-B14F-4D97-AF65-F5344CB8AC3E}">
        <p14:creationId xmlns="" xmlns:p14="http://schemas.microsoft.com/office/powerpoint/2010/main" val="80051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l" rtl="0"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l" rtl="0"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l" rtl="0"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l" rtl="0"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l" rtl="0"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Programming with MySQL</a:t>
            </a:r>
            <a:endParaRPr lang="en-US" dirty="0"/>
          </a:p>
        </p:txBody>
      </p:sp>
      <p:sp>
        <p:nvSpPr>
          <p:cNvPr id="3" name="Subtitle 2"/>
          <p:cNvSpPr>
            <a:spLocks noGrp="1"/>
          </p:cNvSpPr>
          <p:nvPr>
            <p:ph type="subTitle" idx="1"/>
          </p:nvPr>
        </p:nvSpPr>
        <p:spPr/>
        <p:txBody>
          <a:bodyPr/>
          <a:lstStyle/>
          <a:p>
            <a:r>
              <a:rPr lang="en-US" dirty="0" smtClean="0"/>
              <a:t>Day 9</a:t>
            </a:r>
            <a:endParaRPr lang="en-US" dirty="0"/>
          </a:p>
        </p:txBody>
      </p:sp>
    </p:spTree>
    <p:extLst>
      <p:ext uri="{BB962C8B-B14F-4D97-AF65-F5344CB8AC3E}">
        <p14:creationId xmlns="" xmlns:p14="http://schemas.microsoft.com/office/powerpoint/2010/main" val="190513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3CCFAB3F-AD20-4D7C-87D5-A1771BE6D311}" type="slidenum">
              <a:rPr lang="en-US" altLang="en-US"/>
              <a:pPr eaLnBrk="1" hangingPunct="1"/>
              <a:t>10</a:t>
            </a:fld>
            <a:endParaRPr lang="en-US" altLang="en-US"/>
          </a:p>
        </p:txBody>
      </p:sp>
      <p:sp>
        <p:nvSpPr>
          <p:cNvPr id="1331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3316" name="Rectangle 2"/>
          <p:cNvSpPr>
            <a:spLocks noGrp="1" noChangeArrowheads="1"/>
          </p:cNvSpPr>
          <p:nvPr>
            <p:ph type="title"/>
          </p:nvPr>
        </p:nvSpPr>
        <p:spPr/>
        <p:txBody>
          <a:bodyPr>
            <a:normAutofit fontScale="90000"/>
          </a:bodyPr>
          <a:lstStyle/>
          <a:p>
            <a:pPr eaLnBrk="1" hangingPunct="1"/>
            <a:r>
              <a:rPr lang="en-US" altLang="en-US" sz="4000" smtClean="0"/>
              <a:t>Working with Database Connections as Objects</a:t>
            </a:r>
          </a:p>
        </p:txBody>
      </p:sp>
      <p:sp>
        <p:nvSpPr>
          <p:cNvPr id="13317" name="Rectangle 3"/>
          <p:cNvSpPr>
            <a:spLocks noGrp="1" noChangeArrowheads="1"/>
          </p:cNvSpPr>
          <p:nvPr>
            <p:ph type="body" idx="1"/>
          </p:nvPr>
        </p:nvSpPr>
        <p:spPr>
          <a:xfrm>
            <a:off x="457200" y="1600200"/>
            <a:ext cx="8305800" cy="4525963"/>
          </a:xfrm>
        </p:spPr>
        <p:txBody>
          <a:bodyPr/>
          <a:lstStyle/>
          <a:p>
            <a:pPr eaLnBrk="1" hangingPunct="1">
              <a:lnSpc>
                <a:spcPct val="90000"/>
              </a:lnSpc>
              <a:tabLst>
                <a:tab pos="1033463" algn="l"/>
              </a:tabLst>
            </a:pPr>
            <a:r>
              <a:rPr lang="en-US" altLang="en-US" dirty="0" smtClean="0"/>
              <a:t>Access </a:t>
            </a:r>
            <a:r>
              <a:rPr lang="en-US" altLang="en-US" dirty="0" err="1" smtClean="0"/>
              <a:t>MySQL</a:t>
            </a:r>
            <a:r>
              <a:rPr lang="en-US" altLang="en-US" dirty="0" smtClean="0"/>
              <a:t> database connections as objects by instantiating an object from the </a:t>
            </a:r>
            <a:r>
              <a:rPr lang="en-US" altLang="en-US" dirty="0" err="1" smtClean="0">
                <a:latin typeface="Courier New" panose="02070309020205020404" pitchFamily="49" charset="0"/>
              </a:rPr>
              <a:t>mysqli</a:t>
            </a:r>
            <a:r>
              <a:rPr lang="en-US" altLang="en-US" dirty="0" smtClean="0"/>
              <a:t> class</a:t>
            </a:r>
          </a:p>
          <a:p>
            <a:pPr eaLnBrk="1" hangingPunct="1">
              <a:lnSpc>
                <a:spcPct val="90000"/>
              </a:lnSpc>
              <a:tabLst>
                <a:tab pos="1033463" algn="l"/>
              </a:tabLst>
            </a:pPr>
            <a:r>
              <a:rPr lang="en-US" altLang="en-US" dirty="0" smtClean="0"/>
              <a:t>To connect to a </a:t>
            </a:r>
            <a:r>
              <a:rPr lang="en-US" altLang="en-US" dirty="0" err="1" smtClean="0"/>
              <a:t>MySQL</a:t>
            </a:r>
            <a:r>
              <a:rPr lang="en-US" altLang="en-US" dirty="0" smtClean="0"/>
              <a:t> database server using procedural syntax:</a:t>
            </a:r>
          </a:p>
          <a:p>
            <a:pPr eaLnBrk="1" hangingPunct="1">
              <a:lnSpc>
                <a:spcPct val="90000"/>
              </a:lnSpc>
              <a:spcBef>
                <a:spcPct val="55000"/>
              </a:spcBef>
              <a:buFontTx/>
              <a:buNone/>
              <a:tabLst>
                <a:tab pos="1033463" algn="l"/>
              </a:tabLst>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DBConnect</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mysql_connect</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php_db</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dongosselin</a:t>
            </a:r>
            <a:r>
              <a:rPr lang="en-US" altLang="en-US" sz="1800" dirty="0" smtClean="0">
                <a:latin typeface="Courier New" panose="02070309020205020404" pitchFamily="49" charset="0"/>
              </a:rPr>
              <a:t>", </a:t>
            </a:r>
          </a:p>
          <a:p>
            <a:pPr eaLnBrk="1" hangingPunct="1">
              <a:lnSpc>
                <a:spcPct val="90000"/>
              </a:lnSpc>
              <a:buFontTx/>
              <a:buNone/>
              <a:tabLst>
                <a:tab pos="1033463" algn="l"/>
              </a:tabLst>
            </a:pPr>
            <a:r>
              <a:rPr lang="en-US" altLang="en-US" sz="1800" dirty="0" smtClean="0">
                <a:latin typeface="Courier New" panose="02070309020205020404" pitchFamily="49" charset="0"/>
              </a:rPr>
              <a:t>		"rosebud");</a:t>
            </a:r>
          </a:p>
          <a:p>
            <a:pPr eaLnBrk="1" hangingPunct="1">
              <a:lnSpc>
                <a:spcPct val="90000"/>
              </a:lnSpc>
              <a:buFontTx/>
              <a:buNone/>
              <a:tabLst>
                <a:tab pos="1033463" algn="l"/>
              </a:tabLst>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mysql_select_db</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real_estate</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DBConnect</a:t>
            </a:r>
            <a:r>
              <a:rPr lang="en-US" altLang="en-US" sz="1800" dirty="0" smtClean="0">
                <a:latin typeface="Courier New" panose="02070309020205020404" pitchFamily="49" charset="0"/>
              </a:rPr>
              <a:t>);</a:t>
            </a:r>
          </a:p>
          <a:p>
            <a:pPr eaLnBrk="1" hangingPunct="1">
              <a:lnSpc>
                <a:spcPct val="90000"/>
              </a:lnSpc>
              <a:tabLst>
                <a:tab pos="1033463" algn="l"/>
              </a:tabLst>
            </a:pPr>
            <a:endParaRPr lang="en-US" altLang="en-US" dirty="0" smtClean="0"/>
          </a:p>
          <a:p>
            <a:pPr eaLnBrk="1" hangingPunct="1">
              <a:lnSpc>
                <a:spcPct val="90000"/>
              </a:lnSpc>
              <a:tabLst>
                <a:tab pos="1033463" algn="l"/>
              </a:tabLst>
            </a:pPr>
            <a:r>
              <a:rPr lang="en-US" altLang="en-US" dirty="0" smtClean="0"/>
              <a:t>To </a:t>
            </a:r>
            <a:r>
              <a:rPr lang="en-US" altLang="en-US" dirty="0" smtClean="0"/>
              <a:t>connect to the </a:t>
            </a:r>
            <a:r>
              <a:rPr lang="en-US" altLang="en-US" dirty="0" err="1" smtClean="0"/>
              <a:t>MySQL</a:t>
            </a:r>
            <a:r>
              <a:rPr lang="en-US" altLang="en-US" dirty="0" smtClean="0"/>
              <a:t> database server using object-oriented style:</a:t>
            </a:r>
          </a:p>
          <a:p>
            <a:pPr eaLnBrk="1" hangingPunct="1">
              <a:lnSpc>
                <a:spcPct val="90000"/>
              </a:lnSpc>
              <a:spcBef>
                <a:spcPct val="55000"/>
              </a:spcBef>
              <a:buFontTx/>
              <a:buNone/>
              <a:tabLst>
                <a:tab pos="1033463" algn="l"/>
              </a:tabLst>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DBConnect</a:t>
            </a:r>
            <a:r>
              <a:rPr lang="en-US" altLang="en-US" sz="1800" dirty="0" smtClean="0">
                <a:latin typeface="Courier New" panose="02070309020205020404" pitchFamily="49" charset="0"/>
              </a:rPr>
              <a:t> = new </a:t>
            </a:r>
            <a:r>
              <a:rPr lang="en-US" altLang="en-US" sz="1800" dirty="0" err="1" smtClean="0">
                <a:latin typeface="Courier New" panose="02070309020205020404" pitchFamily="49" charset="0"/>
              </a:rPr>
              <a:t>mysqli</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php_db</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dongosselin</a:t>
            </a:r>
            <a:r>
              <a:rPr lang="en-US" altLang="en-US" sz="1800" dirty="0" smtClean="0">
                <a:latin typeface="Courier New" panose="02070309020205020404" pitchFamily="49" charset="0"/>
              </a:rPr>
              <a:t>",</a:t>
            </a:r>
          </a:p>
          <a:p>
            <a:pPr eaLnBrk="1" hangingPunct="1">
              <a:lnSpc>
                <a:spcPct val="90000"/>
              </a:lnSpc>
              <a:buFontTx/>
              <a:buNone/>
              <a:tabLst>
                <a:tab pos="1033463" algn="l"/>
              </a:tabLst>
            </a:pPr>
            <a:r>
              <a:rPr lang="en-US" altLang="en-US" sz="1800" dirty="0" smtClean="0">
                <a:latin typeface="Courier New" panose="02070309020205020404" pitchFamily="49" charset="0"/>
              </a:rPr>
              <a:t>		"rosebud", "</a:t>
            </a:r>
            <a:r>
              <a:rPr lang="en-US" altLang="en-US" sz="1800" dirty="0" err="1" smtClean="0">
                <a:latin typeface="Courier New" panose="02070309020205020404" pitchFamily="49" charset="0"/>
              </a:rPr>
              <a:t>real_estate</a:t>
            </a:r>
            <a:r>
              <a:rPr lang="en-US" altLang="en-US" sz="1800" dirty="0" smtClean="0">
                <a:latin typeface="Courier New" panose="02070309020205020404" pitchFamily="49" charset="0"/>
              </a:rPr>
              <a:t>");</a:t>
            </a:r>
          </a:p>
          <a:p>
            <a:pPr eaLnBrk="1" hangingPunct="1">
              <a:lnSpc>
                <a:spcPct val="90000"/>
              </a:lnSpc>
              <a:tabLst>
                <a:tab pos="1033463" algn="l"/>
              </a:tabLst>
            </a:pPr>
            <a:endParaRPr lang="en-US" altLang="en-US" sz="2000" dirty="0" smtClean="0">
              <a:latin typeface="Courier New" panose="02070309020205020404" pitchFamily="49" charset="0"/>
            </a:endParaRPr>
          </a:p>
          <a:p>
            <a:pPr eaLnBrk="1" hangingPunct="1">
              <a:lnSpc>
                <a:spcPct val="90000"/>
              </a:lnSpc>
              <a:tabLst>
                <a:tab pos="1033463" algn="l"/>
              </a:tabLst>
            </a:pPr>
            <a:endParaRPr lang="en-US" altLang="en-US" dirty="0" smtClean="0"/>
          </a:p>
        </p:txBody>
      </p:sp>
    </p:spTree>
    <p:extLst>
      <p:ext uri="{BB962C8B-B14F-4D97-AF65-F5344CB8AC3E}">
        <p14:creationId xmlns="" xmlns:p14="http://schemas.microsoft.com/office/powerpoint/2010/main" val="559620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A4868EFF-CFCE-4C56-8937-32B9E545260D}" type="slidenum">
              <a:rPr lang="en-US" altLang="en-US"/>
              <a:pPr eaLnBrk="1" hangingPunct="1"/>
              <a:t>11</a:t>
            </a:fld>
            <a:endParaRPr lang="en-US" altLang="en-US"/>
          </a:p>
        </p:txBody>
      </p:sp>
      <p:sp>
        <p:nvSpPr>
          <p:cNvPr id="1433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4340" name="Rectangle 2"/>
          <p:cNvSpPr>
            <a:spLocks noGrp="1" noChangeArrowheads="1"/>
          </p:cNvSpPr>
          <p:nvPr>
            <p:ph type="title"/>
          </p:nvPr>
        </p:nvSpPr>
        <p:spPr/>
        <p:txBody>
          <a:bodyPr/>
          <a:lstStyle/>
          <a:p>
            <a:pPr eaLnBrk="1" hangingPunct="1"/>
            <a:r>
              <a:rPr lang="en-US" altLang="en-US" sz="4000" smtClean="0"/>
              <a:t>Handling MySQL Errors</a:t>
            </a:r>
          </a:p>
        </p:txBody>
      </p:sp>
      <p:sp>
        <p:nvSpPr>
          <p:cNvPr id="14341" name="Rectangle 3"/>
          <p:cNvSpPr>
            <a:spLocks noGrp="1" noChangeArrowheads="1"/>
          </p:cNvSpPr>
          <p:nvPr>
            <p:ph type="body" idx="1"/>
          </p:nvPr>
        </p:nvSpPr>
        <p:spPr/>
        <p:txBody>
          <a:bodyPr/>
          <a:lstStyle/>
          <a:p>
            <a:pPr eaLnBrk="1" hangingPunct="1">
              <a:tabLst>
                <a:tab pos="1206500" algn="l"/>
              </a:tabLst>
            </a:pPr>
            <a:r>
              <a:rPr lang="en-US" altLang="en-US" dirty="0" smtClean="0"/>
              <a:t>This statement uses the </a:t>
            </a:r>
            <a:r>
              <a:rPr lang="en-US" altLang="en-US" dirty="0" err="1" smtClean="0">
                <a:latin typeface="Courier New" panose="02070309020205020404" pitchFamily="49" charset="0"/>
              </a:rPr>
              <a:t>mysqli</a:t>
            </a:r>
            <a:r>
              <a:rPr lang="en-US" altLang="en-US" dirty="0" smtClean="0">
                <a:latin typeface="Courier New" panose="02070309020205020404" pitchFamily="49" charset="0"/>
              </a:rPr>
              <a:t>()</a:t>
            </a:r>
            <a:r>
              <a:rPr lang="en-US" altLang="en-US" dirty="0" smtClean="0"/>
              <a:t> constructor function to instantiate a </a:t>
            </a:r>
            <a:r>
              <a:rPr lang="en-US" altLang="en-US" dirty="0" err="1" smtClean="0">
                <a:latin typeface="Courier New" panose="02070309020205020404" pitchFamily="49" charset="0"/>
              </a:rPr>
              <a:t>mysqli</a:t>
            </a:r>
            <a:r>
              <a:rPr lang="en-US" altLang="en-US" dirty="0" smtClean="0"/>
              <a:t> class object named </a:t>
            </a:r>
            <a:r>
              <a:rPr lang="en-US" altLang="en-US" dirty="0" smtClean="0">
                <a:latin typeface="Courier New" panose="02070309020205020404" pitchFamily="49" charset="0"/>
              </a:rPr>
              <a:t>$</a:t>
            </a:r>
            <a:r>
              <a:rPr lang="en-US" altLang="en-US" dirty="0" err="1" smtClean="0">
                <a:latin typeface="Courier New" panose="02070309020205020404" pitchFamily="49" charset="0"/>
              </a:rPr>
              <a:t>DBConnect</a:t>
            </a:r>
            <a:endParaRPr lang="en-US" altLang="en-US" dirty="0" smtClean="0">
              <a:latin typeface="Courier New" panose="02070309020205020404" pitchFamily="49" charset="0"/>
            </a:endParaRPr>
          </a:p>
          <a:p>
            <a:pPr>
              <a:buFontTx/>
              <a:buNone/>
              <a:tabLst>
                <a:tab pos="1206500" algn="l"/>
              </a:tabLst>
            </a:pPr>
            <a:r>
              <a:rPr lang="en-US" altLang="en-US" sz="1800" dirty="0" smtClean="0">
                <a:latin typeface="Courier New" panose="02070309020205020404" pitchFamily="49" charset="0"/>
              </a:rPr>
              <a:t>  </a:t>
            </a:r>
            <a:endParaRPr lang="en-US" altLang="en-US" sz="1800" dirty="0" smtClean="0">
              <a:latin typeface="Courier New" panose="02070309020205020404" pitchFamily="49" charset="0"/>
            </a:endParaRPr>
          </a:p>
          <a:p>
            <a:pPr>
              <a:buFontTx/>
              <a:buNone/>
              <a:tabLst>
                <a:tab pos="1206500" algn="l"/>
              </a:tabLst>
            </a:pPr>
            <a:r>
              <a:rPr lang="en-US" altLang="en-US" sz="1400" dirty="0" smtClean="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DBConnect</a:t>
            </a:r>
            <a:r>
              <a:rPr lang="en-US" altLang="en-US" sz="1600" dirty="0" smtClean="0">
                <a:latin typeface="Courier New" panose="02070309020205020404" pitchFamily="49" charset="0"/>
                <a:cs typeface="Courier New" panose="02070309020205020404" pitchFamily="49" charset="0"/>
              </a:rPr>
              <a:t> = @new </a:t>
            </a:r>
            <a:r>
              <a:rPr lang="en-US" altLang="en-US" sz="1600" dirty="0" err="1" smtClean="0">
                <a:latin typeface="Courier New" panose="02070309020205020404" pitchFamily="49" charset="0"/>
                <a:cs typeface="Courier New" panose="02070309020205020404" pitchFamily="49" charset="0"/>
              </a:rPr>
              <a:t>mysqli</a:t>
            </a: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php_db</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dgosselin</a:t>
            </a:r>
            <a:r>
              <a:rPr lang="en-US" altLang="en-US" sz="1600" dirty="0" smtClean="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rosebud");</a:t>
            </a:r>
          </a:p>
          <a:p>
            <a:pPr eaLnBrk="1" hangingPunct="1">
              <a:spcBef>
                <a:spcPct val="55000"/>
              </a:spcBef>
              <a:tabLst>
                <a:tab pos="1206500" algn="l"/>
              </a:tabLst>
            </a:pPr>
            <a:endParaRPr lang="en-US" altLang="en-US" dirty="0" smtClean="0"/>
          </a:p>
          <a:p>
            <a:pPr eaLnBrk="1" hangingPunct="1">
              <a:spcBef>
                <a:spcPct val="55000"/>
              </a:spcBef>
              <a:tabLst>
                <a:tab pos="1206500" algn="l"/>
              </a:tabLst>
            </a:pPr>
            <a:r>
              <a:rPr lang="en-US" altLang="en-US" dirty="0" smtClean="0"/>
              <a:t>To </a:t>
            </a:r>
            <a:r>
              <a:rPr lang="en-US" altLang="en-US" dirty="0" smtClean="0"/>
              <a:t>explicitly close the database connection, use the </a:t>
            </a:r>
            <a:r>
              <a:rPr lang="en-US" altLang="en-US" dirty="0" smtClean="0">
                <a:latin typeface="Courier New" panose="02070309020205020404" pitchFamily="49" charset="0"/>
              </a:rPr>
              <a:t>close()</a:t>
            </a:r>
            <a:r>
              <a:rPr lang="en-US" altLang="en-US" dirty="0" smtClean="0"/>
              <a:t> method of the </a:t>
            </a:r>
            <a:r>
              <a:rPr lang="en-US" altLang="en-US" dirty="0" err="1" smtClean="0">
                <a:latin typeface="Courier New" panose="02070309020205020404" pitchFamily="49" charset="0"/>
              </a:rPr>
              <a:t>mysqli</a:t>
            </a:r>
            <a:r>
              <a:rPr lang="en-US" altLang="en-US" dirty="0" smtClean="0"/>
              <a:t> </a:t>
            </a:r>
            <a:r>
              <a:rPr lang="en-US" altLang="en-US" dirty="0" smtClean="0"/>
              <a:t>class</a:t>
            </a:r>
          </a:p>
          <a:p>
            <a:pPr eaLnBrk="1" hangingPunct="1">
              <a:spcBef>
                <a:spcPct val="55000"/>
              </a:spcBef>
              <a:tabLst>
                <a:tab pos="1206500" algn="l"/>
              </a:tabLst>
            </a:pPr>
            <a:endParaRPr lang="en-US" altLang="en-US" dirty="0" smtClean="0"/>
          </a:p>
          <a:p>
            <a:pPr eaLnBrk="1" hangingPunct="1">
              <a:buFontTx/>
              <a:buNone/>
              <a:tabLst>
                <a:tab pos="1206500" algn="l"/>
              </a:tabLst>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DBConnect</a:t>
            </a:r>
            <a:r>
              <a:rPr lang="en-US" altLang="en-US" sz="1600" dirty="0" smtClean="0">
                <a:latin typeface="Courier New" panose="02070309020205020404" pitchFamily="49" charset="0"/>
                <a:cs typeface="Courier New" panose="02070309020205020404" pitchFamily="49" charset="0"/>
              </a:rPr>
              <a:t>-&gt;close();</a:t>
            </a:r>
          </a:p>
          <a:p>
            <a:pPr eaLnBrk="1" hangingPunct="1">
              <a:buFontTx/>
              <a:buNone/>
              <a:tabLst>
                <a:tab pos="1206500" algn="l"/>
              </a:tabLst>
            </a:pPr>
            <a:endParaRPr lang="en-US" altLang="en-US" dirty="0" smtClean="0"/>
          </a:p>
        </p:txBody>
      </p:sp>
    </p:spTree>
    <p:extLst>
      <p:ext uri="{BB962C8B-B14F-4D97-AF65-F5344CB8AC3E}">
        <p14:creationId xmlns="" xmlns:p14="http://schemas.microsoft.com/office/powerpoint/2010/main" val="205055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B4F7C993-743B-469E-9717-0F5F883DBF31}" type="slidenum">
              <a:rPr lang="en-US" altLang="en-US"/>
              <a:pPr eaLnBrk="1" hangingPunct="1"/>
              <a:t>12</a:t>
            </a:fld>
            <a:endParaRPr lang="en-US" altLang="en-US"/>
          </a:p>
        </p:txBody>
      </p:sp>
      <p:sp>
        <p:nvSpPr>
          <p:cNvPr id="1536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5364" name="Rectangle 2"/>
          <p:cNvSpPr>
            <a:spLocks noGrp="1" noChangeArrowheads="1"/>
          </p:cNvSpPr>
          <p:nvPr>
            <p:ph type="title"/>
          </p:nvPr>
        </p:nvSpPr>
        <p:spPr/>
        <p:txBody>
          <a:bodyPr>
            <a:normAutofit/>
          </a:bodyPr>
          <a:lstStyle/>
          <a:p>
            <a:pPr eaLnBrk="1" hangingPunct="1"/>
            <a:r>
              <a:rPr lang="en-US" altLang="en-US" sz="4000" dirty="0" smtClean="0"/>
              <a:t>Handling </a:t>
            </a:r>
            <a:r>
              <a:rPr lang="en-US" altLang="en-US" sz="4000" dirty="0" err="1" smtClean="0"/>
              <a:t>MySQL</a:t>
            </a:r>
            <a:r>
              <a:rPr lang="en-US" altLang="en-US" sz="4000" dirty="0" smtClean="0"/>
              <a:t> </a:t>
            </a:r>
            <a:r>
              <a:rPr lang="en-US" altLang="en-US" sz="4000" dirty="0" smtClean="0"/>
              <a:t>Errors</a:t>
            </a:r>
            <a:endParaRPr lang="en-US" altLang="en-US" sz="4000" dirty="0" smtClean="0"/>
          </a:p>
        </p:txBody>
      </p:sp>
      <p:sp>
        <p:nvSpPr>
          <p:cNvPr id="15365" name="Rectangle 3"/>
          <p:cNvSpPr>
            <a:spLocks noGrp="1" noChangeArrowheads="1"/>
          </p:cNvSpPr>
          <p:nvPr>
            <p:ph type="body" idx="1"/>
          </p:nvPr>
        </p:nvSpPr>
        <p:spPr/>
        <p:txBody>
          <a:bodyPr/>
          <a:lstStyle/>
          <a:p>
            <a:pPr eaLnBrk="1" hangingPunct="1">
              <a:lnSpc>
                <a:spcPct val="90000"/>
              </a:lnSpc>
            </a:pPr>
            <a:r>
              <a:rPr lang="en-US" altLang="en-US" dirty="0" smtClean="0"/>
              <a:t>With object-oriented style, check whether a value is assigned to the </a:t>
            </a:r>
            <a:r>
              <a:rPr lang="en-US" altLang="en-US" dirty="0" err="1" smtClean="0">
                <a:latin typeface="Courier New" panose="02070309020205020404" pitchFamily="49" charset="0"/>
              </a:rPr>
              <a:t>mysqli_connect_errno</a:t>
            </a:r>
            <a:r>
              <a:rPr lang="en-US" altLang="en-US" dirty="0" smtClean="0">
                <a:latin typeface="Courier New" panose="02070309020205020404" pitchFamily="49" charset="0"/>
              </a:rPr>
              <a:t>()</a:t>
            </a:r>
            <a:r>
              <a:rPr lang="en-US" altLang="en-US" dirty="0" smtClean="0"/>
              <a:t> or </a:t>
            </a:r>
            <a:r>
              <a:rPr lang="en-US" altLang="en-US" dirty="0" err="1" smtClean="0">
                <a:latin typeface="Courier New" panose="02070309020205020404" pitchFamily="49" charset="0"/>
              </a:rPr>
              <a:t>mysqli_connect_error</a:t>
            </a:r>
            <a:r>
              <a:rPr lang="en-US" altLang="en-US" dirty="0" smtClean="0">
                <a:latin typeface="Courier New" panose="02070309020205020404" pitchFamily="49" charset="0"/>
              </a:rPr>
              <a:t>()</a:t>
            </a:r>
            <a:r>
              <a:rPr lang="en-US" altLang="en-US" dirty="0" smtClean="0"/>
              <a:t> functions</a:t>
            </a:r>
            <a:endParaRPr lang="en-US" altLang="en-US" sz="1800" dirty="0" smtClean="0">
              <a:latin typeface="Courier New" panose="02070309020205020404" pitchFamily="49" charset="0"/>
            </a:endParaRPr>
          </a:p>
          <a:p>
            <a:pPr eaLnBrk="1" hangingPunct="1">
              <a:lnSpc>
                <a:spcPct val="90000"/>
              </a:lnSpc>
              <a:buFontTx/>
              <a:buNone/>
            </a:pPr>
            <a:endParaRPr lang="en-US" altLang="en-US" sz="1800" dirty="0" smtClean="0">
              <a:latin typeface="Courier New" panose="02070309020205020404" pitchFamily="49" charset="0"/>
            </a:endParaRPr>
          </a:p>
          <a:p>
            <a:pPr eaLnBrk="1" hangingPunct="1">
              <a:lnSpc>
                <a:spcPct val="90000"/>
              </a:lnSpc>
              <a:buFontTx/>
              <a:buNone/>
            </a:pP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DBConnect</a:t>
            </a:r>
            <a:r>
              <a:rPr lang="en-US" altLang="en-US" sz="1600" dirty="0" smtClean="0">
                <a:latin typeface="Courier New" panose="02070309020205020404" pitchFamily="49" charset="0"/>
              </a:rPr>
              <a:t> = @new </a:t>
            </a:r>
            <a:r>
              <a:rPr lang="en-US" altLang="en-US" sz="1600" dirty="0" err="1" smtClean="0">
                <a:latin typeface="Courier New" panose="02070309020205020404" pitchFamily="49" charset="0"/>
              </a:rPr>
              <a:t>mysqli</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php.db</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dgosselin</a:t>
            </a:r>
            <a:r>
              <a:rPr lang="en-US" altLang="en-US" sz="1600" dirty="0" smtClean="0">
                <a:latin typeface="Courier New" panose="02070309020205020404" pitchFamily="49" charset="0"/>
              </a:rPr>
              <a:t>", "rosebud");</a:t>
            </a:r>
          </a:p>
          <a:p>
            <a:pPr eaLnBrk="1" hangingPunct="1">
              <a:lnSpc>
                <a:spcPct val="90000"/>
              </a:lnSpc>
              <a:buFontTx/>
              <a:buNone/>
            </a:pPr>
            <a:r>
              <a:rPr lang="en-US" altLang="en-US" sz="1600" dirty="0" smtClean="0">
                <a:latin typeface="Courier New" panose="02070309020205020404" pitchFamily="49" charset="0"/>
              </a:rPr>
              <a:t>if ($</a:t>
            </a:r>
            <a:r>
              <a:rPr lang="en-US" altLang="en-US" sz="1600" dirty="0" err="1" smtClean="0">
                <a:latin typeface="Courier New" panose="02070309020205020404" pitchFamily="49" charset="0"/>
              </a:rPr>
              <a:t>DBConnect</a:t>
            </a:r>
            <a:r>
              <a:rPr lang="en-US" altLang="en-US" sz="1600" dirty="0" smtClean="0">
                <a:latin typeface="Courier New" panose="02070309020205020404" pitchFamily="49" charset="0"/>
              </a:rPr>
              <a:t>-&gt;</a:t>
            </a:r>
            <a:r>
              <a:rPr lang="en-US" altLang="en-US" sz="1600" dirty="0" err="1" smtClean="0">
                <a:latin typeface="Courier New" panose="02070309020205020404" pitchFamily="49" charset="0"/>
              </a:rPr>
              <a:t>connect_errno</a:t>
            </a:r>
            <a:r>
              <a:rPr lang="en-US" altLang="en-US" sz="1600" dirty="0" smtClean="0">
                <a:latin typeface="Courier New" panose="02070309020205020404" pitchFamily="49" charset="0"/>
              </a:rPr>
              <a:t>){</a:t>
            </a:r>
          </a:p>
          <a:p>
            <a:pPr eaLnBrk="1" hangingPunct="1">
              <a:lnSpc>
                <a:spcPct val="90000"/>
              </a:lnSpc>
              <a:buFontTx/>
              <a:buNone/>
            </a:pPr>
            <a:r>
              <a:rPr lang="en-US" altLang="en-US" sz="1600" dirty="0" smtClean="0">
                <a:latin typeface="Courier New" panose="02070309020205020404" pitchFamily="49" charset="0"/>
              </a:rPr>
              <a:t>      echo("&lt;p&gt;Unable to connect to the database server.&lt;/p&gt;"</a:t>
            </a:r>
          </a:p>
          <a:p>
            <a:pPr eaLnBrk="1" hangingPunct="1">
              <a:lnSpc>
                <a:spcPct val="90000"/>
              </a:lnSpc>
              <a:buFontTx/>
              <a:buNone/>
            </a:pPr>
            <a:r>
              <a:rPr lang="en-US" altLang="en-US" sz="1600" dirty="0" smtClean="0">
                <a:latin typeface="Courier New" panose="02070309020205020404" pitchFamily="49" charset="0"/>
              </a:rPr>
              <a:t>      . "&lt;p&gt;Error code " . $</a:t>
            </a:r>
            <a:r>
              <a:rPr lang="en-US" altLang="en-US" sz="1600" dirty="0" err="1" smtClean="0">
                <a:latin typeface="Courier New" panose="02070309020205020404" pitchFamily="49" charset="0"/>
              </a:rPr>
              <a:t>DBConnect</a:t>
            </a:r>
            <a:r>
              <a:rPr lang="en-US" altLang="en-US" sz="1600" dirty="0" smtClean="0">
                <a:latin typeface="Courier New" panose="02070309020205020404" pitchFamily="49" charset="0"/>
              </a:rPr>
              <a:t>-&gt;</a:t>
            </a:r>
            <a:r>
              <a:rPr lang="en-US" altLang="en-US" sz="1600" dirty="0" err="1" smtClean="0">
                <a:latin typeface="Courier New" panose="02070309020205020404" pitchFamily="49" charset="0"/>
              </a:rPr>
              <a:t>connect_errno</a:t>
            </a:r>
            <a:endParaRPr lang="en-US" altLang="en-US" sz="1600" dirty="0" smtClean="0">
              <a:latin typeface="Courier New" panose="02070309020205020404" pitchFamily="49" charset="0"/>
            </a:endParaRPr>
          </a:p>
          <a:p>
            <a:pPr eaLnBrk="1" hangingPunct="1">
              <a:lnSpc>
                <a:spcPct val="90000"/>
              </a:lnSpc>
              <a:buFontTx/>
              <a:buNone/>
            </a:pPr>
            <a:r>
              <a:rPr lang="en-US" altLang="en-US" sz="1600" dirty="0" smtClean="0">
                <a:latin typeface="Courier New" panose="02070309020205020404" pitchFamily="49" charset="0"/>
              </a:rPr>
              <a:t>      . ": " . $</a:t>
            </a:r>
            <a:r>
              <a:rPr lang="en-US" altLang="en-US" sz="1600" dirty="0" err="1" smtClean="0">
                <a:latin typeface="Courier New" panose="02070309020205020404" pitchFamily="49" charset="0"/>
              </a:rPr>
              <a:t>DBConnect</a:t>
            </a:r>
            <a:r>
              <a:rPr lang="en-US" altLang="en-US" sz="1600" dirty="0" smtClean="0">
                <a:latin typeface="Courier New" panose="02070309020205020404" pitchFamily="49" charset="0"/>
              </a:rPr>
              <a:t>-&gt;</a:t>
            </a:r>
            <a:r>
              <a:rPr lang="en-US" altLang="en-US" sz="1600" dirty="0" err="1" smtClean="0">
                <a:latin typeface="Courier New" panose="02070309020205020404" pitchFamily="49" charset="0"/>
              </a:rPr>
              <a:t>connect_error</a:t>
            </a:r>
            <a:r>
              <a:rPr lang="en-US" altLang="en-US" sz="1600" dirty="0" smtClean="0">
                <a:latin typeface="Courier New" panose="02070309020205020404" pitchFamily="49" charset="0"/>
              </a:rPr>
              <a:t>. "&lt;/p&gt;\n";</a:t>
            </a:r>
          </a:p>
          <a:p>
            <a:pPr eaLnBrk="1" hangingPunct="1">
              <a:lnSpc>
                <a:spcPct val="90000"/>
              </a:lnSpc>
              <a:buFontTx/>
              <a:buNone/>
            </a:pPr>
            <a:r>
              <a:rPr lang="en-US" altLang="en-US" sz="1600" dirty="0" smtClean="0">
                <a:latin typeface="Courier New" panose="02070309020205020404" pitchFamily="49" charset="0"/>
              </a:rPr>
              <a:t>} else </a:t>
            </a:r>
            <a:r>
              <a:rPr lang="en-US" altLang="en-US" sz="1600" dirty="0" smtClean="0">
                <a:latin typeface="Courier New" panose="02070309020205020404" pitchFamily="49" charset="0"/>
              </a:rPr>
              <a:t>{</a:t>
            </a:r>
          </a:p>
          <a:p>
            <a:pPr eaLnBrk="1" hangingPunct="1">
              <a:lnSpc>
                <a:spcPct val="90000"/>
              </a:lnSpc>
              <a:buFontTx/>
              <a:buNone/>
            </a:pPr>
            <a:r>
              <a:rPr lang="en-US" altLang="en-US" sz="1600" dirty="0" smtClean="0">
                <a:latin typeface="Courier New" panose="02070309020205020404" pitchFamily="49" charset="0"/>
              </a:rPr>
              <a:t>		//</a:t>
            </a:r>
            <a:r>
              <a:rPr lang="en-US" altLang="en-US" sz="1600" dirty="0" smtClean="0">
                <a:latin typeface="Courier New" panose="02070309020205020404" pitchFamily="49" charset="0"/>
              </a:rPr>
              <a:t>code to execute if the connection fails</a:t>
            </a:r>
          </a:p>
          <a:p>
            <a:pPr eaLnBrk="1" hangingPunct="1">
              <a:lnSpc>
                <a:spcPct val="90000"/>
              </a:lnSpc>
              <a:buFontTx/>
              <a:buNone/>
            </a:pPr>
            <a:r>
              <a:rPr lang="en-US" altLang="en-US" sz="1600" dirty="0" smtClean="0">
                <a:latin typeface="Courier New" panose="02070309020205020404" pitchFamily="49" charset="0"/>
              </a:rPr>
              <a:t>}</a:t>
            </a:r>
          </a:p>
        </p:txBody>
      </p:sp>
    </p:spTree>
    <p:extLst>
      <p:ext uri="{BB962C8B-B14F-4D97-AF65-F5344CB8AC3E}">
        <p14:creationId xmlns="" xmlns:p14="http://schemas.microsoft.com/office/powerpoint/2010/main" val="163787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285F5581-F642-471C-AD0D-B0AC9BEAAB55}" type="slidenum">
              <a:rPr lang="en-US" altLang="en-US"/>
              <a:pPr eaLnBrk="1" hangingPunct="1"/>
              <a:t>13</a:t>
            </a:fld>
            <a:endParaRPr lang="en-US" altLang="en-US"/>
          </a:p>
        </p:txBody>
      </p:sp>
      <p:sp>
        <p:nvSpPr>
          <p:cNvPr id="1638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6388" name="Rectangle 2"/>
          <p:cNvSpPr>
            <a:spLocks noGrp="1" noChangeArrowheads="1"/>
          </p:cNvSpPr>
          <p:nvPr>
            <p:ph type="title"/>
          </p:nvPr>
        </p:nvSpPr>
        <p:spPr/>
        <p:txBody>
          <a:bodyPr/>
          <a:lstStyle/>
          <a:p>
            <a:pPr eaLnBrk="1" hangingPunct="1"/>
            <a:r>
              <a:rPr lang="en-US" altLang="en-US" sz="4000" smtClean="0"/>
              <a:t>Executing SQL Statements</a:t>
            </a:r>
          </a:p>
        </p:txBody>
      </p:sp>
      <p:sp>
        <p:nvSpPr>
          <p:cNvPr id="21509" name="Rectangle 3"/>
          <p:cNvSpPr>
            <a:spLocks noGrp="1" noChangeArrowheads="1"/>
          </p:cNvSpPr>
          <p:nvPr>
            <p:ph type="body" idx="1"/>
          </p:nvPr>
        </p:nvSpPr>
        <p:spPr/>
        <p:txBody>
          <a:bodyPr/>
          <a:lstStyle/>
          <a:p>
            <a:pPr eaLnBrk="1" hangingPunct="1">
              <a:defRPr/>
            </a:pPr>
            <a:r>
              <a:rPr lang="en-US" dirty="0" smtClean="0"/>
              <a:t>With object-oriented style, use the </a:t>
            </a:r>
            <a:r>
              <a:rPr lang="en-US" dirty="0" smtClean="0">
                <a:latin typeface="Courier New" pitchFamily="49" charset="0"/>
              </a:rPr>
              <a:t>query()</a:t>
            </a:r>
            <a:r>
              <a:rPr lang="en-US" dirty="0" smtClean="0"/>
              <a:t> method of the </a:t>
            </a:r>
            <a:r>
              <a:rPr lang="en-US" dirty="0" smtClean="0">
                <a:latin typeface="Courier New" pitchFamily="49" charset="0"/>
              </a:rPr>
              <a:t>mysqli</a:t>
            </a:r>
            <a:r>
              <a:rPr lang="en-US" dirty="0" smtClean="0"/>
              <a:t> class</a:t>
            </a:r>
          </a:p>
          <a:p>
            <a:pPr eaLnBrk="1" hangingPunct="1">
              <a:defRPr/>
            </a:pPr>
            <a:endParaRPr lang="en-US" dirty="0" smtClean="0"/>
          </a:p>
          <a:p>
            <a:pPr eaLnBrk="1" hangingPunct="1">
              <a:defRPr/>
            </a:pPr>
            <a:r>
              <a:rPr lang="en-US" dirty="0" smtClean="0"/>
              <a:t>To </a:t>
            </a:r>
            <a:r>
              <a:rPr lang="en-US" dirty="0" smtClean="0"/>
              <a:t>return the fields in the current row of a resultset into an indexed array use:</a:t>
            </a:r>
          </a:p>
          <a:p>
            <a:pPr lvl="1" eaLnBrk="1" hangingPunct="1">
              <a:defRPr/>
            </a:pPr>
            <a:r>
              <a:rPr lang="en-US" dirty="0" smtClean="0"/>
              <a:t>The </a:t>
            </a:r>
            <a:r>
              <a:rPr lang="en-US" sz="2800" dirty="0" smtClean="0">
                <a:latin typeface="Courier New" pitchFamily="49" charset="0"/>
                <a:ea typeface="+mn-ea"/>
                <a:cs typeface="+mn-cs"/>
              </a:rPr>
              <a:t>fetch_row() </a:t>
            </a:r>
            <a:r>
              <a:rPr lang="en-US" dirty="0" smtClean="0"/>
              <a:t>method of the </a:t>
            </a:r>
            <a:r>
              <a:rPr lang="en-US" sz="2800" dirty="0" smtClean="0">
                <a:latin typeface="Courier New" pitchFamily="49" charset="0"/>
                <a:ea typeface="+mn-ea"/>
                <a:cs typeface="+mn-cs"/>
              </a:rPr>
              <a:t>mysqli</a:t>
            </a:r>
            <a:r>
              <a:rPr lang="en-US" dirty="0" smtClean="0"/>
              <a:t> class</a:t>
            </a:r>
          </a:p>
          <a:p>
            <a:pPr eaLnBrk="1" hangingPunct="1">
              <a:defRPr/>
            </a:pPr>
            <a:endParaRPr lang="en-US" dirty="0" smtClean="0"/>
          </a:p>
          <a:p>
            <a:pPr eaLnBrk="1" hangingPunct="1">
              <a:defRPr/>
            </a:pPr>
            <a:r>
              <a:rPr lang="en-US" dirty="0" smtClean="0"/>
              <a:t>To </a:t>
            </a:r>
            <a:r>
              <a:rPr lang="en-US" dirty="0" smtClean="0"/>
              <a:t>return the fields in the current row of a resultset into an associative array use:</a:t>
            </a:r>
          </a:p>
          <a:p>
            <a:pPr lvl="1" eaLnBrk="1" hangingPunct="1">
              <a:defRPr/>
            </a:pPr>
            <a:r>
              <a:rPr lang="en-US" dirty="0" smtClean="0"/>
              <a:t>The </a:t>
            </a:r>
            <a:r>
              <a:rPr lang="en-US" sz="2800" dirty="0" smtClean="0">
                <a:latin typeface="Courier New" pitchFamily="49" charset="0"/>
                <a:ea typeface="+mn-ea"/>
                <a:cs typeface="+mn-cs"/>
              </a:rPr>
              <a:t>fetch_assoc() </a:t>
            </a:r>
            <a:r>
              <a:rPr lang="en-US" dirty="0" smtClean="0"/>
              <a:t>method of the </a:t>
            </a:r>
            <a:r>
              <a:rPr lang="en-US" sz="2800" dirty="0" smtClean="0">
                <a:latin typeface="Courier New" pitchFamily="49" charset="0"/>
                <a:ea typeface="+mn-ea"/>
                <a:cs typeface="+mn-cs"/>
              </a:rPr>
              <a:t>msqli</a:t>
            </a:r>
            <a:r>
              <a:rPr lang="en-US" dirty="0" smtClean="0">
                <a:latin typeface="Courier New" pitchFamily="49" charset="0"/>
              </a:rPr>
              <a:t> </a:t>
            </a:r>
            <a:r>
              <a:rPr lang="en-US" dirty="0" smtClean="0"/>
              <a:t>class</a:t>
            </a:r>
          </a:p>
        </p:txBody>
      </p:sp>
    </p:spTree>
    <p:extLst>
      <p:ext uri="{BB962C8B-B14F-4D97-AF65-F5344CB8AC3E}">
        <p14:creationId xmlns="" xmlns:p14="http://schemas.microsoft.com/office/powerpoint/2010/main" val="335243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D3814244-D220-4614-B2A2-676D565D5651}" type="slidenum">
              <a:rPr lang="en-US" altLang="en-US"/>
              <a:pPr eaLnBrk="1" hangingPunct="1"/>
              <a:t>14</a:t>
            </a:fld>
            <a:endParaRPr lang="en-US" altLang="en-US"/>
          </a:p>
        </p:txBody>
      </p:sp>
      <p:sp>
        <p:nvSpPr>
          <p:cNvPr id="1741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7412" name="Rectangle 2"/>
          <p:cNvSpPr>
            <a:spLocks noGrp="1" noChangeArrowheads="1"/>
          </p:cNvSpPr>
          <p:nvPr>
            <p:ph type="title"/>
          </p:nvPr>
        </p:nvSpPr>
        <p:spPr/>
        <p:txBody>
          <a:bodyPr>
            <a:normAutofit/>
          </a:bodyPr>
          <a:lstStyle/>
          <a:p>
            <a:pPr eaLnBrk="1" hangingPunct="1"/>
            <a:r>
              <a:rPr lang="en-US" altLang="en-US" sz="4000" dirty="0" smtClean="0"/>
              <a:t>Executing SQL </a:t>
            </a:r>
            <a:r>
              <a:rPr lang="en-US" altLang="en-US" sz="4000" dirty="0" smtClean="0"/>
              <a:t>Statements</a:t>
            </a:r>
            <a:endParaRPr lang="en-US" altLang="en-US" sz="4000" dirty="0" smtClean="0"/>
          </a:p>
        </p:txBody>
      </p:sp>
      <p:sp>
        <p:nvSpPr>
          <p:cNvPr id="17413" name="Rectangle 3"/>
          <p:cNvSpPr>
            <a:spLocks noGrp="1" noChangeArrowheads="1"/>
          </p:cNvSpPr>
          <p:nvPr>
            <p:ph type="body" idx="1"/>
          </p:nvPr>
        </p:nvSpPr>
        <p:spPr>
          <a:xfrm>
            <a:off x="457200" y="1524000"/>
            <a:ext cx="8229600" cy="4602163"/>
          </a:xfrm>
        </p:spPr>
        <p:txBody>
          <a:bodyPr>
            <a:normAutofit/>
          </a:bodyPr>
          <a:lstStyle/>
          <a:p>
            <a:pPr>
              <a:buFontTx/>
              <a:buNone/>
            </a:pP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TableName</a:t>
            </a:r>
            <a:r>
              <a:rPr lang="en-US" altLang="en-US" sz="1600" dirty="0" smtClean="0">
                <a:latin typeface="Courier New" panose="02070309020205020404" pitchFamily="49" charset="0"/>
                <a:cs typeface="Courier New" panose="02070309020205020404" pitchFamily="49" charset="0"/>
              </a:rPr>
              <a:t> = "</a:t>
            </a:r>
            <a:r>
              <a:rPr lang="en-US" altLang="en-US" sz="1600" dirty="0" err="1" smtClean="0">
                <a:latin typeface="Courier New" panose="02070309020205020404" pitchFamily="49" charset="0"/>
                <a:cs typeface="Courier New" panose="02070309020205020404" pitchFamily="49" charset="0"/>
              </a:rPr>
              <a:t>company_cars</a:t>
            </a:r>
            <a:r>
              <a:rPr lang="en-US" altLang="en-US" sz="1600" dirty="0" smtClean="0">
                <a:latin typeface="Courier New" panose="02070309020205020404" pitchFamily="49" charset="0"/>
                <a:cs typeface="Courier New" panose="02070309020205020404" pitchFamily="49" charset="0"/>
              </a:rPr>
              <a:t>";</a:t>
            </a:r>
          </a:p>
          <a:p>
            <a:pPr>
              <a:buFontTx/>
              <a:buNone/>
            </a:pP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SQLstring</a:t>
            </a:r>
            <a:r>
              <a:rPr lang="en-US" altLang="en-US" sz="1600" dirty="0" smtClean="0">
                <a:latin typeface="Courier New" panose="02070309020205020404" pitchFamily="49" charset="0"/>
                <a:cs typeface="Courier New" panose="02070309020205020404" pitchFamily="49" charset="0"/>
              </a:rPr>
              <a:t> = "SELECT * FROM $</a:t>
            </a:r>
            <a:r>
              <a:rPr lang="en-US" altLang="en-US" sz="1600" dirty="0" err="1" smtClean="0">
                <a:latin typeface="Courier New" panose="02070309020205020404" pitchFamily="49" charset="0"/>
                <a:cs typeface="Courier New" panose="02070309020205020404" pitchFamily="49" charset="0"/>
              </a:rPr>
              <a:t>TableName</a:t>
            </a:r>
            <a:r>
              <a:rPr lang="en-US" altLang="en-US" sz="1600" dirty="0" smtClean="0">
                <a:latin typeface="Courier New" panose="02070309020205020404" pitchFamily="49" charset="0"/>
                <a:cs typeface="Courier New" panose="02070309020205020404" pitchFamily="49" charset="0"/>
              </a:rPr>
              <a:t>";</a:t>
            </a:r>
          </a:p>
          <a:p>
            <a:pPr>
              <a:buFontTx/>
              <a:buNone/>
            </a:pP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QueryResult</a:t>
            </a:r>
            <a:r>
              <a:rPr lang="en-US" altLang="en-US" sz="1600" dirty="0" smtClean="0">
                <a:latin typeface="Courier New" panose="02070309020205020404" pitchFamily="49" charset="0"/>
                <a:cs typeface="Courier New" panose="02070309020205020404" pitchFamily="49" charset="0"/>
              </a:rPr>
              <a:t> = @$</a:t>
            </a:r>
            <a:r>
              <a:rPr lang="en-US" altLang="en-US" sz="1600" dirty="0" err="1" smtClean="0">
                <a:latin typeface="Courier New" panose="02070309020205020404" pitchFamily="49" charset="0"/>
                <a:cs typeface="Courier New" panose="02070309020205020404" pitchFamily="49" charset="0"/>
              </a:rPr>
              <a:t>DBConnect</a:t>
            </a:r>
            <a:r>
              <a:rPr lang="en-US" altLang="en-US" sz="1600" dirty="0" smtClean="0">
                <a:latin typeface="Courier New" panose="02070309020205020404" pitchFamily="49" charset="0"/>
                <a:cs typeface="Courier New" panose="02070309020205020404" pitchFamily="49" charset="0"/>
              </a:rPr>
              <a:t>-&gt;query($</a:t>
            </a:r>
            <a:r>
              <a:rPr lang="en-US" altLang="en-US" sz="1600" dirty="0" err="1" smtClean="0">
                <a:latin typeface="Courier New" panose="02070309020205020404" pitchFamily="49" charset="0"/>
                <a:cs typeface="Courier New" panose="02070309020205020404" pitchFamily="49" charset="0"/>
              </a:rPr>
              <a:t>SQLstring</a:t>
            </a:r>
            <a:r>
              <a:rPr lang="en-US" altLang="en-US" sz="1600" dirty="0" smtClean="0">
                <a:latin typeface="Courier New" panose="02070309020205020404" pitchFamily="49" charset="0"/>
                <a:cs typeface="Courier New" panose="02070309020205020404" pitchFamily="49" charset="0"/>
              </a:rPr>
              <a:t>);</a:t>
            </a:r>
          </a:p>
          <a:p>
            <a:pPr>
              <a:buFontTx/>
              <a:buNone/>
            </a:pPr>
            <a:r>
              <a:rPr lang="en-US" altLang="en-US" sz="1600" dirty="0" smtClean="0">
                <a:latin typeface="Courier New" panose="02070309020205020404" pitchFamily="49" charset="0"/>
                <a:cs typeface="Courier New" panose="02070309020205020404" pitchFamily="49" charset="0"/>
              </a:rPr>
              <a:t>if ($</a:t>
            </a:r>
            <a:r>
              <a:rPr lang="en-US" altLang="en-US" sz="1600" dirty="0" err="1" smtClean="0">
                <a:latin typeface="Courier New" panose="02070309020205020404" pitchFamily="49" charset="0"/>
                <a:cs typeface="Courier New" panose="02070309020205020404" pitchFamily="49" charset="0"/>
              </a:rPr>
              <a:t>QueryResult</a:t>
            </a:r>
            <a:r>
              <a:rPr lang="en-US" altLang="en-US" sz="1600" dirty="0" smtClean="0">
                <a:latin typeface="Courier New" panose="02070309020205020404" pitchFamily="49" charset="0"/>
                <a:cs typeface="Courier New" panose="02070309020205020404" pitchFamily="49" charset="0"/>
              </a:rPr>
              <a:t> === FALSE</a:t>
            </a:r>
            <a:r>
              <a:rPr lang="en-US" altLang="en-US" sz="1600" dirty="0" smtClean="0">
                <a:latin typeface="Courier New" panose="02070309020205020404" pitchFamily="49" charset="0"/>
                <a:cs typeface="Courier New" panose="02070309020205020404" pitchFamily="49" charset="0"/>
              </a:rPr>
              <a:t>){</a:t>
            </a:r>
            <a:endParaRPr lang="en-US" altLang="en-US" sz="1600" dirty="0" smtClean="0">
              <a:latin typeface="Courier New" panose="02070309020205020404" pitchFamily="49" charset="0"/>
              <a:cs typeface="Courier New" panose="02070309020205020404" pitchFamily="49" charset="0"/>
            </a:endParaRPr>
          </a:p>
          <a:p>
            <a:pPr>
              <a:buFontTx/>
              <a:buNone/>
            </a:pPr>
            <a:r>
              <a:rPr lang="en-US" altLang="en-US" sz="1600" dirty="0" smtClean="0">
                <a:latin typeface="Courier New" panose="02070309020205020404" pitchFamily="49" charset="0"/>
                <a:cs typeface="Courier New" panose="02070309020205020404" pitchFamily="49" charset="0"/>
              </a:rPr>
              <a:t>     echo "&lt;p&gt;Unable to execute the query. " .</a:t>
            </a:r>
          </a:p>
          <a:p>
            <a:pPr>
              <a:buFontTx/>
              <a:buNone/>
            </a:pPr>
            <a:r>
              <a:rPr lang="en-US" altLang="en-US" sz="1600" dirty="0" smtClean="0">
                <a:latin typeface="Courier New" panose="02070309020205020404" pitchFamily="49" charset="0"/>
                <a:cs typeface="Courier New" panose="02070309020205020404" pitchFamily="49" charset="0"/>
              </a:rPr>
              <a:t>          "Error code " . $</a:t>
            </a:r>
            <a:r>
              <a:rPr lang="en-US" altLang="en-US" sz="1600" dirty="0" err="1" smtClean="0">
                <a:latin typeface="Courier New" panose="02070309020205020404" pitchFamily="49" charset="0"/>
                <a:cs typeface="Courier New" panose="02070309020205020404" pitchFamily="49" charset="0"/>
              </a:rPr>
              <a:t>DBConnect</a:t>
            </a:r>
            <a:r>
              <a:rPr lang="en-US" altLang="en-US" sz="1600" dirty="0" smtClean="0">
                <a:latin typeface="Courier New" panose="02070309020205020404" pitchFamily="49" charset="0"/>
                <a:cs typeface="Courier New" panose="02070309020205020404" pitchFamily="49" charset="0"/>
              </a:rPr>
              <a:t>-&gt;</a:t>
            </a:r>
            <a:r>
              <a:rPr lang="en-US" altLang="en-US" sz="1600" dirty="0" err="1" smtClean="0">
                <a:latin typeface="Courier New" panose="02070309020205020404" pitchFamily="49" charset="0"/>
                <a:cs typeface="Courier New" panose="02070309020205020404" pitchFamily="49" charset="0"/>
              </a:rPr>
              <a:t>errno</a:t>
            </a:r>
            <a:r>
              <a:rPr lang="en-US" altLang="en-US" sz="1600" dirty="0" smtClean="0">
                <a:latin typeface="Courier New" panose="02070309020205020404" pitchFamily="49" charset="0"/>
                <a:cs typeface="Courier New" panose="02070309020205020404" pitchFamily="49" charset="0"/>
              </a:rPr>
              <a:t> .</a:t>
            </a:r>
          </a:p>
          <a:p>
            <a:pPr>
              <a:buFontTx/>
              <a:buNone/>
            </a:pPr>
            <a:r>
              <a:rPr lang="en-US" altLang="en-US" sz="1600" dirty="0" smtClean="0">
                <a:latin typeface="Courier New" panose="02070309020205020404" pitchFamily="49" charset="0"/>
                <a:cs typeface="Courier New" panose="02070309020205020404" pitchFamily="49" charset="0"/>
              </a:rPr>
              <a:t>          ": " . $</a:t>
            </a:r>
            <a:r>
              <a:rPr lang="en-US" altLang="en-US" sz="1600" dirty="0" err="1" smtClean="0">
                <a:latin typeface="Courier New" panose="02070309020205020404" pitchFamily="49" charset="0"/>
                <a:cs typeface="Courier New" panose="02070309020205020404" pitchFamily="49" charset="0"/>
              </a:rPr>
              <a:t>DBConnect</a:t>
            </a:r>
            <a:r>
              <a:rPr lang="en-US" altLang="en-US" sz="1600" dirty="0" smtClean="0">
                <a:latin typeface="Courier New" panose="02070309020205020404" pitchFamily="49" charset="0"/>
                <a:cs typeface="Courier New" panose="02070309020205020404" pitchFamily="49" charset="0"/>
              </a:rPr>
              <a:t>-&gt;error . "&lt;/p&gt;\n";</a:t>
            </a:r>
          </a:p>
          <a:p>
            <a:pPr>
              <a:buFontTx/>
              <a:buNone/>
            </a:pPr>
            <a:r>
              <a:rPr lang="en-US" altLang="en-US" sz="1600" dirty="0" smtClean="0">
                <a:latin typeface="Courier New" panose="02070309020205020404" pitchFamily="49" charset="0"/>
                <a:cs typeface="Courier New" panose="02070309020205020404" pitchFamily="49" charset="0"/>
              </a:rPr>
              <a:t>} else </a:t>
            </a:r>
            <a:r>
              <a:rPr lang="en-US" altLang="en-US" sz="1600" dirty="0" smtClean="0">
                <a:latin typeface="Courier New" panose="02070309020205020404" pitchFamily="49" charset="0"/>
                <a:cs typeface="Courier New" panose="02070309020205020404" pitchFamily="49" charset="0"/>
              </a:rPr>
              <a:t>{</a:t>
            </a:r>
          </a:p>
          <a:p>
            <a:pPr>
              <a:buFontTx/>
              <a:buNone/>
            </a:pPr>
            <a:r>
              <a:rPr lang="en-US" altLang="en-US" sz="1600" dirty="0" smtClean="0">
                <a:latin typeface="Courier New" panose="02070309020205020404" pitchFamily="49" charset="0"/>
                <a:cs typeface="Courier New" panose="02070309020205020404" pitchFamily="49" charset="0"/>
              </a:rPr>
              <a:t>     echo "&lt;table width='100%' border='1'&gt;\n";</a:t>
            </a:r>
          </a:p>
          <a:p>
            <a:pPr>
              <a:buFontTx/>
              <a:buNone/>
            </a:pPr>
            <a:r>
              <a:rPr lang="en-US" altLang="en-US" sz="1600" dirty="0" smtClean="0">
                <a:latin typeface="Courier New" panose="02070309020205020404" pitchFamily="49" charset="0"/>
                <a:cs typeface="Courier New" panose="02070309020205020404" pitchFamily="49" charset="0"/>
              </a:rPr>
              <a:t>     echo "&lt;</a:t>
            </a:r>
            <a:r>
              <a:rPr lang="en-US" altLang="en-US" sz="1600" dirty="0" err="1" smtClean="0">
                <a:latin typeface="Courier New" panose="02070309020205020404" pitchFamily="49" charset="0"/>
                <a:cs typeface="Courier New" panose="02070309020205020404" pitchFamily="49" charset="0"/>
              </a:rPr>
              <a:t>tr</a:t>
            </a:r>
            <a:r>
              <a:rPr lang="en-US" altLang="en-US" sz="1600" dirty="0" smtClean="0">
                <a:latin typeface="Courier New" panose="02070309020205020404" pitchFamily="49" charset="0"/>
                <a:cs typeface="Courier New" panose="02070309020205020404" pitchFamily="49" charset="0"/>
              </a:rPr>
              <a:t>&gt;&lt;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&gt;License&lt;/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&gt;Make&lt;/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&gt;Model&lt;/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 .</a:t>
            </a:r>
          </a:p>
          <a:p>
            <a:pPr>
              <a:buFontTx/>
              <a:buNone/>
            </a:pPr>
            <a:r>
              <a:rPr lang="en-US" altLang="en-US" sz="1600" dirty="0" smtClean="0">
                <a:latin typeface="Courier New" panose="02070309020205020404" pitchFamily="49" charset="0"/>
                <a:cs typeface="Courier New" panose="02070309020205020404" pitchFamily="49" charset="0"/>
              </a:rPr>
              <a:t>          "&lt;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&gt;Mileage&lt;/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&gt;Year&lt;/</a:t>
            </a:r>
            <a:r>
              <a:rPr lang="en-US" altLang="en-US" sz="1600" dirty="0" err="1" smtClean="0">
                <a:latin typeface="Courier New" panose="02070309020205020404" pitchFamily="49" charset="0"/>
                <a:cs typeface="Courier New" panose="02070309020205020404" pitchFamily="49" charset="0"/>
              </a:rPr>
              <a:t>th</a:t>
            </a:r>
            <a:r>
              <a:rPr lang="en-US" altLang="en-US" sz="1600" dirty="0" smtClean="0">
                <a:latin typeface="Courier New" panose="02070309020205020404" pitchFamily="49" charset="0"/>
                <a:cs typeface="Courier New" panose="02070309020205020404" pitchFamily="49" charset="0"/>
              </a:rPr>
              <a:t>&gt;&lt;/</a:t>
            </a:r>
            <a:r>
              <a:rPr lang="en-US" altLang="en-US" sz="1600" dirty="0" err="1" smtClean="0">
                <a:latin typeface="Courier New" panose="02070309020205020404" pitchFamily="49" charset="0"/>
                <a:cs typeface="Courier New" panose="02070309020205020404" pitchFamily="49" charset="0"/>
              </a:rPr>
              <a:t>tr</a:t>
            </a:r>
            <a:r>
              <a:rPr lang="en-US" altLang="en-US" sz="1600" dirty="0" smtClean="0">
                <a:latin typeface="Courier New" panose="02070309020205020404" pitchFamily="49" charset="0"/>
                <a:cs typeface="Courier New" panose="02070309020205020404" pitchFamily="49" charset="0"/>
              </a:rPr>
              <a:t>&gt;\n";</a:t>
            </a:r>
          </a:p>
          <a:p>
            <a:pPr eaLnBrk="1" hangingPunct="1">
              <a:lnSpc>
                <a:spcPct val="75000"/>
              </a:lnSpc>
              <a:buFontTx/>
              <a:buNone/>
            </a:pPr>
            <a:r>
              <a:rPr lang="en-US" altLang="en-US" sz="1600" dirty="0" smtClean="0">
                <a:latin typeface="Courier New" panose="02070309020205020404" pitchFamily="49" charset="0"/>
              </a:rPr>
              <a:t>}</a:t>
            </a:r>
            <a:endParaRPr lang="en-US" altLang="en-US" sz="1600" dirty="0" smtClean="0">
              <a:latin typeface="Courier New" panose="02070309020205020404" pitchFamily="49" charset="0"/>
            </a:endParaRPr>
          </a:p>
        </p:txBody>
      </p:sp>
    </p:spTree>
    <p:extLst>
      <p:ext uri="{BB962C8B-B14F-4D97-AF65-F5344CB8AC3E}">
        <p14:creationId xmlns="" xmlns:p14="http://schemas.microsoft.com/office/powerpoint/2010/main" val="56333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608AC91F-5BA9-4F0C-9ECA-A4A8F59BFECB}" type="slidenum">
              <a:rPr lang="en-US" altLang="en-US"/>
              <a:pPr eaLnBrk="1" hangingPunct="1"/>
              <a:t>15</a:t>
            </a:fld>
            <a:endParaRPr lang="en-US" altLang="en-US"/>
          </a:p>
        </p:txBody>
      </p:sp>
      <p:sp>
        <p:nvSpPr>
          <p:cNvPr id="1843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8436" name="Rectangle 2"/>
          <p:cNvSpPr>
            <a:spLocks noGrp="1" noChangeArrowheads="1"/>
          </p:cNvSpPr>
          <p:nvPr>
            <p:ph type="title"/>
          </p:nvPr>
        </p:nvSpPr>
        <p:spPr/>
        <p:txBody>
          <a:bodyPr>
            <a:normAutofit/>
          </a:bodyPr>
          <a:lstStyle/>
          <a:p>
            <a:pPr eaLnBrk="1" hangingPunct="1"/>
            <a:r>
              <a:rPr lang="en-US" altLang="en-US" sz="4000" dirty="0" smtClean="0"/>
              <a:t>Executing SQL </a:t>
            </a:r>
            <a:r>
              <a:rPr lang="en-US" altLang="en-US" sz="4000" dirty="0" smtClean="0"/>
              <a:t>Statements</a:t>
            </a:r>
            <a:endParaRPr lang="en-US" altLang="en-US" sz="4000" dirty="0" smtClean="0"/>
          </a:p>
        </p:txBody>
      </p:sp>
      <p:sp>
        <p:nvSpPr>
          <p:cNvPr id="18437" name="Rectangle 3"/>
          <p:cNvSpPr>
            <a:spLocks noGrp="1" noChangeArrowheads="1"/>
          </p:cNvSpPr>
          <p:nvPr>
            <p:ph type="body" idx="1"/>
          </p:nvPr>
        </p:nvSpPr>
        <p:spPr>
          <a:xfrm>
            <a:off x="457200" y="1524000"/>
            <a:ext cx="8229600" cy="4602163"/>
          </a:xfrm>
        </p:spPr>
        <p:txBody>
          <a:bodyPr/>
          <a:lstStyle/>
          <a:p>
            <a:pPr>
              <a:buFontTx/>
              <a:buNone/>
            </a:pPr>
            <a:r>
              <a:rPr lang="en-US" altLang="en-US" sz="1800" smtClean="0"/>
              <a:t>… </a:t>
            </a:r>
          </a:p>
          <a:p>
            <a:pPr>
              <a:buFontTx/>
              <a:buNone/>
            </a:pPr>
            <a:r>
              <a:rPr lang="en-US" altLang="en-US" sz="1800" smtClean="0">
                <a:latin typeface="Courier New" panose="02070309020205020404" pitchFamily="49" charset="0"/>
                <a:cs typeface="Courier New" panose="02070309020205020404" pitchFamily="49" charset="0"/>
              </a:rPr>
              <a:t>while (($Row = $QueryResult-&gt;fetch_row()) !== FALSE) {</a:t>
            </a:r>
          </a:p>
          <a:p>
            <a:pPr>
              <a:buFontTx/>
              <a:buNone/>
            </a:pPr>
            <a:r>
              <a:rPr lang="en-US" altLang="en-US" sz="1800" smtClean="0">
                <a:latin typeface="Courier New" panose="02070309020205020404" pitchFamily="49" charset="0"/>
                <a:cs typeface="Courier New" panose="02070309020205020404" pitchFamily="49" charset="0"/>
              </a:rPr>
              <a:t>          echo "&lt;tr&gt;&lt;td&gt;{$Row[0]}&lt;/td&gt;";</a:t>
            </a:r>
          </a:p>
          <a:p>
            <a:pPr>
              <a:buFontTx/>
              <a:buNone/>
            </a:pPr>
            <a:r>
              <a:rPr lang="en-US" altLang="en-US" sz="1800" smtClean="0">
                <a:latin typeface="Courier New" panose="02070309020205020404" pitchFamily="49" charset="0"/>
                <a:cs typeface="Courier New" panose="02070309020205020404" pitchFamily="49" charset="0"/>
              </a:rPr>
              <a:t>          echo "&lt;td&gt;{$Row[1]}&lt;/td&gt;";</a:t>
            </a:r>
          </a:p>
          <a:p>
            <a:pPr>
              <a:buFontTx/>
              <a:buNone/>
            </a:pPr>
            <a:r>
              <a:rPr lang="en-US" altLang="en-US" sz="1800" smtClean="0">
                <a:latin typeface="Courier New" panose="02070309020205020404" pitchFamily="49" charset="0"/>
                <a:cs typeface="Courier New" panose="02070309020205020404" pitchFamily="49" charset="0"/>
              </a:rPr>
              <a:t>          echo "&lt;td&gt;{$Row[2]}&lt;/td&gt;";</a:t>
            </a:r>
          </a:p>
          <a:p>
            <a:pPr>
              <a:buFontTx/>
              <a:buNone/>
            </a:pPr>
            <a:r>
              <a:rPr lang="en-US" altLang="en-US" sz="1800" smtClean="0">
                <a:latin typeface="Courier New" panose="02070309020205020404" pitchFamily="49" charset="0"/>
                <a:cs typeface="Courier New" panose="02070309020205020404" pitchFamily="49" charset="0"/>
              </a:rPr>
              <a:t>          echo "&lt;td align='right'&gt;{$Row[3]}&lt;/td&gt;";</a:t>
            </a:r>
          </a:p>
          <a:p>
            <a:pPr>
              <a:buFontTx/>
              <a:buNone/>
            </a:pPr>
            <a:r>
              <a:rPr lang="en-US" altLang="en-US" sz="1800" smtClean="0">
                <a:latin typeface="Courier New" panose="02070309020205020404" pitchFamily="49" charset="0"/>
                <a:cs typeface="Courier New" panose="02070309020205020404" pitchFamily="49" charset="0"/>
              </a:rPr>
              <a:t>          echo "&lt;td&gt;{$Row[4]}&lt;/td&gt;&lt;/tr&gt;\n";</a:t>
            </a:r>
          </a:p>
          <a:p>
            <a:pPr>
              <a:buFontTx/>
              <a:buNone/>
            </a:pPr>
            <a:r>
              <a:rPr lang="en-US" altLang="en-US" sz="1800" smtClean="0">
                <a:latin typeface="Courier New" panose="02070309020205020404" pitchFamily="49" charset="0"/>
                <a:cs typeface="Courier New" panose="02070309020205020404" pitchFamily="49" charset="0"/>
              </a:rPr>
              <a:t>     }</a:t>
            </a:r>
          </a:p>
          <a:p>
            <a:pPr>
              <a:buFontTx/>
              <a:buNone/>
            </a:pPr>
            <a:r>
              <a:rPr lang="en-US" altLang="en-US" sz="1800" smtClean="0">
                <a:latin typeface="Courier New" panose="02070309020205020404" pitchFamily="49" charset="0"/>
                <a:cs typeface="Courier New" panose="02070309020205020404" pitchFamily="49" charset="0"/>
              </a:rPr>
              <a:t>     echo "&lt;/table&gt;\n";</a:t>
            </a:r>
          </a:p>
          <a:p>
            <a:pPr>
              <a:buFontTx/>
              <a:buNone/>
            </a:pPr>
            <a:r>
              <a:rPr lang="en-US" altLang="en-US" sz="1800" smtClean="0">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247836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88F50655-2267-46FA-80E1-69EC30B3F431}" type="slidenum">
              <a:rPr lang="en-US" altLang="en-US"/>
              <a:pPr eaLnBrk="1" hangingPunct="1"/>
              <a:t>16</a:t>
            </a:fld>
            <a:endParaRPr lang="en-US" altLang="en-US"/>
          </a:p>
        </p:txBody>
      </p:sp>
      <p:sp>
        <p:nvSpPr>
          <p:cNvPr id="1945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9460" name="Rectangle 2"/>
          <p:cNvSpPr>
            <a:spLocks noGrp="1" noChangeArrowheads="1"/>
          </p:cNvSpPr>
          <p:nvPr>
            <p:ph type="title"/>
          </p:nvPr>
        </p:nvSpPr>
        <p:spPr/>
        <p:txBody>
          <a:bodyPr/>
          <a:lstStyle/>
          <a:p>
            <a:pPr eaLnBrk="1" hangingPunct="1"/>
            <a:r>
              <a:rPr lang="en-US" altLang="en-US" sz="4000" smtClean="0"/>
              <a:t>Defining Custom PHP Classes</a:t>
            </a:r>
          </a:p>
        </p:txBody>
      </p:sp>
      <p:sp>
        <p:nvSpPr>
          <p:cNvPr id="19461" name="Rectangle 3"/>
          <p:cNvSpPr>
            <a:spLocks noGrp="1" noChangeArrowheads="1"/>
          </p:cNvSpPr>
          <p:nvPr>
            <p:ph type="body" idx="1"/>
          </p:nvPr>
        </p:nvSpPr>
        <p:spPr/>
        <p:txBody>
          <a:bodyPr/>
          <a:lstStyle/>
          <a:p>
            <a:pPr eaLnBrk="1" hangingPunct="1"/>
            <a:r>
              <a:rPr lang="en-US" altLang="en-US" b="1" smtClean="0"/>
              <a:t>Data structure</a:t>
            </a:r>
            <a:r>
              <a:rPr lang="en-US" altLang="en-US" smtClean="0"/>
              <a:t> refers to a system for organizing data</a:t>
            </a:r>
          </a:p>
          <a:p>
            <a:pPr eaLnBrk="1" hangingPunct="1"/>
            <a:r>
              <a:rPr lang="en-US" altLang="en-US" smtClean="0"/>
              <a:t>The functions and variables defined in a class are called </a:t>
            </a:r>
            <a:r>
              <a:rPr lang="en-US" altLang="en-US" b="1" smtClean="0"/>
              <a:t>class members</a:t>
            </a:r>
          </a:p>
          <a:p>
            <a:pPr eaLnBrk="1" hangingPunct="1"/>
            <a:r>
              <a:rPr lang="en-US" altLang="en-US" smtClean="0"/>
              <a:t>Class variables are referred to as </a:t>
            </a:r>
            <a:r>
              <a:rPr lang="en-US" altLang="en-US" b="1" smtClean="0"/>
              <a:t>data members</a:t>
            </a:r>
            <a:r>
              <a:rPr lang="en-US" altLang="en-US" smtClean="0"/>
              <a:t> or </a:t>
            </a:r>
            <a:r>
              <a:rPr lang="en-US" altLang="en-US" b="1" smtClean="0"/>
              <a:t>member variables</a:t>
            </a:r>
            <a:r>
              <a:rPr lang="en-US" altLang="en-US" smtClean="0"/>
              <a:t> </a:t>
            </a:r>
          </a:p>
          <a:p>
            <a:pPr eaLnBrk="1" hangingPunct="1"/>
            <a:r>
              <a:rPr lang="en-US" altLang="en-US" smtClean="0"/>
              <a:t>Class functions are referred to as </a:t>
            </a:r>
            <a:r>
              <a:rPr lang="en-US" altLang="en-US" b="1" smtClean="0"/>
              <a:t>member</a:t>
            </a:r>
            <a:r>
              <a:rPr lang="en-US" altLang="en-US" smtClean="0"/>
              <a:t> </a:t>
            </a:r>
            <a:r>
              <a:rPr lang="en-US" altLang="en-US" b="1" smtClean="0"/>
              <a:t>functions</a:t>
            </a:r>
            <a:r>
              <a:rPr lang="en-US" altLang="en-US" smtClean="0"/>
              <a:t> or </a:t>
            </a:r>
            <a:r>
              <a:rPr lang="en-US" altLang="en-US" b="1" smtClean="0"/>
              <a:t>function members</a:t>
            </a:r>
            <a:endParaRPr lang="en-US" altLang="en-US" smtClean="0"/>
          </a:p>
          <a:p>
            <a:pPr eaLnBrk="1" hangingPunct="1"/>
            <a:endParaRPr lang="en-US" altLang="en-US" smtClean="0"/>
          </a:p>
        </p:txBody>
      </p:sp>
    </p:spTree>
    <p:extLst>
      <p:ext uri="{BB962C8B-B14F-4D97-AF65-F5344CB8AC3E}">
        <p14:creationId xmlns="" xmlns:p14="http://schemas.microsoft.com/office/powerpoint/2010/main" val="323694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768D8305-6801-4C0A-9586-336B62EF0130}" type="slidenum">
              <a:rPr lang="en-US" altLang="en-US"/>
              <a:pPr eaLnBrk="1" hangingPunct="1"/>
              <a:t>17</a:t>
            </a:fld>
            <a:endParaRPr lang="en-US" altLang="en-US"/>
          </a:p>
        </p:txBody>
      </p:sp>
      <p:sp>
        <p:nvSpPr>
          <p:cNvPr id="2048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0484" name="Rectangle 2"/>
          <p:cNvSpPr>
            <a:spLocks noGrp="1" noChangeArrowheads="1"/>
          </p:cNvSpPr>
          <p:nvPr>
            <p:ph type="title"/>
          </p:nvPr>
        </p:nvSpPr>
        <p:spPr/>
        <p:txBody>
          <a:bodyPr>
            <a:normAutofit/>
          </a:bodyPr>
          <a:lstStyle/>
          <a:p>
            <a:pPr eaLnBrk="1" hangingPunct="1"/>
            <a:r>
              <a:rPr lang="en-US" altLang="en-US" sz="4000" dirty="0" smtClean="0"/>
              <a:t>Defining Custom PHP </a:t>
            </a:r>
            <a:r>
              <a:rPr lang="en-US" altLang="en-US" sz="4000" dirty="0" smtClean="0"/>
              <a:t>Classes</a:t>
            </a:r>
            <a:endParaRPr lang="en-US" altLang="en-US" sz="4000" dirty="0" smtClean="0"/>
          </a:p>
        </p:txBody>
      </p:sp>
      <p:sp>
        <p:nvSpPr>
          <p:cNvPr id="20485" name="Rectangle 3"/>
          <p:cNvSpPr>
            <a:spLocks noGrp="1" noChangeArrowheads="1"/>
          </p:cNvSpPr>
          <p:nvPr>
            <p:ph type="body" idx="1"/>
          </p:nvPr>
        </p:nvSpPr>
        <p:spPr/>
        <p:txBody>
          <a:bodyPr/>
          <a:lstStyle/>
          <a:p>
            <a:pPr eaLnBrk="1" hangingPunct="1">
              <a:lnSpc>
                <a:spcPct val="90000"/>
              </a:lnSpc>
            </a:pPr>
            <a:r>
              <a:rPr lang="en-US" altLang="en-US" smtClean="0"/>
              <a:t>Classes: </a:t>
            </a:r>
          </a:p>
          <a:p>
            <a:pPr lvl="1" eaLnBrk="1" hangingPunct="1">
              <a:lnSpc>
                <a:spcPct val="90000"/>
              </a:lnSpc>
            </a:pPr>
            <a:r>
              <a:rPr lang="en-US" altLang="en-US" smtClean="0"/>
              <a:t>Help make complex programs easier to manage</a:t>
            </a:r>
          </a:p>
          <a:p>
            <a:pPr lvl="1" eaLnBrk="1" hangingPunct="1">
              <a:lnSpc>
                <a:spcPct val="90000"/>
              </a:lnSpc>
            </a:pPr>
            <a:r>
              <a:rPr lang="en-US" altLang="en-US" smtClean="0"/>
              <a:t>Hide information that users of a class do not need to access or know about</a:t>
            </a:r>
          </a:p>
          <a:p>
            <a:pPr lvl="1" eaLnBrk="1" hangingPunct="1">
              <a:lnSpc>
                <a:spcPct val="90000"/>
              </a:lnSpc>
            </a:pPr>
            <a:r>
              <a:rPr lang="en-US" altLang="en-US" smtClean="0"/>
              <a:t>Make it easier to reuse code or distribute your code to others for use in their programs</a:t>
            </a:r>
          </a:p>
          <a:p>
            <a:pPr eaLnBrk="1" hangingPunct="1">
              <a:lnSpc>
                <a:spcPct val="90000"/>
              </a:lnSpc>
            </a:pPr>
            <a:r>
              <a:rPr lang="en-US" altLang="en-US" smtClean="0"/>
              <a:t>Inherited characteristics allow you to build new classes based on existing classes without having to rewrite the code contained in the existing one</a:t>
            </a:r>
          </a:p>
        </p:txBody>
      </p:sp>
    </p:spTree>
    <p:extLst>
      <p:ext uri="{BB962C8B-B14F-4D97-AF65-F5344CB8AC3E}">
        <p14:creationId xmlns="" xmlns:p14="http://schemas.microsoft.com/office/powerpoint/2010/main" val="3716064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C8FFC60F-F73E-4711-A287-88B82377A275}" type="slidenum">
              <a:rPr lang="en-US" altLang="en-US"/>
              <a:pPr eaLnBrk="1" hangingPunct="1"/>
              <a:t>18</a:t>
            </a:fld>
            <a:endParaRPr lang="en-US" altLang="en-US"/>
          </a:p>
        </p:txBody>
      </p:sp>
      <p:sp>
        <p:nvSpPr>
          <p:cNvPr id="2150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1508" name="Rectangle 2"/>
          <p:cNvSpPr>
            <a:spLocks noGrp="1" noChangeArrowheads="1"/>
          </p:cNvSpPr>
          <p:nvPr>
            <p:ph type="title"/>
          </p:nvPr>
        </p:nvSpPr>
        <p:spPr/>
        <p:txBody>
          <a:bodyPr/>
          <a:lstStyle/>
          <a:p>
            <a:pPr eaLnBrk="1" hangingPunct="1"/>
            <a:r>
              <a:rPr lang="en-US" altLang="en-US" sz="4000" smtClean="0"/>
              <a:t>Creating a Class Definition</a:t>
            </a:r>
          </a:p>
        </p:txBody>
      </p:sp>
      <p:sp>
        <p:nvSpPr>
          <p:cNvPr id="21509" name="Rectangle 3"/>
          <p:cNvSpPr>
            <a:spLocks noGrp="1" noChangeArrowheads="1"/>
          </p:cNvSpPr>
          <p:nvPr>
            <p:ph type="body" idx="1"/>
          </p:nvPr>
        </p:nvSpPr>
        <p:spPr/>
        <p:txBody>
          <a:bodyPr/>
          <a:lstStyle/>
          <a:p>
            <a:pPr eaLnBrk="1" hangingPunct="1"/>
            <a:r>
              <a:rPr lang="en-US" altLang="en-US" dirty="0" smtClean="0"/>
              <a:t>To create a class in PHP, use the </a:t>
            </a:r>
            <a:r>
              <a:rPr lang="en-US" altLang="en-US" dirty="0" smtClean="0">
                <a:latin typeface="Courier New" panose="02070309020205020404" pitchFamily="49" charset="0"/>
              </a:rPr>
              <a:t>class</a:t>
            </a:r>
            <a:r>
              <a:rPr lang="en-US" altLang="en-US" dirty="0" smtClean="0"/>
              <a:t> keyword to write a class definition</a:t>
            </a:r>
          </a:p>
          <a:p>
            <a:pPr eaLnBrk="1" hangingPunct="1"/>
            <a:r>
              <a:rPr lang="en-US" altLang="en-US" dirty="0" smtClean="0"/>
              <a:t>A </a:t>
            </a:r>
            <a:r>
              <a:rPr lang="en-US" altLang="en-US" b="1" dirty="0" smtClean="0"/>
              <a:t>class definition</a:t>
            </a:r>
            <a:r>
              <a:rPr lang="en-US" altLang="en-US" dirty="0" smtClean="0"/>
              <a:t> contains the data members and member functions that make up the class</a:t>
            </a:r>
          </a:p>
          <a:p>
            <a:pPr eaLnBrk="1" hangingPunct="1"/>
            <a:r>
              <a:rPr lang="en-US" altLang="en-US" dirty="0" smtClean="0"/>
              <a:t>The syntax for defining a class is:</a:t>
            </a:r>
          </a:p>
          <a:p>
            <a:pPr lvl="1" eaLnBrk="1" hangingPunct="1">
              <a:spcBef>
                <a:spcPct val="55000"/>
              </a:spcBef>
              <a:buFontTx/>
              <a:buNone/>
            </a:pPr>
            <a:r>
              <a:rPr lang="en-US" altLang="en-US" sz="2000" dirty="0" smtClean="0">
                <a:latin typeface="Courier New" panose="02070309020205020404" pitchFamily="49" charset="0"/>
              </a:rPr>
              <a:t>class </a:t>
            </a:r>
            <a:r>
              <a:rPr lang="en-US" altLang="en-US" sz="2000" i="1" dirty="0" err="1" smtClean="0">
                <a:latin typeface="Courier New" panose="02070309020205020404" pitchFamily="49" charset="0"/>
              </a:rPr>
              <a:t>ClassName</a:t>
            </a:r>
            <a:r>
              <a:rPr lang="en-US" altLang="en-US" sz="2000" dirty="0" smtClean="0">
                <a:latin typeface="Courier New" panose="02070309020205020404" pitchFamily="49" charset="0"/>
              </a:rPr>
              <a:t> {</a:t>
            </a:r>
          </a:p>
          <a:p>
            <a:pPr lvl="1" eaLnBrk="1" hangingPunct="1">
              <a:buFontTx/>
              <a:buNone/>
            </a:pPr>
            <a:r>
              <a:rPr lang="en-US" altLang="en-US" sz="2000" i="1" dirty="0" smtClean="0">
                <a:latin typeface="Courier New" panose="02070309020205020404" pitchFamily="49" charset="0"/>
              </a:rPr>
              <a:t>	//data </a:t>
            </a:r>
            <a:r>
              <a:rPr lang="en-US" altLang="en-US" sz="2000" i="1" dirty="0" smtClean="0">
                <a:latin typeface="Courier New" panose="02070309020205020404" pitchFamily="49" charset="0"/>
              </a:rPr>
              <a:t>member and member function definitions</a:t>
            </a:r>
          </a:p>
          <a:p>
            <a:pPr lvl="1" eaLnBrk="1" hangingPunct="1">
              <a:buFontTx/>
              <a:buNone/>
            </a:pPr>
            <a:r>
              <a:rPr lang="en-US" altLang="en-US" sz="2000" dirty="0" smtClean="0">
                <a:latin typeface="Courier New" panose="02070309020205020404" pitchFamily="49" charset="0"/>
              </a:rPr>
              <a:t>}</a:t>
            </a:r>
            <a:endParaRPr lang="en-US" altLang="en-US" sz="1600" dirty="0" smtClean="0"/>
          </a:p>
          <a:p>
            <a:pPr eaLnBrk="1" hangingPunct="1"/>
            <a:endParaRPr lang="en-US" altLang="en-US" dirty="0" smtClean="0"/>
          </a:p>
        </p:txBody>
      </p:sp>
    </p:spTree>
    <p:extLst>
      <p:ext uri="{BB962C8B-B14F-4D97-AF65-F5344CB8AC3E}">
        <p14:creationId xmlns="" xmlns:p14="http://schemas.microsoft.com/office/powerpoint/2010/main" val="81335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2F136D0A-85E1-41C5-B010-6914BCCED715}" type="slidenum">
              <a:rPr lang="en-US" altLang="en-US"/>
              <a:pPr eaLnBrk="1" hangingPunct="1"/>
              <a:t>19</a:t>
            </a:fld>
            <a:endParaRPr lang="en-US" altLang="en-US"/>
          </a:p>
        </p:txBody>
      </p:sp>
      <p:sp>
        <p:nvSpPr>
          <p:cNvPr id="2253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2532" name="Rectangle 2"/>
          <p:cNvSpPr>
            <a:spLocks noGrp="1" noChangeArrowheads="1"/>
          </p:cNvSpPr>
          <p:nvPr>
            <p:ph type="title"/>
          </p:nvPr>
        </p:nvSpPr>
        <p:spPr/>
        <p:txBody>
          <a:bodyPr>
            <a:normAutofit/>
          </a:bodyPr>
          <a:lstStyle/>
          <a:p>
            <a:pPr eaLnBrk="1" hangingPunct="1"/>
            <a:r>
              <a:rPr lang="en-US" altLang="en-US" sz="4000" dirty="0" smtClean="0"/>
              <a:t>Creating a Class </a:t>
            </a:r>
            <a:r>
              <a:rPr lang="en-US" altLang="en-US" sz="4000" dirty="0" smtClean="0"/>
              <a:t>Definition</a:t>
            </a:r>
            <a:endParaRPr lang="en-US" altLang="en-US" sz="4000" dirty="0" smtClean="0"/>
          </a:p>
        </p:txBody>
      </p:sp>
      <p:sp>
        <p:nvSpPr>
          <p:cNvPr id="22533" name="Rectangle 3"/>
          <p:cNvSpPr>
            <a:spLocks noGrp="1" noChangeArrowheads="1"/>
          </p:cNvSpPr>
          <p:nvPr>
            <p:ph type="body" idx="1"/>
          </p:nvPr>
        </p:nvSpPr>
        <p:spPr/>
        <p:txBody>
          <a:bodyPr/>
          <a:lstStyle/>
          <a:p>
            <a:pPr eaLnBrk="1" hangingPunct="1">
              <a:lnSpc>
                <a:spcPct val="95000"/>
              </a:lnSpc>
            </a:pPr>
            <a:r>
              <a:rPr lang="en-US" altLang="en-US" dirty="0" smtClean="0"/>
              <a:t>The </a:t>
            </a:r>
            <a:r>
              <a:rPr lang="en-US" altLang="en-US" b="1" i="1" dirty="0" err="1" smtClean="0">
                <a:latin typeface="Courier New" panose="02070309020205020404" pitchFamily="49" charset="0"/>
              </a:rPr>
              <a:t>ClassName</a:t>
            </a:r>
            <a:r>
              <a:rPr lang="en-US" altLang="en-US" i="1" dirty="0" smtClean="0"/>
              <a:t> </a:t>
            </a:r>
            <a:r>
              <a:rPr lang="en-US" altLang="en-US" dirty="0" smtClean="0"/>
              <a:t>portion of the class definition is the name of the new class</a:t>
            </a:r>
          </a:p>
          <a:p>
            <a:pPr eaLnBrk="1" hangingPunct="1">
              <a:lnSpc>
                <a:spcPct val="95000"/>
              </a:lnSpc>
            </a:pPr>
            <a:r>
              <a:rPr lang="en-US" altLang="en-US" dirty="0" smtClean="0"/>
              <a:t>Class names usually begin with an uppercase letter to distinguish them from other identifiers</a:t>
            </a:r>
          </a:p>
          <a:p>
            <a:pPr eaLnBrk="1" hangingPunct="1">
              <a:lnSpc>
                <a:spcPct val="95000"/>
              </a:lnSpc>
            </a:pPr>
            <a:r>
              <a:rPr lang="en-US" altLang="en-US" dirty="0" smtClean="0"/>
              <a:t>Within the class’s curly braces, declare the data type and field names for each piece of information stored in the structure</a:t>
            </a:r>
          </a:p>
          <a:p>
            <a:pPr eaLnBrk="1" hangingPunct="1">
              <a:lnSpc>
                <a:spcPct val="95000"/>
              </a:lnSpc>
              <a:buFontTx/>
              <a:buNone/>
            </a:pPr>
            <a:r>
              <a:rPr lang="en-US" altLang="en-US" sz="2000" dirty="0" smtClean="0">
                <a:latin typeface="Courier New" panose="02070309020205020404" pitchFamily="49" charset="0"/>
              </a:rPr>
              <a:t>     </a:t>
            </a:r>
            <a:endParaRPr lang="en-US" altLang="en-US" sz="2000" dirty="0" smtClean="0">
              <a:latin typeface="Courier New" panose="02070309020205020404" pitchFamily="49" charset="0"/>
            </a:endParaRPr>
          </a:p>
          <a:p>
            <a:pPr eaLnBrk="1" hangingPunct="1">
              <a:lnSpc>
                <a:spcPct val="95000"/>
              </a:lnSpc>
              <a:buFontTx/>
              <a:buNone/>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class </a:t>
            </a:r>
            <a:r>
              <a:rPr lang="en-US" altLang="en-US" sz="2000" dirty="0" err="1" smtClean="0">
                <a:latin typeface="Courier New" panose="02070309020205020404" pitchFamily="49" charset="0"/>
              </a:rPr>
              <a:t>BankAccount</a:t>
            </a:r>
            <a:r>
              <a:rPr lang="en-US" altLang="en-US" sz="2000" dirty="0" smtClean="0">
                <a:latin typeface="Courier New" panose="02070309020205020404" pitchFamily="49" charset="0"/>
              </a:rPr>
              <a:t> {</a:t>
            </a:r>
          </a:p>
          <a:p>
            <a:pPr eaLnBrk="1" hangingPunct="1">
              <a:lnSpc>
                <a:spcPct val="95000"/>
              </a:lnSpc>
              <a:buFontTx/>
              <a:buNone/>
            </a:pPr>
            <a:r>
              <a:rPr lang="en-US" altLang="en-US" sz="2000" i="1" dirty="0" smtClean="0">
                <a:latin typeface="Courier New" panose="02070309020205020404" pitchFamily="49" charset="0"/>
              </a:rPr>
              <a:t>     </a:t>
            </a:r>
            <a:r>
              <a:rPr lang="en-US" altLang="en-US" sz="2000" i="1" dirty="0" smtClean="0">
                <a:latin typeface="Courier New" panose="02070309020205020404" pitchFamily="49" charset="0"/>
              </a:rPr>
              <a:t>// data </a:t>
            </a:r>
            <a:r>
              <a:rPr lang="en-US" altLang="en-US" sz="2000" i="1" dirty="0" smtClean="0">
                <a:latin typeface="Courier New" panose="02070309020205020404" pitchFamily="49" charset="0"/>
              </a:rPr>
              <a:t>member and member function definitions</a:t>
            </a:r>
          </a:p>
          <a:p>
            <a:pPr eaLnBrk="1" hangingPunct="1">
              <a:lnSpc>
                <a:spcPct val="95000"/>
              </a:lnSpc>
              <a:buFontTx/>
              <a:buNone/>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t>
            </a:r>
            <a:endParaRPr lang="en-US" altLang="en-US" sz="2000" dirty="0" smtClean="0">
              <a:latin typeface="Courier New" panose="02070309020205020404" pitchFamily="49" charset="0"/>
            </a:endParaRPr>
          </a:p>
          <a:p>
            <a:pPr eaLnBrk="1" hangingPunct="1">
              <a:lnSpc>
                <a:spcPct val="95000"/>
              </a:lnSpc>
              <a:buFontTx/>
              <a:buNone/>
            </a:pPr>
            <a:r>
              <a:rPr lang="en-US" altLang="en-US" sz="2000" dirty="0" smtClean="0">
                <a:latin typeface="Courier New" panose="02070309020205020404" pitchFamily="49" charset="0"/>
              </a:rPr>
              <a:t> </a:t>
            </a:r>
            <a:r>
              <a:rPr lang="en-US" altLang="en-US" sz="2000" dirty="0" smtClean="0">
                <a:latin typeface="Courier New" panose="02070309020205020404" pitchFamily="49" charset="0"/>
              </a:rPr>
              <a:t>$</a:t>
            </a:r>
            <a:r>
              <a:rPr lang="en-US" altLang="en-US" sz="2000" dirty="0" smtClean="0">
                <a:latin typeface="Courier New" panose="02070309020205020404" pitchFamily="49" charset="0"/>
              </a:rPr>
              <a:t>Checking = new </a:t>
            </a:r>
            <a:r>
              <a:rPr lang="en-US" altLang="en-US" sz="2000" dirty="0" err="1" smtClean="0">
                <a:latin typeface="Courier New" panose="02070309020205020404" pitchFamily="49" charset="0"/>
              </a:rPr>
              <a:t>BankAccount</a:t>
            </a:r>
            <a:r>
              <a:rPr lang="en-US" altLang="en-US" sz="2000" dirty="0" smtClean="0">
                <a:latin typeface="Courier New" panose="02070309020205020404" pitchFamily="49" charset="0"/>
              </a:rPr>
              <a:t>();</a:t>
            </a:r>
          </a:p>
        </p:txBody>
      </p:sp>
    </p:spTree>
    <p:extLst>
      <p:ext uri="{BB962C8B-B14F-4D97-AF65-F5344CB8AC3E}">
        <p14:creationId xmlns="" xmlns:p14="http://schemas.microsoft.com/office/powerpoint/2010/main" val="356527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F7A93ECD-DD8B-4B77-90FA-53C91C50B02C}" type="slidenum">
              <a:rPr lang="en-US" altLang="en-US"/>
              <a:pPr eaLnBrk="1" hangingPunct="1"/>
              <a:t>2</a:t>
            </a:fld>
            <a:endParaRPr lang="en-US" altLang="en-US"/>
          </a:p>
        </p:txBody>
      </p:sp>
      <p:sp>
        <p:nvSpPr>
          <p:cNvPr id="409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100" name="Rectangle 2"/>
          <p:cNvSpPr>
            <a:spLocks noGrp="1" noChangeArrowheads="1"/>
          </p:cNvSpPr>
          <p:nvPr>
            <p:ph type="title"/>
          </p:nvPr>
        </p:nvSpPr>
        <p:spPr/>
        <p:txBody>
          <a:bodyPr>
            <a:normAutofit fontScale="90000"/>
          </a:bodyPr>
          <a:lstStyle/>
          <a:p>
            <a:pPr eaLnBrk="1" hangingPunct="1"/>
            <a:r>
              <a:rPr lang="en-US" altLang="en-US" sz="4000" smtClean="0"/>
              <a:t>Introduction to Object-Oriented Programming</a:t>
            </a:r>
          </a:p>
        </p:txBody>
      </p:sp>
      <p:sp>
        <p:nvSpPr>
          <p:cNvPr id="4101" name="Rectangle 3"/>
          <p:cNvSpPr>
            <a:spLocks noGrp="1" noChangeArrowheads="1"/>
          </p:cNvSpPr>
          <p:nvPr>
            <p:ph type="body" idx="1"/>
          </p:nvPr>
        </p:nvSpPr>
        <p:spPr/>
        <p:txBody>
          <a:bodyPr/>
          <a:lstStyle/>
          <a:p>
            <a:pPr eaLnBrk="1" hangingPunct="1"/>
            <a:r>
              <a:rPr lang="en-US" altLang="en-US" b="1" smtClean="0"/>
              <a:t>Object-oriented programming</a:t>
            </a:r>
            <a:r>
              <a:rPr lang="en-US" altLang="en-US" smtClean="0"/>
              <a:t> (OOP) refers the concept of merging related variables and functions into a single interface</a:t>
            </a:r>
          </a:p>
          <a:p>
            <a:pPr eaLnBrk="1" hangingPunct="1"/>
            <a:r>
              <a:rPr lang="en-US" altLang="en-US" smtClean="0"/>
              <a:t>An</a:t>
            </a:r>
            <a:r>
              <a:rPr lang="en-US" altLang="en-US" b="1" smtClean="0"/>
              <a:t> object</a:t>
            </a:r>
            <a:r>
              <a:rPr lang="en-US" altLang="en-US" smtClean="0"/>
              <a:t> refers to programming code and data that can be treated as an individual unit or component</a:t>
            </a:r>
          </a:p>
          <a:p>
            <a:pPr eaLnBrk="1" hangingPunct="1"/>
            <a:r>
              <a:rPr lang="en-US" altLang="en-US" smtClean="0"/>
              <a:t>Objects are often also called </a:t>
            </a:r>
            <a:r>
              <a:rPr lang="en-US" altLang="en-US" b="1" smtClean="0"/>
              <a:t>components</a:t>
            </a:r>
            <a:endParaRPr lang="en-US" altLang="en-US" smtClean="0"/>
          </a:p>
          <a:p>
            <a:pPr eaLnBrk="1" hangingPunct="1"/>
            <a:endParaRPr lang="en-US" altLang="en-US" smtClean="0"/>
          </a:p>
        </p:txBody>
      </p:sp>
    </p:spTree>
    <p:extLst>
      <p:ext uri="{BB962C8B-B14F-4D97-AF65-F5344CB8AC3E}">
        <p14:creationId xmlns="" xmlns:p14="http://schemas.microsoft.com/office/powerpoint/2010/main" val="2918231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CD691B34-B024-4FDA-83BB-A05286121F43}" type="slidenum">
              <a:rPr lang="en-US" altLang="en-US"/>
              <a:pPr eaLnBrk="1" hangingPunct="1"/>
              <a:t>20</a:t>
            </a:fld>
            <a:endParaRPr lang="en-US" altLang="en-US"/>
          </a:p>
        </p:txBody>
      </p:sp>
      <p:sp>
        <p:nvSpPr>
          <p:cNvPr id="2355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3556" name="Rectangle 2"/>
          <p:cNvSpPr>
            <a:spLocks noGrp="1" noChangeArrowheads="1"/>
          </p:cNvSpPr>
          <p:nvPr>
            <p:ph type="title"/>
          </p:nvPr>
        </p:nvSpPr>
        <p:spPr/>
        <p:txBody>
          <a:bodyPr>
            <a:normAutofit/>
          </a:bodyPr>
          <a:lstStyle/>
          <a:p>
            <a:pPr eaLnBrk="1" hangingPunct="1"/>
            <a:r>
              <a:rPr lang="en-US" altLang="en-US" sz="4000" dirty="0" smtClean="0"/>
              <a:t>Creating a Class </a:t>
            </a:r>
            <a:r>
              <a:rPr lang="en-US" altLang="en-US" sz="4000" dirty="0" smtClean="0"/>
              <a:t>Definition</a:t>
            </a:r>
            <a:endParaRPr lang="en-US" altLang="en-US" sz="4000" dirty="0" smtClean="0"/>
          </a:p>
        </p:txBody>
      </p:sp>
      <p:sp>
        <p:nvSpPr>
          <p:cNvPr id="23557" name="Rectangle 3"/>
          <p:cNvSpPr>
            <a:spLocks noGrp="1" noChangeArrowheads="1"/>
          </p:cNvSpPr>
          <p:nvPr>
            <p:ph type="body" idx="1"/>
          </p:nvPr>
        </p:nvSpPr>
        <p:spPr/>
        <p:txBody>
          <a:bodyPr/>
          <a:lstStyle/>
          <a:p>
            <a:pPr defTabSz="741363" eaLnBrk="1" hangingPunct="1">
              <a:lnSpc>
                <a:spcPct val="90000"/>
              </a:lnSpc>
              <a:tabLst>
                <a:tab pos="688975" algn="l"/>
              </a:tabLst>
            </a:pPr>
            <a:r>
              <a:rPr lang="en-US" altLang="en-US" dirty="0" smtClean="0"/>
              <a:t>Class names in a class definition are not followed by parentheses, as are function </a:t>
            </a:r>
            <a:br>
              <a:rPr lang="en-US" altLang="en-US" dirty="0" smtClean="0"/>
            </a:br>
            <a:r>
              <a:rPr lang="en-US" altLang="en-US" dirty="0" smtClean="0"/>
              <a:t>names in a function definition</a:t>
            </a:r>
          </a:p>
          <a:p>
            <a:pPr defTabSz="741363" eaLnBrk="1" hangingPunct="1">
              <a:lnSpc>
                <a:spcPct val="90000"/>
              </a:lnSpc>
              <a:spcBef>
                <a:spcPct val="55000"/>
              </a:spcBef>
              <a:buFontTx/>
              <a:buNone/>
              <a:tabLst>
                <a:tab pos="688975" algn="l"/>
              </a:tabLst>
            </a:pPr>
            <a:r>
              <a:rPr lang="en-US" altLang="en-US" sz="1800" dirty="0" smtClean="0">
                <a:latin typeface="Courier New" panose="02070309020205020404" pitchFamily="49" charset="0"/>
              </a:rPr>
              <a:t>$Checking = new </a:t>
            </a:r>
            <a:r>
              <a:rPr lang="en-US" altLang="en-US" sz="1800" dirty="0" err="1" smtClean="0">
                <a:latin typeface="Courier New" panose="02070309020205020404" pitchFamily="49" charset="0"/>
              </a:rPr>
              <a:t>BankAccount</a:t>
            </a:r>
            <a:r>
              <a:rPr lang="en-US" altLang="en-US" sz="1800" dirty="0" smtClean="0">
                <a:latin typeface="Courier New" panose="02070309020205020404" pitchFamily="49" charset="0"/>
              </a:rPr>
              <a:t>();</a:t>
            </a:r>
          </a:p>
          <a:p>
            <a:pPr defTabSz="741363" eaLnBrk="1" hangingPunct="1">
              <a:lnSpc>
                <a:spcPct val="90000"/>
              </a:lnSpc>
              <a:buFontTx/>
              <a:buNone/>
              <a:tabLst>
                <a:tab pos="688975" algn="l"/>
              </a:tabLst>
            </a:pPr>
            <a:r>
              <a:rPr lang="en-US" altLang="en-US" sz="1800" dirty="0" smtClean="0">
                <a:latin typeface="Courier New" panose="02070309020205020404" pitchFamily="49" charset="0"/>
              </a:rPr>
              <a:t>echo 'The $Checking object is instantiated from the ' </a:t>
            </a:r>
          </a:p>
          <a:p>
            <a:pPr defTabSz="741363" eaLnBrk="1" hangingPunct="1">
              <a:lnSpc>
                <a:spcPct val="90000"/>
              </a:lnSpc>
              <a:buFontTx/>
              <a:buNone/>
              <a:tabLst>
                <a:tab pos="688975" algn="l"/>
              </a:tabLst>
            </a:pPr>
            <a:r>
              <a:rPr lang="en-US" altLang="en-US" sz="1800" dirty="0" smtClean="0">
                <a:latin typeface="Courier New" panose="02070309020205020404" pitchFamily="49" charset="0"/>
              </a:rPr>
              <a:t>		. </a:t>
            </a:r>
            <a:r>
              <a:rPr lang="en-US" altLang="en-US" sz="1800" b="1" dirty="0" err="1" smtClean="0">
                <a:latin typeface="Courier New" panose="02070309020205020404" pitchFamily="49" charset="0"/>
              </a:rPr>
              <a:t>get_class</a:t>
            </a:r>
            <a:r>
              <a:rPr lang="en-US" altLang="en-US" sz="1800" b="1" dirty="0" smtClean="0">
                <a:latin typeface="Courier New" panose="02070309020205020404" pitchFamily="49" charset="0"/>
              </a:rPr>
              <a:t>($Checking)</a:t>
            </a:r>
            <a:r>
              <a:rPr lang="en-US" altLang="en-US" sz="1800" dirty="0" smtClean="0">
                <a:latin typeface="Courier New" panose="02070309020205020404" pitchFamily="49" charset="0"/>
              </a:rPr>
              <a:t> . " class.&lt;/p&gt;";</a:t>
            </a:r>
          </a:p>
          <a:p>
            <a:pPr defTabSz="741363" eaLnBrk="1" hangingPunct="1">
              <a:lnSpc>
                <a:spcPct val="90000"/>
              </a:lnSpc>
              <a:tabLst>
                <a:tab pos="688975" algn="l"/>
              </a:tabLst>
            </a:pPr>
            <a:endParaRPr lang="en-US" altLang="en-US" dirty="0" smtClean="0"/>
          </a:p>
          <a:p>
            <a:pPr defTabSz="741363" eaLnBrk="1" hangingPunct="1">
              <a:lnSpc>
                <a:spcPct val="90000"/>
              </a:lnSpc>
              <a:tabLst>
                <a:tab pos="688975" algn="l"/>
              </a:tabLst>
            </a:pPr>
            <a:r>
              <a:rPr lang="en-US" altLang="en-US" dirty="0" smtClean="0"/>
              <a:t>Use </a:t>
            </a:r>
            <a:r>
              <a:rPr lang="en-US" altLang="en-US" dirty="0" smtClean="0"/>
              <a:t>the </a:t>
            </a:r>
            <a:r>
              <a:rPr lang="en-US" altLang="en-US" dirty="0" err="1" smtClean="0">
                <a:latin typeface="Courier New" panose="02070309020205020404" pitchFamily="49" charset="0"/>
              </a:rPr>
              <a:t>instanceof</a:t>
            </a:r>
            <a:r>
              <a:rPr lang="en-US" altLang="en-US" dirty="0" smtClean="0"/>
              <a:t> operator to determine whether an object is instantiated from a given class</a:t>
            </a:r>
          </a:p>
          <a:p>
            <a:pPr defTabSz="741363" eaLnBrk="1" hangingPunct="1">
              <a:lnSpc>
                <a:spcPct val="90000"/>
              </a:lnSpc>
              <a:tabLst>
                <a:tab pos="688975" algn="l"/>
              </a:tabLst>
            </a:pPr>
            <a:r>
              <a:rPr lang="en-US" altLang="en-US" dirty="0" smtClean="0"/>
              <a:t>Use the </a:t>
            </a:r>
            <a:r>
              <a:rPr lang="en-US" altLang="en-US" dirty="0" err="1" smtClean="0">
                <a:latin typeface="Courier New" panose="02070309020205020404" pitchFamily="49" charset="0"/>
                <a:cs typeface="Courier New" panose="02070309020205020404" pitchFamily="49" charset="0"/>
              </a:rPr>
              <a:t>class_exists</a:t>
            </a:r>
            <a:r>
              <a:rPr lang="en-US" altLang="en-US" dirty="0" smtClean="0">
                <a:latin typeface="Courier New" panose="02070309020205020404" pitchFamily="49" charset="0"/>
                <a:cs typeface="Courier New" panose="02070309020205020404" pitchFamily="49" charset="0"/>
              </a:rPr>
              <a:t>() </a:t>
            </a:r>
            <a:r>
              <a:rPr lang="en-US" altLang="en-US" dirty="0" smtClean="0"/>
              <a:t>to determine if a class exists</a:t>
            </a:r>
          </a:p>
          <a:p>
            <a:pPr defTabSz="741363" eaLnBrk="1" hangingPunct="1">
              <a:lnSpc>
                <a:spcPct val="90000"/>
              </a:lnSpc>
              <a:tabLst>
                <a:tab pos="688975" algn="l"/>
              </a:tabLst>
            </a:pPr>
            <a:endParaRPr lang="en-US" altLang="en-US" dirty="0" smtClean="0"/>
          </a:p>
          <a:p>
            <a:pPr defTabSz="741363" eaLnBrk="1" hangingPunct="1">
              <a:lnSpc>
                <a:spcPct val="90000"/>
              </a:lnSpc>
              <a:tabLst>
                <a:tab pos="688975" algn="l"/>
              </a:tabLst>
            </a:pPr>
            <a:endParaRPr lang="en-US" altLang="en-US" sz="2000" dirty="0" smtClean="0">
              <a:latin typeface="Courier New" panose="02070309020205020404" pitchFamily="49" charset="0"/>
            </a:endParaRPr>
          </a:p>
        </p:txBody>
      </p:sp>
    </p:spTree>
    <p:extLst>
      <p:ext uri="{BB962C8B-B14F-4D97-AF65-F5344CB8AC3E}">
        <p14:creationId xmlns="" xmlns:p14="http://schemas.microsoft.com/office/powerpoint/2010/main" val="381517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E49844EE-4460-4DBD-999F-1D141172E00C}" type="slidenum">
              <a:rPr lang="en-US" altLang="en-US"/>
              <a:pPr eaLnBrk="1" hangingPunct="1"/>
              <a:t>21</a:t>
            </a:fld>
            <a:endParaRPr lang="en-US" altLang="en-US"/>
          </a:p>
        </p:txBody>
      </p:sp>
      <p:sp>
        <p:nvSpPr>
          <p:cNvPr id="2457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4580" name="Rectangle 2"/>
          <p:cNvSpPr>
            <a:spLocks noGrp="1" noChangeArrowheads="1"/>
          </p:cNvSpPr>
          <p:nvPr>
            <p:ph type="title"/>
          </p:nvPr>
        </p:nvSpPr>
        <p:spPr/>
        <p:txBody>
          <a:bodyPr/>
          <a:lstStyle/>
          <a:p>
            <a:pPr eaLnBrk="1" hangingPunct="1"/>
            <a:r>
              <a:rPr lang="en-US" altLang="en-US" sz="4000" smtClean="0"/>
              <a:t>Storing Classes in External Files</a:t>
            </a:r>
          </a:p>
        </p:txBody>
      </p:sp>
      <p:sp>
        <p:nvSpPr>
          <p:cNvPr id="24581" name="Rectangle 3"/>
          <p:cNvSpPr>
            <a:spLocks noGrp="1" noChangeArrowheads="1"/>
          </p:cNvSpPr>
          <p:nvPr>
            <p:ph type="body" idx="1"/>
          </p:nvPr>
        </p:nvSpPr>
        <p:spPr/>
        <p:txBody>
          <a:bodyPr>
            <a:noAutofit/>
          </a:bodyPr>
          <a:lstStyle/>
          <a:p>
            <a:pPr eaLnBrk="1" hangingPunct="1"/>
            <a:r>
              <a:rPr lang="en-US" altLang="en-US" sz="1800" dirty="0" smtClean="0"/>
              <a:t>PHP provides the following functions that allow you to use external files in your PHP scripts: </a:t>
            </a:r>
          </a:p>
          <a:p>
            <a:pPr lvl="1" eaLnBrk="1" hangingPunct="1"/>
            <a:r>
              <a:rPr lang="en-US" altLang="en-US" sz="1400" dirty="0" smtClean="0">
                <a:latin typeface="Courier New" panose="02070309020205020404" pitchFamily="49" charset="0"/>
              </a:rPr>
              <a:t>include()</a:t>
            </a:r>
            <a:r>
              <a:rPr lang="en-US" altLang="en-US" sz="1400" dirty="0" smtClean="0"/>
              <a:t> </a:t>
            </a:r>
          </a:p>
          <a:p>
            <a:pPr lvl="1" eaLnBrk="1" hangingPunct="1"/>
            <a:r>
              <a:rPr lang="en-US" altLang="en-US" sz="1400" dirty="0" smtClean="0">
                <a:latin typeface="Courier New" panose="02070309020205020404" pitchFamily="49" charset="0"/>
              </a:rPr>
              <a:t>require()</a:t>
            </a:r>
          </a:p>
          <a:p>
            <a:pPr lvl="1" eaLnBrk="1" hangingPunct="1"/>
            <a:r>
              <a:rPr lang="en-US" altLang="en-US" sz="1400" dirty="0" err="1" smtClean="0">
                <a:latin typeface="Courier New" panose="02070309020205020404" pitchFamily="49" charset="0"/>
              </a:rPr>
              <a:t>include_once</a:t>
            </a:r>
            <a:r>
              <a:rPr lang="en-US" altLang="en-US" sz="1400" dirty="0" smtClean="0">
                <a:latin typeface="Courier New" panose="02070309020205020404" pitchFamily="49" charset="0"/>
              </a:rPr>
              <a:t>()</a:t>
            </a:r>
          </a:p>
          <a:p>
            <a:pPr lvl="1" eaLnBrk="1" hangingPunct="1"/>
            <a:r>
              <a:rPr lang="en-US" altLang="en-US" sz="1400" dirty="0" err="1" smtClean="0">
                <a:latin typeface="Courier New" panose="02070309020205020404" pitchFamily="49" charset="0"/>
              </a:rPr>
              <a:t>require_once</a:t>
            </a:r>
            <a:r>
              <a:rPr lang="en-US" altLang="en-US" sz="1400" dirty="0" smtClean="0">
                <a:latin typeface="Courier New" panose="02070309020205020404" pitchFamily="49" charset="0"/>
              </a:rPr>
              <a:t>()</a:t>
            </a:r>
          </a:p>
          <a:p>
            <a:pPr eaLnBrk="1" hangingPunct="1"/>
            <a:r>
              <a:rPr lang="en-US" altLang="en-US" sz="1800" dirty="0" smtClean="0"/>
              <a:t>You pass to each function the name and path of the external file you want to </a:t>
            </a:r>
            <a:r>
              <a:rPr lang="en-US" altLang="en-US" sz="1800" dirty="0" smtClean="0"/>
              <a:t>use</a:t>
            </a:r>
          </a:p>
          <a:p>
            <a:r>
              <a:rPr lang="en-US" altLang="en-US" sz="1800" dirty="0" smtClean="0">
                <a:latin typeface="Courier New" panose="02070309020205020404" pitchFamily="49" charset="0"/>
              </a:rPr>
              <a:t>include()</a:t>
            </a:r>
            <a:r>
              <a:rPr lang="en-US" altLang="en-US" sz="1800" dirty="0" smtClean="0"/>
              <a:t> and </a:t>
            </a:r>
            <a:r>
              <a:rPr lang="en-US" altLang="en-US" sz="1800" dirty="0" smtClean="0">
                <a:latin typeface="Courier New" panose="02070309020205020404" pitchFamily="49" charset="0"/>
              </a:rPr>
              <a:t>require()</a:t>
            </a:r>
            <a:r>
              <a:rPr lang="en-US" altLang="en-US" sz="1800" dirty="0" smtClean="0"/>
              <a:t> functions both insert the contents of an external file, called an </a:t>
            </a:r>
            <a:r>
              <a:rPr lang="en-US" altLang="en-US" sz="1800" b="1" dirty="0" smtClean="0"/>
              <a:t>include file</a:t>
            </a:r>
            <a:r>
              <a:rPr lang="en-US" altLang="en-US" sz="1800" dirty="0" smtClean="0"/>
              <a:t>, into a PHP script</a:t>
            </a:r>
          </a:p>
          <a:p>
            <a:r>
              <a:rPr lang="en-US" altLang="en-US" sz="1800" dirty="0" err="1" smtClean="0">
                <a:latin typeface="Courier New" panose="02070309020205020404" pitchFamily="49" charset="0"/>
              </a:rPr>
              <a:t>include_once</a:t>
            </a:r>
            <a:r>
              <a:rPr lang="en-US" altLang="en-US" sz="1800" dirty="0" smtClean="0">
                <a:latin typeface="Courier New" panose="02070309020205020404" pitchFamily="49" charset="0"/>
              </a:rPr>
              <a:t>()</a:t>
            </a:r>
            <a:r>
              <a:rPr lang="en-US" altLang="en-US" sz="1800" dirty="0" smtClean="0"/>
              <a:t> and </a:t>
            </a:r>
            <a:r>
              <a:rPr lang="en-US" altLang="en-US" sz="1800" dirty="0" err="1" smtClean="0">
                <a:latin typeface="Courier New" panose="02070309020205020404" pitchFamily="49" charset="0"/>
              </a:rPr>
              <a:t>require_once</a:t>
            </a:r>
            <a:r>
              <a:rPr lang="en-US" altLang="en-US" sz="1800" dirty="0" smtClean="0">
                <a:latin typeface="Courier New" panose="02070309020205020404" pitchFamily="49" charset="0"/>
              </a:rPr>
              <a:t>()</a:t>
            </a:r>
            <a:r>
              <a:rPr lang="en-US" altLang="en-US" sz="1800" dirty="0" smtClean="0"/>
              <a:t> functions only include an external file once during the processing of a script</a:t>
            </a:r>
          </a:p>
          <a:p>
            <a:r>
              <a:rPr lang="en-US" altLang="en-US" sz="1800" dirty="0" smtClean="0"/>
              <a:t>Any PHP code must be contained within a PHP script section (</a:t>
            </a:r>
            <a:r>
              <a:rPr lang="en-US" altLang="en-US" sz="1800" dirty="0" smtClean="0">
                <a:latin typeface="Courier New" panose="02070309020205020404" pitchFamily="49" charset="0"/>
              </a:rPr>
              <a:t>&lt;?</a:t>
            </a:r>
            <a:r>
              <a:rPr lang="en-US" altLang="en-US" sz="1800" dirty="0" err="1" smtClean="0">
                <a:latin typeface="Courier New" panose="02070309020205020404" pitchFamily="49" charset="0"/>
              </a:rPr>
              <a:t>php</a:t>
            </a:r>
            <a:r>
              <a:rPr lang="en-US" altLang="en-US" sz="1800" dirty="0" smtClean="0">
                <a:latin typeface="Courier New" panose="02070309020205020404" pitchFamily="49" charset="0"/>
              </a:rPr>
              <a:t> ... ?&gt;)</a:t>
            </a:r>
            <a:r>
              <a:rPr lang="en-US" altLang="en-US" sz="1800" dirty="0" smtClean="0"/>
              <a:t> in an external </a:t>
            </a:r>
            <a:r>
              <a:rPr lang="en-US" altLang="en-US" sz="1800" dirty="0" smtClean="0"/>
              <a:t>file</a:t>
            </a:r>
            <a:endParaRPr lang="en-US" altLang="en-US" sz="1800" dirty="0" smtClean="0"/>
          </a:p>
          <a:p>
            <a:pPr eaLnBrk="1" hangingPunct="1"/>
            <a:endParaRPr lang="en-US" altLang="en-US" sz="1800" dirty="0" smtClean="0"/>
          </a:p>
          <a:p>
            <a:pPr eaLnBrk="1" hangingPunct="1"/>
            <a:r>
              <a:rPr lang="en-US" altLang="en-US" sz="1800" dirty="0" smtClean="0"/>
              <a:t>What is the external classes inclusion equivalent in Java?</a:t>
            </a:r>
            <a:endParaRPr lang="en-US" altLang="en-US" sz="1800" dirty="0" smtClean="0"/>
          </a:p>
        </p:txBody>
      </p:sp>
    </p:spTree>
    <p:extLst>
      <p:ext uri="{BB962C8B-B14F-4D97-AF65-F5344CB8AC3E}">
        <p14:creationId xmlns="" xmlns:p14="http://schemas.microsoft.com/office/powerpoint/2010/main" val="145747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864A6BAB-CC7B-4AA7-856E-22A257464ABD}" type="slidenum">
              <a:rPr lang="en-US" altLang="en-US"/>
              <a:pPr eaLnBrk="1" hangingPunct="1"/>
              <a:t>22</a:t>
            </a:fld>
            <a:endParaRPr lang="en-US" altLang="en-US"/>
          </a:p>
        </p:txBody>
      </p:sp>
      <p:sp>
        <p:nvSpPr>
          <p:cNvPr id="2662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6628" name="Rectangle 2"/>
          <p:cNvSpPr>
            <a:spLocks noGrp="1" noChangeArrowheads="1"/>
          </p:cNvSpPr>
          <p:nvPr>
            <p:ph type="title"/>
          </p:nvPr>
        </p:nvSpPr>
        <p:spPr/>
        <p:txBody>
          <a:bodyPr/>
          <a:lstStyle/>
          <a:p>
            <a:pPr eaLnBrk="1" hangingPunct="1"/>
            <a:r>
              <a:rPr lang="en-US" altLang="en-US" sz="4000" smtClean="0"/>
              <a:t>Collecting Garbage</a:t>
            </a:r>
          </a:p>
        </p:txBody>
      </p:sp>
      <p:sp>
        <p:nvSpPr>
          <p:cNvPr id="26629" name="Rectangle 3"/>
          <p:cNvSpPr>
            <a:spLocks noGrp="1" noChangeArrowheads="1"/>
          </p:cNvSpPr>
          <p:nvPr>
            <p:ph type="body" idx="1"/>
          </p:nvPr>
        </p:nvSpPr>
        <p:spPr/>
        <p:txBody>
          <a:bodyPr/>
          <a:lstStyle/>
          <a:p>
            <a:pPr eaLnBrk="1" hangingPunct="1"/>
            <a:r>
              <a:rPr lang="en-US" altLang="en-US" b="1" smtClean="0"/>
              <a:t>Garbage collection</a:t>
            </a:r>
            <a:r>
              <a:rPr lang="en-US" altLang="en-US" smtClean="0"/>
              <a:t> refers to cleaning up or reclaiming memory that is reserved by a program</a:t>
            </a:r>
          </a:p>
          <a:p>
            <a:pPr eaLnBrk="1" hangingPunct="1"/>
            <a:r>
              <a:rPr lang="en-US" altLang="en-US" smtClean="0"/>
              <a:t>PHP knows when your program no longer needs a variable or object and automatically cleans up the memory for you</a:t>
            </a:r>
          </a:p>
          <a:p>
            <a:pPr eaLnBrk="1" hangingPunct="1"/>
            <a:r>
              <a:rPr lang="en-US" altLang="en-US" smtClean="0"/>
              <a:t>The one exception is with open database connections</a:t>
            </a:r>
          </a:p>
          <a:p>
            <a:pPr eaLnBrk="1" hangingPunct="1"/>
            <a:endParaRPr lang="en-US" altLang="en-US" smtClean="0"/>
          </a:p>
          <a:p>
            <a:pPr eaLnBrk="1" hangingPunct="1"/>
            <a:endParaRPr lang="en-US" altLang="en-US" smtClean="0"/>
          </a:p>
          <a:p>
            <a:pPr eaLnBrk="1" hangingPunct="1"/>
            <a:endParaRPr lang="en-US" altLang="en-US" smtClean="0"/>
          </a:p>
        </p:txBody>
      </p:sp>
    </p:spTree>
    <p:extLst>
      <p:ext uri="{BB962C8B-B14F-4D97-AF65-F5344CB8AC3E}">
        <p14:creationId xmlns="" xmlns:p14="http://schemas.microsoft.com/office/powerpoint/2010/main" val="840809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Convert the procedural Guest Book application that you created on Days 5-6 of this course into an Object Oriented application. </a:t>
            </a:r>
          </a:p>
          <a:p>
            <a:pPr lvl="1"/>
            <a:r>
              <a:rPr lang="en-US" dirty="0" smtClean="0"/>
              <a:t>First create the design of class(</a:t>
            </a:r>
            <a:r>
              <a:rPr lang="en-US" dirty="0" err="1" smtClean="0"/>
              <a:t>es</a:t>
            </a:r>
            <a:r>
              <a:rPr lang="en-US" dirty="0" smtClean="0"/>
              <a:t>) that need to be written; specify properties and methods;</a:t>
            </a:r>
          </a:p>
          <a:p>
            <a:pPr lvl="1"/>
            <a:r>
              <a:rPr lang="en-US" dirty="0" smtClean="0"/>
              <a:t>Re-factor the guest book application based on the new design.</a:t>
            </a:r>
          </a:p>
          <a:p>
            <a:pPr lvl="1"/>
            <a:r>
              <a:rPr lang="en-US" dirty="0" smtClean="0"/>
              <a:t>Test the application.</a:t>
            </a:r>
          </a:p>
          <a:p>
            <a:pPr lvl="1"/>
            <a:r>
              <a:rPr lang="en-US" dirty="0" smtClean="0"/>
              <a:t>Review your design decisions with the class.</a:t>
            </a:r>
            <a:endParaRPr lang="en-US" dirty="0"/>
          </a:p>
        </p:txBody>
      </p:sp>
      <p:sp>
        <p:nvSpPr>
          <p:cNvPr id="3" name="Footer Placeholder 2"/>
          <p:cNvSpPr>
            <a:spLocks noGrp="1"/>
          </p:cNvSpPr>
          <p:nvPr>
            <p:ph type="ftr" sz="quarter" idx="11"/>
          </p:nvPr>
        </p:nvSpPr>
        <p:spPr/>
        <p:txBody>
          <a:bodyPr/>
          <a:lstStyle/>
          <a:p>
            <a:r>
              <a:rPr lang="en-US" smtClean="0"/>
              <a:t>PHP Programming with MySQL, second edition</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DBDBC8FD-D9FF-40B1-8922-B360ECDBD9CD}" type="slidenum">
              <a:rPr lang="en-US" altLang="en-US"/>
              <a:pPr eaLnBrk="1" hangingPunct="1"/>
              <a:t>24</a:t>
            </a:fld>
            <a:endParaRPr lang="en-US" altLang="en-US"/>
          </a:p>
        </p:txBody>
      </p:sp>
      <p:sp>
        <p:nvSpPr>
          <p:cNvPr id="2765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7652" name="Rectangle 2"/>
          <p:cNvSpPr>
            <a:spLocks noGrp="1" noChangeArrowheads="1"/>
          </p:cNvSpPr>
          <p:nvPr>
            <p:ph type="title"/>
          </p:nvPr>
        </p:nvSpPr>
        <p:spPr/>
        <p:txBody>
          <a:bodyPr/>
          <a:lstStyle/>
          <a:p>
            <a:pPr eaLnBrk="1" hangingPunct="1"/>
            <a:r>
              <a:rPr lang="en-US" altLang="en-US" sz="4000" smtClean="0"/>
              <a:t>Information Hiding</a:t>
            </a:r>
          </a:p>
        </p:txBody>
      </p:sp>
      <p:sp>
        <p:nvSpPr>
          <p:cNvPr id="27653" name="Rectangle 3"/>
          <p:cNvSpPr>
            <a:spLocks noGrp="1" noChangeArrowheads="1"/>
          </p:cNvSpPr>
          <p:nvPr>
            <p:ph type="body" idx="1"/>
          </p:nvPr>
        </p:nvSpPr>
        <p:spPr/>
        <p:txBody>
          <a:bodyPr/>
          <a:lstStyle/>
          <a:p>
            <a:pPr eaLnBrk="1" hangingPunct="1">
              <a:lnSpc>
                <a:spcPct val="90000"/>
              </a:lnSpc>
            </a:pPr>
            <a:r>
              <a:rPr lang="en-US" altLang="en-US" b="1" smtClean="0"/>
              <a:t>Information hiding</a:t>
            </a:r>
            <a:r>
              <a:rPr lang="en-US" altLang="en-US" smtClean="0"/>
              <a:t> states that any class members that other programmers, sometimes called clients, do not need to access or know about should be hidden</a:t>
            </a:r>
          </a:p>
          <a:p>
            <a:pPr eaLnBrk="1" hangingPunct="1">
              <a:lnSpc>
                <a:spcPct val="90000"/>
              </a:lnSpc>
            </a:pPr>
            <a:r>
              <a:rPr lang="en-US" altLang="en-US" smtClean="0"/>
              <a:t>Helps minimize the amount of information that needs to pass in and out of an object</a:t>
            </a:r>
          </a:p>
          <a:p>
            <a:pPr eaLnBrk="1" hangingPunct="1">
              <a:lnSpc>
                <a:spcPct val="90000"/>
              </a:lnSpc>
            </a:pPr>
            <a:r>
              <a:rPr lang="en-US" altLang="en-US" smtClean="0"/>
              <a:t>Reduces the complexity of the code that clients see</a:t>
            </a:r>
          </a:p>
          <a:p>
            <a:pPr eaLnBrk="1" hangingPunct="1">
              <a:lnSpc>
                <a:spcPct val="90000"/>
              </a:lnSpc>
            </a:pPr>
            <a:r>
              <a:rPr lang="en-US" altLang="en-US" smtClean="0"/>
              <a:t>Prevents other programmers from accidentally introducing a bug into a program by modifying a class’s internal workings</a:t>
            </a:r>
          </a:p>
        </p:txBody>
      </p:sp>
    </p:spTree>
    <p:extLst>
      <p:ext uri="{BB962C8B-B14F-4D97-AF65-F5344CB8AC3E}">
        <p14:creationId xmlns="" xmlns:p14="http://schemas.microsoft.com/office/powerpoint/2010/main" val="118727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0C69CE93-3398-4F7A-8DBC-3F45A48FA3C4}" type="slidenum">
              <a:rPr lang="en-US" altLang="en-US"/>
              <a:pPr eaLnBrk="1" hangingPunct="1"/>
              <a:t>25</a:t>
            </a:fld>
            <a:endParaRPr lang="en-US" altLang="en-US"/>
          </a:p>
        </p:txBody>
      </p:sp>
      <p:sp>
        <p:nvSpPr>
          <p:cNvPr id="2867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28676" name="Rectangle 2"/>
          <p:cNvSpPr>
            <a:spLocks noGrp="1" noChangeArrowheads="1"/>
          </p:cNvSpPr>
          <p:nvPr>
            <p:ph type="title"/>
          </p:nvPr>
        </p:nvSpPr>
        <p:spPr/>
        <p:txBody>
          <a:bodyPr/>
          <a:lstStyle/>
          <a:p>
            <a:pPr eaLnBrk="1" hangingPunct="1"/>
            <a:r>
              <a:rPr lang="en-US" altLang="en-US" sz="4000" smtClean="0"/>
              <a:t>Using Access Specifiers</a:t>
            </a:r>
          </a:p>
        </p:txBody>
      </p:sp>
      <p:sp>
        <p:nvSpPr>
          <p:cNvPr id="28677" name="Rectangle 3"/>
          <p:cNvSpPr>
            <a:spLocks noGrp="1" noChangeArrowheads="1"/>
          </p:cNvSpPr>
          <p:nvPr>
            <p:ph type="body" idx="1"/>
          </p:nvPr>
        </p:nvSpPr>
        <p:spPr/>
        <p:txBody>
          <a:bodyPr>
            <a:normAutofit/>
          </a:bodyPr>
          <a:lstStyle/>
          <a:p>
            <a:pPr eaLnBrk="1" hangingPunct="1">
              <a:lnSpc>
                <a:spcPct val="90000"/>
              </a:lnSpc>
            </a:pPr>
            <a:r>
              <a:rPr lang="en-US" altLang="en-US" sz="2000" b="1" dirty="0" smtClean="0"/>
              <a:t>Access </a:t>
            </a:r>
            <a:r>
              <a:rPr lang="en-US" altLang="en-US" sz="2000" b="1" dirty="0" err="1" smtClean="0"/>
              <a:t>specifiers</a:t>
            </a:r>
            <a:r>
              <a:rPr lang="en-US" altLang="en-US" sz="2000" dirty="0" smtClean="0"/>
              <a:t> control a client’s access to individual data members and member functions</a:t>
            </a:r>
          </a:p>
          <a:p>
            <a:pPr eaLnBrk="1" hangingPunct="1">
              <a:lnSpc>
                <a:spcPct val="90000"/>
              </a:lnSpc>
            </a:pPr>
            <a:r>
              <a:rPr lang="en-US" altLang="en-US" sz="2000" dirty="0" smtClean="0"/>
              <a:t>There are three levels of access </a:t>
            </a:r>
            <a:r>
              <a:rPr lang="en-US" altLang="en-US" sz="2000" dirty="0" err="1" smtClean="0"/>
              <a:t>specifiers</a:t>
            </a:r>
            <a:r>
              <a:rPr lang="en-US" altLang="en-US" sz="2000" dirty="0" smtClean="0"/>
              <a:t> in PHP: </a:t>
            </a:r>
            <a:r>
              <a:rPr lang="en-US" altLang="en-US" sz="2000" dirty="0" smtClean="0">
                <a:latin typeface="Courier New" panose="02070309020205020404" pitchFamily="49" charset="0"/>
              </a:rPr>
              <a:t>public</a:t>
            </a:r>
            <a:r>
              <a:rPr lang="en-US" altLang="en-US" sz="2000" dirty="0" smtClean="0"/>
              <a:t>, </a:t>
            </a:r>
            <a:r>
              <a:rPr lang="en-US" altLang="en-US" sz="2000" dirty="0" smtClean="0">
                <a:latin typeface="Courier New" panose="02070309020205020404" pitchFamily="49" charset="0"/>
              </a:rPr>
              <a:t>private</a:t>
            </a:r>
            <a:r>
              <a:rPr lang="en-US" altLang="en-US" sz="2000" dirty="0" smtClean="0"/>
              <a:t>, and </a:t>
            </a:r>
            <a:r>
              <a:rPr lang="en-US" altLang="en-US" sz="2000" dirty="0" smtClean="0">
                <a:latin typeface="Courier New" panose="02070309020205020404" pitchFamily="49" charset="0"/>
              </a:rPr>
              <a:t>protected</a:t>
            </a:r>
          </a:p>
          <a:p>
            <a:pPr eaLnBrk="1" hangingPunct="1">
              <a:lnSpc>
                <a:spcPct val="90000"/>
              </a:lnSpc>
            </a:pPr>
            <a:r>
              <a:rPr lang="en-US" altLang="en-US" sz="2000" dirty="0" smtClean="0"/>
              <a:t>The </a:t>
            </a:r>
            <a:r>
              <a:rPr lang="en-US" altLang="en-US" sz="2000" b="1" dirty="0" smtClean="0">
                <a:latin typeface="Courier New" panose="02070309020205020404" pitchFamily="49" charset="0"/>
              </a:rPr>
              <a:t>public</a:t>
            </a:r>
            <a:r>
              <a:rPr lang="en-US" altLang="en-US" sz="2000" b="1" dirty="0" smtClean="0"/>
              <a:t> access </a:t>
            </a:r>
            <a:r>
              <a:rPr lang="en-US" altLang="en-US" sz="2000" b="1" dirty="0" err="1" smtClean="0"/>
              <a:t>specifier</a:t>
            </a:r>
            <a:r>
              <a:rPr lang="en-US" altLang="en-US" sz="2000" dirty="0" smtClean="0"/>
              <a:t> allows anyone to call a class’s member function or to modify and retrieve a data </a:t>
            </a:r>
            <a:r>
              <a:rPr lang="en-US" altLang="en-US" sz="2000" dirty="0" smtClean="0"/>
              <a:t>member</a:t>
            </a:r>
          </a:p>
          <a:p>
            <a:pPr eaLnBrk="1" hangingPunct="1">
              <a:lnSpc>
                <a:spcPct val="90000"/>
              </a:lnSpc>
            </a:pPr>
            <a:endParaRPr lang="en-US" altLang="en-US" sz="2000" dirty="0" smtClean="0"/>
          </a:p>
          <a:p>
            <a:pPr>
              <a:lnSpc>
                <a:spcPct val="90000"/>
              </a:lnSpc>
            </a:pPr>
            <a:r>
              <a:rPr lang="en-US" altLang="en-US" sz="2000" dirty="0" smtClean="0"/>
              <a:t>The </a:t>
            </a:r>
            <a:r>
              <a:rPr lang="en-US" altLang="en-US" sz="2000" b="1" dirty="0" smtClean="0">
                <a:latin typeface="Courier New" panose="02070309020205020404" pitchFamily="49" charset="0"/>
              </a:rPr>
              <a:t>private</a:t>
            </a:r>
            <a:r>
              <a:rPr lang="en-US" altLang="en-US" sz="2000" b="1" dirty="0" smtClean="0"/>
              <a:t> access </a:t>
            </a:r>
            <a:r>
              <a:rPr lang="en-US" altLang="en-US" sz="2000" b="1" dirty="0" err="1" smtClean="0"/>
              <a:t>specifier</a:t>
            </a:r>
            <a:r>
              <a:rPr lang="en-US" altLang="en-US" sz="2000" dirty="0" smtClean="0"/>
              <a:t> prevents clients from calling member functions or accessing data members and is one of the key elements in information hiding</a:t>
            </a:r>
          </a:p>
          <a:p>
            <a:pPr>
              <a:lnSpc>
                <a:spcPct val="90000"/>
              </a:lnSpc>
            </a:pPr>
            <a:r>
              <a:rPr lang="en-US" altLang="en-US" sz="2000" dirty="0" smtClean="0"/>
              <a:t>Private access does not restrict a class’s internal access to its own members</a:t>
            </a:r>
          </a:p>
          <a:p>
            <a:pPr>
              <a:lnSpc>
                <a:spcPct val="90000"/>
              </a:lnSpc>
            </a:pPr>
            <a:r>
              <a:rPr lang="en-US" altLang="en-US" sz="2000" dirty="0" smtClean="0"/>
              <a:t>Private access restricts clients from accessing class </a:t>
            </a:r>
            <a:r>
              <a:rPr lang="en-US" altLang="en-US" sz="2000" dirty="0" smtClean="0"/>
              <a:t>members</a:t>
            </a:r>
            <a:endParaRPr lang="en-US" altLang="en-US" sz="2000" dirty="0" smtClean="0"/>
          </a:p>
        </p:txBody>
      </p:sp>
    </p:spTree>
    <p:extLst>
      <p:ext uri="{BB962C8B-B14F-4D97-AF65-F5344CB8AC3E}">
        <p14:creationId xmlns="" xmlns:p14="http://schemas.microsoft.com/office/powerpoint/2010/main" val="3316848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B713A92E-9798-4C89-9997-CB7C0253F417}" type="slidenum">
              <a:rPr lang="en-US" altLang="en-US"/>
              <a:pPr eaLnBrk="1" hangingPunct="1"/>
              <a:t>26</a:t>
            </a:fld>
            <a:endParaRPr lang="en-US" altLang="en-US"/>
          </a:p>
        </p:txBody>
      </p:sp>
      <p:sp>
        <p:nvSpPr>
          <p:cNvPr id="3072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0724" name="Rectangle 2"/>
          <p:cNvSpPr>
            <a:spLocks noGrp="1" noChangeArrowheads="1"/>
          </p:cNvSpPr>
          <p:nvPr>
            <p:ph type="title"/>
          </p:nvPr>
        </p:nvSpPr>
        <p:spPr/>
        <p:txBody>
          <a:bodyPr>
            <a:normAutofit/>
          </a:bodyPr>
          <a:lstStyle/>
          <a:p>
            <a:pPr eaLnBrk="1" hangingPunct="1"/>
            <a:r>
              <a:rPr lang="en-US" altLang="en-US" sz="4000" dirty="0" smtClean="0"/>
              <a:t>Using Access </a:t>
            </a:r>
            <a:r>
              <a:rPr lang="en-US" altLang="en-US" sz="4000" dirty="0" err="1" smtClean="0"/>
              <a:t>Specifiers</a:t>
            </a:r>
            <a:endParaRPr lang="en-US" altLang="en-US" sz="4000" dirty="0" smtClean="0"/>
          </a:p>
        </p:txBody>
      </p:sp>
      <p:sp>
        <p:nvSpPr>
          <p:cNvPr id="30725" name="Rectangle 3"/>
          <p:cNvSpPr>
            <a:spLocks noGrp="1" noChangeArrowheads="1"/>
          </p:cNvSpPr>
          <p:nvPr>
            <p:ph type="body" idx="1"/>
          </p:nvPr>
        </p:nvSpPr>
        <p:spPr/>
        <p:txBody>
          <a:bodyPr/>
          <a:lstStyle/>
          <a:p>
            <a:pPr eaLnBrk="1" hangingPunct="1">
              <a:lnSpc>
                <a:spcPct val="90000"/>
              </a:lnSpc>
            </a:pPr>
            <a:r>
              <a:rPr lang="en-US" altLang="en-US" dirty="0" smtClean="0"/>
              <a:t>Include an access </a:t>
            </a:r>
            <a:r>
              <a:rPr lang="en-US" altLang="en-US" dirty="0" err="1" smtClean="0"/>
              <a:t>specifier</a:t>
            </a:r>
            <a:r>
              <a:rPr lang="en-US" altLang="en-US" dirty="0" smtClean="0"/>
              <a:t> at the beginning of a data member declaration statement</a:t>
            </a:r>
          </a:p>
          <a:p>
            <a:pPr eaLnBrk="1" hangingPunct="1">
              <a:lnSpc>
                <a:spcPct val="90000"/>
              </a:lnSpc>
              <a:buFontTx/>
              <a:buNone/>
            </a:pPr>
            <a:r>
              <a:rPr lang="en-US" altLang="en-US" sz="2200" dirty="0" smtClean="0">
                <a:latin typeface="Courier New" panose="02070309020205020404" pitchFamily="49" charset="0"/>
              </a:rPr>
              <a:t>		class </a:t>
            </a:r>
            <a:r>
              <a:rPr lang="en-US" altLang="en-US" sz="2200" dirty="0" err="1" smtClean="0">
                <a:latin typeface="Courier New" panose="02070309020205020404" pitchFamily="49" charset="0"/>
              </a:rPr>
              <a:t>BankAccount</a:t>
            </a:r>
            <a:r>
              <a:rPr lang="en-US" altLang="en-US" sz="2200" dirty="0" smtClean="0">
                <a:latin typeface="Courier New" panose="02070309020205020404" pitchFamily="49" charset="0"/>
              </a:rPr>
              <a:t> {</a:t>
            </a:r>
          </a:p>
          <a:p>
            <a:pPr eaLnBrk="1" hangingPunct="1">
              <a:lnSpc>
                <a:spcPct val="90000"/>
              </a:lnSpc>
              <a:buFontTx/>
              <a:buNone/>
            </a:pPr>
            <a:r>
              <a:rPr lang="en-US" altLang="en-US" sz="2200" dirty="0" smtClean="0">
                <a:latin typeface="Courier New" panose="02070309020205020404" pitchFamily="49" charset="0"/>
              </a:rPr>
              <a:t>		     </a:t>
            </a:r>
            <a:r>
              <a:rPr lang="en-US" altLang="en-US" sz="2200" b="1" dirty="0" smtClean="0">
                <a:latin typeface="Courier New" panose="02070309020205020404" pitchFamily="49" charset="0"/>
              </a:rPr>
              <a:t>public</a:t>
            </a:r>
            <a:r>
              <a:rPr lang="en-US" altLang="en-US" sz="2200" dirty="0" smtClean="0">
                <a:latin typeface="Courier New" panose="02070309020205020404" pitchFamily="49" charset="0"/>
              </a:rPr>
              <a:t> $Balance = 0;</a:t>
            </a:r>
          </a:p>
          <a:p>
            <a:pPr eaLnBrk="1" hangingPunct="1">
              <a:lnSpc>
                <a:spcPct val="90000"/>
              </a:lnSpc>
              <a:buFontTx/>
              <a:buNone/>
            </a:pPr>
            <a:r>
              <a:rPr lang="en-US" altLang="en-US" sz="2200" dirty="0" smtClean="0">
                <a:latin typeface="Courier New" panose="02070309020205020404" pitchFamily="49" charset="0"/>
              </a:rPr>
              <a:t>		}</a:t>
            </a:r>
          </a:p>
          <a:p>
            <a:pPr eaLnBrk="1" hangingPunct="1">
              <a:lnSpc>
                <a:spcPct val="90000"/>
              </a:lnSpc>
            </a:pPr>
            <a:endParaRPr lang="en-US" altLang="en-US" dirty="0" smtClean="0"/>
          </a:p>
          <a:p>
            <a:pPr eaLnBrk="1" hangingPunct="1">
              <a:lnSpc>
                <a:spcPct val="90000"/>
              </a:lnSpc>
            </a:pPr>
            <a:r>
              <a:rPr lang="en-US" altLang="en-US" dirty="0" smtClean="0"/>
              <a:t>Always </a:t>
            </a:r>
            <a:r>
              <a:rPr lang="en-US" altLang="en-US" dirty="0" smtClean="0"/>
              <a:t>assign an initial value to a data member when you first declare it</a:t>
            </a:r>
          </a:p>
          <a:p>
            <a:pPr lvl="2" eaLnBrk="1" hangingPunct="1">
              <a:lnSpc>
                <a:spcPct val="90000"/>
              </a:lnSpc>
              <a:buFontTx/>
              <a:buNone/>
            </a:pPr>
            <a:endParaRPr lang="en-US" altLang="en-US" sz="2200" dirty="0" smtClean="0">
              <a:latin typeface="Courier New" panose="02070309020205020404" pitchFamily="49" charset="0"/>
            </a:endParaRPr>
          </a:p>
          <a:p>
            <a:pPr lvl="2" eaLnBrk="1" hangingPunct="1">
              <a:lnSpc>
                <a:spcPct val="90000"/>
              </a:lnSpc>
              <a:buFontTx/>
              <a:buNone/>
            </a:pPr>
            <a:r>
              <a:rPr lang="en-US" altLang="en-US" sz="2200" dirty="0" smtClean="0">
                <a:latin typeface="Courier New" panose="02070309020205020404" pitchFamily="49" charset="0"/>
              </a:rPr>
              <a:t>class </a:t>
            </a:r>
            <a:r>
              <a:rPr lang="en-US" altLang="en-US" sz="2200" dirty="0" err="1" smtClean="0">
                <a:latin typeface="Courier New" panose="02070309020205020404" pitchFamily="49" charset="0"/>
              </a:rPr>
              <a:t>BankAccount</a:t>
            </a:r>
            <a:r>
              <a:rPr lang="en-US" altLang="en-US" sz="2200" dirty="0" smtClean="0">
                <a:latin typeface="Courier New" panose="02070309020205020404" pitchFamily="49" charset="0"/>
              </a:rPr>
              <a:t> {</a:t>
            </a:r>
          </a:p>
          <a:p>
            <a:pPr lvl="2" eaLnBrk="1" hangingPunct="1">
              <a:lnSpc>
                <a:spcPct val="90000"/>
              </a:lnSpc>
              <a:buFontTx/>
              <a:buNone/>
            </a:pPr>
            <a:r>
              <a:rPr lang="en-US" altLang="en-US" sz="2200" dirty="0" smtClean="0">
                <a:latin typeface="Courier New" panose="02070309020205020404" pitchFamily="49" charset="0"/>
              </a:rPr>
              <a:t>     public $Balance = 1 + 2;</a:t>
            </a:r>
          </a:p>
          <a:p>
            <a:pPr lvl="2" eaLnBrk="1" hangingPunct="1">
              <a:lnSpc>
                <a:spcPct val="90000"/>
              </a:lnSpc>
              <a:buFontTx/>
              <a:buNone/>
            </a:pPr>
            <a:r>
              <a:rPr lang="en-US" altLang="en-US" sz="2200" dirty="0" smtClean="0">
                <a:latin typeface="Courier New" panose="02070309020205020404" pitchFamily="49" charset="0"/>
              </a:rPr>
              <a:t>}</a:t>
            </a:r>
            <a:endParaRPr lang="en-US" altLang="en-US" sz="2000" dirty="0" smtClean="0">
              <a:latin typeface="Courier New" panose="02070309020205020404" pitchFamily="49" charset="0"/>
            </a:endParaRPr>
          </a:p>
          <a:p>
            <a:pPr eaLnBrk="1" hangingPunct="1">
              <a:lnSpc>
                <a:spcPct val="90000"/>
              </a:lnSpc>
            </a:pPr>
            <a:endParaRPr lang="en-US" altLang="en-US" dirty="0" smtClean="0"/>
          </a:p>
        </p:txBody>
      </p:sp>
    </p:spTree>
    <p:extLst>
      <p:ext uri="{BB962C8B-B14F-4D97-AF65-F5344CB8AC3E}">
        <p14:creationId xmlns="" xmlns:p14="http://schemas.microsoft.com/office/powerpoint/2010/main" val="234348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8C4D1A41-55C4-4413-B181-0DA621662236}" type="slidenum">
              <a:rPr lang="en-US" altLang="en-US"/>
              <a:pPr eaLnBrk="1" hangingPunct="1"/>
              <a:t>27</a:t>
            </a:fld>
            <a:endParaRPr lang="en-US" altLang="en-US"/>
          </a:p>
        </p:txBody>
      </p:sp>
      <p:sp>
        <p:nvSpPr>
          <p:cNvPr id="3174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1748" name="Rectangle 2"/>
          <p:cNvSpPr>
            <a:spLocks noGrp="1" noChangeArrowheads="1"/>
          </p:cNvSpPr>
          <p:nvPr>
            <p:ph type="title"/>
          </p:nvPr>
        </p:nvSpPr>
        <p:spPr/>
        <p:txBody>
          <a:bodyPr/>
          <a:lstStyle/>
          <a:p>
            <a:pPr eaLnBrk="1" hangingPunct="1"/>
            <a:r>
              <a:rPr lang="en-US" altLang="en-US" sz="4000" smtClean="0"/>
              <a:t>Serializing Objects</a:t>
            </a:r>
          </a:p>
        </p:txBody>
      </p:sp>
      <p:sp>
        <p:nvSpPr>
          <p:cNvPr id="31749" name="Rectangle 3"/>
          <p:cNvSpPr>
            <a:spLocks noGrp="1" noChangeArrowheads="1"/>
          </p:cNvSpPr>
          <p:nvPr>
            <p:ph type="body" idx="1"/>
          </p:nvPr>
        </p:nvSpPr>
        <p:spPr/>
        <p:txBody>
          <a:bodyPr/>
          <a:lstStyle/>
          <a:p>
            <a:pPr eaLnBrk="1" hangingPunct="1"/>
            <a:r>
              <a:rPr lang="en-US" altLang="en-US" b="1" dirty="0" smtClean="0"/>
              <a:t>Serialization</a:t>
            </a:r>
            <a:r>
              <a:rPr lang="en-US" altLang="en-US" dirty="0" smtClean="0"/>
              <a:t> refers to the process of converting an object into a string that you can store for reuse</a:t>
            </a:r>
          </a:p>
          <a:p>
            <a:pPr eaLnBrk="1" hangingPunct="1"/>
            <a:r>
              <a:rPr lang="en-US" altLang="en-US" dirty="0" smtClean="0"/>
              <a:t>Serialization stores both data members and member functions into strings</a:t>
            </a:r>
          </a:p>
          <a:p>
            <a:pPr eaLnBrk="1" hangingPunct="1"/>
            <a:r>
              <a:rPr lang="en-US" altLang="en-US" dirty="0" smtClean="0"/>
              <a:t>To serialize an object, pass an object name to the </a:t>
            </a:r>
            <a:r>
              <a:rPr lang="en-US" altLang="en-US" dirty="0" smtClean="0">
                <a:latin typeface="Courier New" panose="02070309020205020404" pitchFamily="49" charset="0"/>
              </a:rPr>
              <a:t>serialize()</a:t>
            </a:r>
            <a:r>
              <a:rPr lang="en-US" altLang="en-US" dirty="0" smtClean="0"/>
              <a:t> </a:t>
            </a:r>
            <a:r>
              <a:rPr lang="en-US" altLang="en-US" dirty="0" smtClean="0"/>
              <a:t>function</a:t>
            </a:r>
          </a:p>
          <a:p>
            <a:pPr eaLnBrk="1" hangingPunct="1">
              <a:buNone/>
            </a:pPr>
            <a:endParaRPr lang="en-US" altLang="en-US" dirty="0" smtClean="0"/>
          </a:p>
          <a:p>
            <a:pPr eaLnBrk="1" hangingPunct="1">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SavedAccount</a:t>
            </a:r>
            <a:r>
              <a:rPr lang="en-US" altLang="en-US" sz="2400" dirty="0" smtClean="0">
                <a:latin typeface="Courier New" panose="02070309020205020404" pitchFamily="49" charset="0"/>
              </a:rPr>
              <a:t> = serialize($Checking);</a:t>
            </a:r>
          </a:p>
        </p:txBody>
      </p:sp>
    </p:spTree>
    <p:extLst>
      <p:ext uri="{BB962C8B-B14F-4D97-AF65-F5344CB8AC3E}">
        <p14:creationId xmlns="" xmlns:p14="http://schemas.microsoft.com/office/powerpoint/2010/main" val="2810559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5E3F4D4F-6E45-49BC-901E-35D6E4940AFD}" type="slidenum">
              <a:rPr lang="en-US" altLang="en-US"/>
              <a:pPr eaLnBrk="1" hangingPunct="1"/>
              <a:t>28</a:t>
            </a:fld>
            <a:endParaRPr lang="en-US" altLang="en-US"/>
          </a:p>
        </p:txBody>
      </p:sp>
      <p:sp>
        <p:nvSpPr>
          <p:cNvPr id="3277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smtClean="0"/>
              <a:t>PHP Programming with </a:t>
            </a:r>
            <a:r>
              <a:rPr lang="en-US" altLang="en-US" dirty="0" err="1" smtClean="0"/>
              <a:t>MySQL</a:t>
            </a:r>
            <a:r>
              <a:rPr lang="en-US" altLang="en-US" dirty="0" smtClean="0"/>
              <a:t>, 2nd Edition</a:t>
            </a:r>
            <a:endParaRPr lang="en-US" altLang="en-US" sz="2000" dirty="0" smtClean="0"/>
          </a:p>
        </p:txBody>
      </p:sp>
      <p:sp>
        <p:nvSpPr>
          <p:cNvPr id="32772" name="Rectangle 2"/>
          <p:cNvSpPr>
            <a:spLocks noGrp="1" noChangeArrowheads="1"/>
          </p:cNvSpPr>
          <p:nvPr>
            <p:ph type="title"/>
          </p:nvPr>
        </p:nvSpPr>
        <p:spPr/>
        <p:txBody>
          <a:bodyPr/>
          <a:lstStyle/>
          <a:p>
            <a:pPr eaLnBrk="1" hangingPunct="1"/>
            <a:r>
              <a:rPr lang="en-US" altLang="en-US" sz="4000" dirty="0" smtClean="0"/>
              <a:t>Serializing </a:t>
            </a:r>
            <a:r>
              <a:rPr lang="en-US" altLang="en-US" sz="4000" dirty="0" smtClean="0"/>
              <a:t>Objects</a:t>
            </a:r>
            <a:endParaRPr lang="en-US" altLang="en-US" sz="4000" dirty="0" smtClean="0"/>
          </a:p>
        </p:txBody>
      </p:sp>
      <p:sp>
        <p:nvSpPr>
          <p:cNvPr id="32773" name="Rectangle 3"/>
          <p:cNvSpPr>
            <a:spLocks noGrp="1" noChangeArrowheads="1"/>
          </p:cNvSpPr>
          <p:nvPr>
            <p:ph type="body" idx="1"/>
          </p:nvPr>
        </p:nvSpPr>
        <p:spPr/>
        <p:txBody>
          <a:bodyPr/>
          <a:lstStyle/>
          <a:p>
            <a:pPr eaLnBrk="1" hangingPunct="1"/>
            <a:r>
              <a:rPr lang="en-US" altLang="en-US" dirty="0" smtClean="0"/>
              <a:t>To convert serialized data back into an object, you use the </a:t>
            </a:r>
            <a:r>
              <a:rPr lang="en-US" altLang="en-US" dirty="0" err="1" smtClean="0">
                <a:latin typeface="Courier New" panose="02070309020205020404" pitchFamily="49" charset="0"/>
              </a:rPr>
              <a:t>unserialize</a:t>
            </a:r>
            <a:r>
              <a:rPr lang="en-US" altLang="en-US" dirty="0" smtClean="0">
                <a:latin typeface="Courier New" panose="02070309020205020404" pitchFamily="49" charset="0"/>
              </a:rPr>
              <a:t>()</a:t>
            </a:r>
            <a:r>
              <a:rPr lang="en-US" altLang="en-US" dirty="0" smtClean="0"/>
              <a:t> </a:t>
            </a:r>
            <a:r>
              <a:rPr lang="en-US" altLang="en-US" dirty="0" smtClean="0"/>
              <a:t>function:</a:t>
            </a:r>
          </a:p>
          <a:p>
            <a:pPr eaLnBrk="1" hangingPunct="1">
              <a:buNone/>
            </a:pPr>
            <a:endParaRPr lang="en-US" altLang="en-US" dirty="0" smtClean="0"/>
          </a:p>
          <a:p>
            <a:pPr eaLnBrk="1" hangingPunct="1">
              <a:buFontTx/>
              <a:buNone/>
            </a:pPr>
            <a:r>
              <a:rPr lang="en-US" altLang="en-US" sz="2200" dirty="0" smtClean="0">
                <a:latin typeface="Courier New" panose="02070309020205020404" pitchFamily="49" charset="0"/>
              </a:rPr>
              <a:t>	</a:t>
            </a:r>
            <a:r>
              <a:rPr lang="en-US" altLang="en-US" sz="2200" dirty="0" smtClean="0">
                <a:latin typeface="Courier New" panose="02070309020205020404" pitchFamily="49" charset="0"/>
              </a:rPr>
              <a:t> </a:t>
            </a:r>
            <a:r>
              <a:rPr lang="en-US" altLang="en-US" sz="2200" dirty="0" smtClean="0">
                <a:latin typeface="Courier New" panose="02070309020205020404" pitchFamily="49" charset="0"/>
              </a:rPr>
              <a:t> </a:t>
            </a:r>
            <a:r>
              <a:rPr lang="en-US" altLang="en-US" sz="2200" dirty="0" smtClean="0">
                <a:latin typeface="Courier New" panose="02070309020205020404" pitchFamily="49" charset="0"/>
              </a:rPr>
              <a:t>$</a:t>
            </a:r>
            <a:r>
              <a:rPr lang="en-US" altLang="en-US" sz="2200" dirty="0" smtClean="0">
                <a:latin typeface="Courier New" panose="02070309020205020404" pitchFamily="49" charset="0"/>
              </a:rPr>
              <a:t>Checking = </a:t>
            </a:r>
            <a:r>
              <a:rPr lang="en-US" altLang="en-US" sz="2200" dirty="0" err="1" smtClean="0">
                <a:latin typeface="Courier New" panose="02070309020205020404" pitchFamily="49" charset="0"/>
              </a:rPr>
              <a:t>unserialize</a:t>
            </a:r>
            <a:r>
              <a:rPr lang="en-US" altLang="en-US" sz="2200" dirty="0" smtClean="0">
                <a:latin typeface="Courier New" panose="02070309020205020404" pitchFamily="49" charset="0"/>
              </a:rPr>
              <a:t>($</a:t>
            </a:r>
            <a:r>
              <a:rPr lang="en-US" altLang="en-US" sz="2200" dirty="0" err="1" smtClean="0">
                <a:latin typeface="Courier New" panose="02070309020205020404" pitchFamily="49" charset="0"/>
              </a:rPr>
              <a:t>SavedAccount</a:t>
            </a:r>
            <a:r>
              <a:rPr lang="en-US" altLang="en-US" sz="2200" dirty="0" smtClean="0">
                <a:latin typeface="Courier New" panose="02070309020205020404" pitchFamily="49" charset="0"/>
              </a:rPr>
              <a:t>);</a:t>
            </a:r>
          </a:p>
          <a:p>
            <a:pPr eaLnBrk="1" hangingPunct="1"/>
            <a:endParaRPr lang="en-US" altLang="en-US" dirty="0" smtClean="0"/>
          </a:p>
          <a:p>
            <a:pPr eaLnBrk="1" hangingPunct="1"/>
            <a:r>
              <a:rPr lang="en-US" altLang="en-US" dirty="0" smtClean="0"/>
              <a:t>Serialization </a:t>
            </a:r>
            <a:r>
              <a:rPr lang="en-US" altLang="en-US" dirty="0" smtClean="0"/>
              <a:t>is also used to store the data in large arrays</a:t>
            </a:r>
          </a:p>
          <a:p>
            <a:pPr eaLnBrk="1" hangingPunct="1"/>
            <a:r>
              <a:rPr lang="en-US" altLang="en-US" dirty="0" smtClean="0"/>
              <a:t>To use serialized objects between scripts, assign a serialized object to a session </a:t>
            </a:r>
            <a:r>
              <a:rPr lang="en-US" altLang="en-US" dirty="0" smtClean="0"/>
              <a:t>variable</a:t>
            </a:r>
          </a:p>
          <a:p>
            <a:pPr eaLnBrk="1" hangingPunct="1">
              <a:buNone/>
            </a:pPr>
            <a:endParaRPr lang="en-US" altLang="en-US" dirty="0" smtClean="0"/>
          </a:p>
          <a:p>
            <a:pPr eaLnBrk="1" hangingPunct="1">
              <a:buFontTx/>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session_start</a:t>
            </a:r>
            <a:r>
              <a:rPr lang="en-US" altLang="en-US" sz="2000" dirty="0" smtClean="0">
                <a:latin typeface="Courier New" panose="02070309020205020404" pitchFamily="49" charset="0"/>
              </a:rPr>
              <a:t>();</a:t>
            </a:r>
          </a:p>
          <a:p>
            <a:pPr eaLnBrk="1" hangingPunct="1">
              <a:buFontTx/>
              <a:buNone/>
            </a:pPr>
            <a:r>
              <a:rPr lang="en-US" altLang="en-US" sz="2000" dirty="0" smtClean="0">
                <a:latin typeface="Courier New" panose="02070309020205020404" pitchFamily="49" charset="0"/>
              </a:rPr>
              <a:t>   $_SESSION('</a:t>
            </a:r>
            <a:r>
              <a:rPr lang="en-US" altLang="en-US" sz="2000" dirty="0" err="1" smtClean="0">
                <a:latin typeface="Courier New" panose="02070309020205020404" pitchFamily="49" charset="0"/>
              </a:rPr>
              <a:t>SavedAccount</a:t>
            </a:r>
            <a:r>
              <a:rPr lang="en-US" altLang="en-US" sz="2000" dirty="0" smtClean="0">
                <a:latin typeface="Courier New" panose="02070309020205020404" pitchFamily="49" charset="0"/>
              </a:rPr>
              <a:t>') = serialize($Checking);</a:t>
            </a:r>
            <a:endParaRPr lang="en-US" altLang="en-US" sz="2000" dirty="0" smtClean="0"/>
          </a:p>
        </p:txBody>
      </p:sp>
    </p:spTree>
    <p:extLst>
      <p:ext uri="{BB962C8B-B14F-4D97-AF65-F5344CB8AC3E}">
        <p14:creationId xmlns="" xmlns:p14="http://schemas.microsoft.com/office/powerpoint/2010/main" val="60830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FACAB8FD-A520-4A9B-9653-95D88BD2B07B}" type="slidenum">
              <a:rPr lang="en-US" altLang="en-US"/>
              <a:pPr eaLnBrk="1" hangingPunct="1"/>
              <a:t>29</a:t>
            </a:fld>
            <a:endParaRPr lang="en-US" altLang="en-US"/>
          </a:p>
        </p:txBody>
      </p:sp>
      <p:sp>
        <p:nvSpPr>
          <p:cNvPr id="4403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4036" name="Rectangle 2"/>
          <p:cNvSpPr>
            <a:spLocks noGrp="1" noChangeArrowheads="1"/>
          </p:cNvSpPr>
          <p:nvPr>
            <p:ph type="title"/>
          </p:nvPr>
        </p:nvSpPr>
        <p:spPr/>
        <p:txBody>
          <a:bodyPr/>
          <a:lstStyle/>
          <a:p>
            <a:pPr eaLnBrk="1" hangingPunct="1"/>
            <a:r>
              <a:rPr lang="en-US" altLang="en-US" sz="4000" smtClean="0"/>
              <a:t>Serialization Functions</a:t>
            </a:r>
          </a:p>
        </p:txBody>
      </p:sp>
      <p:sp>
        <p:nvSpPr>
          <p:cNvPr id="44037" name="Rectangle 3"/>
          <p:cNvSpPr>
            <a:spLocks noGrp="1" noChangeArrowheads="1"/>
          </p:cNvSpPr>
          <p:nvPr>
            <p:ph type="body" idx="1"/>
          </p:nvPr>
        </p:nvSpPr>
        <p:spPr/>
        <p:txBody>
          <a:bodyPr>
            <a:normAutofit/>
          </a:bodyPr>
          <a:lstStyle/>
          <a:p>
            <a:pPr eaLnBrk="1" hangingPunct="1"/>
            <a:r>
              <a:rPr lang="en-US" altLang="en-US" sz="2000" dirty="0" smtClean="0"/>
              <a:t>When you serialize an object with the </a:t>
            </a:r>
            <a:r>
              <a:rPr lang="en-US" altLang="en-US" sz="2000" dirty="0" smtClean="0">
                <a:latin typeface="Courier New" panose="02070309020205020404" pitchFamily="49" charset="0"/>
              </a:rPr>
              <a:t>serialize()</a:t>
            </a:r>
            <a:r>
              <a:rPr lang="en-US" altLang="en-US" sz="2000" dirty="0" smtClean="0"/>
              <a:t> function, PHP looks in the object’s class for a special function named </a:t>
            </a:r>
            <a:r>
              <a:rPr lang="en-US" altLang="en-US" sz="2000" dirty="0" smtClean="0">
                <a:latin typeface="Courier New" panose="02070309020205020404" pitchFamily="49" charset="0"/>
              </a:rPr>
              <a:t>__sleep()</a:t>
            </a:r>
            <a:endParaRPr lang="en-US" altLang="en-US" sz="2000" dirty="0" smtClean="0"/>
          </a:p>
          <a:p>
            <a:pPr eaLnBrk="1" hangingPunct="1"/>
            <a:r>
              <a:rPr lang="en-US" altLang="en-US" sz="2000" dirty="0" smtClean="0"/>
              <a:t>The primary reason for including a </a:t>
            </a:r>
            <a:r>
              <a:rPr lang="en-US" altLang="en-US" sz="2000" dirty="0" smtClean="0">
                <a:latin typeface="Courier New" panose="02070309020205020404" pitchFamily="49" charset="0"/>
              </a:rPr>
              <a:t>__sleep()</a:t>
            </a:r>
            <a:r>
              <a:rPr lang="en-US" altLang="en-US" sz="2000" dirty="0" smtClean="0"/>
              <a:t> function in a class is to specify which data members of the class to </a:t>
            </a:r>
            <a:r>
              <a:rPr lang="en-US" altLang="en-US" sz="2000" dirty="0" smtClean="0"/>
              <a:t>serialize</a:t>
            </a:r>
          </a:p>
          <a:p>
            <a:pPr>
              <a:lnSpc>
                <a:spcPct val="90000"/>
              </a:lnSpc>
              <a:tabLst>
                <a:tab pos="1655763" algn="l"/>
              </a:tabLst>
            </a:pPr>
            <a:r>
              <a:rPr lang="en-US" altLang="en-US" sz="2000" dirty="0" smtClean="0"/>
              <a:t>If you do not include a </a:t>
            </a:r>
            <a:r>
              <a:rPr lang="en-US" altLang="en-US" sz="2000" dirty="0" smtClean="0">
                <a:latin typeface="Courier New" panose="02070309020205020404" pitchFamily="49" charset="0"/>
              </a:rPr>
              <a:t>__sleep()</a:t>
            </a:r>
            <a:r>
              <a:rPr lang="en-US" altLang="en-US" sz="2000" dirty="0" smtClean="0"/>
              <a:t> function in your class, the </a:t>
            </a:r>
            <a:r>
              <a:rPr lang="en-US" altLang="en-US" sz="2000" dirty="0" smtClean="0">
                <a:latin typeface="Courier New" panose="02070309020205020404" pitchFamily="49" charset="0"/>
              </a:rPr>
              <a:t>serialize()</a:t>
            </a:r>
            <a:r>
              <a:rPr lang="en-US" altLang="en-US" sz="2000" dirty="0" smtClean="0"/>
              <a:t> function serializes all of its data members</a:t>
            </a:r>
          </a:p>
          <a:p>
            <a:pPr lvl="2">
              <a:lnSpc>
                <a:spcPct val="90000"/>
              </a:lnSpc>
              <a:buNone/>
              <a:tabLst>
                <a:tab pos="1655763" algn="l"/>
              </a:tabLst>
            </a:pPr>
            <a:r>
              <a:rPr lang="en-US" altLang="en-US" sz="1800" dirty="0" smtClean="0">
                <a:latin typeface="Courier New" panose="02070309020205020404" pitchFamily="49" charset="0"/>
              </a:rPr>
              <a:t>function __sleep() {</a:t>
            </a:r>
          </a:p>
          <a:p>
            <a:pPr lvl="2">
              <a:lnSpc>
                <a:spcPct val="90000"/>
              </a:lnSpc>
              <a:buNone/>
              <a:tabLst>
                <a:tab pos="1655763" algn="l"/>
              </a:tabLst>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SerialVars</a:t>
            </a:r>
            <a:r>
              <a:rPr lang="en-US" altLang="en-US" sz="1800" dirty="0" smtClean="0">
                <a:latin typeface="Courier New" panose="02070309020205020404" pitchFamily="49" charset="0"/>
              </a:rPr>
              <a:t> = array('Balance');</a:t>
            </a:r>
          </a:p>
          <a:p>
            <a:pPr lvl="2">
              <a:lnSpc>
                <a:spcPct val="90000"/>
              </a:lnSpc>
              <a:buNone/>
              <a:tabLst>
                <a:tab pos="1655763" algn="l"/>
              </a:tabLst>
            </a:pPr>
            <a:r>
              <a:rPr lang="en-US" altLang="en-US" sz="1800" dirty="0" smtClean="0">
                <a:latin typeface="Courier New" panose="02070309020205020404" pitchFamily="49" charset="0"/>
              </a:rPr>
              <a:t>		return $</a:t>
            </a:r>
            <a:r>
              <a:rPr lang="en-US" altLang="en-US" sz="1800" dirty="0" err="1" smtClean="0">
                <a:latin typeface="Courier New" panose="02070309020205020404" pitchFamily="49" charset="0"/>
              </a:rPr>
              <a:t>SerialVars</a:t>
            </a:r>
            <a:r>
              <a:rPr lang="en-US" altLang="en-US" sz="1800" dirty="0" smtClean="0">
                <a:latin typeface="Courier New" panose="02070309020205020404" pitchFamily="49" charset="0"/>
              </a:rPr>
              <a:t>;</a:t>
            </a:r>
          </a:p>
          <a:p>
            <a:pPr lvl="2">
              <a:lnSpc>
                <a:spcPct val="90000"/>
              </a:lnSpc>
              <a:buNone/>
              <a:tabLst>
                <a:tab pos="1655763" algn="l"/>
              </a:tabLst>
            </a:pPr>
            <a:r>
              <a:rPr lang="en-US" altLang="en-US" sz="1800" dirty="0" smtClean="0">
                <a:latin typeface="Courier New" panose="02070309020205020404" pitchFamily="49" charset="0"/>
              </a:rPr>
              <a:t>}</a:t>
            </a:r>
          </a:p>
          <a:p>
            <a:pPr>
              <a:lnSpc>
                <a:spcPct val="90000"/>
              </a:lnSpc>
              <a:tabLst>
                <a:tab pos="1655763" algn="l"/>
              </a:tabLst>
            </a:pPr>
            <a:r>
              <a:rPr lang="en-US" altLang="en-US" sz="2000" dirty="0" smtClean="0"/>
              <a:t>When the </a:t>
            </a:r>
            <a:r>
              <a:rPr lang="en-US" altLang="en-US" sz="2000" dirty="0" err="1" smtClean="0">
                <a:latin typeface="Courier New" panose="02070309020205020404" pitchFamily="49" charset="0"/>
              </a:rPr>
              <a:t>unserialize</a:t>
            </a:r>
            <a:r>
              <a:rPr lang="en-US" altLang="en-US" sz="2000" dirty="0" smtClean="0">
                <a:latin typeface="Courier New" panose="02070309020205020404" pitchFamily="49" charset="0"/>
              </a:rPr>
              <a:t>()</a:t>
            </a:r>
            <a:r>
              <a:rPr lang="en-US" altLang="en-US" sz="2000" dirty="0" smtClean="0"/>
              <a:t> function executes, PHP looks in the object’s class for a special function named </a:t>
            </a:r>
            <a:r>
              <a:rPr lang="en-US" altLang="en-US" sz="2000" dirty="0" smtClean="0">
                <a:latin typeface="Courier New" panose="02070309020205020404" pitchFamily="49" charset="0"/>
              </a:rPr>
              <a:t>__wakeup</a:t>
            </a:r>
            <a:r>
              <a:rPr lang="en-US" altLang="en-US" sz="2000" dirty="0" smtClean="0">
                <a:latin typeface="Courier New" panose="02070309020205020404" pitchFamily="49" charset="0"/>
              </a:rPr>
              <a:t>()</a:t>
            </a:r>
            <a:endParaRPr lang="en-US" altLang="en-US" sz="2000" dirty="0" smtClean="0"/>
          </a:p>
        </p:txBody>
      </p:sp>
    </p:spTree>
    <p:extLst>
      <p:ext uri="{BB962C8B-B14F-4D97-AF65-F5344CB8AC3E}">
        <p14:creationId xmlns="" xmlns:p14="http://schemas.microsoft.com/office/powerpoint/2010/main" val="314720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2588DB0A-E23B-435B-8867-3ED0D46118CA}" type="slidenum">
              <a:rPr lang="en-US" altLang="en-US"/>
              <a:pPr eaLnBrk="1" hangingPunct="1"/>
              <a:t>3</a:t>
            </a:fld>
            <a:endParaRPr lang="en-US" altLang="en-US"/>
          </a:p>
        </p:txBody>
      </p:sp>
      <p:sp>
        <p:nvSpPr>
          <p:cNvPr id="512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5124" name="Rectangle 2"/>
          <p:cNvSpPr>
            <a:spLocks noGrp="1" noChangeArrowheads="1"/>
          </p:cNvSpPr>
          <p:nvPr>
            <p:ph type="title"/>
          </p:nvPr>
        </p:nvSpPr>
        <p:spPr/>
        <p:txBody>
          <a:bodyPr>
            <a:normAutofit fontScale="90000"/>
          </a:bodyPr>
          <a:lstStyle/>
          <a:p>
            <a:pPr eaLnBrk="1" hangingPunct="1"/>
            <a:r>
              <a:rPr lang="en-US" altLang="en-US" sz="4000" dirty="0" smtClean="0"/>
              <a:t>Introduction to Object-Oriented </a:t>
            </a:r>
            <a:r>
              <a:rPr lang="en-US" altLang="en-US" sz="4000" dirty="0" smtClean="0"/>
              <a:t>Programming</a:t>
            </a:r>
            <a:endParaRPr lang="en-US" altLang="en-US" sz="4000" dirty="0" smtClean="0"/>
          </a:p>
        </p:txBody>
      </p:sp>
      <p:sp>
        <p:nvSpPr>
          <p:cNvPr id="5125" name="Rectangle 3"/>
          <p:cNvSpPr>
            <a:spLocks noGrp="1" noChangeArrowheads="1"/>
          </p:cNvSpPr>
          <p:nvPr>
            <p:ph type="body" idx="1"/>
          </p:nvPr>
        </p:nvSpPr>
        <p:spPr/>
        <p:txBody>
          <a:bodyPr/>
          <a:lstStyle/>
          <a:p>
            <a:pPr eaLnBrk="1" hangingPunct="1"/>
            <a:r>
              <a:rPr lang="en-US" altLang="en-US" b="1" smtClean="0"/>
              <a:t>Data</a:t>
            </a:r>
            <a:r>
              <a:rPr lang="en-US" altLang="en-US" smtClean="0"/>
              <a:t> refers to information contained within variables or other types of storage structures</a:t>
            </a:r>
          </a:p>
          <a:p>
            <a:pPr eaLnBrk="1" hangingPunct="1"/>
            <a:r>
              <a:rPr lang="en-US" altLang="en-US" smtClean="0"/>
              <a:t>The functions associated with an object are called </a:t>
            </a:r>
            <a:r>
              <a:rPr lang="en-US" altLang="en-US" b="1" smtClean="0"/>
              <a:t>methods</a:t>
            </a:r>
          </a:p>
          <a:p>
            <a:pPr eaLnBrk="1" hangingPunct="1"/>
            <a:r>
              <a:rPr lang="en-US" altLang="en-US" smtClean="0"/>
              <a:t>The variables that are associated with an object are called </a:t>
            </a:r>
            <a:r>
              <a:rPr lang="en-US" altLang="en-US" b="1" smtClean="0"/>
              <a:t>properties</a:t>
            </a:r>
            <a:r>
              <a:rPr lang="en-US" altLang="en-US" smtClean="0"/>
              <a:t> or </a:t>
            </a:r>
            <a:r>
              <a:rPr lang="en-US" altLang="en-US" b="1" smtClean="0"/>
              <a:t>attributes</a:t>
            </a:r>
          </a:p>
          <a:p>
            <a:pPr eaLnBrk="1" hangingPunct="1"/>
            <a:r>
              <a:rPr lang="en-US" altLang="en-US" smtClean="0"/>
              <a:t>Popular object-oriented programming languages include C++, Java, and Visual Basic</a:t>
            </a:r>
            <a:endParaRPr lang="en-US" altLang="en-US" b="1" smtClean="0"/>
          </a:p>
          <a:p>
            <a:pPr eaLnBrk="1" hangingPunct="1"/>
            <a:endParaRPr lang="en-US" altLang="en-US" smtClean="0"/>
          </a:p>
          <a:p>
            <a:pPr eaLnBrk="1" hangingPunct="1"/>
            <a:endParaRPr lang="en-US" altLang="en-US" smtClean="0"/>
          </a:p>
        </p:txBody>
      </p:sp>
    </p:spTree>
    <p:extLst>
      <p:ext uri="{BB962C8B-B14F-4D97-AF65-F5344CB8AC3E}">
        <p14:creationId xmlns="" xmlns:p14="http://schemas.microsoft.com/office/powerpoint/2010/main" val="4185522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61588CEA-6BD3-4C4C-B0E1-1BBD505C4C78}" type="slidenum">
              <a:rPr lang="en-US" altLang="en-US"/>
              <a:pPr eaLnBrk="1" hangingPunct="1"/>
              <a:t>30</a:t>
            </a:fld>
            <a:endParaRPr lang="en-US" altLang="en-US"/>
          </a:p>
        </p:txBody>
      </p:sp>
      <p:sp>
        <p:nvSpPr>
          <p:cNvPr id="3379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3796" name="Rectangle 2"/>
          <p:cNvSpPr>
            <a:spLocks noGrp="1" noChangeArrowheads="1"/>
          </p:cNvSpPr>
          <p:nvPr>
            <p:ph type="title"/>
          </p:nvPr>
        </p:nvSpPr>
        <p:spPr/>
        <p:txBody>
          <a:bodyPr/>
          <a:lstStyle/>
          <a:p>
            <a:pPr eaLnBrk="1" hangingPunct="1"/>
            <a:r>
              <a:rPr lang="en-US" altLang="en-US" sz="4000" smtClean="0"/>
              <a:t>Working with Member Functions</a:t>
            </a:r>
          </a:p>
        </p:txBody>
      </p:sp>
      <p:sp>
        <p:nvSpPr>
          <p:cNvPr id="33797" name="Rectangle 3"/>
          <p:cNvSpPr>
            <a:spLocks noGrp="1" noChangeArrowheads="1"/>
          </p:cNvSpPr>
          <p:nvPr>
            <p:ph type="body" idx="1"/>
          </p:nvPr>
        </p:nvSpPr>
        <p:spPr/>
        <p:txBody>
          <a:bodyPr/>
          <a:lstStyle/>
          <a:p>
            <a:pPr eaLnBrk="1" hangingPunct="1"/>
            <a:r>
              <a:rPr lang="en-US" altLang="en-US" smtClean="0"/>
              <a:t>Create </a:t>
            </a:r>
            <a:r>
              <a:rPr lang="en-US" altLang="en-US" b="1" smtClean="0"/>
              <a:t>public</a:t>
            </a:r>
            <a:r>
              <a:rPr lang="en-US" altLang="en-US" smtClean="0"/>
              <a:t> member functions for any functions that clients need to access </a:t>
            </a:r>
          </a:p>
          <a:p>
            <a:pPr eaLnBrk="1" hangingPunct="1"/>
            <a:r>
              <a:rPr lang="en-US" altLang="en-US" smtClean="0"/>
              <a:t>Create </a:t>
            </a:r>
            <a:r>
              <a:rPr lang="en-US" altLang="en-US" b="1" smtClean="0"/>
              <a:t>private</a:t>
            </a:r>
            <a:r>
              <a:rPr lang="en-US" altLang="en-US" smtClean="0"/>
              <a:t> member functions for any functions that clients do not need to access</a:t>
            </a:r>
          </a:p>
          <a:p>
            <a:pPr eaLnBrk="1" hangingPunct="1"/>
            <a:r>
              <a:rPr lang="en-US" altLang="en-US" smtClean="0"/>
              <a:t>Access specifiers control a client’s access to individual data members and member functions</a:t>
            </a:r>
          </a:p>
          <a:p>
            <a:pPr eaLnBrk="1" hangingPunct="1"/>
            <a:endParaRPr lang="en-US" altLang="en-US" smtClean="0"/>
          </a:p>
          <a:p>
            <a:pPr eaLnBrk="1" hangingPunct="1"/>
            <a:endParaRPr lang="en-US" altLang="en-US" smtClean="0"/>
          </a:p>
        </p:txBody>
      </p:sp>
    </p:spTree>
    <p:extLst>
      <p:ext uri="{BB962C8B-B14F-4D97-AF65-F5344CB8AC3E}">
        <p14:creationId xmlns="" xmlns:p14="http://schemas.microsoft.com/office/powerpoint/2010/main" val="3516554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AD4D23E3-5413-4EC8-8E3A-BFE608A909C3}" type="slidenum">
              <a:rPr lang="en-US" altLang="en-US"/>
              <a:pPr eaLnBrk="1" hangingPunct="1"/>
              <a:t>31</a:t>
            </a:fld>
            <a:endParaRPr lang="en-US" altLang="en-US"/>
          </a:p>
        </p:txBody>
      </p:sp>
      <p:sp>
        <p:nvSpPr>
          <p:cNvPr id="3481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4820" name="Rectangle 2"/>
          <p:cNvSpPr>
            <a:spLocks noGrp="1" noChangeArrowheads="1"/>
          </p:cNvSpPr>
          <p:nvPr>
            <p:ph type="title"/>
          </p:nvPr>
        </p:nvSpPr>
        <p:spPr/>
        <p:txBody>
          <a:bodyPr>
            <a:normAutofit/>
          </a:bodyPr>
          <a:lstStyle/>
          <a:p>
            <a:pPr eaLnBrk="1" hangingPunct="1"/>
            <a:r>
              <a:rPr lang="en-US" altLang="en-US" sz="4000" dirty="0" smtClean="0"/>
              <a:t>Working with Member </a:t>
            </a:r>
            <a:r>
              <a:rPr lang="en-US" altLang="en-US" sz="4000" dirty="0" smtClean="0"/>
              <a:t>Functions</a:t>
            </a:r>
            <a:endParaRPr lang="en-US" altLang="en-US" sz="4000" dirty="0" smtClean="0"/>
          </a:p>
        </p:txBody>
      </p:sp>
      <p:sp>
        <p:nvSpPr>
          <p:cNvPr id="34821" name="Rectangle 3"/>
          <p:cNvSpPr>
            <a:spLocks noGrp="1" noChangeArrowheads="1"/>
          </p:cNvSpPr>
          <p:nvPr>
            <p:ph type="body" idx="1"/>
          </p:nvPr>
        </p:nvSpPr>
        <p:spPr>
          <a:xfrm>
            <a:off x="457200" y="1524000"/>
            <a:ext cx="8458200" cy="4525963"/>
          </a:xfrm>
        </p:spPr>
        <p:txBody>
          <a:bodyPr>
            <a:normAutofit/>
          </a:bodyPr>
          <a:lstStyle/>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class </a:t>
            </a:r>
            <a:r>
              <a:rPr lang="en-US" altLang="en-US" sz="1400" dirty="0" err="1" smtClean="0">
                <a:latin typeface="Courier New" panose="02070309020205020404" pitchFamily="49" charset="0"/>
              </a:rPr>
              <a:t>BankAccount</a:t>
            </a:r>
            <a:r>
              <a:rPr lang="en-US" altLang="en-US" sz="1400" dirty="0" smtClean="0">
                <a:latin typeface="Courier New" panose="02070309020205020404" pitchFamily="49" charset="0"/>
              </a:rPr>
              <a:t> {</a:t>
            </a:r>
          </a:p>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		public $Balance = 958.20;</a:t>
            </a:r>
          </a:p>
          <a:p>
            <a:pPr eaLnBrk="1" hangingPunct="1">
              <a:lnSpc>
                <a:spcPct val="90000"/>
              </a:lnSpc>
              <a:buFontTx/>
              <a:buNone/>
              <a:tabLst>
                <a:tab pos="622300" algn="l"/>
                <a:tab pos="1311275" algn="l"/>
              </a:tabLst>
            </a:pPr>
            <a:r>
              <a:rPr lang="en-US" altLang="en-US" sz="1400" b="1" dirty="0" smtClean="0">
                <a:latin typeface="Courier New" panose="02070309020205020404" pitchFamily="49" charset="0"/>
              </a:rPr>
              <a:t>		public function withdrawal($Amount) {</a:t>
            </a:r>
          </a:p>
          <a:p>
            <a:pPr eaLnBrk="1" hangingPunct="1">
              <a:lnSpc>
                <a:spcPct val="90000"/>
              </a:lnSpc>
              <a:buFontTx/>
              <a:buNone/>
              <a:tabLst>
                <a:tab pos="622300" algn="l"/>
                <a:tab pos="1311275" algn="l"/>
              </a:tabLst>
            </a:pPr>
            <a:r>
              <a:rPr lang="en-US" altLang="en-US" sz="1400" b="1" dirty="0" smtClean="0">
                <a:latin typeface="Courier New" panose="02070309020205020404" pitchFamily="49" charset="0"/>
              </a:rPr>
              <a:t>			$this-&gt;Balance -= $Amount;</a:t>
            </a:r>
          </a:p>
          <a:p>
            <a:pPr eaLnBrk="1" hangingPunct="1">
              <a:lnSpc>
                <a:spcPct val="90000"/>
              </a:lnSpc>
              <a:buFontTx/>
              <a:buNone/>
              <a:tabLst>
                <a:tab pos="622300" algn="l"/>
                <a:tab pos="1311275" algn="l"/>
              </a:tabLst>
            </a:pPr>
            <a:r>
              <a:rPr lang="en-US" altLang="en-US" sz="1400" b="1" dirty="0" smtClean="0">
                <a:latin typeface="Courier New" panose="02070309020205020404" pitchFamily="49" charset="0"/>
              </a:rPr>
              <a:t>		}</a:t>
            </a:r>
          </a:p>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a:t>
            </a:r>
          </a:p>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if (</a:t>
            </a:r>
            <a:r>
              <a:rPr lang="en-US" altLang="en-US" sz="1400" dirty="0" err="1" smtClean="0">
                <a:latin typeface="Courier New" panose="02070309020205020404" pitchFamily="49" charset="0"/>
              </a:rPr>
              <a:t>class_exists</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BankAccount</a:t>
            </a:r>
            <a:r>
              <a:rPr lang="en-US" altLang="en-US" sz="1400" dirty="0" smtClean="0">
                <a:latin typeface="Courier New" panose="02070309020205020404" pitchFamily="49" charset="0"/>
              </a:rPr>
              <a:t>")) {</a:t>
            </a:r>
            <a:endParaRPr lang="en-US" altLang="en-US" sz="1400" dirty="0" smtClean="0">
              <a:latin typeface="Courier New" panose="02070309020205020404" pitchFamily="49" charset="0"/>
            </a:endParaRPr>
          </a:p>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		$Checking = new </a:t>
            </a:r>
            <a:r>
              <a:rPr lang="en-US" altLang="en-US" sz="1400" dirty="0" err="1" smtClean="0">
                <a:latin typeface="Courier New" panose="02070309020205020404" pitchFamily="49" charset="0"/>
              </a:rPr>
              <a:t>BankAccount</a:t>
            </a:r>
            <a:r>
              <a:rPr lang="en-US" altLang="en-US" sz="1400" dirty="0" smtClean="0">
                <a:latin typeface="Courier New" panose="02070309020205020404" pitchFamily="49" charset="0"/>
              </a:rPr>
              <a:t>();</a:t>
            </a:r>
          </a:p>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 else {</a:t>
            </a:r>
            <a:endParaRPr lang="en-US" altLang="en-US" sz="1400" dirty="0" smtClean="0">
              <a:latin typeface="Courier New" panose="02070309020205020404" pitchFamily="49" charset="0"/>
            </a:endParaRPr>
          </a:p>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		exit("&lt;p&gt;The </a:t>
            </a:r>
            <a:r>
              <a:rPr lang="en-US" altLang="en-US" sz="1400" dirty="0" err="1" smtClean="0">
                <a:latin typeface="Courier New" panose="02070309020205020404" pitchFamily="49" charset="0"/>
              </a:rPr>
              <a:t>BankAccount</a:t>
            </a:r>
            <a:r>
              <a:rPr lang="en-US" altLang="en-US" sz="1400" dirty="0" smtClean="0">
                <a:latin typeface="Courier New" panose="02070309020205020404" pitchFamily="49" charset="0"/>
              </a:rPr>
              <a:t> class is not available!&lt;/p</a:t>
            </a:r>
            <a:r>
              <a:rPr lang="en-US" altLang="en-US" sz="1400" dirty="0" smtClean="0">
                <a:latin typeface="Courier New" panose="02070309020205020404" pitchFamily="49" charset="0"/>
              </a:rPr>
              <a:t>&gt;");</a:t>
            </a:r>
          </a:p>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a:t>
            </a:r>
            <a:endParaRPr lang="en-US" altLang="en-US" sz="1400" dirty="0" smtClean="0">
              <a:latin typeface="Courier New" panose="02070309020205020404" pitchFamily="49" charset="0"/>
            </a:endParaRPr>
          </a:p>
          <a:p>
            <a:pPr eaLnBrk="1" hangingPunct="1">
              <a:lnSpc>
                <a:spcPct val="90000"/>
              </a:lnSpc>
              <a:buFontTx/>
              <a:buNone/>
              <a:tabLst>
                <a:tab pos="622300" algn="l"/>
                <a:tab pos="1311275" algn="l"/>
              </a:tabLst>
            </a:pPr>
            <a:r>
              <a:rPr lang="en-US" altLang="en-US" sz="1400" dirty="0" err="1" smtClean="0">
                <a:latin typeface="Courier New" panose="02070309020205020404" pitchFamily="49" charset="0"/>
              </a:rPr>
              <a:t>printf</a:t>
            </a:r>
            <a:r>
              <a:rPr lang="en-US" altLang="en-US" sz="1400" dirty="0" smtClean="0">
                <a:latin typeface="Courier New" panose="02070309020205020404" pitchFamily="49" charset="0"/>
              </a:rPr>
              <a:t>("&lt;p&gt;Your checking account balance is $%.2f.&lt;/p</a:t>
            </a:r>
            <a:r>
              <a:rPr lang="en-US" altLang="en-US" sz="1400" dirty="0" smtClean="0">
                <a:latin typeface="Courier New" panose="02070309020205020404" pitchFamily="49" charset="0"/>
              </a:rPr>
              <a:t>&gt;", $</a:t>
            </a:r>
            <a:r>
              <a:rPr lang="en-US" altLang="en-US" sz="1400" dirty="0" smtClean="0">
                <a:latin typeface="Courier New" panose="02070309020205020404" pitchFamily="49" charset="0"/>
              </a:rPr>
              <a:t>Checking-&gt;Balance);</a:t>
            </a:r>
          </a:p>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a:t>
            </a:r>
            <a:r>
              <a:rPr lang="en-US" altLang="en-US" sz="1400" dirty="0" smtClean="0">
                <a:latin typeface="Courier New" panose="02070309020205020404" pitchFamily="49" charset="0"/>
              </a:rPr>
              <a:t>Cash = 200;</a:t>
            </a:r>
          </a:p>
          <a:p>
            <a:pPr>
              <a:lnSpc>
                <a:spcPct val="90000"/>
              </a:lnSpc>
              <a:buNone/>
              <a:tabLst>
                <a:tab pos="622300" algn="l"/>
                <a:tab pos="1311275" algn="l"/>
              </a:tabLst>
            </a:pPr>
            <a:r>
              <a:rPr lang="en-US" altLang="en-US" sz="1400" b="1" dirty="0" smtClean="0">
                <a:latin typeface="Courier New" panose="02070309020205020404" pitchFamily="49" charset="0"/>
              </a:rPr>
              <a:t>$</a:t>
            </a:r>
            <a:r>
              <a:rPr lang="en-US" altLang="en-US" sz="1400" b="1" dirty="0" smtClean="0">
                <a:latin typeface="Courier New" panose="02070309020205020404" pitchFamily="49" charset="0"/>
              </a:rPr>
              <a:t>Checking-&gt;</a:t>
            </a:r>
            <a:r>
              <a:rPr lang="en-US" altLang="en-US" sz="1400" b="1" dirty="0" smtClean="0">
                <a:latin typeface="Courier New" panose="02070309020205020404" pitchFamily="49" charset="0"/>
              </a:rPr>
              <a:t>withdrawal(</a:t>
            </a:r>
            <a:r>
              <a:rPr lang="en-US" altLang="en-US" sz="1400" dirty="0" smtClean="0">
                <a:latin typeface="Courier New" panose="02070309020205020404" pitchFamily="49" charset="0"/>
              </a:rPr>
              <a:t>$</a:t>
            </a:r>
            <a:r>
              <a:rPr lang="en-US" altLang="en-US" sz="1400" dirty="0" smtClean="0">
                <a:latin typeface="Courier New" panose="02070309020205020404" pitchFamily="49" charset="0"/>
              </a:rPr>
              <a:t>Cash</a:t>
            </a:r>
            <a:r>
              <a:rPr lang="en-US" altLang="en-US" sz="1400" b="1" dirty="0" smtClean="0">
                <a:latin typeface="Courier New" panose="02070309020205020404" pitchFamily="49" charset="0"/>
              </a:rPr>
              <a:t>);</a:t>
            </a:r>
            <a:endParaRPr lang="en-US" altLang="en-US" sz="1400" b="1" dirty="0" smtClean="0">
              <a:latin typeface="Courier New" panose="02070309020205020404" pitchFamily="49" charset="0"/>
            </a:endParaRPr>
          </a:p>
          <a:p>
            <a:pPr eaLnBrk="1" hangingPunct="1">
              <a:lnSpc>
                <a:spcPct val="90000"/>
              </a:lnSpc>
              <a:buFontTx/>
              <a:buNone/>
              <a:tabLst>
                <a:tab pos="622300" algn="l"/>
                <a:tab pos="1311275" algn="l"/>
              </a:tabLst>
            </a:pPr>
            <a:r>
              <a:rPr lang="en-US" altLang="en-US" sz="1400" dirty="0" err="1" smtClean="0">
                <a:latin typeface="Courier New" panose="02070309020205020404" pitchFamily="49" charset="0"/>
              </a:rPr>
              <a:t>printf</a:t>
            </a:r>
            <a:r>
              <a:rPr lang="en-US" altLang="en-US" sz="1400" dirty="0" smtClean="0">
                <a:latin typeface="Courier New" panose="02070309020205020404" pitchFamily="49" charset="0"/>
              </a:rPr>
              <a:t>("&lt;p&gt;After</a:t>
            </a:r>
            <a:r>
              <a:rPr lang="en-US" altLang="en-US" sz="1400" dirty="0" smtClean="0"/>
              <a:t> </a:t>
            </a:r>
            <a:r>
              <a:rPr lang="en-US" altLang="en-US" sz="1400" dirty="0" smtClean="0">
                <a:latin typeface="Courier New" panose="02070309020205020404" pitchFamily="49" charset="0"/>
              </a:rPr>
              <a:t>withdrawing $%.2f,</a:t>
            </a:r>
            <a:r>
              <a:rPr lang="en-US" altLang="en-US" sz="1400" dirty="0" smtClean="0"/>
              <a:t> </a:t>
            </a:r>
            <a:r>
              <a:rPr lang="en-US" altLang="en-US" sz="1400" dirty="0" smtClean="0">
                <a:latin typeface="Courier New" panose="02070309020205020404" pitchFamily="49" charset="0"/>
              </a:rPr>
              <a:t>your</a:t>
            </a:r>
            <a:r>
              <a:rPr lang="en-US" altLang="en-US" sz="1400" dirty="0" smtClean="0"/>
              <a:t> </a:t>
            </a:r>
            <a:r>
              <a:rPr lang="en-US" altLang="en-US" sz="1400" dirty="0" smtClean="0">
                <a:latin typeface="Courier New" panose="02070309020205020404" pitchFamily="49" charset="0"/>
              </a:rPr>
              <a:t>checking</a:t>
            </a:r>
            <a:r>
              <a:rPr lang="en-US" altLang="en-US" sz="1400" dirty="0" smtClean="0"/>
              <a:t> </a:t>
            </a:r>
            <a:r>
              <a:rPr lang="en-US" altLang="en-US" sz="1400" dirty="0" smtClean="0">
                <a:latin typeface="Courier New" panose="02070309020205020404" pitchFamily="49" charset="0"/>
              </a:rPr>
              <a:t>account</a:t>
            </a:r>
            <a:r>
              <a:rPr lang="en-US" altLang="en-US" sz="1400" dirty="0" smtClean="0"/>
              <a:t> </a:t>
            </a:r>
            <a:r>
              <a:rPr lang="en-US" altLang="en-US" sz="1400" dirty="0" smtClean="0">
                <a:latin typeface="Courier New" panose="02070309020205020404" pitchFamily="49" charset="0"/>
              </a:rPr>
              <a:t>balance </a:t>
            </a:r>
          </a:p>
          <a:p>
            <a:pPr eaLnBrk="1" hangingPunct="1">
              <a:lnSpc>
                <a:spcPct val="90000"/>
              </a:lnSpc>
              <a:buFontTx/>
              <a:buNone/>
              <a:tabLst>
                <a:tab pos="622300" algn="l"/>
                <a:tab pos="1311275" algn="l"/>
              </a:tabLst>
            </a:pPr>
            <a:r>
              <a:rPr lang="en-US" altLang="en-US" sz="1400" dirty="0" smtClean="0">
                <a:latin typeface="Courier New" panose="02070309020205020404" pitchFamily="49" charset="0"/>
              </a:rPr>
              <a:t>			is $%.2f.&lt;/p&gt;", $Cash, $Checking-&gt;Balance);</a:t>
            </a:r>
          </a:p>
          <a:p>
            <a:pPr eaLnBrk="1" hangingPunct="1">
              <a:lnSpc>
                <a:spcPct val="90000"/>
              </a:lnSpc>
              <a:buFontTx/>
              <a:buNone/>
              <a:tabLst>
                <a:tab pos="622300" algn="l"/>
                <a:tab pos="1311275" algn="l"/>
              </a:tabLst>
            </a:pPr>
            <a:endParaRPr lang="en-US" altLang="en-US" sz="1400" dirty="0" smtClean="0">
              <a:latin typeface="Courier New" panose="02070309020205020404" pitchFamily="49" charset="0"/>
            </a:endParaRPr>
          </a:p>
        </p:txBody>
      </p:sp>
    </p:spTree>
    <p:extLst>
      <p:ext uri="{BB962C8B-B14F-4D97-AF65-F5344CB8AC3E}">
        <p14:creationId xmlns="" xmlns:p14="http://schemas.microsoft.com/office/powerpoint/2010/main" val="682919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B1E07B23-E74C-4F0D-A85B-C808321FAC0E}" type="slidenum">
              <a:rPr lang="en-US" altLang="en-US"/>
              <a:pPr eaLnBrk="1" hangingPunct="1"/>
              <a:t>32</a:t>
            </a:fld>
            <a:endParaRPr lang="en-US" altLang="en-US"/>
          </a:p>
        </p:txBody>
      </p:sp>
      <p:sp>
        <p:nvSpPr>
          <p:cNvPr id="3584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5844" name="Rectangle 2"/>
          <p:cNvSpPr>
            <a:spLocks noGrp="1" noChangeArrowheads="1"/>
          </p:cNvSpPr>
          <p:nvPr>
            <p:ph type="title"/>
          </p:nvPr>
        </p:nvSpPr>
        <p:spPr/>
        <p:txBody>
          <a:bodyPr/>
          <a:lstStyle/>
          <a:p>
            <a:pPr eaLnBrk="1" hangingPunct="1"/>
            <a:r>
              <a:rPr lang="en-US" altLang="en-US" sz="4000" smtClean="0"/>
              <a:t>Using the </a:t>
            </a:r>
            <a:r>
              <a:rPr lang="en-US" altLang="en-US" sz="4000" smtClean="0">
                <a:latin typeface="Courier New" panose="02070309020205020404" pitchFamily="49" charset="0"/>
                <a:cs typeface="Courier New" panose="02070309020205020404" pitchFamily="49" charset="0"/>
              </a:rPr>
              <a:t>$this </a:t>
            </a:r>
            <a:r>
              <a:rPr lang="en-US" altLang="en-US" sz="4000" smtClean="0"/>
              <a:t>Reference</a:t>
            </a:r>
          </a:p>
        </p:txBody>
      </p:sp>
      <p:sp>
        <p:nvSpPr>
          <p:cNvPr id="35845" name="Rectangle 3"/>
          <p:cNvSpPr>
            <a:spLocks noGrp="1" noChangeArrowheads="1"/>
          </p:cNvSpPr>
          <p:nvPr>
            <p:ph type="body" idx="1"/>
          </p:nvPr>
        </p:nvSpPr>
        <p:spPr/>
        <p:txBody>
          <a:bodyPr/>
          <a:lstStyle/>
          <a:p>
            <a:pPr eaLnBrk="1" hangingPunct="1">
              <a:lnSpc>
                <a:spcPct val="90000"/>
              </a:lnSpc>
              <a:tabLst>
                <a:tab pos="1258888" algn="l"/>
                <a:tab pos="2292350" algn="l"/>
              </a:tabLst>
            </a:pPr>
            <a:r>
              <a:rPr lang="en-US" altLang="en-US" smtClean="0"/>
              <a:t>Outside of a class, refer to the members of the object using the name of the object, the member selection nation (-), and the name of the function or variable</a:t>
            </a:r>
          </a:p>
          <a:p>
            <a:pPr eaLnBrk="1" hangingPunct="1">
              <a:lnSpc>
                <a:spcPct val="90000"/>
              </a:lnSpc>
              <a:tabLst>
                <a:tab pos="1258888" algn="l"/>
                <a:tab pos="2292350" algn="l"/>
              </a:tabLst>
            </a:pPr>
            <a:r>
              <a:rPr lang="en-US" altLang="en-US" smtClean="0"/>
              <a:t>Within a class function definition, use $this to refer to the current object of the class</a:t>
            </a:r>
            <a:br>
              <a:rPr lang="en-US" altLang="en-US" smtClean="0"/>
            </a:br>
            <a:endParaRPr lang="en-US" altLang="en-US" smtClean="0"/>
          </a:p>
          <a:p>
            <a:pPr lvl="1" eaLnBrk="1" hangingPunct="1">
              <a:lnSpc>
                <a:spcPct val="90000"/>
              </a:lnSpc>
              <a:buFontTx/>
              <a:buNone/>
              <a:tabLst>
                <a:tab pos="1258888" algn="l"/>
                <a:tab pos="2292350" algn="l"/>
              </a:tabLst>
            </a:pPr>
            <a:r>
              <a:rPr lang="en-US" altLang="en-US" smtClean="0"/>
              <a:t> </a:t>
            </a:r>
            <a:r>
              <a:rPr lang="en-US" altLang="en-US" smtClean="0">
                <a:latin typeface="Courier New" panose="02070309020205020404" pitchFamily="49" charset="0"/>
                <a:cs typeface="Courier New" panose="02070309020205020404" pitchFamily="49" charset="0"/>
              </a:rPr>
              <a:t>$this-&gt;AccountNumber = 0;</a:t>
            </a:r>
          </a:p>
        </p:txBody>
      </p:sp>
    </p:spTree>
    <p:extLst>
      <p:ext uri="{BB962C8B-B14F-4D97-AF65-F5344CB8AC3E}">
        <p14:creationId xmlns="" xmlns:p14="http://schemas.microsoft.com/office/powerpoint/2010/main" val="2817223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70003A2D-F6EA-4BE3-A441-043045D71E3F}" type="slidenum">
              <a:rPr lang="en-US" altLang="en-US"/>
              <a:pPr eaLnBrk="1" hangingPunct="1"/>
              <a:t>33</a:t>
            </a:fld>
            <a:endParaRPr lang="en-US" altLang="en-US"/>
          </a:p>
        </p:txBody>
      </p:sp>
      <p:sp>
        <p:nvSpPr>
          <p:cNvPr id="3686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6868" name="Rectangle 2"/>
          <p:cNvSpPr>
            <a:spLocks noGrp="1" noChangeArrowheads="1"/>
          </p:cNvSpPr>
          <p:nvPr>
            <p:ph type="title"/>
          </p:nvPr>
        </p:nvSpPr>
        <p:spPr/>
        <p:txBody>
          <a:bodyPr>
            <a:normAutofit fontScale="90000"/>
          </a:bodyPr>
          <a:lstStyle/>
          <a:p>
            <a:pPr eaLnBrk="1" hangingPunct="1"/>
            <a:r>
              <a:rPr lang="en-US" altLang="en-US" sz="4000" smtClean="0"/>
              <a:t>Initializing with Constructor Functions</a:t>
            </a:r>
          </a:p>
        </p:txBody>
      </p:sp>
      <p:sp>
        <p:nvSpPr>
          <p:cNvPr id="36869" name="Rectangle 3"/>
          <p:cNvSpPr>
            <a:spLocks noGrp="1" noChangeArrowheads="1"/>
          </p:cNvSpPr>
          <p:nvPr>
            <p:ph type="body" idx="1"/>
          </p:nvPr>
        </p:nvSpPr>
        <p:spPr/>
        <p:txBody>
          <a:bodyPr/>
          <a:lstStyle/>
          <a:p>
            <a:pPr eaLnBrk="1" hangingPunct="1">
              <a:lnSpc>
                <a:spcPct val="90000"/>
              </a:lnSpc>
              <a:tabLst>
                <a:tab pos="1258888" algn="l"/>
                <a:tab pos="2292350" algn="l"/>
              </a:tabLst>
            </a:pPr>
            <a:r>
              <a:rPr lang="en-US" altLang="en-US" dirty="0" smtClean="0"/>
              <a:t>A </a:t>
            </a:r>
            <a:r>
              <a:rPr lang="en-US" altLang="en-US" b="1" dirty="0" smtClean="0"/>
              <a:t>constructor function</a:t>
            </a:r>
            <a:r>
              <a:rPr lang="en-US" altLang="en-US" dirty="0" smtClean="0"/>
              <a:t> is a special function that is called automatically when an object from a class is instantiated</a:t>
            </a:r>
          </a:p>
          <a:p>
            <a:pPr lvl="1" eaLnBrk="1" hangingPunct="1">
              <a:lnSpc>
                <a:spcPct val="90000"/>
              </a:lnSpc>
              <a:spcBef>
                <a:spcPct val="50000"/>
              </a:spcBef>
              <a:buFontTx/>
              <a:buNone/>
              <a:tabLst>
                <a:tab pos="1258888" algn="l"/>
                <a:tab pos="2292350" algn="l"/>
              </a:tabLst>
            </a:pPr>
            <a:r>
              <a:rPr lang="en-US" altLang="en-US" sz="1900" dirty="0" smtClean="0">
                <a:latin typeface="Courier New" panose="02070309020205020404" pitchFamily="49" charset="0"/>
              </a:rPr>
              <a:t>class </a:t>
            </a:r>
            <a:r>
              <a:rPr lang="en-US" altLang="en-US" sz="1900" dirty="0" err="1" smtClean="0">
                <a:latin typeface="Courier New" panose="02070309020205020404" pitchFamily="49" charset="0"/>
              </a:rPr>
              <a:t>BankAccount</a:t>
            </a:r>
            <a:r>
              <a:rPr lang="en-US" altLang="en-US" sz="1900" dirty="0" smtClean="0">
                <a:latin typeface="Courier New" panose="02070309020205020404" pitchFamily="49" charset="0"/>
              </a:rPr>
              <a:t> {</a:t>
            </a:r>
          </a:p>
          <a:p>
            <a:pPr lvl="1" eaLnBrk="1" hangingPunct="1">
              <a:lnSpc>
                <a:spcPct val="90000"/>
              </a:lnSpc>
              <a:buFontTx/>
              <a:buNone/>
              <a:tabLst>
                <a:tab pos="1258888" algn="l"/>
                <a:tab pos="2292350" algn="l"/>
              </a:tabLst>
            </a:pPr>
            <a:r>
              <a:rPr lang="en-US" altLang="en-US" sz="1900" dirty="0" smtClean="0">
                <a:latin typeface="Courier New" panose="02070309020205020404" pitchFamily="49" charset="0"/>
              </a:rPr>
              <a:t>		private $</a:t>
            </a:r>
            <a:r>
              <a:rPr lang="en-US" altLang="en-US" sz="1900" dirty="0" err="1" smtClean="0">
                <a:latin typeface="Courier New" panose="02070309020205020404" pitchFamily="49" charset="0"/>
              </a:rPr>
              <a:t>AccountNumber</a:t>
            </a:r>
            <a:r>
              <a:rPr lang="en-US" altLang="en-US" sz="1900" dirty="0" smtClean="0">
                <a:latin typeface="Courier New" panose="02070309020205020404" pitchFamily="49" charset="0"/>
              </a:rPr>
              <a:t>;</a:t>
            </a:r>
          </a:p>
          <a:p>
            <a:pPr lvl="1" eaLnBrk="1" hangingPunct="1">
              <a:lnSpc>
                <a:spcPct val="90000"/>
              </a:lnSpc>
              <a:buFontTx/>
              <a:buNone/>
              <a:tabLst>
                <a:tab pos="1258888" algn="l"/>
                <a:tab pos="2292350" algn="l"/>
              </a:tabLst>
            </a:pPr>
            <a:r>
              <a:rPr lang="en-US" altLang="en-US" sz="1900" dirty="0" smtClean="0">
                <a:latin typeface="Courier New" panose="02070309020205020404" pitchFamily="49" charset="0"/>
              </a:rPr>
              <a:t>		private $</a:t>
            </a:r>
            <a:r>
              <a:rPr lang="en-US" altLang="en-US" sz="1900" dirty="0" err="1" smtClean="0">
                <a:latin typeface="Courier New" panose="02070309020205020404" pitchFamily="49" charset="0"/>
              </a:rPr>
              <a:t>CustomerName</a:t>
            </a:r>
            <a:r>
              <a:rPr lang="en-US" altLang="en-US" sz="1900" dirty="0" smtClean="0">
                <a:latin typeface="Courier New" panose="02070309020205020404" pitchFamily="49" charset="0"/>
              </a:rPr>
              <a:t>;</a:t>
            </a:r>
          </a:p>
          <a:p>
            <a:pPr lvl="1" eaLnBrk="1" hangingPunct="1">
              <a:lnSpc>
                <a:spcPct val="90000"/>
              </a:lnSpc>
              <a:buFontTx/>
              <a:buNone/>
              <a:tabLst>
                <a:tab pos="1258888" algn="l"/>
                <a:tab pos="2292350" algn="l"/>
              </a:tabLst>
            </a:pPr>
            <a:r>
              <a:rPr lang="en-US" altLang="en-US" sz="1900" dirty="0" smtClean="0">
                <a:latin typeface="Courier New" panose="02070309020205020404" pitchFamily="49" charset="0"/>
              </a:rPr>
              <a:t>		private $Balance;</a:t>
            </a:r>
          </a:p>
          <a:p>
            <a:pPr lvl="1" eaLnBrk="1" hangingPunct="1">
              <a:lnSpc>
                <a:spcPct val="90000"/>
              </a:lnSpc>
              <a:buFontTx/>
              <a:buNone/>
              <a:tabLst>
                <a:tab pos="1258888" algn="l"/>
                <a:tab pos="2292350" algn="l"/>
              </a:tabLst>
            </a:pPr>
            <a:r>
              <a:rPr lang="en-US" altLang="en-US" sz="1900" dirty="0" smtClean="0">
                <a:latin typeface="Courier New" panose="02070309020205020404" pitchFamily="49" charset="0"/>
              </a:rPr>
              <a:t>		function __construct() {</a:t>
            </a:r>
          </a:p>
          <a:p>
            <a:pPr lvl="1" eaLnBrk="1" hangingPunct="1">
              <a:lnSpc>
                <a:spcPct val="90000"/>
              </a:lnSpc>
              <a:buFontTx/>
              <a:buNone/>
              <a:tabLst>
                <a:tab pos="1258888" algn="l"/>
                <a:tab pos="2292350" algn="l"/>
              </a:tabLst>
            </a:pPr>
            <a:r>
              <a:rPr lang="en-US" altLang="en-US" sz="1900" dirty="0" smtClean="0">
                <a:latin typeface="Courier New" panose="02070309020205020404" pitchFamily="49" charset="0"/>
              </a:rPr>
              <a:t>			$this-&gt;</a:t>
            </a:r>
            <a:r>
              <a:rPr lang="en-US" altLang="en-US" sz="1900" dirty="0" err="1" smtClean="0">
                <a:latin typeface="Courier New" panose="02070309020205020404" pitchFamily="49" charset="0"/>
              </a:rPr>
              <a:t>AccountNumber</a:t>
            </a:r>
            <a:r>
              <a:rPr lang="en-US" altLang="en-US" sz="1900" dirty="0" smtClean="0">
                <a:latin typeface="Courier New" panose="02070309020205020404" pitchFamily="49" charset="0"/>
              </a:rPr>
              <a:t> = 0;</a:t>
            </a:r>
          </a:p>
          <a:p>
            <a:pPr lvl="1" eaLnBrk="1" hangingPunct="1">
              <a:lnSpc>
                <a:spcPct val="90000"/>
              </a:lnSpc>
              <a:buFontTx/>
              <a:buNone/>
              <a:tabLst>
                <a:tab pos="1258888" algn="l"/>
                <a:tab pos="2292350" algn="l"/>
              </a:tabLst>
            </a:pPr>
            <a:r>
              <a:rPr lang="en-US" altLang="en-US" sz="1900" dirty="0" smtClean="0">
                <a:latin typeface="Courier New" panose="02070309020205020404" pitchFamily="49" charset="0"/>
              </a:rPr>
              <a:t>			$this-&gt;Balance = 0;</a:t>
            </a:r>
          </a:p>
          <a:p>
            <a:pPr lvl="1" eaLnBrk="1" hangingPunct="1">
              <a:lnSpc>
                <a:spcPct val="90000"/>
              </a:lnSpc>
              <a:buFontTx/>
              <a:buNone/>
              <a:tabLst>
                <a:tab pos="1258888" algn="l"/>
                <a:tab pos="2292350" algn="l"/>
              </a:tabLst>
            </a:pPr>
            <a:r>
              <a:rPr lang="en-US" altLang="en-US" sz="1900" dirty="0" smtClean="0">
                <a:latin typeface="Courier New" panose="02070309020205020404" pitchFamily="49" charset="0"/>
              </a:rPr>
              <a:t>			$this-&gt;</a:t>
            </a:r>
            <a:r>
              <a:rPr lang="en-US" altLang="en-US" sz="1900" dirty="0" err="1" smtClean="0">
                <a:latin typeface="Courier New" panose="02070309020205020404" pitchFamily="49" charset="0"/>
              </a:rPr>
              <a:t>CustomerName</a:t>
            </a:r>
            <a:r>
              <a:rPr lang="en-US" altLang="en-US" sz="1900" dirty="0" smtClean="0">
                <a:latin typeface="Courier New" panose="02070309020205020404" pitchFamily="49" charset="0"/>
              </a:rPr>
              <a:t> = "";</a:t>
            </a:r>
          </a:p>
          <a:p>
            <a:pPr lvl="1" eaLnBrk="1" hangingPunct="1">
              <a:lnSpc>
                <a:spcPct val="90000"/>
              </a:lnSpc>
              <a:buFontTx/>
              <a:buNone/>
              <a:tabLst>
                <a:tab pos="1258888" algn="l"/>
                <a:tab pos="2292350" algn="l"/>
              </a:tabLst>
            </a:pPr>
            <a:r>
              <a:rPr lang="en-US" altLang="en-US" sz="1900" dirty="0" smtClean="0">
                <a:latin typeface="Courier New" panose="02070309020205020404" pitchFamily="49" charset="0"/>
              </a:rPr>
              <a:t>		}</a:t>
            </a:r>
          </a:p>
          <a:p>
            <a:pPr lvl="1" eaLnBrk="1" hangingPunct="1">
              <a:lnSpc>
                <a:spcPct val="90000"/>
              </a:lnSpc>
              <a:buFontTx/>
              <a:buNone/>
              <a:tabLst>
                <a:tab pos="1258888" algn="l"/>
                <a:tab pos="2292350" algn="l"/>
              </a:tabLst>
            </a:pPr>
            <a:r>
              <a:rPr lang="en-US" altLang="en-US" sz="1900" dirty="0" smtClean="0">
                <a:latin typeface="Courier New" panose="02070309020205020404" pitchFamily="49" charset="0"/>
              </a:rPr>
              <a:t>}</a:t>
            </a:r>
          </a:p>
        </p:txBody>
      </p:sp>
    </p:spTree>
    <p:extLst>
      <p:ext uri="{BB962C8B-B14F-4D97-AF65-F5344CB8AC3E}">
        <p14:creationId xmlns="" xmlns:p14="http://schemas.microsoft.com/office/powerpoint/2010/main" val="2843929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105DAAC1-5578-4E7A-9684-50A35568E017}" type="slidenum">
              <a:rPr lang="en-US" altLang="en-US"/>
              <a:pPr eaLnBrk="1" hangingPunct="1"/>
              <a:t>34</a:t>
            </a:fld>
            <a:endParaRPr lang="en-US" altLang="en-US"/>
          </a:p>
        </p:txBody>
      </p:sp>
      <p:sp>
        <p:nvSpPr>
          <p:cNvPr id="3789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7892" name="Rectangle 2"/>
          <p:cNvSpPr>
            <a:spLocks noGrp="1" noChangeArrowheads="1"/>
          </p:cNvSpPr>
          <p:nvPr>
            <p:ph type="title"/>
          </p:nvPr>
        </p:nvSpPr>
        <p:spPr/>
        <p:txBody>
          <a:bodyPr>
            <a:normAutofit fontScale="90000"/>
          </a:bodyPr>
          <a:lstStyle/>
          <a:p>
            <a:pPr eaLnBrk="1" hangingPunct="1"/>
            <a:r>
              <a:rPr lang="en-US" altLang="en-US" sz="4000" dirty="0" smtClean="0"/>
              <a:t>Initializing with Constructor </a:t>
            </a:r>
            <a:r>
              <a:rPr lang="en-US" altLang="en-US" sz="4000" dirty="0" smtClean="0"/>
              <a:t>Functions</a:t>
            </a:r>
            <a:endParaRPr lang="en-US" altLang="en-US" sz="4000" dirty="0" smtClean="0"/>
          </a:p>
        </p:txBody>
      </p:sp>
      <p:sp>
        <p:nvSpPr>
          <p:cNvPr id="37893" name="Rectangle 3"/>
          <p:cNvSpPr>
            <a:spLocks noGrp="1" noChangeArrowheads="1"/>
          </p:cNvSpPr>
          <p:nvPr>
            <p:ph type="body" idx="1"/>
          </p:nvPr>
        </p:nvSpPr>
        <p:spPr/>
        <p:txBody>
          <a:bodyPr/>
          <a:lstStyle/>
          <a:p>
            <a:pPr eaLnBrk="1" hangingPunct="1"/>
            <a:r>
              <a:rPr lang="en-US" altLang="en-US" smtClean="0"/>
              <a:t>The </a:t>
            </a:r>
            <a:r>
              <a:rPr lang="en-US" altLang="en-US" smtClean="0">
                <a:latin typeface="Courier New" panose="02070309020205020404" pitchFamily="49" charset="0"/>
              </a:rPr>
              <a:t>__construct()</a:t>
            </a:r>
            <a:r>
              <a:rPr lang="en-US" altLang="en-US" smtClean="0"/>
              <a:t> function takes precedence over a function with the same name as the class</a:t>
            </a:r>
          </a:p>
          <a:p>
            <a:pPr eaLnBrk="1" hangingPunct="1"/>
            <a:r>
              <a:rPr lang="en-US" altLang="en-US" smtClean="0"/>
              <a:t>Constructor functions are commonly used in PHP to handle database connection tasks</a:t>
            </a:r>
          </a:p>
          <a:p>
            <a:pPr eaLnBrk="1" hangingPunct="1"/>
            <a:endParaRPr lang="en-US" altLang="en-US" smtClean="0"/>
          </a:p>
        </p:txBody>
      </p:sp>
    </p:spTree>
    <p:extLst>
      <p:ext uri="{BB962C8B-B14F-4D97-AF65-F5344CB8AC3E}">
        <p14:creationId xmlns="" xmlns:p14="http://schemas.microsoft.com/office/powerpoint/2010/main" val="3580950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177936CC-18F1-4742-82C2-912272F4CDC9}" type="slidenum">
              <a:rPr lang="en-US" altLang="en-US"/>
              <a:pPr eaLnBrk="1" hangingPunct="1"/>
              <a:t>35</a:t>
            </a:fld>
            <a:endParaRPr lang="en-US" altLang="en-US"/>
          </a:p>
        </p:txBody>
      </p:sp>
      <p:sp>
        <p:nvSpPr>
          <p:cNvPr id="3891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38916" name="Rectangle 2"/>
          <p:cNvSpPr>
            <a:spLocks noGrp="1" noChangeArrowheads="1"/>
          </p:cNvSpPr>
          <p:nvPr>
            <p:ph type="title"/>
          </p:nvPr>
        </p:nvSpPr>
        <p:spPr/>
        <p:txBody>
          <a:bodyPr>
            <a:normAutofit fontScale="90000"/>
          </a:bodyPr>
          <a:lstStyle/>
          <a:p>
            <a:pPr eaLnBrk="1" hangingPunct="1"/>
            <a:r>
              <a:rPr lang="en-US" altLang="en-US" sz="4000" smtClean="0"/>
              <a:t>Cleaning Up with Destructor Functions</a:t>
            </a:r>
          </a:p>
        </p:txBody>
      </p:sp>
      <p:sp>
        <p:nvSpPr>
          <p:cNvPr id="38917" name="Rectangle 3"/>
          <p:cNvSpPr>
            <a:spLocks noGrp="1" noChangeArrowheads="1"/>
          </p:cNvSpPr>
          <p:nvPr>
            <p:ph type="body" idx="1"/>
          </p:nvPr>
        </p:nvSpPr>
        <p:spPr/>
        <p:txBody>
          <a:bodyPr/>
          <a:lstStyle/>
          <a:p>
            <a:pPr eaLnBrk="1" hangingPunct="1"/>
            <a:r>
              <a:rPr lang="en-US" altLang="en-US" dirty="0" smtClean="0"/>
              <a:t>A default constructor function is called when a class object is first instantiated</a:t>
            </a:r>
          </a:p>
          <a:p>
            <a:pPr eaLnBrk="1" hangingPunct="1"/>
            <a:r>
              <a:rPr lang="en-US" altLang="en-US" dirty="0" smtClean="0"/>
              <a:t>A </a:t>
            </a:r>
            <a:r>
              <a:rPr lang="en-US" altLang="en-US" b="1" dirty="0" smtClean="0"/>
              <a:t>destructor</a:t>
            </a:r>
            <a:r>
              <a:rPr lang="en-US" altLang="en-US" dirty="0" smtClean="0"/>
              <a:t> function is called when the object is destroyed </a:t>
            </a:r>
          </a:p>
          <a:p>
            <a:pPr eaLnBrk="1" hangingPunct="1"/>
            <a:r>
              <a:rPr lang="en-US" altLang="en-US" dirty="0" smtClean="0"/>
              <a:t>A destructor function cleans up any resources allocated to an object after the object is </a:t>
            </a:r>
            <a:r>
              <a:rPr lang="en-US" altLang="en-US" dirty="0" smtClean="0"/>
              <a:t>destroyed</a:t>
            </a:r>
          </a:p>
          <a:p>
            <a:r>
              <a:rPr lang="en-US" altLang="en-US" dirty="0" smtClean="0"/>
              <a:t>A destructor function is commonly called in two ways: </a:t>
            </a:r>
          </a:p>
          <a:p>
            <a:pPr lvl="1"/>
            <a:r>
              <a:rPr lang="en-US" altLang="en-US" dirty="0" smtClean="0"/>
              <a:t>When a script ends </a:t>
            </a:r>
          </a:p>
          <a:p>
            <a:pPr lvl="1"/>
            <a:r>
              <a:rPr lang="en-US" altLang="en-US" dirty="0" smtClean="0"/>
              <a:t>When you manually delete an object with </a:t>
            </a:r>
            <a:r>
              <a:rPr lang="en-US" altLang="en-US" dirty="0" smtClean="0"/>
              <a:t>the </a:t>
            </a:r>
            <a:r>
              <a:rPr lang="en-US" altLang="en-US" dirty="0" smtClean="0">
                <a:latin typeface="Courier New" panose="02070309020205020404" pitchFamily="49" charset="0"/>
              </a:rPr>
              <a:t>unset()</a:t>
            </a:r>
            <a:r>
              <a:rPr lang="en-US" altLang="en-US" dirty="0" smtClean="0"/>
              <a:t> function</a:t>
            </a:r>
          </a:p>
          <a:p>
            <a:r>
              <a:rPr lang="en-US" altLang="en-US" dirty="0" smtClean="0"/>
              <a:t>To add a destructor function to a PHP class, create a function named </a:t>
            </a:r>
            <a:r>
              <a:rPr lang="en-US" altLang="en-US" dirty="0" smtClean="0">
                <a:latin typeface="Courier New" panose="02070309020205020404" pitchFamily="49" charset="0"/>
              </a:rPr>
              <a:t>__destruct</a:t>
            </a:r>
            <a:r>
              <a:rPr lang="en-US" altLang="en-US" dirty="0" smtClean="0">
                <a:latin typeface="Courier New" panose="02070309020205020404" pitchFamily="49" charset="0"/>
              </a:rPr>
              <a:t>()</a:t>
            </a:r>
            <a:endParaRPr lang="en-US" altLang="en-US" dirty="0" smtClean="0"/>
          </a:p>
          <a:p>
            <a:pPr eaLnBrk="1" hangingPunct="1"/>
            <a:endParaRPr lang="en-US" altLang="en-US" dirty="0" smtClean="0"/>
          </a:p>
        </p:txBody>
      </p:sp>
    </p:spTree>
    <p:extLst>
      <p:ext uri="{BB962C8B-B14F-4D97-AF65-F5344CB8AC3E}">
        <p14:creationId xmlns="" xmlns:p14="http://schemas.microsoft.com/office/powerpoint/2010/main" val="346992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E626D48E-C72E-482C-BD48-F770043C0F69}" type="slidenum">
              <a:rPr lang="en-US" altLang="en-US"/>
              <a:pPr eaLnBrk="1" hangingPunct="1"/>
              <a:t>36</a:t>
            </a:fld>
            <a:endParaRPr lang="en-US" altLang="en-US"/>
          </a:p>
        </p:txBody>
      </p:sp>
      <p:sp>
        <p:nvSpPr>
          <p:cNvPr id="4096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0964" name="Rectangle 2"/>
          <p:cNvSpPr>
            <a:spLocks noGrp="1" noChangeArrowheads="1"/>
          </p:cNvSpPr>
          <p:nvPr>
            <p:ph type="title"/>
          </p:nvPr>
        </p:nvSpPr>
        <p:spPr/>
        <p:txBody>
          <a:bodyPr>
            <a:normAutofit fontScale="90000"/>
          </a:bodyPr>
          <a:lstStyle/>
          <a:p>
            <a:pPr eaLnBrk="1" hangingPunct="1"/>
            <a:r>
              <a:rPr lang="en-US" altLang="en-US" sz="4000" dirty="0" smtClean="0"/>
              <a:t>Cleaning Up with Destructor </a:t>
            </a:r>
            <a:r>
              <a:rPr lang="en-US" altLang="en-US" sz="4000" dirty="0" smtClean="0"/>
              <a:t>Functions</a:t>
            </a:r>
            <a:endParaRPr lang="en-US" altLang="en-US" sz="4000" dirty="0" smtClean="0"/>
          </a:p>
        </p:txBody>
      </p:sp>
      <p:sp>
        <p:nvSpPr>
          <p:cNvPr id="40965" name="Rectangle 3"/>
          <p:cNvSpPr>
            <a:spLocks noGrp="1" noChangeArrowheads="1"/>
          </p:cNvSpPr>
          <p:nvPr>
            <p:ph type="body" idx="1"/>
          </p:nvPr>
        </p:nvSpPr>
        <p:spPr/>
        <p:txBody>
          <a:bodyPr/>
          <a:lstStyle/>
          <a:p>
            <a:pPr eaLnBrk="1" hangingPunct="1">
              <a:buFontTx/>
              <a:buNone/>
              <a:tabLst>
                <a:tab pos="862013" algn="l"/>
                <a:tab pos="1655763" algn="l"/>
              </a:tabLst>
            </a:pPr>
            <a:r>
              <a:rPr lang="en-US" altLang="en-US" sz="2400" smtClean="0">
                <a:latin typeface="Courier New" panose="02070309020205020404" pitchFamily="49" charset="0"/>
              </a:rPr>
              <a:t>function __construct() {</a:t>
            </a:r>
          </a:p>
          <a:p>
            <a:pPr eaLnBrk="1" hangingPunct="1">
              <a:buFontTx/>
              <a:buNone/>
              <a:tabLst>
                <a:tab pos="862013" algn="l"/>
                <a:tab pos="1655763" algn="l"/>
              </a:tabLst>
            </a:pPr>
            <a:r>
              <a:rPr lang="en-US" altLang="en-US" sz="2400" smtClean="0">
                <a:latin typeface="Courier New" panose="02070309020205020404" pitchFamily="49" charset="0"/>
              </a:rPr>
              <a:t>		$DBConnect = new mysqli("php_db", 		"dongosselin","rosebud", 				"real_estate");</a:t>
            </a:r>
          </a:p>
          <a:p>
            <a:pPr eaLnBrk="1" hangingPunct="1">
              <a:buFontTx/>
              <a:buNone/>
              <a:tabLst>
                <a:tab pos="862013" algn="l"/>
                <a:tab pos="1655763" algn="l"/>
              </a:tabLst>
            </a:pPr>
            <a:r>
              <a:rPr lang="en-US" altLang="en-US" sz="2400" smtClean="0">
                <a:latin typeface="Courier New" panose="02070309020205020404" pitchFamily="49" charset="0"/>
              </a:rPr>
              <a:t>}</a:t>
            </a:r>
          </a:p>
          <a:p>
            <a:pPr eaLnBrk="1" hangingPunct="1">
              <a:buFontTx/>
              <a:buNone/>
              <a:tabLst>
                <a:tab pos="862013" algn="l"/>
                <a:tab pos="1655763" algn="l"/>
              </a:tabLst>
            </a:pPr>
            <a:r>
              <a:rPr lang="en-US" altLang="en-US" sz="2400" b="1" smtClean="0">
                <a:latin typeface="Courier New" panose="02070309020205020404" pitchFamily="49" charset="0"/>
              </a:rPr>
              <a:t>function __destruct() {</a:t>
            </a:r>
          </a:p>
          <a:p>
            <a:pPr eaLnBrk="1" hangingPunct="1">
              <a:buFontTx/>
              <a:buNone/>
              <a:tabLst>
                <a:tab pos="862013" algn="l"/>
                <a:tab pos="1655763" algn="l"/>
              </a:tabLst>
            </a:pPr>
            <a:r>
              <a:rPr lang="en-US" altLang="en-US" sz="2400" b="1" smtClean="0">
                <a:latin typeface="Courier New" panose="02070309020205020404" pitchFamily="49" charset="0"/>
              </a:rPr>
              <a:t>		$DBConnect-&gt;close();</a:t>
            </a:r>
          </a:p>
          <a:p>
            <a:pPr eaLnBrk="1" hangingPunct="1">
              <a:buFontTx/>
              <a:buNone/>
              <a:tabLst>
                <a:tab pos="862013" algn="l"/>
                <a:tab pos="1655763" algn="l"/>
              </a:tabLst>
            </a:pPr>
            <a:r>
              <a:rPr lang="en-US" altLang="en-US" sz="2400" b="1" smtClean="0">
                <a:latin typeface="Courier New" panose="02070309020205020404" pitchFamily="49" charset="0"/>
              </a:rPr>
              <a:t>}</a:t>
            </a:r>
            <a:endParaRPr lang="en-US" altLang="en-US" sz="2400" smtClean="0">
              <a:latin typeface="Courier New" panose="02070309020205020404" pitchFamily="49" charset="0"/>
            </a:endParaRPr>
          </a:p>
          <a:p>
            <a:pPr eaLnBrk="1" hangingPunct="1">
              <a:tabLst>
                <a:tab pos="862013" algn="l"/>
                <a:tab pos="1655763" algn="l"/>
              </a:tabLst>
            </a:pPr>
            <a:endParaRPr lang="en-US" altLang="en-US" sz="1800" smtClean="0">
              <a:latin typeface="Courier New" panose="02070309020205020404" pitchFamily="49" charset="0"/>
            </a:endParaRPr>
          </a:p>
        </p:txBody>
      </p:sp>
    </p:spTree>
    <p:extLst>
      <p:ext uri="{BB962C8B-B14F-4D97-AF65-F5344CB8AC3E}">
        <p14:creationId xmlns="" xmlns:p14="http://schemas.microsoft.com/office/powerpoint/2010/main" val="3922735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44D62332-7C0B-4416-A475-57967234988B}" type="slidenum">
              <a:rPr lang="en-US" altLang="en-US"/>
              <a:pPr eaLnBrk="1" hangingPunct="1"/>
              <a:t>37</a:t>
            </a:fld>
            <a:endParaRPr lang="en-US" altLang="en-US"/>
          </a:p>
        </p:txBody>
      </p:sp>
      <p:sp>
        <p:nvSpPr>
          <p:cNvPr id="4198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1988" name="Rectangle 2"/>
          <p:cNvSpPr>
            <a:spLocks noGrp="1" noChangeArrowheads="1"/>
          </p:cNvSpPr>
          <p:nvPr>
            <p:ph type="title"/>
          </p:nvPr>
        </p:nvSpPr>
        <p:spPr/>
        <p:txBody>
          <a:bodyPr/>
          <a:lstStyle/>
          <a:p>
            <a:pPr eaLnBrk="1" hangingPunct="1"/>
            <a:r>
              <a:rPr lang="en-US" altLang="en-US" sz="4000" smtClean="0"/>
              <a:t>Writing Accessor Functions</a:t>
            </a:r>
          </a:p>
        </p:txBody>
      </p:sp>
      <p:sp>
        <p:nvSpPr>
          <p:cNvPr id="41989" name="Rectangle 3"/>
          <p:cNvSpPr>
            <a:spLocks noGrp="1" noChangeArrowheads="1"/>
          </p:cNvSpPr>
          <p:nvPr>
            <p:ph type="body" idx="1"/>
          </p:nvPr>
        </p:nvSpPr>
        <p:spPr/>
        <p:txBody>
          <a:bodyPr/>
          <a:lstStyle/>
          <a:p>
            <a:pPr eaLnBrk="1" hangingPunct="1"/>
            <a:r>
              <a:rPr lang="en-US" altLang="en-US" b="1" smtClean="0"/>
              <a:t>Accessor functions</a:t>
            </a:r>
            <a:r>
              <a:rPr lang="en-US" altLang="en-US" smtClean="0"/>
              <a:t> are public member functions that a client can call to retrieve or modify the value of a data member</a:t>
            </a:r>
          </a:p>
          <a:p>
            <a:pPr eaLnBrk="1" hangingPunct="1"/>
            <a:r>
              <a:rPr lang="en-US" altLang="en-US" smtClean="0"/>
              <a:t>Accessor functions often begin with the words “set” or “get”</a:t>
            </a:r>
          </a:p>
          <a:p>
            <a:pPr eaLnBrk="1" hangingPunct="1"/>
            <a:r>
              <a:rPr lang="en-US" altLang="en-US" smtClean="0"/>
              <a:t>Set functions modify data member values</a:t>
            </a:r>
          </a:p>
          <a:p>
            <a:pPr eaLnBrk="1" hangingPunct="1"/>
            <a:r>
              <a:rPr lang="en-US" altLang="en-US" smtClean="0"/>
              <a:t>Get functions retrieve data member values</a:t>
            </a:r>
          </a:p>
          <a:p>
            <a:pPr eaLnBrk="1" hangingPunct="1"/>
            <a:endParaRPr lang="en-US" altLang="en-US" smtClean="0"/>
          </a:p>
          <a:p>
            <a:pPr eaLnBrk="1" hangingPunct="1"/>
            <a:endParaRPr lang="en-US" altLang="en-US" smtClean="0"/>
          </a:p>
        </p:txBody>
      </p:sp>
    </p:spTree>
    <p:extLst>
      <p:ext uri="{BB962C8B-B14F-4D97-AF65-F5344CB8AC3E}">
        <p14:creationId xmlns="" xmlns:p14="http://schemas.microsoft.com/office/powerpoint/2010/main" val="2507162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79255CD6-BC9E-4614-A8DD-53C7970AB4FA}" type="slidenum">
              <a:rPr lang="en-US" altLang="en-US"/>
              <a:pPr eaLnBrk="1" hangingPunct="1"/>
              <a:t>38</a:t>
            </a:fld>
            <a:endParaRPr lang="en-US" altLang="en-US"/>
          </a:p>
        </p:txBody>
      </p:sp>
      <p:sp>
        <p:nvSpPr>
          <p:cNvPr id="4301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3012" name="Rectangle 2"/>
          <p:cNvSpPr>
            <a:spLocks noGrp="1" noChangeArrowheads="1"/>
          </p:cNvSpPr>
          <p:nvPr>
            <p:ph type="title"/>
          </p:nvPr>
        </p:nvSpPr>
        <p:spPr/>
        <p:txBody>
          <a:bodyPr>
            <a:normAutofit/>
          </a:bodyPr>
          <a:lstStyle/>
          <a:p>
            <a:pPr eaLnBrk="1" hangingPunct="1"/>
            <a:r>
              <a:rPr lang="en-US" altLang="en-US" sz="4000" dirty="0" smtClean="0"/>
              <a:t>Writing </a:t>
            </a:r>
            <a:r>
              <a:rPr lang="en-US" altLang="en-US" sz="4000" dirty="0" err="1" smtClean="0"/>
              <a:t>Accessor</a:t>
            </a:r>
            <a:r>
              <a:rPr lang="en-US" altLang="en-US" sz="4000" dirty="0" smtClean="0"/>
              <a:t> </a:t>
            </a:r>
            <a:r>
              <a:rPr lang="en-US" altLang="en-US" sz="4000" dirty="0" smtClean="0"/>
              <a:t>Functions</a:t>
            </a:r>
            <a:endParaRPr lang="en-US" altLang="en-US" sz="4000" dirty="0" smtClean="0"/>
          </a:p>
        </p:txBody>
      </p:sp>
      <p:sp>
        <p:nvSpPr>
          <p:cNvPr id="43013" name="Rectangle 3"/>
          <p:cNvSpPr>
            <a:spLocks noGrp="1" noChangeArrowheads="1"/>
          </p:cNvSpPr>
          <p:nvPr>
            <p:ph type="body" idx="1"/>
          </p:nvPr>
        </p:nvSpPr>
        <p:spPr/>
        <p:txBody>
          <a:bodyPr>
            <a:normAutofit/>
          </a:bodyPr>
          <a:lstStyle/>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class </a:t>
            </a:r>
            <a:r>
              <a:rPr lang="en-US" altLang="en-US" sz="1200" dirty="0" err="1" smtClean="0">
                <a:latin typeface="Courier New" panose="02070309020205020404" pitchFamily="49" charset="0"/>
              </a:rPr>
              <a:t>BankAccount</a:t>
            </a:r>
            <a:r>
              <a:rPr lang="en-US" altLang="en-US" sz="1200" dirty="0" smtClean="0">
                <a:latin typeface="Courier New" panose="02070309020205020404" pitchFamily="49" charset="0"/>
              </a:rPr>
              <a:t> {</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private $Balance = 0;</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public function </a:t>
            </a:r>
            <a:r>
              <a:rPr lang="en-US" altLang="en-US" sz="1200" dirty="0" err="1" smtClean="0">
                <a:latin typeface="Courier New" panose="02070309020205020404" pitchFamily="49" charset="0"/>
              </a:rPr>
              <a:t>setBalance</a:t>
            </a:r>
            <a:r>
              <a:rPr lang="en-US" altLang="en-US" sz="1200" dirty="0" smtClean="0">
                <a:latin typeface="Courier New" panose="02070309020205020404" pitchFamily="49" charset="0"/>
              </a:rPr>
              <a:t>($</a:t>
            </a:r>
            <a:r>
              <a:rPr lang="en-US" altLang="en-US" sz="1200" dirty="0" err="1" smtClean="0">
                <a:latin typeface="Courier New" panose="02070309020205020404" pitchFamily="49" charset="0"/>
              </a:rPr>
              <a:t>NewValue</a:t>
            </a:r>
            <a:r>
              <a:rPr lang="en-US" altLang="en-US" sz="1200" dirty="0" smtClean="0">
                <a:latin typeface="Courier New" panose="02070309020205020404" pitchFamily="49" charset="0"/>
              </a:rPr>
              <a:t>) {</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$this-&gt;Balance = $</a:t>
            </a:r>
            <a:r>
              <a:rPr lang="en-US" altLang="en-US" sz="1200" dirty="0" err="1" smtClean="0">
                <a:latin typeface="Courier New" panose="02070309020205020404" pitchFamily="49" charset="0"/>
              </a:rPr>
              <a:t>NewValue</a:t>
            </a:r>
            <a:r>
              <a:rPr lang="en-US" altLang="en-US" sz="1200" dirty="0" smtClean="0">
                <a:latin typeface="Courier New" panose="02070309020205020404" pitchFamily="49" charset="0"/>
              </a:rPr>
              <a:t>;</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public function </a:t>
            </a:r>
            <a:r>
              <a:rPr lang="en-US" altLang="en-US" sz="1200" dirty="0" err="1" smtClean="0">
                <a:latin typeface="Courier New" panose="02070309020205020404" pitchFamily="49" charset="0"/>
              </a:rPr>
              <a:t>getBalance</a:t>
            </a:r>
            <a:r>
              <a:rPr lang="en-US" altLang="en-US" sz="1200" dirty="0" smtClean="0">
                <a:latin typeface="Courier New" panose="02070309020205020404" pitchFamily="49" charset="0"/>
              </a:rPr>
              <a:t>() {</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return $this-&gt;Balance;</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if (</a:t>
            </a:r>
            <a:r>
              <a:rPr lang="en-US" altLang="en-US" sz="1200" dirty="0" err="1" smtClean="0">
                <a:latin typeface="Courier New" panose="02070309020205020404" pitchFamily="49" charset="0"/>
              </a:rPr>
              <a:t>class_exists</a:t>
            </a:r>
            <a:r>
              <a:rPr lang="en-US" altLang="en-US" sz="1200" dirty="0" smtClean="0">
                <a:latin typeface="Courier New" panose="02070309020205020404" pitchFamily="49" charset="0"/>
              </a:rPr>
              <a:t>("</a:t>
            </a:r>
            <a:r>
              <a:rPr lang="en-US" altLang="en-US" sz="1200" dirty="0" err="1" smtClean="0">
                <a:latin typeface="Courier New" panose="02070309020205020404" pitchFamily="49" charset="0"/>
              </a:rPr>
              <a:t>BankAccount</a:t>
            </a:r>
            <a:r>
              <a:rPr lang="en-US" altLang="en-US" sz="1200" dirty="0" smtClean="0">
                <a:latin typeface="Courier New" panose="02070309020205020404" pitchFamily="49" charset="0"/>
              </a:rPr>
              <a:t>")) {</a:t>
            </a:r>
            <a:endParaRPr lang="en-US" altLang="en-US" sz="1200" dirty="0" smtClean="0">
              <a:latin typeface="Courier New" panose="02070309020205020404" pitchFamily="49" charset="0"/>
            </a:endParaRP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$Checking = new </a:t>
            </a:r>
            <a:r>
              <a:rPr lang="en-US" altLang="en-US" sz="1200" dirty="0" err="1" smtClean="0">
                <a:latin typeface="Courier New" panose="02070309020205020404" pitchFamily="49" charset="0"/>
              </a:rPr>
              <a:t>BankAccount</a:t>
            </a:r>
            <a:r>
              <a:rPr lang="en-US" altLang="en-US" sz="1200" dirty="0" smtClean="0">
                <a:latin typeface="Courier New" panose="02070309020205020404" pitchFamily="49" charset="0"/>
              </a:rPr>
              <a:t>();</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else {</a:t>
            </a:r>
            <a:endParaRPr lang="en-US" altLang="en-US" sz="1200" dirty="0" smtClean="0">
              <a:latin typeface="Courier New" panose="02070309020205020404" pitchFamily="49" charset="0"/>
            </a:endParaRP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		exit("&lt;p&gt;The </a:t>
            </a:r>
            <a:r>
              <a:rPr lang="en-US" altLang="en-US" sz="1200" dirty="0" err="1" smtClean="0">
                <a:latin typeface="Courier New" panose="02070309020205020404" pitchFamily="49" charset="0"/>
              </a:rPr>
              <a:t>BankAccount</a:t>
            </a:r>
            <a:r>
              <a:rPr lang="en-US" altLang="en-US" sz="1200" dirty="0" smtClean="0">
                <a:latin typeface="Courier New" panose="02070309020205020404" pitchFamily="49" charset="0"/>
              </a:rPr>
              <a:t> class is not available!&lt;/p</a:t>
            </a:r>
            <a:r>
              <a:rPr lang="en-US" altLang="en-US" sz="1200" dirty="0" smtClean="0">
                <a:latin typeface="Courier New" panose="02070309020205020404" pitchFamily="49" charset="0"/>
              </a:rPr>
              <a:t>&gt;");</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a:t>
            </a:r>
            <a:endParaRPr lang="en-US" altLang="en-US" sz="1200" dirty="0" smtClean="0">
              <a:latin typeface="Courier New" panose="02070309020205020404" pitchFamily="49" charset="0"/>
            </a:endParaRP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$Checking-&gt;</a:t>
            </a:r>
            <a:r>
              <a:rPr lang="en-US" altLang="en-US" sz="1200" dirty="0" err="1" smtClean="0">
                <a:latin typeface="Courier New" panose="02070309020205020404" pitchFamily="49" charset="0"/>
              </a:rPr>
              <a:t>setBalance</a:t>
            </a:r>
            <a:r>
              <a:rPr lang="en-US" altLang="en-US" sz="1200" dirty="0" smtClean="0">
                <a:latin typeface="Courier New" panose="02070309020205020404" pitchFamily="49" charset="0"/>
              </a:rPr>
              <a:t>(100);</a:t>
            </a:r>
          </a:p>
          <a:p>
            <a:pPr eaLnBrk="1" hangingPunct="1">
              <a:lnSpc>
                <a:spcPct val="80000"/>
              </a:lnSpc>
              <a:buFontTx/>
              <a:buNone/>
              <a:tabLst>
                <a:tab pos="569913" algn="l"/>
                <a:tab pos="1258888" algn="l"/>
              </a:tabLst>
            </a:pPr>
            <a:r>
              <a:rPr lang="en-US" altLang="en-US" sz="1200" dirty="0" smtClean="0">
                <a:latin typeface="Courier New" panose="02070309020205020404" pitchFamily="49" charset="0"/>
              </a:rPr>
              <a:t>echo "&lt;p&gt;Your checking account balance is </a:t>
            </a:r>
            <a:r>
              <a:rPr lang="en-US" altLang="en-US" sz="1200" dirty="0" smtClean="0">
                <a:latin typeface="Courier New" panose="02070309020205020404" pitchFamily="49" charset="0"/>
              </a:rPr>
              <a:t>“.$</a:t>
            </a:r>
            <a:r>
              <a:rPr lang="en-US" altLang="en-US" sz="1200" dirty="0" smtClean="0">
                <a:latin typeface="Courier New" panose="02070309020205020404" pitchFamily="49" charset="0"/>
              </a:rPr>
              <a:t>Checking-&gt;</a:t>
            </a:r>
            <a:r>
              <a:rPr lang="en-US" altLang="en-US" sz="1200" dirty="0" err="1" smtClean="0">
                <a:latin typeface="Courier New" panose="02070309020205020404" pitchFamily="49" charset="0"/>
              </a:rPr>
              <a:t>getBalance</a:t>
            </a:r>
            <a:r>
              <a:rPr lang="en-US" altLang="en-US" sz="1200" dirty="0" smtClean="0">
                <a:latin typeface="Courier New" panose="02070309020205020404" pitchFamily="49" charset="0"/>
              </a:rPr>
              <a:t>()."&lt;/</a:t>
            </a:r>
            <a:r>
              <a:rPr lang="en-US" altLang="en-US" sz="1200" dirty="0" smtClean="0">
                <a:latin typeface="Courier New" panose="02070309020205020404" pitchFamily="49" charset="0"/>
              </a:rPr>
              <a:t>p</a:t>
            </a:r>
            <a:r>
              <a:rPr lang="en-US" altLang="en-US" sz="1200" dirty="0" smtClean="0">
                <a:latin typeface="Courier New" panose="02070309020205020404" pitchFamily="49" charset="0"/>
              </a:rPr>
              <a:t>&gt;";</a:t>
            </a:r>
            <a:endParaRPr lang="en-US" altLang="en-US" sz="1200" dirty="0" smtClean="0">
              <a:latin typeface="Courier New" panose="02070309020205020404" pitchFamily="49" charset="0"/>
            </a:endParaRPr>
          </a:p>
        </p:txBody>
      </p:sp>
    </p:spTree>
    <p:extLst>
      <p:ext uri="{BB962C8B-B14F-4D97-AF65-F5344CB8AC3E}">
        <p14:creationId xmlns="" xmlns:p14="http://schemas.microsoft.com/office/powerpoint/2010/main" val="2515475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6CC672E5-095C-4845-81D3-150F393B8A43}" type="slidenum">
              <a:rPr lang="en-US" altLang="en-US"/>
              <a:pPr eaLnBrk="1" hangingPunct="1"/>
              <a:t>39</a:t>
            </a:fld>
            <a:endParaRPr lang="en-US" altLang="en-US"/>
          </a:p>
        </p:txBody>
      </p:sp>
      <p:sp>
        <p:nvSpPr>
          <p:cNvPr id="4608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6084" name="Rectangle 2"/>
          <p:cNvSpPr>
            <a:spLocks noGrp="1" noChangeArrowheads="1"/>
          </p:cNvSpPr>
          <p:nvPr>
            <p:ph type="title"/>
          </p:nvPr>
        </p:nvSpPr>
        <p:spPr>
          <a:xfrm>
            <a:off x="685800" y="228600"/>
            <a:ext cx="8229600" cy="1143000"/>
          </a:xfrm>
        </p:spPr>
        <p:txBody>
          <a:bodyPr/>
          <a:lstStyle/>
          <a:p>
            <a:pPr eaLnBrk="1" hangingPunct="1"/>
            <a:r>
              <a:rPr lang="en-US" altLang="en-US" sz="4000" smtClean="0"/>
              <a:t>Summary</a:t>
            </a:r>
          </a:p>
        </p:txBody>
      </p:sp>
      <p:sp>
        <p:nvSpPr>
          <p:cNvPr id="46085" name="Rectangle 3"/>
          <p:cNvSpPr>
            <a:spLocks noGrp="1" noChangeArrowheads="1"/>
          </p:cNvSpPr>
          <p:nvPr>
            <p:ph type="body" idx="1"/>
          </p:nvPr>
        </p:nvSpPr>
        <p:spPr/>
        <p:txBody>
          <a:bodyPr/>
          <a:lstStyle/>
          <a:p>
            <a:r>
              <a:rPr lang="en-US" altLang="en-US" smtClean="0"/>
              <a:t>The term “</a:t>
            </a:r>
            <a:r>
              <a:rPr lang="en-US" altLang="en-US" b="1" smtClean="0"/>
              <a:t>object-oriented programming </a:t>
            </a:r>
            <a:r>
              <a:rPr lang="en-US" altLang="en-US" smtClean="0"/>
              <a:t>(OOP)” refers to the creation of reusable software objects that can be easily incorporated into multiple programs. The term “</a:t>
            </a:r>
            <a:r>
              <a:rPr lang="en-US" altLang="en-US" b="1" smtClean="0"/>
              <a:t>object</a:t>
            </a:r>
            <a:r>
              <a:rPr lang="en-US" altLang="en-US" smtClean="0"/>
              <a:t>” specifically refers to programming code and data that can be treated as an individual unit or component (object)</a:t>
            </a:r>
          </a:p>
          <a:p>
            <a:r>
              <a:rPr lang="en-US" altLang="en-US" smtClean="0"/>
              <a:t>The term “</a:t>
            </a:r>
            <a:r>
              <a:rPr lang="en-US" altLang="en-US" b="1" smtClean="0"/>
              <a:t>data</a:t>
            </a:r>
            <a:r>
              <a:rPr lang="en-US" altLang="en-US" smtClean="0"/>
              <a:t>” refers to information contained within variables or other types of storage structures</a:t>
            </a:r>
          </a:p>
          <a:p>
            <a:pPr eaLnBrk="1" hangingPunct="1">
              <a:lnSpc>
                <a:spcPct val="95000"/>
              </a:lnSpc>
            </a:pPr>
            <a:endParaRPr lang="en-US" altLang="en-US" smtClean="0"/>
          </a:p>
        </p:txBody>
      </p:sp>
    </p:spTree>
    <p:extLst>
      <p:ext uri="{BB962C8B-B14F-4D97-AF65-F5344CB8AC3E}">
        <p14:creationId xmlns="" xmlns:p14="http://schemas.microsoft.com/office/powerpoint/2010/main" val="205412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B1898435-8FC8-496A-B3FA-84562C694FE1}" type="slidenum">
              <a:rPr lang="en-US" altLang="en-US"/>
              <a:pPr eaLnBrk="1" hangingPunct="1"/>
              <a:t>4</a:t>
            </a:fld>
            <a:endParaRPr lang="en-US" altLang="en-US"/>
          </a:p>
        </p:txBody>
      </p:sp>
      <p:sp>
        <p:nvSpPr>
          <p:cNvPr id="614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6148" name="Rectangle 2"/>
          <p:cNvSpPr>
            <a:spLocks noGrp="1" noChangeArrowheads="1"/>
          </p:cNvSpPr>
          <p:nvPr>
            <p:ph type="title"/>
          </p:nvPr>
        </p:nvSpPr>
        <p:spPr/>
        <p:txBody>
          <a:bodyPr>
            <a:normAutofit fontScale="90000"/>
          </a:bodyPr>
          <a:lstStyle/>
          <a:p>
            <a:pPr eaLnBrk="1" hangingPunct="1"/>
            <a:r>
              <a:rPr lang="en-US" altLang="en-US" sz="4000" dirty="0" smtClean="0"/>
              <a:t>Introduction to Object-Oriented </a:t>
            </a:r>
            <a:r>
              <a:rPr lang="en-US" altLang="en-US" sz="4000" dirty="0" smtClean="0"/>
              <a:t>Programming</a:t>
            </a:r>
            <a:endParaRPr lang="en-US" altLang="en-US" sz="4000" dirty="0" smtClean="0"/>
          </a:p>
        </p:txBody>
      </p:sp>
      <p:sp>
        <p:nvSpPr>
          <p:cNvPr id="6149" name="Text Box 4"/>
          <p:cNvSpPr txBox="1">
            <a:spLocks noChangeArrowheads="1"/>
          </p:cNvSpPr>
          <p:nvPr/>
        </p:nvSpPr>
        <p:spPr bwMode="auto">
          <a:xfrm>
            <a:off x="2133600" y="5638800"/>
            <a:ext cx="41068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Figure 10-1 Accounting program</a:t>
            </a:r>
          </a:p>
        </p:txBody>
      </p:sp>
      <p:pic>
        <p:nvPicPr>
          <p:cNvPr id="6150" name="Picture 6" descr="Figure10_01.t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1538288"/>
            <a:ext cx="4213225" cy="3871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81332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E193430D-C8C9-424B-9AFB-5BA3536D616C}" type="slidenum">
              <a:rPr lang="en-US" altLang="en-US"/>
              <a:pPr eaLnBrk="1" hangingPunct="1"/>
              <a:t>40</a:t>
            </a:fld>
            <a:endParaRPr lang="en-US" altLang="en-US"/>
          </a:p>
        </p:txBody>
      </p:sp>
      <p:sp>
        <p:nvSpPr>
          <p:cNvPr id="4710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7108" name="Rectangle 2"/>
          <p:cNvSpPr>
            <a:spLocks noGrp="1" noChangeArrowheads="1"/>
          </p:cNvSpPr>
          <p:nvPr>
            <p:ph type="title"/>
          </p:nvPr>
        </p:nvSpPr>
        <p:spPr/>
        <p:txBody>
          <a:bodyPr/>
          <a:lstStyle/>
          <a:p>
            <a:pPr eaLnBrk="1" hangingPunct="1"/>
            <a:r>
              <a:rPr lang="en-US" altLang="en-US" sz="4000" dirty="0" smtClean="0"/>
              <a:t>Summary</a:t>
            </a:r>
            <a:endParaRPr lang="en-US" altLang="en-US" sz="4000" dirty="0" smtClean="0"/>
          </a:p>
        </p:txBody>
      </p:sp>
      <p:sp>
        <p:nvSpPr>
          <p:cNvPr id="47109" name="Rectangle 3"/>
          <p:cNvSpPr>
            <a:spLocks noGrp="1" noChangeArrowheads="1"/>
          </p:cNvSpPr>
          <p:nvPr>
            <p:ph type="body" idx="1"/>
          </p:nvPr>
        </p:nvSpPr>
        <p:spPr/>
        <p:txBody>
          <a:bodyPr/>
          <a:lstStyle/>
          <a:p>
            <a:r>
              <a:rPr lang="en-US" altLang="en-US" dirty="0" smtClean="0"/>
              <a:t>The functions associated with an object are called </a:t>
            </a:r>
            <a:r>
              <a:rPr lang="en-US" altLang="en-US" b="1" dirty="0" smtClean="0"/>
              <a:t>methods</a:t>
            </a:r>
            <a:r>
              <a:rPr lang="en-US" altLang="en-US" dirty="0" smtClean="0"/>
              <a:t>, and the variables associated with an object are called </a:t>
            </a:r>
            <a:r>
              <a:rPr lang="en-US" altLang="en-US" b="1" dirty="0" smtClean="0"/>
              <a:t>properties</a:t>
            </a:r>
            <a:r>
              <a:rPr lang="en-US" altLang="en-US" dirty="0" smtClean="0"/>
              <a:t> or </a:t>
            </a:r>
            <a:r>
              <a:rPr lang="en-US" altLang="en-US" b="1" dirty="0" smtClean="0"/>
              <a:t>attributes</a:t>
            </a:r>
          </a:p>
          <a:p>
            <a:r>
              <a:rPr lang="en-US" altLang="en-US" dirty="0" smtClean="0"/>
              <a:t>Objects are </a:t>
            </a:r>
            <a:r>
              <a:rPr lang="en-US" altLang="en-US" b="1" dirty="0" smtClean="0"/>
              <a:t>encapsulated</a:t>
            </a:r>
            <a:r>
              <a:rPr lang="en-US" altLang="en-US" dirty="0" smtClean="0"/>
              <a:t>, which means that all code and required data are contained within the object itself</a:t>
            </a:r>
          </a:p>
          <a:p>
            <a:r>
              <a:rPr lang="en-US" altLang="en-US" dirty="0" smtClean="0"/>
              <a:t>An </a:t>
            </a:r>
            <a:r>
              <a:rPr lang="en-US" altLang="en-US" b="1" dirty="0" smtClean="0"/>
              <a:t>interface</a:t>
            </a:r>
            <a:r>
              <a:rPr lang="en-US" altLang="en-US" dirty="0" smtClean="0"/>
              <a:t> represents elements required for a source program to communicate with an </a:t>
            </a:r>
            <a:r>
              <a:rPr lang="en-US" altLang="en-US" dirty="0" smtClean="0"/>
              <a:t>object</a:t>
            </a:r>
          </a:p>
          <a:p>
            <a:r>
              <a:rPr lang="en-US" altLang="en-US" dirty="0" smtClean="0"/>
              <a:t>In object-oriented programming, the code, methods, attributes, and other information that make up an object are organized into classes</a:t>
            </a:r>
          </a:p>
          <a:p>
            <a:r>
              <a:rPr lang="en-US" altLang="en-US" dirty="0" smtClean="0"/>
              <a:t>An </a:t>
            </a:r>
            <a:r>
              <a:rPr lang="en-US" altLang="en-US" b="1" dirty="0" smtClean="0"/>
              <a:t>instance</a:t>
            </a:r>
            <a:r>
              <a:rPr lang="en-US" altLang="en-US" dirty="0" smtClean="0"/>
              <a:t> is an object that has been created from an existing class. When you create an object from an existing class, you are “</a:t>
            </a:r>
            <a:r>
              <a:rPr lang="en-US" altLang="en-US" i="1" dirty="0" smtClean="0"/>
              <a:t>instantiating the object</a:t>
            </a:r>
            <a:r>
              <a:rPr lang="en-US" altLang="en-US" i="1" dirty="0" smtClean="0"/>
              <a:t>”</a:t>
            </a:r>
            <a:endParaRPr lang="en-US" altLang="en-US" dirty="0" smtClean="0"/>
          </a:p>
          <a:p>
            <a:pPr eaLnBrk="1" hangingPunct="1">
              <a:lnSpc>
                <a:spcPct val="95000"/>
              </a:lnSpc>
              <a:buFontTx/>
              <a:buNone/>
            </a:pPr>
            <a:endParaRPr lang="en-US" altLang="en-US" dirty="0" smtClean="0"/>
          </a:p>
        </p:txBody>
      </p:sp>
    </p:spTree>
    <p:extLst>
      <p:ext uri="{BB962C8B-B14F-4D97-AF65-F5344CB8AC3E}">
        <p14:creationId xmlns="" xmlns:p14="http://schemas.microsoft.com/office/powerpoint/2010/main" val="292828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29A83998-CB0C-4A38-9924-D9B06FCD7F87}" type="slidenum">
              <a:rPr lang="en-US" altLang="en-US"/>
              <a:pPr eaLnBrk="1" hangingPunct="1"/>
              <a:t>41</a:t>
            </a:fld>
            <a:endParaRPr lang="en-US" altLang="en-US"/>
          </a:p>
        </p:txBody>
      </p:sp>
      <p:sp>
        <p:nvSpPr>
          <p:cNvPr id="4915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49156" name="Rectangle 2"/>
          <p:cNvSpPr>
            <a:spLocks noGrp="1" noChangeArrowheads="1"/>
          </p:cNvSpPr>
          <p:nvPr>
            <p:ph type="title"/>
          </p:nvPr>
        </p:nvSpPr>
        <p:spPr/>
        <p:txBody>
          <a:bodyPr/>
          <a:lstStyle/>
          <a:p>
            <a:pPr eaLnBrk="1" hangingPunct="1"/>
            <a:r>
              <a:rPr lang="en-US" altLang="en-US" sz="4000" dirty="0" smtClean="0"/>
              <a:t>Summary</a:t>
            </a:r>
            <a:endParaRPr lang="en-US" altLang="en-US" sz="4000" dirty="0" smtClean="0"/>
          </a:p>
        </p:txBody>
      </p:sp>
      <p:sp>
        <p:nvSpPr>
          <p:cNvPr id="49157" name="Rectangle 3"/>
          <p:cNvSpPr>
            <a:spLocks noGrp="1" noChangeArrowheads="1"/>
          </p:cNvSpPr>
          <p:nvPr>
            <p:ph type="body" idx="1"/>
          </p:nvPr>
        </p:nvSpPr>
        <p:spPr/>
        <p:txBody>
          <a:bodyPr>
            <a:normAutofit/>
          </a:bodyPr>
          <a:lstStyle/>
          <a:p>
            <a:r>
              <a:rPr lang="en-US" altLang="en-US" sz="2000" dirty="0" smtClean="0"/>
              <a:t>A particular instance of an object inherits its methods and properties from a class—that is, it takes on the characteristics of the class on which it is based</a:t>
            </a:r>
          </a:p>
          <a:p>
            <a:r>
              <a:rPr lang="en-US" altLang="en-US" sz="2000" dirty="0" smtClean="0"/>
              <a:t>A </a:t>
            </a:r>
            <a:r>
              <a:rPr lang="en-US" altLang="en-US" sz="2000" b="1" dirty="0" smtClean="0"/>
              <a:t>constructor</a:t>
            </a:r>
            <a:r>
              <a:rPr lang="en-US" altLang="en-US" sz="2000" dirty="0" smtClean="0"/>
              <a:t> is a special function with the same name as its class; it is called automatically when an object from the class is instantiated</a:t>
            </a:r>
          </a:p>
          <a:p>
            <a:r>
              <a:rPr lang="en-US" altLang="en-US" sz="2000" dirty="0" smtClean="0"/>
              <a:t>The term “</a:t>
            </a:r>
            <a:r>
              <a:rPr lang="en-US" altLang="en-US" sz="2000" b="1" dirty="0" smtClean="0"/>
              <a:t>data structure</a:t>
            </a:r>
            <a:r>
              <a:rPr lang="en-US" altLang="en-US" sz="2000" dirty="0" smtClean="0"/>
              <a:t>” refers to a system for organizing </a:t>
            </a:r>
            <a:r>
              <a:rPr lang="en-US" altLang="en-US" sz="2000" dirty="0" smtClean="0"/>
              <a:t>data</a:t>
            </a:r>
          </a:p>
          <a:p>
            <a:r>
              <a:rPr lang="en-US" altLang="en-US" sz="2000" dirty="0" smtClean="0"/>
              <a:t>The functions and variables defined in a class are called </a:t>
            </a:r>
            <a:r>
              <a:rPr lang="en-US" altLang="en-US" sz="2000" b="1" dirty="0" smtClean="0"/>
              <a:t>class members</a:t>
            </a:r>
            <a:r>
              <a:rPr lang="en-US" altLang="en-US" sz="2000" dirty="0" smtClean="0"/>
              <a:t>. Class variables are referred to as </a:t>
            </a:r>
            <a:r>
              <a:rPr lang="en-US" altLang="en-US" sz="2000" b="1" dirty="0" smtClean="0"/>
              <a:t>data members</a:t>
            </a:r>
            <a:r>
              <a:rPr lang="en-US" altLang="en-US" sz="2000" dirty="0" smtClean="0"/>
              <a:t> or </a:t>
            </a:r>
            <a:r>
              <a:rPr lang="en-US" altLang="en-US" sz="2000" b="1" dirty="0" smtClean="0"/>
              <a:t>member variables</a:t>
            </a:r>
            <a:r>
              <a:rPr lang="en-US" altLang="en-US" sz="2000" dirty="0" smtClean="0"/>
              <a:t>, whereas class functions are referred to as </a:t>
            </a:r>
            <a:r>
              <a:rPr lang="en-US" altLang="en-US" sz="2000" b="1" dirty="0" smtClean="0"/>
              <a:t>member functions </a:t>
            </a:r>
            <a:r>
              <a:rPr lang="en-US" altLang="en-US" sz="2000" dirty="0" smtClean="0"/>
              <a:t>or function </a:t>
            </a:r>
            <a:r>
              <a:rPr lang="en-US" altLang="en-US" sz="2000" b="1" dirty="0" smtClean="0"/>
              <a:t>members</a:t>
            </a:r>
          </a:p>
          <a:p>
            <a:r>
              <a:rPr lang="en-US" altLang="en-US" sz="2000" dirty="0" smtClean="0"/>
              <a:t>A </a:t>
            </a:r>
            <a:r>
              <a:rPr lang="en-US" altLang="en-US" sz="2000" b="1" dirty="0" smtClean="0"/>
              <a:t>class definition </a:t>
            </a:r>
            <a:r>
              <a:rPr lang="en-US" altLang="en-US" sz="2000" dirty="0" smtClean="0"/>
              <a:t>contains the data members and member functions that make up the </a:t>
            </a:r>
            <a:r>
              <a:rPr lang="en-US" altLang="en-US" sz="2000" dirty="0" smtClean="0"/>
              <a:t>class</a:t>
            </a:r>
            <a:endParaRPr lang="en-US" altLang="en-US" sz="2000" dirty="0" smtClean="0"/>
          </a:p>
          <a:p>
            <a:pPr eaLnBrk="1" hangingPunct="1">
              <a:lnSpc>
                <a:spcPct val="95000"/>
              </a:lnSpc>
              <a:buFontTx/>
              <a:buNone/>
            </a:pPr>
            <a:endParaRPr lang="en-US" altLang="en-US" sz="2000" dirty="0" smtClean="0"/>
          </a:p>
        </p:txBody>
      </p:sp>
    </p:spTree>
    <p:extLst>
      <p:ext uri="{BB962C8B-B14F-4D97-AF65-F5344CB8AC3E}">
        <p14:creationId xmlns="" xmlns:p14="http://schemas.microsoft.com/office/powerpoint/2010/main" val="2957488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A71A5011-CB0C-45FB-9E36-8EC31AFDA386}" type="slidenum">
              <a:rPr lang="en-US" altLang="en-US"/>
              <a:pPr eaLnBrk="1" hangingPunct="1"/>
              <a:t>42</a:t>
            </a:fld>
            <a:endParaRPr lang="en-US" altLang="en-US"/>
          </a:p>
        </p:txBody>
      </p:sp>
      <p:sp>
        <p:nvSpPr>
          <p:cNvPr id="5120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51204" name="Rectangle 2"/>
          <p:cNvSpPr>
            <a:spLocks noGrp="1" noChangeArrowheads="1"/>
          </p:cNvSpPr>
          <p:nvPr>
            <p:ph type="title"/>
          </p:nvPr>
        </p:nvSpPr>
        <p:spPr/>
        <p:txBody>
          <a:bodyPr/>
          <a:lstStyle/>
          <a:p>
            <a:pPr eaLnBrk="1" hangingPunct="1"/>
            <a:r>
              <a:rPr lang="en-US" altLang="en-US" sz="4000" dirty="0" smtClean="0"/>
              <a:t>Summary</a:t>
            </a:r>
            <a:endParaRPr lang="en-US" altLang="en-US" sz="4000" dirty="0" smtClean="0"/>
          </a:p>
        </p:txBody>
      </p:sp>
      <p:sp>
        <p:nvSpPr>
          <p:cNvPr id="51205" name="Rectangle 3"/>
          <p:cNvSpPr>
            <a:spLocks noGrp="1" noChangeArrowheads="1"/>
          </p:cNvSpPr>
          <p:nvPr>
            <p:ph type="body" idx="1"/>
          </p:nvPr>
        </p:nvSpPr>
        <p:spPr/>
        <p:txBody>
          <a:bodyPr>
            <a:noAutofit/>
          </a:bodyPr>
          <a:lstStyle/>
          <a:p>
            <a:r>
              <a:rPr lang="en-US" altLang="en-US" sz="2000" dirty="0" smtClean="0"/>
              <a:t>PHP provides the following functions that allow you to use external files in your PHP scripts: </a:t>
            </a:r>
            <a:r>
              <a:rPr lang="en-US" altLang="en-US" sz="2000" dirty="0" smtClean="0">
                <a:latin typeface="Courier New" panose="02070309020205020404" pitchFamily="49" charset="0"/>
                <a:cs typeface="Courier New" panose="02070309020205020404" pitchFamily="49" charset="0"/>
              </a:rPr>
              <a:t>include()</a:t>
            </a:r>
            <a:r>
              <a:rPr lang="en-US" altLang="en-US" sz="2000" dirty="0" smtClean="0"/>
              <a:t>, </a:t>
            </a:r>
            <a:r>
              <a:rPr lang="en-US" altLang="en-US" sz="2000" dirty="0" smtClean="0">
                <a:latin typeface="Courier New" panose="02070309020205020404" pitchFamily="49" charset="0"/>
                <a:cs typeface="Courier New" panose="02070309020205020404" pitchFamily="49" charset="0"/>
              </a:rPr>
              <a:t>require()</a:t>
            </a:r>
            <a:r>
              <a:rPr lang="en-US" altLang="en-US" sz="2000" dirty="0" smtClean="0"/>
              <a:t>, </a:t>
            </a:r>
            <a:r>
              <a:rPr lang="en-US" altLang="en-US" sz="2000" dirty="0" err="1" smtClean="0">
                <a:latin typeface="Courier New" panose="02070309020205020404" pitchFamily="49" charset="0"/>
                <a:cs typeface="Courier New" panose="02070309020205020404" pitchFamily="49" charset="0"/>
              </a:rPr>
              <a:t>include_once</a:t>
            </a:r>
            <a:r>
              <a:rPr lang="en-US" altLang="en-US" sz="2000" dirty="0" smtClean="0">
                <a:latin typeface="Courier New" panose="02070309020205020404" pitchFamily="49" charset="0"/>
                <a:cs typeface="Courier New" panose="02070309020205020404" pitchFamily="49" charset="0"/>
              </a:rPr>
              <a:t>()</a:t>
            </a:r>
            <a:r>
              <a:rPr lang="en-US" altLang="en-US" sz="2000" dirty="0" smtClean="0"/>
              <a:t>, and </a:t>
            </a:r>
            <a:r>
              <a:rPr lang="en-US" altLang="en-US" sz="2000" dirty="0" err="1" smtClean="0">
                <a:latin typeface="Courier New" panose="02070309020205020404" pitchFamily="49" charset="0"/>
                <a:cs typeface="Courier New" panose="02070309020205020404" pitchFamily="49" charset="0"/>
              </a:rPr>
              <a:t>require_once</a:t>
            </a:r>
            <a:r>
              <a:rPr lang="en-US" altLang="en-US" sz="2000" dirty="0" smtClean="0">
                <a:latin typeface="Courier New" panose="02070309020205020404" pitchFamily="49" charset="0"/>
                <a:cs typeface="Courier New" panose="02070309020205020404" pitchFamily="49" charset="0"/>
              </a:rPr>
              <a:t>()</a:t>
            </a:r>
          </a:p>
          <a:p>
            <a:r>
              <a:rPr lang="en-US" altLang="en-US" sz="2000" dirty="0" smtClean="0"/>
              <a:t>The principle of </a:t>
            </a:r>
            <a:r>
              <a:rPr lang="en-US" altLang="en-US" sz="2000" b="1" dirty="0" smtClean="0"/>
              <a:t>information hiding </a:t>
            </a:r>
            <a:r>
              <a:rPr lang="en-US" altLang="en-US" sz="2000" dirty="0" smtClean="0"/>
              <a:t>states that class members should be hidden when other programmers do not need to access or know about them</a:t>
            </a:r>
          </a:p>
          <a:p>
            <a:r>
              <a:rPr lang="en-US" altLang="en-US" sz="2000" b="1" dirty="0" smtClean="0"/>
              <a:t>Access </a:t>
            </a:r>
            <a:r>
              <a:rPr lang="en-US" altLang="en-US" sz="2000" b="1" dirty="0" err="1" smtClean="0"/>
              <a:t>specifiers</a:t>
            </a:r>
            <a:r>
              <a:rPr lang="en-US" altLang="en-US" sz="2000" b="1" dirty="0" smtClean="0"/>
              <a:t> </a:t>
            </a:r>
            <a:r>
              <a:rPr lang="en-US" altLang="en-US" sz="2000" dirty="0" smtClean="0"/>
              <a:t>control a client’s access to individual data members and member </a:t>
            </a:r>
            <a:r>
              <a:rPr lang="en-US" altLang="en-US" sz="2000" dirty="0" smtClean="0"/>
              <a:t>functions</a:t>
            </a:r>
          </a:p>
          <a:p>
            <a:r>
              <a:rPr lang="en-US" altLang="en-US" sz="2000" b="1" dirty="0" smtClean="0"/>
              <a:t>Serialization</a:t>
            </a:r>
            <a:r>
              <a:rPr lang="en-US" altLang="en-US" sz="2000" dirty="0" smtClean="0"/>
              <a:t> refers to the process of converting an object into a string that you can store for reuse</a:t>
            </a:r>
          </a:p>
          <a:p>
            <a:r>
              <a:rPr lang="en-US" altLang="en-US" sz="2000" dirty="0" smtClean="0"/>
              <a:t>A </a:t>
            </a:r>
            <a:r>
              <a:rPr lang="en-US" altLang="en-US" sz="2000" b="1" dirty="0" smtClean="0"/>
              <a:t>constructor function </a:t>
            </a:r>
            <a:r>
              <a:rPr lang="en-US" altLang="en-US" sz="2000" dirty="0" smtClean="0"/>
              <a:t>is a special function that is called automatically when an object from a class is instantiated</a:t>
            </a:r>
          </a:p>
          <a:p>
            <a:r>
              <a:rPr lang="en-US" altLang="en-US" sz="2000" dirty="0" smtClean="0"/>
              <a:t>A </a:t>
            </a:r>
            <a:r>
              <a:rPr lang="en-US" altLang="en-US" sz="2000" b="1" dirty="0" smtClean="0"/>
              <a:t>destructor function </a:t>
            </a:r>
            <a:r>
              <a:rPr lang="en-US" altLang="en-US" sz="2000" dirty="0" smtClean="0"/>
              <a:t>cleans up any resources allocated to an object after the object is </a:t>
            </a:r>
            <a:r>
              <a:rPr lang="en-US" altLang="en-US" sz="2000" dirty="0" smtClean="0"/>
              <a:t>destroyed</a:t>
            </a:r>
            <a:endParaRPr lang="en-US" altLang="en-US" sz="2000" dirty="0" smtClean="0"/>
          </a:p>
          <a:p>
            <a:pPr eaLnBrk="1" hangingPunct="1">
              <a:lnSpc>
                <a:spcPct val="95000"/>
              </a:lnSpc>
              <a:buFontTx/>
              <a:buNone/>
            </a:pPr>
            <a:endParaRPr lang="en-US" altLang="en-US" sz="2000" dirty="0" smtClean="0"/>
          </a:p>
        </p:txBody>
      </p:sp>
    </p:spTree>
    <p:extLst>
      <p:ext uri="{BB962C8B-B14F-4D97-AF65-F5344CB8AC3E}">
        <p14:creationId xmlns="" xmlns:p14="http://schemas.microsoft.com/office/powerpoint/2010/main" val="1321179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DD8009CA-9E71-44B5-9C12-3286C40C0E94}" type="slidenum">
              <a:rPr lang="en-US" altLang="en-US"/>
              <a:pPr eaLnBrk="1" hangingPunct="1"/>
              <a:t>43</a:t>
            </a:fld>
            <a:endParaRPr lang="en-US" altLang="en-US"/>
          </a:p>
        </p:txBody>
      </p:sp>
      <p:sp>
        <p:nvSpPr>
          <p:cNvPr id="5325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53252" name="Rectangle 2"/>
          <p:cNvSpPr>
            <a:spLocks noGrp="1" noChangeArrowheads="1"/>
          </p:cNvSpPr>
          <p:nvPr>
            <p:ph type="title"/>
          </p:nvPr>
        </p:nvSpPr>
        <p:spPr/>
        <p:txBody>
          <a:bodyPr/>
          <a:lstStyle/>
          <a:p>
            <a:pPr eaLnBrk="1" hangingPunct="1"/>
            <a:r>
              <a:rPr lang="en-US" altLang="en-US" sz="4000" dirty="0" smtClean="0"/>
              <a:t>Summary</a:t>
            </a:r>
            <a:endParaRPr lang="en-US" altLang="en-US" sz="4000" dirty="0" smtClean="0"/>
          </a:p>
        </p:txBody>
      </p:sp>
      <p:sp>
        <p:nvSpPr>
          <p:cNvPr id="53253" name="Rectangle 3"/>
          <p:cNvSpPr>
            <a:spLocks noGrp="1" noChangeArrowheads="1"/>
          </p:cNvSpPr>
          <p:nvPr>
            <p:ph type="body" idx="1"/>
          </p:nvPr>
        </p:nvSpPr>
        <p:spPr/>
        <p:txBody>
          <a:bodyPr/>
          <a:lstStyle/>
          <a:p>
            <a:r>
              <a:rPr lang="en-US" altLang="en-US" b="1" dirty="0" err="1" smtClean="0"/>
              <a:t>Accessor</a:t>
            </a:r>
            <a:r>
              <a:rPr lang="en-US" altLang="en-US" b="1" dirty="0" smtClean="0"/>
              <a:t> functions </a:t>
            </a:r>
            <a:r>
              <a:rPr lang="en-US" altLang="en-US" dirty="0" smtClean="0"/>
              <a:t>are public member functions that a client can call to retrieve the value of a data member</a:t>
            </a:r>
          </a:p>
          <a:p>
            <a:r>
              <a:rPr lang="en-US" altLang="en-US" b="1" dirty="0" err="1" smtClean="0"/>
              <a:t>Mutator</a:t>
            </a:r>
            <a:r>
              <a:rPr lang="en-US" altLang="en-US" b="1" dirty="0" smtClean="0"/>
              <a:t> functions </a:t>
            </a:r>
            <a:r>
              <a:rPr lang="en-US" altLang="en-US" dirty="0" smtClean="0"/>
              <a:t>are public member functions that a client can call to modify the value of a data </a:t>
            </a:r>
            <a:r>
              <a:rPr lang="en-US" altLang="en-US" dirty="0" smtClean="0"/>
              <a:t>member</a:t>
            </a:r>
          </a:p>
          <a:p>
            <a:r>
              <a:rPr lang="en-US" altLang="en-US" dirty="0" smtClean="0"/>
              <a:t>When you serialize an object with the </a:t>
            </a:r>
            <a:r>
              <a:rPr lang="en-US" altLang="en-US" dirty="0" smtClean="0">
                <a:latin typeface="Courier New" panose="02070309020205020404" pitchFamily="49" charset="0"/>
                <a:cs typeface="Courier New" panose="02070309020205020404" pitchFamily="49" charset="0"/>
              </a:rPr>
              <a:t>serialize()</a:t>
            </a:r>
            <a:r>
              <a:rPr lang="en-US" altLang="en-US" dirty="0" smtClean="0"/>
              <a:t> function, PHP looks in the object’s class for a special function named </a:t>
            </a:r>
            <a:r>
              <a:rPr lang="en-US" altLang="en-US" dirty="0" smtClean="0">
                <a:latin typeface="Courier New" panose="02070309020205020404" pitchFamily="49" charset="0"/>
                <a:cs typeface="Courier New" panose="02070309020205020404" pitchFamily="49" charset="0"/>
              </a:rPr>
              <a:t>__sleep()</a:t>
            </a:r>
            <a:r>
              <a:rPr lang="en-US" altLang="en-US" dirty="0" smtClean="0"/>
              <a:t>, which you can use to perform many of the same tasks as a destructor function</a:t>
            </a:r>
          </a:p>
          <a:p>
            <a:r>
              <a:rPr lang="en-US" altLang="en-US" dirty="0" smtClean="0"/>
              <a:t>When the </a:t>
            </a:r>
            <a:r>
              <a:rPr lang="en-US" altLang="en-US" dirty="0" err="1" smtClean="0">
                <a:latin typeface="Courier New" panose="02070309020205020404" pitchFamily="49" charset="0"/>
                <a:cs typeface="Courier New" panose="02070309020205020404" pitchFamily="49" charset="0"/>
              </a:rPr>
              <a:t>unserialize</a:t>
            </a:r>
            <a:r>
              <a:rPr lang="en-US" altLang="en-US" dirty="0" smtClean="0">
                <a:latin typeface="Courier New" panose="02070309020205020404" pitchFamily="49" charset="0"/>
                <a:cs typeface="Courier New" panose="02070309020205020404" pitchFamily="49" charset="0"/>
              </a:rPr>
              <a:t>() </a:t>
            </a:r>
            <a:r>
              <a:rPr lang="en-US" altLang="en-US" dirty="0" smtClean="0"/>
              <a:t>function executes, PHP looks in the object’s class for a special function named </a:t>
            </a:r>
            <a:r>
              <a:rPr lang="en-US" altLang="en-US" dirty="0" smtClean="0">
                <a:latin typeface="Courier New" panose="02070309020205020404" pitchFamily="49" charset="0"/>
                <a:cs typeface="Courier New" panose="02070309020205020404" pitchFamily="49" charset="0"/>
              </a:rPr>
              <a:t>__wakeup()</a:t>
            </a:r>
            <a:r>
              <a:rPr lang="en-US" altLang="en-US" dirty="0" smtClean="0"/>
              <a:t>, which you can use to perform many of the same tasks as a constructor </a:t>
            </a:r>
            <a:r>
              <a:rPr lang="en-US" altLang="en-US" dirty="0" smtClean="0"/>
              <a:t>function</a:t>
            </a:r>
            <a:endParaRPr lang="en-US" altLang="en-US" dirty="0" smtClean="0"/>
          </a:p>
          <a:p>
            <a:pPr eaLnBrk="1" hangingPunct="1">
              <a:lnSpc>
                <a:spcPct val="95000"/>
              </a:lnSpc>
              <a:buFontTx/>
              <a:buNone/>
            </a:pPr>
            <a:endParaRPr lang="en-US" altLang="en-US" dirty="0" smtClean="0"/>
          </a:p>
        </p:txBody>
      </p:sp>
    </p:spTree>
    <p:extLst>
      <p:ext uri="{BB962C8B-B14F-4D97-AF65-F5344CB8AC3E}">
        <p14:creationId xmlns="" xmlns:p14="http://schemas.microsoft.com/office/powerpoint/2010/main" val="493560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400" dirty="0" smtClean="0"/>
              <a:t>Write a class-based All-in-One Web application that calculates the correct amount of change to return when performing a cash transaction. The program design should include a class named Change. Allow the user (cashier) to enter the total of a transaction and the exact amount of money that the customer hands over to pay for the transaction. Use set and get functions to store and retrieve both amounts to and from private data members. Then use member functions to determine the largest amount of each denomination to return to the customer. Assume that the largest denomination a customer will use is a $100 bill. Therefore, you need to calculate the correct amount of change to return, the number of $50, $20, $10, $5 and $1 bills to return, and the number of quarters, dimes, nickels and pennies to return. For example, if the price of a transaction is $5.65 and the customer hands the cashier $10, the cashier should return $4.35 to the customer as four $1 bills, a quarter, and a dime. </a:t>
            </a:r>
          </a:p>
          <a:p>
            <a:r>
              <a:rPr lang="en-US" sz="1400" dirty="0" smtClean="0"/>
              <a:t>Include input validation that requires the user to enter a numeric value for the two cash transaction fields.</a:t>
            </a:r>
          </a:p>
          <a:p>
            <a:r>
              <a:rPr lang="en-US" sz="1400" dirty="0" smtClean="0"/>
              <a:t>Document your design.</a:t>
            </a:r>
          </a:p>
          <a:p>
            <a:r>
              <a:rPr lang="en-US" sz="1400" dirty="0" smtClean="0"/>
              <a:t>Ask a fellow student to test your application.</a:t>
            </a:r>
          </a:p>
          <a:p>
            <a:r>
              <a:rPr lang="en-US" sz="1400" dirty="0" smtClean="0"/>
              <a:t>Present your design to the class.</a:t>
            </a:r>
            <a:endParaRPr lang="en-US" sz="1400" dirty="0"/>
          </a:p>
        </p:txBody>
      </p:sp>
      <p:sp>
        <p:nvSpPr>
          <p:cNvPr id="3" name="Footer Placeholder 2"/>
          <p:cNvSpPr>
            <a:spLocks noGrp="1"/>
          </p:cNvSpPr>
          <p:nvPr>
            <p:ph type="ftr" sz="quarter" idx="11"/>
          </p:nvPr>
        </p:nvSpPr>
        <p:spPr/>
        <p:txBody>
          <a:bodyPr/>
          <a:lstStyle/>
          <a:p>
            <a:r>
              <a:rPr lang="en-US" smtClean="0"/>
              <a:t>PHP Programming with MySQL, second edition</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8E317D58-74B8-4AA0-976F-BCCD46C2724F}" type="slidenum">
              <a:rPr lang="en-US" altLang="en-US"/>
              <a:pPr eaLnBrk="1" hangingPunct="1"/>
              <a:t>5</a:t>
            </a:fld>
            <a:endParaRPr lang="en-US" altLang="en-US"/>
          </a:p>
        </p:txBody>
      </p:sp>
      <p:sp>
        <p:nvSpPr>
          <p:cNvPr id="717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7172" name="Rectangle 2"/>
          <p:cNvSpPr>
            <a:spLocks noGrp="1" noChangeArrowheads="1"/>
          </p:cNvSpPr>
          <p:nvPr>
            <p:ph type="title"/>
          </p:nvPr>
        </p:nvSpPr>
        <p:spPr/>
        <p:txBody>
          <a:bodyPr/>
          <a:lstStyle/>
          <a:p>
            <a:pPr eaLnBrk="1" hangingPunct="1"/>
            <a:r>
              <a:rPr lang="en-US" altLang="en-US" sz="4000" smtClean="0"/>
              <a:t>Understanding Encapsulation</a:t>
            </a:r>
          </a:p>
        </p:txBody>
      </p:sp>
      <p:sp>
        <p:nvSpPr>
          <p:cNvPr id="7173" name="Rectangle 3"/>
          <p:cNvSpPr>
            <a:spLocks noGrp="1" noChangeArrowheads="1"/>
          </p:cNvSpPr>
          <p:nvPr>
            <p:ph type="body" idx="1"/>
          </p:nvPr>
        </p:nvSpPr>
        <p:spPr/>
        <p:txBody>
          <a:bodyPr/>
          <a:lstStyle/>
          <a:p>
            <a:pPr eaLnBrk="1" hangingPunct="1"/>
            <a:r>
              <a:rPr lang="en-US" altLang="en-US" dirty="0" smtClean="0"/>
              <a:t>Objects are </a:t>
            </a:r>
            <a:r>
              <a:rPr lang="en-US" altLang="en-US" b="1" dirty="0" smtClean="0"/>
              <a:t>encapsulated</a:t>
            </a:r>
            <a:r>
              <a:rPr lang="en-US" altLang="en-US" dirty="0" smtClean="0"/>
              <a:t> </a:t>
            </a:r>
            <a:r>
              <a:rPr lang="en-US" altLang="en-US" dirty="0" smtClean="0">
                <a:cs typeface="Arial" panose="020B0604020202020204" pitchFamily="34" charset="0"/>
              </a:rPr>
              <a:t>–</a:t>
            </a:r>
            <a:r>
              <a:rPr lang="en-US" altLang="en-US" dirty="0" smtClean="0"/>
              <a:t> all code and required data are contained within the object itself</a:t>
            </a:r>
          </a:p>
          <a:p>
            <a:pPr eaLnBrk="1" hangingPunct="1"/>
            <a:r>
              <a:rPr lang="en-US" altLang="en-US" dirty="0" smtClean="0"/>
              <a:t>Encapsulated objects hide all internal code </a:t>
            </a:r>
            <a:r>
              <a:rPr lang="en-US" altLang="en-US" dirty="0" smtClean="0"/>
              <a:t>and </a:t>
            </a:r>
            <a:r>
              <a:rPr lang="en-US" altLang="en-US" dirty="0" smtClean="0"/>
              <a:t>data</a:t>
            </a:r>
          </a:p>
          <a:p>
            <a:pPr eaLnBrk="1" hangingPunct="1"/>
            <a:r>
              <a:rPr lang="en-US" altLang="en-US" dirty="0" smtClean="0"/>
              <a:t>An </a:t>
            </a:r>
            <a:r>
              <a:rPr lang="en-US" altLang="en-US" b="1" dirty="0" smtClean="0"/>
              <a:t>interface</a:t>
            </a:r>
            <a:r>
              <a:rPr lang="en-US" altLang="en-US" dirty="0" smtClean="0"/>
              <a:t> refers to the methods and properties that are required for a source program to communicate with an </a:t>
            </a:r>
            <a:r>
              <a:rPr lang="en-US" altLang="en-US" dirty="0" smtClean="0"/>
              <a:t>object.</a:t>
            </a:r>
          </a:p>
          <a:p>
            <a:pPr eaLnBrk="1" hangingPunct="1"/>
            <a:endParaRPr lang="en-US" altLang="en-US" dirty="0" smtClean="0"/>
          </a:p>
          <a:p>
            <a:r>
              <a:rPr lang="en-US" altLang="en-US" dirty="0" smtClean="0"/>
              <a:t>Encapsulated objects allow users to see only the methods and properties of the object that you allow them to see</a:t>
            </a:r>
          </a:p>
          <a:p>
            <a:r>
              <a:rPr lang="en-US" altLang="en-US" dirty="0" smtClean="0"/>
              <a:t>Encapsulation reduces the complexity of the code</a:t>
            </a:r>
          </a:p>
          <a:p>
            <a:r>
              <a:rPr lang="en-US" altLang="en-US" dirty="0" smtClean="0"/>
              <a:t>Encapsulation prevents other programmers from accidentally introducing a bug into a program, or stealing </a:t>
            </a:r>
            <a:r>
              <a:rPr lang="en-US" altLang="en-US" dirty="0" smtClean="0"/>
              <a:t>code</a:t>
            </a:r>
            <a:endParaRPr lang="en-US" altLang="en-US" dirty="0" smtClean="0"/>
          </a:p>
          <a:p>
            <a:pPr eaLnBrk="1" hangingPunct="1"/>
            <a:endParaRPr lang="en-US" altLang="en-US" dirty="0" smtClean="0"/>
          </a:p>
          <a:p>
            <a:pPr eaLnBrk="1" hangingPunct="1"/>
            <a:endParaRPr lang="en-US" altLang="en-US" dirty="0" smtClean="0"/>
          </a:p>
        </p:txBody>
      </p:sp>
    </p:spTree>
    <p:extLst>
      <p:ext uri="{BB962C8B-B14F-4D97-AF65-F5344CB8AC3E}">
        <p14:creationId xmlns="" xmlns:p14="http://schemas.microsoft.com/office/powerpoint/2010/main" val="287734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C942B29B-7146-494E-999E-F5737287583B}" type="slidenum">
              <a:rPr lang="en-US" altLang="en-US"/>
              <a:pPr eaLnBrk="1" hangingPunct="1"/>
              <a:t>6</a:t>
            </a:fld>
            <a:endParaRPr lang="en-US" altLang="en-US"/>
          </a:p>
        </p:txBody>
      </p:sp>
      <p:sp>
        <p:nvSpPr>
          <p:cNvPr id="921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9220" name="Rectangle 2"/>
          <p:cNvSpPr>
            <a:spLocks noGrp="1" noChangeArrowheads="1"/>
          </p:cNvSpPr>
          <p:nvPr>
            <p:ph type="title"/>
          </p:nvPr>
        </p:nvSpPr>
        <p:spPr/>
        <p:txBody>
          <a:bodyPr>
            <a:normAutofit fontScale="90000"/>
          </a:bodyPr>
          <a:lstStyle/>
          <a:p>
            <a:pPr eaLnBrk="1" hangingPunct="1"/>
            <a:r>
              <a:rPr lang="en-US" altLang="en-US" sz="4000" smtClean="0"/>
              <a:t>Object-Oriented Programming </a:t>
            </a:r>
            <a:br>
              <a:rPr lang="en-US" altLang="en-US" sz="4000" smtClean="0"/>
            </a:br>
            <a:r>
              <a:rPr lang="en-US" altLang="en-US" sz="4000" smtClean="0"/>
              <a:t>and Classes</a:t>
            </a:r>
          </a:p>
        </p:txBody>
      </p:sp>
      <p:sp>
        <p:nvSpPr>
          <p:cNvPr id="9221" name="Rectangle 3"/>
          <p:cNvSpPr>
            <a:spLocks noGrp="1" noChangeArrowheads="1"/>
          </p:cNvSpPr>
          <p:nvPr>
            <p:ph type="body" idx="1"/>
          </p:nvPr>
        </p:nvSpPr>
        <p:spPr/>
        <p:txBody>
          <a:bodyPr/>
          <a:lstStyle/>
          <a:p>
            <a:pPr eaLnBrk="1" hangingPunct="1">
              <a:lnSpc>
                <a:spcPct val="95000"/>
              </a:lnSpc>
            </a:pPr>
            <a:r>
              <a:rPr lang="en-US" altLang="en-US" smtClean="0"/>
              <a:t>The code, methods, attributes, and other information that make up an object are organized into </a:t>
            </a:r>
            <a:r>
              <a:rPr lang="en-US" altLang="en-US" b="1" smtClean="0"/>
              <a:t>classes</a:t>
            </a:r>
          </a:p>
          <a:p>
            <a:pPr eaLnBrk="1" hangingPunct="1">
              <a:lnSpc>
                <a:spcPct val="95000"/>
              </a:lnSpc>
            </a:pPr>
            <a:r>
              <a:rPr lang="en-US" altLang="en-US" smtClean="0"/>
              <a:t>An </a:t>
            </a:r>
            <a:r>
              <a:rPr lang="en-US" altLang="en-US" b="1" smtClean="0"/>
              <a:t>instance</a:t>
            </a:r>
            <a:r>
              <a:rPr lang="en-US" altLang="en-US" smtClean="0"/>
              <a:t> is an object that has been created from an existing class</a:t>
            </a:r>
          </a:p>
          <a:p>
            <a:pPr eaLnBrk="1" hangingPunct="1">
              <a:lnSpc>
                <a:spcPct val="95000"/>
              </a:lnSpc>
            </a:pPr>
            <a:r>
              <a:rPr lang="en-US" altLang="en-US" smtClean="0"/>
              <a:t>Creating an object from an existing class is called </a:t>
            </a:r>
            <a:r>
              <a:rPr lang="en-US" altLang="en-US" b="1" smtClean="0"/>
              <a:t>instantiating</a:t>
            </a:r>
            <a:r>
              <a:rPr lang="en-US" altLang="en-US" smtClean="0"/>
              <a:t> the object</a:t>
            </a:r>
          </a:p>
          <a:p>
            <a:pPr eaLnBrk="1" hangingPunct="1">
              <a:lnSpc>
                <a:spcPct val="95000"/>
              </a:lnSpc>
            </a:pPr>
            <a:r>
              <a:rPr lang="en-US" altLang="en-US" smtClean="0"/>
              <a:t>An object </a:t>
            </a:r>
            <a:r>
              <a:rPr lang="en-US" altLang="en-US" b="1" smtClean="0"/>
              <a:t>inherits</a:t>
            </a:r>
            <a:r>
              <a:rPr lang="en-US" altLang="en-US" smtClean="0"/>
              <a:t> its methods and properties from a class — it takes on the characteristics of the class on which it is based</a:t>
            </a:r>
          </a:p>
        </p:txBody>
      </p:sp>
    </p:spTree>
    <p:extLst>
      <p:ext uri="{BB962C8B-B14F-4D97-AF65-F5344CB8AC3E}">
        <p14:creationId xmlns="" xmlns:p14="http://schemas.microsoft.com/office/powerpoint/2010/main" val="106960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A2FA34AD-EB5E-4FF1-8135-A920EEF6461E}" type="slidenum">
              <a:rPr lang="en-US" altLang="en-US"/>
              <a:pPr eaLnBrk="1" hangingPunct="1"/>
              <a:t>7</a:t>
            </a:fld>
            <a:endParaRPr lang="en-US" altLang="en-US"/>
          </a:p>
        </p:txBody>
      </p:sp>
      <p:sp>
        <p:nvSpPr>
          <p:cNvPr id="1024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0244" name="Rectangle 2"/>
          <p:cNvSpPr>
            <a:spLocks noGrp="1" noChangeArrowheads="1"/>
          </p:cNvSpPr>
          <p:nvPr>
            <p:ph type="title"/>
          </p:nvPr>
        </p:nvSpPr>
        <p:spPr/>
        <p:txBody>
          <a:bodyPr/>
          <a:lstStyle/>
          <a:p>
            <a:pPr eaLnBrk="1" hangingPunct="1"/>
            <a:r>
              <a:rPr lang="en-US" altLang="en-US" sz="4000" smtClean="0"/>
              <a:t>Using Objects in PHP Scripts</a:t>
            </a:r>
          </a:p>
        </p:txBody>
      </p:sp>
      <p:sp>
        <p:nvSpPr>
          <p:cNvPr id="10245" name="Rectangle 3"/>
          <p:cNvSpPr>
            <a:spLocks noGrp="1" noChangeArrowheads="1"/>
          </p:cNvSpPr>
          <p:nvPr>
            <p:ph type="body" idx="1"/>
          </p:nvPr>
        </p:nvSpPr>
        <p:spPr/>
        <p:txBody>
          <a:bodyPr/>
          <a:lstStyle/>
          <a:p>
            <a:pPr eaLnBrk="1" hangingPunct="1"/>
            <a:r>
              <a:rPr lang="en-US" altLang="en-US" dirty="0" smtClean="0"/>
              <a:t>Declare an object in PHP by using the </a:t>
            </a:r>
            <a:r>
              <a:rPr lang="en-US" altLang="en-US" b="1" dirty="0" smtClean="0">
                <a:latin typeface="Courier New" panose="02070309020205020404" pitchFamily="49" charset="0"/>
              </a:rPr>
              <a:t>new</a:t>
            </a:r>
            <a:r>
              <a:rPr lang="en-US" altLang="en-US" dirty="0" smtClean="0"/>
              <a:t> operator with a class constructor</a:t>
            </a:r>
          </a:p>
          <a:p>
            <a:pPr eaLnBrk="1" hangingPunct="1"/>
            <a:r>
              <a:rPr lang="en-US" altLang="en-US" dirty="0" smtClean="0"/>
              <a:t>A </a:t>
            </a:r>
            <a:r>
              <a:rPr lang="en-US" altLang="en-US" b="1" dirty="0" smtClean="0"/>
              <a:t>class constructor</a:t>
            </a:r>
            <a:r>
              <a:rPr lang="en-US" altLang="en-US" dirty="0" smtClean="0"/>
              <a:t> is a special function with the same name as its class that is called automatically when an object from the class is instantiated</a:t>
            </a:r>
          </a:p>
          <a:p>
            <a:pPr eaLnBrk="1" hangingPunct="1"/>
            <a:r>
              <a:rPr lang="en-US" altLang="en-US" dirty="0" smtClean="0"/>
              <a:t>The syntax for instantiating an object is</a:t>
            </a:r>
            <a:r>
              <a:rPr lang="en-US" altLang="en-US" dirty="0" smtClean="0"/>
              <a:t>:</a:t>
            </a:r>
          </a:p>
          <a:p>
            <a:pPr eaLnBrk="1" hangingPunct="1">
              <a:buNone/>
            </a:pPr>
            <a:endParaRPr lang="en-US" altLang="en-US" dirty="0" smtClean="0"/>
          </a:p>
          <a:p>
            <a:pPr lvl="1" eaLnBrk="1" hangingPunct="1">
              <a:buFontTx/>
              <a:buNone/>
            </a:pPr>
            <a:r>
              <a:rPr lang="en-US" altLang="en-US" dirty="0" smtClean="0"/>
              <a:t>	</a:t>
            </a:r>
            <a:r>
              <a:rPr lang="en-US" altLang="en-US" sz="2200" dirty="0" smtClean="0">
                <a:latin typeface="Courier New" panose="02070309020205020404" pitchFamily="49" charset="0"/>
              </a:rPr>
              <a:t>$</a:t>
            </a:r>
            <a:r>
              <a:rPr lang="en-US" altLang="en-US" sz="2200" i="1" dirty="0" err="1" smtClean="0">
                <a:latin typeface="Courier New" panose="02070309020205020404" pitchFamily="49" charset="0"/>
              </a:rPr>
              <a:t>ObjectName</a:t>
            </a:r>
            <a:r>
              <a:rPr lang="en-US" altLang="en-US" sz="2200" dirty="0" smtClean="0">
                <a:latin typeface="Courier New" panose="02070309020205020404" pitchFamily="49" charset="0"/>
              </a:rPr>
              <a:t> = new </a:t>
            </a:r>
            <a:r>
              <a:rPr lang="en-US" altLang="en-US" sz="2200" i="1" dirty="0" err="1" smtClean="0">
                <a:latin typeface="Courier New" panose="02070309020205020404" pitchFamily="49" charset="0"/>
              </a:rPr>
              <a:t>ClassName</a:t>
            </a:r>
            <a:r>
              <a:rPr lang="en-US" altLang="en-US" sz="2200" dirty="0" smtClean="0">
                <a:latin typeface="Courier New" panose="02070309020205020404" pitchFamily="49" charset="0"/>
              </a:rPr>
              <a:t>();</a:t>
            </a:r>
          </a:p>
          <a:p>
            <a:pPr lvl="1" eaLnBrk="1" hangingPunct="1">
              <a:buFontTx/>
              <a:buNone/>
            </a:pPr>
            <a:endParaRPr lang="en-US" altLang="en-US" sz="2200" dirty="0" smtClean="0">
              <a:latin typeface="Courier New" panose="02070309020205020404" pitchFamily="49" charset="0"/>
            </a:endParaRPr>
          </a:p>
          <a:p>
            <a:pPr marL="274320" lvl="1" indent="-192024">
              <a:spcBef>
                <a:spcPts val="300"/>
              </a:spcBef>
              <a:buSzPct val="68000"/>
              <a:buFont typeface="Wingdings 3"/>
              <a:buChar char=""/>
            </a:pPr>
            <a:r>
              <a:rPr lang="en-US" altLang="en-US" sz="2025" dirty="0" smtClean="0"/>
              <a:t>What difference do you see between PHP and Java in object instantiation? </a:t>
            </a:r>
            <a:endParaRPr lang="en-US" altLang="en-US" sz="2025" dirty="0" smtClean="0"/>
          </a:p>
          <a:p>
            <a:pPr lvl="1" eaLnBrk="1" hangingPunct="1">
              <a:buFontTx/>
              <a:buNone/>
            </a:pPr>
            <a:endParaRPr lang="en-US" altLang="en-US" sz="2200" dirty="0" smtClean="0">
              <a:latin typeface="Courier New" panose="02070309020205020404" pitchFamily="49" charset="0"/>
            </a:endParaRPr>
          </a:p>
        </p:txBody>
      </p:sp>
    </p:spTree>
    <p:extLst>
      <p:ext uri="{BB962C8B-B14F-4D97-AF65-F5344CB8AC3E}">
        <p14:creationId xmlns="" xmlns:p14="http://schemas.microsoft.com/office/powerpoint/2010/main" val="319297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1B0190C6-4FBE-45EF-8DB5-F34FAF3AF3E9}" type="slidenum">
              <a:rPr lang="en-US" altLang="en-US"/>
              <a:pPr eaLnBrk="1" hangingPunct="1"/>
              <a:t>8</a:t>
            </a:fld>
            <a:endParaRPr lang="en-US" altLang="en-US"/>
          </a:p>
        </p:txBody>
      </p:sp>
      <p:sp>
        <p:nvSpPr>
          <p:cNvPr id="1126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1268" name="Rectangle 2"/>
          <p:cNvSpPr>
            <a:spLocks noGrp="1" noChangeArrowheads="1"/>
          </p:cNvSpPr>
          <p:nvPr>
            <p:ph type="title"/>
          </p:nvPr>
        </p:nvSpPr>
        <p:spPr/>
        <p:txBody>
          <a:bodyPr>
            <a:normAutofit/>
          </a:bodyPr>
          <a:lstStyle/>
          <a:p>
            <a:pPr eaLnBrk="1" hangingPunct="1"/>
            <a:r>
              <a:rPr lang="en-US" altLang="en-US" sz="4000" dirty="0" smtClean="0"/>
              <a:t>Using Objects in PHP </a:t>
            </a:r>
            <a:r>
              <a:rPr lang="en-US" altLang="en-US" sz="4000" dirty="0" smtClean="0"/>
              <a:t>Scripts</a:t>
            </a:r>
            <a:endParaRPr lang="en-US" altLang="en-US" sz="4000" dirty="0" smtClean="0"/>
          </a:p>
        </p:txBody>
      </p:sp>
      <p:sp>
        <p:nvSpPr>
          <p:cNvPr id="11269" name="Rectangle 3"/>
          <p:cNvSpPr>
            <a:spLocks noGrp="1" noChangeArrowheads="1"/>
          </p:cNvSpPr>
          <p:nvPr>
            <p:ph type="body" idx="1"/>
          </p:nvPr>
        </p:nvSpPr>
        <p:spPr/>
        <p:txBody>
          <a:bodyPr/>
          <a:lstStyle/>
          <a:p>
            <a:pPr eaLnBrk="1" hangingPunct="1"/>
            <a:r>
              <a:rPr lang="en-US" altLang="en-US" dirty="0" smtClean="0"/>
              <a:t>After an object is instantiated, use a hyphen and a greater-than symbol (</a:t>
            </a:r>
            <a:r>
              <a:rPr lang="en-US" altLang="en-US" dirty="0" smtClean="0">
                <a:latin typeface="Courier New" panose="02070309020205020404" pitchFamily="49" charset="0"/>
              </a:rPr>
              <a:t>-&gt;</a:t>
            </a:r>
            <a:r>
              <a:rPr lang="en-US" altLang="en-US" dirty="0" smtClean="0"/>
              <a:t>) to access the methods and properties contained in the </a:t>
            </a:r>
            <a:r>
              <a:rPr lang="en-US" altLang="en-US" dirty="0" smtClean="0"/>
              <a:t>object</a:t>
            </a:r>
          </a:p>
          <a:p>
            <a:pPr lvl="1"/>
            <a:r>
              <a:rPr lang="en-US" altLang="en-US" dirty="0" smtClean="0"/>
              <a:t>What is the equivalent in Java?</a:t>
            </a:r>
          </a:p>
          <a:p>
            <a:pPr lvl="1"/>
            <a:r>
              <a:rPr lang="en-US" altLang="en-US" dirty="0" smtClean="0"/>
              <a:t>What is the equivalent in Python?</a:t>
            </a:r>
            <a:endParaRPr lang="en-US" altLang="en-US" dirty="0" smtClean="0"/>
          </a:p>
          <a:p>
            <a:pPr eaLnBrk="1" hangingPunct="1"/>
            <a:r>
              <a:rPr lang="en-US" altLang="en-US" dirty="0" smtClean="0"/>
              <a:t>Together, these two characters are referred to as </a:t>
            </a:r>
            <a:r>
              <a:rPr lang="en-US" altLang="en-US" b="1" dirty="0" smtClean="0"/>
              <a:t>member selection notation</a:t>
            </a:r>
          </a:p>
          <a:p>
            <a:pPr eaLnBrk="1" hangingPunct="1"/>
            <a:r>
              <a:rPr lang="en-US" altLang="en-US" dirty="0" smtClean="0"/>
              <a:t>With member selection notation, one or more characters are appended to an object, followed by the name of a method or property</a:t>
            </a:r>
          </a:p>
          <a:p>
            <a:pPr eaLnBrk="1" hangingPunct="1"/>
            <a:endParaRPr lang="en-US" altLang="en-US" b="1" dirty="0" smtClean="0"/>
          </a:p>
          <a:p>
            <a:pPr eaLnBrk="1" hangingPunct="1"/>
            <a:endParaRPr lang="en-US" altLang="en-US" dirty="0" smtClean="0"/>
          </a:p>
          <a:p>
            <a:pPr eaLnBrk="1" hangingPunct="1"/>
            <a:endParaRPr lang="en-US" altLang="en-US" dirty="0" smtClean="0"/>
          </a:p>
        </p:txBody>
      </p:sp>
    </p:spTree>
    <p:extLst>
      <p:ext uri="{BB962C8B-B14F-4D97-AF65-F5344CB8AC3E}">
        <p14:creationId xmlns="" xmlns:p14="http://schemas.microsoft.com/office/powerpoint/2010/main" val="190786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fld id="{7D887CD3-E0BC-4AA9-8D74-148D158109EB}" type="slidenum">
              <a:rPr lang="en-US" altLang="en-US"/>
              <a:pPr eaLnBrk="1" hangingPunct="1"/>
              <a:t>9</a:t>
            </a:fld>
            <a:endParaRPr lang="en-US" altLang="en-US"/>
          </a:p>
        </p:txBody>
      </p:sp>
      <p:sp>
        <p:nvSpPr>
          <p:cNvPr id="1229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PHP Programming with MySQL, 2nd Edition</a:t>
            </a:r>
            <a:endParaRPr lang="en-US" altLang="en-US" sz="2000" smtClean="0"/>
          </a:p>
        </p:txBody>
      </p:sp>
      <p:sp>
        <p:nvSpPr>
          <p:cNvPr id="12292" name="Rectangle 2"/>
          <p:cNvSpPr>
            <a:spLocks noGrp="1" noChangeArrowheads="1"/>
          </p:cNvSpPr>
          <p:nvPr>
            <p:ph type="title"/>
          </p:nvPr>
        </p:nvSpPr>
        <p:spPr/>
        <p:txBody>
          <a:bodyPr>
            <a:normAutofit/>
          </a:bodyPr>
          <a:lstStyle/>
          <a:p>
            <a:pPr eaLnBrk="1" hangingPunct="1"/>
            <a:r>
              <a:rPr lang="en-US" altLang="en-US" sz="4000" dirty="0" smtClean="0"/>
              <a:t>Using Objects in PHP </a:t>
            </a:r>
            <a:r>
              <a:rPr lang="en-US" altLang="en-US" sz="4000" dirty="0" smtClean="0"/>
              <a:t>Scripts</a:t>
            </a:r>
            <a:endParaRPr lang="en-US" altLang="en-US" sz="4000" dirty="0" smtClean="0"/>
          </a:p>
        </p:txBody>
      </p:sp>
      <p:sp>
        <p:nvSpPr>
          <p:cNvPr id="12293" name="Rectangle 3"/>
          <p:cNvSpPr>
            <a:spLocks noGrp="1" noChangeArrowheads="1"/>
          </p:cNvSpPr>
          <p:nvPr>
            <p:ph type="body" idx="1"/>
          </p:nvPr>
        </p:nvSpPr>
        <p:spPr/>
        <p:txBody>
          <a:bodyPr/>
          <a:lstStyle/>
          <a:p>
            <a:pPr eaLnBrk="1" hangingPunct="1"/>
            <a:r>
              <a:rPr lang="en-US" altLang="en-US" smtClean="0"/>
              <a:t>With methods, include a set of parentheses at the end of the method name, just as with functions</a:t>
            </a:r>
          </a:p>
          <a:p>
            <a:pPr eaLnBrk="1" hangingPunct="1"/>
            <a:r>
              <a:rPr lang="en-US" altLang="en-US" smtClean="0"/>
              <a:t>Like functions, methods can also accept arguments</a:t>
            </a:r>
          </a:p>
          <a:p>
            <a:pPr eaLnBrk="1" hangingPunct="1">
              <a:spcBef>
                <a:spcPct val="55000"/>
              </a:spcBef>
              <a:buFontTx/>
              <a:buNone/>
            </a:pPr>
            <a:r>
              <a:rPr lang="en-US" altLang="en-US" sz="2200" smtClean="0">
                <a:latin typeface="Courier New" panose="02070309020205020404" pitchFamily="49" charset="0"/>
              </a:rPr>
              <a:t>		$Checking-&gt;getBalance();</a:t>
            </a:r>
          </a:p>
          <a:p>
            <a:pPr eaLnBrk="1" hangingPunct="1">
              <a:buFontTx/>
              <a:buNone/>
            </a:pPr>
            <a:r>
              <a:rPr lang="en-US" altLang="en-US" sz="2200" smtClean="0">
                <a:latin typeface="Courier New" panose="02070309020205020404" pitchFamily="49" charset="0"/>
              </a:rPr>
              <a:t>		$CheckNumber = 1022;</a:t>
            </a:r>
          </a:p>
          <a:p>
            <a:pPr eaLnBrk="1" hangingPunct="1">
              <a:buFontTx/>
              <a:buNone/>
            </a:pPr>
            <a:r>
              <a:rPr lang="en-US" altLang="en-US" sz="2200" smtClean="0">
                <a:latin typeface="Courier New" panose="02070309020205020404" pitchFamily="49" charset="0"/>
              </a:rPr>
              <a:t>		$Checking-&gt;getCheckAmount($CheckNumber);</a:t>
            </a:r>
          </a:p>
          <a:p>
            <a:pPr eaLnBrk="1" hangingPunct="1"/>
            <a:endParaRPr lang="en-US" altLang="en-US" smtClean="0"/>
          </a:p>
        </p:txBody>
      </p:sp>
    </p:spTree>
    <p:extLst>
      <p:ext uri="{BB962C8B-B14F-4D97-AF65-F5344CB8AC3E}">
        <p14:creationId xmlns="" xmlns:p14="http://schemas.microsoft.com/office/powerpoint/2010/main" val="17616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_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Hunter_170_Template.potx" id="{D540E2B1-6832-440B-B78E-E6989C477B3F}" vid="{DA608222-8E34-4D03-B81E-DE9099E943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Hunter_180_Template</Template>
  <TotalTime>168</TotalTime>
  <Words>3109</Words>
  <Application>Microsoft Office PowerPoint</Application>
  <PresentationFormat>On-screen Show (4:3)</PresentationFormat>
  <Paragraphs>409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Hunter_Theme</vt:lpstr>
      <vt:lpstr>PHP Programming with MySQL</vt:lpstr>
      <vt:lpstr>Introduction to Object-Oriented Programming</vt:lpstr>
      <vt:lpstr>Introduction to Object-Oriented Programming</vt:lpstr>
      <vt:lpstr>Introduction to Object-Oriented Programming</vt:lpstr>
      <vt:lpstr>Understanding Encapsulation</vt:lpstr>
      <vt:lpstr>Object-Oriented Programming  and Classes</vt:lpstr>
      <vt:lpstr>Using Objects in PHP Scripts</vt:lpstr>
      <vt:lpstr>Using Objects in PHP Scripts</vt:lpstr>
      <vt:lpstr>Using Objects in PHP Scripts</vt:lpstr>
      <vt:lpstr>Working with Database Connections as Objects</vt:lpstr>
      <vt:lpstr>Handling MySQL Errors</vt:lpstr>
      <vt:lpstr>Handling MySQL Errors</vt:lpstr>
      <vt:lpstr>Executing SQL Statements</vt:lpstr>
      <vt:lpstr>Executing SQL Statements</vt:lpstr>
      <vt:lpstr>Executing SQL Statements</vt:lpstr>
      <vt:lpstr>Defining Custom PHP Classes</vt:lpstr>
      <vt:lpstr>Defining Custom PHP Classes</vt:lpstr>
      <vt:lpstr>Creating a Class Definition</vt:lpstr>
      <vt:lpstr>Creating a Class Definition</vt:lpstr>
      <vt:lpstr>Creating a Class Definition</vt:lpstr>
      <vt:lpstr>Storing Classes in External Files</vt:lpstr>
      <vt:lpstr>Collecting Garbage</vt:lpstr>
      <vt:lpstr>Exercise</vt:lpstr>
      <vt:lpstr>Information Hiding</vt:lpstr>
      <vt:lpstr>Using Access Specifiers</vt:lpstr>
      <vt:lpstr>Using Access Specifiers</vt:lpstr>
      <vt:lpstr>Serializing Objects</vt:lpstr>
      <vt:lpstr>Serializing Objects</vt:lpstr>
      <vt:lpstr>Serialization Functions</vt:lpstr>
      <vt:lpstr>Working with Member Functions</vt:lpstr>
      <vt:lpstr>Working with Member Functions</vt:lpstr>
      <vt:lpstr>Using the $this Reference</vt:lpstr>
      <vt:lpstr>Initializing with Constructor Functions</vt:lpstr>
      <vt:lpstr>Initializing with Constructor Functions</vt:lpstr>
      <vt:lpstr>Cleaning Up with Destructor Functions</vt:lpstr>
      <vt:lpstr>Cleaning Up with Destructor Functions</vt:lpstr>
      <vt:lpstr>Writing Accessor Functions</vt:lpstr>
      <vt:lpstr>Writing Accessor Functions</vt:lpstr>
      <vt:lpstr>Summary</vt:lpstr>
      <vt:lpstr>Summary</vt:lpstr>
      <vt:lpstr>Summary</vt:lpstr>
      <vt:lpstr>Summary</vt:lpstr>
      <vt:lpstr>Summary</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MySQL</dc:title>
  <dc:creator>Windows User</dc:creator>
  <cp:lastModifiedBy>ADMINIBM</cp:lastModifiedBy>
  <cp:revision>77</cp:revision>
  <dcterms:created xsi:type="dcterms:W3CDTF">2016-10-12T01:09:42Z</dcterms:created>
  <dcterms:modified xsi:type="dcterms:W3CDTF">2016-11-16T14:59:14Z</dcterms:modified>
</cp:coreProperties>
</file>