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8" d="100"/>
          <a:sy n="88" d="100"/>
        </p:scale>
        <p:origin x="-1002" y="-10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4A60-6C7D-4470-B60B-78C34AF2A18E}" type="datetimeFigureOut">
              <a:rPr lang="en-US" smtClean="0"/>
              <a:pPr/>
              <a:t>10/3/2017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FF29-CDA4-4C45-893A-368F1816AD22}" type="slidenum">
              <a:rPr lang="en-US" smtClean="0"/>
              <a:pPr/>
              <a:t>‹#›</a:t>
            </a:fld>
            <a:endParaRPr lang="en-US"/>
          </a:p>
        </p:txBody>
      </p:sp>
    </p:spTree>
    <p:extLst>
      <p:ext uri="{BB962C8B-B14F-4D97-AF65-F5344CB8AC3E}">
        <p14:creationId xmlns:p14="http://schemas.microsoft.com/office/powerpoint/2010/main" val="31027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Title 8"/>
          <p:cNvSpPr>
            <a:spLocks noGrp="1"/>
          </p:cNvSpPr>
          <p:nvPr>
            <p:ph type="ctrTitle"/>
          </p:nvPr>
        </p:nvSpPr>
        <p:spPr>
          <a:xfrm>
            <a:off x="685800" y="1752607"/>
            <a:ext cx="7772400" cy="1829761"/>
          </a:xfrm>
        </p:spPr>
        <p:txBody>
          <a:bodyPr vert="horz" anchor="b">
            <a:normAutofit/>
            <a:scene3d>
              <a:camera prst="orthographicFront"/>
              <a:lightRig rig="soft" dir="t"/>
            </a:scene3d>
            <a:sp3d prstMaterial="softEdge">
              <a:bevelT w="25400" h="25400"/>
            </a:sp3d>
          </a:bodyPr>
          <a:lstStyle>
            <a:lvl1pPr algn="r">
              <a:defRPr sz="36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35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BC3152-9A5B-41DC-BE8C-AC310CBE2897}" type="datetime1">
              <a:rPr lang="en-US" smtClean="0"/>
              <a:pPr/>
              <a:t>10/3/2017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PHP Programming with MySQL, second edition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20DFD2-12D3-45CE-904C-2BA0BD0DF5CB}" type="slidenum">
              <a:rPr lang="en-US" smtClean="0"/>
              <a:pPr/>
              <a:t>‹#›</a:t>
            </a:fld>
            <a:endParaRPr lang="en-US"/>
          </a:p>
        </p:txBody>
      </p:sp>
    </p:spTree>
    <p:extLst>
      <p:ext uri="{BB962C8B-B14F-4D97-AF65-F5344CB8AC3E}">
        <p14:creationId xmlns:p14="http://schemas.microsoft.com/office/powerpoint/2010/main" val="2777394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3"/>
            <a:ext cx="8229600" cy="4386071"/>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8359D3-816E-4051-BC50-CDA72DFF8999}" type="datetime1">
              <a:rPr lang="en-US" smtClean="0"/>
              <a:pPr/>
              <a:t>10/3/2017</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33418665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6"/>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B88FA-53C0-4CE4-A1AB-1302DBC73B2E}" type="datetime1">
              <a:rPr lang="en-US" smtClean="0"/>
              <a:pPr/>
              <a:t>10/3/2017</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23622358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6"/>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BC8D2DEF-508A-490E-B826-B8E9ADCEA5DF}" type="datetime1">
              <a:rPr lang="en-US" smtClean="0"/>
              <a:pPr/>
              <a:t>10/3/2017</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smtClean="0"/>
              <a:t>PHP Programming with MySQL, second edition</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320DFD2-12D3-45CE-904C-2BA0BD0DF5CB}" type="slidenum">
              <a:rPr lang="en-US" smtClean="0"/>
              <a:pPr/>
              <a:t>‹#›</a:t>
            </a:fld>
            <a:endParaRPr lang="en-US"/>
          </a:p>
        </p:txBody>
      </p:sp>
    </p:spTree>
    <p:extLst>
      <p:ext uri="{BB962C8B-B14F-4D97-AF65-F5344CB8AC3E}">
        <p14:creationId xmlns:p14="http://schemas.microsoft.com/office/powerpoint/2010/main" val="39591025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58AF916E-9DE6-4132-8E62-20CA0FBD85EB}" type="datetime1">
              <a:rPr lang="en-US" smtClean="0"/>
              <a:pPr/>
              <a:t>10/3/2017</a:t>
            </a:fld>
            <a:endParaRPr lang="en-US"/>
          </a:p>
        </p:txBody>
      </p:sp>
      <p:sp>
        <p:nvSpPr>
          <p:cNvPr id="5" name="Footer Placeholder 4"/>
          <p:cNvSpPr>
            <a:spLocks noGrp="1"/>
          </p:cNvSpPr>
          <p:nvPr>
            <p:ph type="ftr" sz="quarter" idx="11"/>
          </p:nvPr>
        </p:nvSpPr>
        <p:spPr>
          <a:xfrm>
            <a:off x="6361272" y="6332561"/>
            <a:ext cx="1877417" cy="525439"/>
          </a:xfrm>
        </p:spPr>
        <p:txBody>
          <a:bodyPr/>
          <a:lstStyle>
            <a:lvl1pPr>
              <a:defRPr sz="1200">
                <a:latin typeface="+mj-lt"/>
              </a:defRPr>
            </a:lvl1pPr>
          </a:lstStyle>
          <a:p>
            <a:r>
              <a:rPr lang="en-US" dirty="0" smtClean="0"/>
              <a:t>PHP Programming with MySQL, second edition</a:t>
            </a:r>
            <a:endParaRPr lang="en-US" dirty="0"/>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532731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36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178E7FC6-D092-4910-8BB0-BD4028BEB248}" type="datetime1">
              <a:rPr lang="en-US" smtClean="0"/>
              <a:pPr/>
              <a:t>10/3/2017</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val="1931905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26DB1B-C9AA-4CC3-A08D-39CA6391468D}" type="datetime1">
              <a:rPr lang="en-US" smtClean="0"/>
              <a:pPr/>
              <a:t>10/3/2017</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
        <p:nvSpPr>
          <p:cNvPr id="8" name="Title 7"/>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651947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457200" y="1444300"/>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444300"/>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EE2D0B-A3BE-4B7E-B57F-50E93C7825C4}" type="datetime1">
              <a:rPr lang="en-US" smtClean="0"/>
              <a:pPr/>
              <a:t>10/3/2017</a:t>
            </a:fld>
            <a:endParaRPr lang="en-US"/>
          </a:p>
        </p:txBody>
      </p:sp>
      <p:sp>
        <p:nvSpPr>
          <p:cNvPr id="8" name="Footer Placeholder 7"/>
          <p:cNvSpPr>
            <a:spLocks noGrp="1"/>
          </p:cNvSpPr>
          <p:nvPr>
            <p:ph type="ftr" sz="quarter" idx="11"/>
          </p:nvPr>
        </p:nvSpPr>
        <p:spPr/>
        <p:txBody>
          <a:bodyPr/>
          <a:lstStyle/>
          <a:p>
            <a:r>
              <a:rPr lang="en-US" smtClean="0"/>
              <a:t>PHP Programming with MySQL, second edition</a:t>
            </a:r>
            <a:endParaRPr lang="en-US"/>
          </a:p>
        </p:txBody>
      </p:sp>
      <p:sp>
        <p:nvSpPr>
          <p:cNvPr id="9" name="Slide Number Placeholder 8"/>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1642576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5C99BD-957B-49EB-980A-795B1F849408}" type="datetime1">
              <a:rPr lang="en-US" smtClean="0"/>
              <a:pPr/>
              <a:t>10/3/2017</a:t>
            </a:fld>
            <a:endParaRPr lang="en-US"/>
          </a:p>
        </p:txBody>
      </p:sp>
      <p:sp>
        <p:nvSpPr>
          <p:cNvPr id="4" name="Footer Placeholder 3"/>
          <p:cNvSpPr>
            <a:spLocks noGrp="1"/>
          </p:cNvSpPr>
          <p:nvPr>
            <p:ph type="ftr" sz="quarter" idx="11"/>
          </p:nvPr>
        </p:nvSpPr>
        <p:spPr/>
        <p:txBody>
          <a:bodyPr/>
          <a:lstStyle/>
          <a:p>
            <a:r>
              <a:rPr lang="en-US" smtClean="0"/>
              <a:t>PHP Programming with MySQL, second edition</a:t>
            </a:r>
            <a:endParaRPr lang="en-US"/>
          </a:p>
        </p:txBody>
      </p:sp>
      <p:sp>
        <p:nvSpPr>
          <p:cNvPr id="5" name="Slide Number Placeholder 4"/>
          <p:cNvSpPr>
            <a:spLocks noGrp="1"/>
          </p:cNvSpPr>
          <p:nvPr>
            <p:ph type="sldNum" sz="quarter" idx="12"/>
          </p:nvPr>
        </p:nvSpPr>
        <p:spPr/>
        <p:txBody>
          <a:bodyPr/>
          <a:lstStyle/>
          <a:p>
            <a:fld id="{3320DFD2-12D3-45CE-904C-2BA0BD0DF5CB}" type="slidenum">
              <a:rPr lang="en-US" smtClean="0"/>
              <a:pPr/>
              <a:t>‹#›</a:t>
            </a:fld>
            <a:endParaRPr lang="en-US"/>
          </a:p>
        </p:txBody>
      </p:sp>
      <p:sp>
        <p:nvSpPr>
          <p:cNvPr id="6" name="Title 5"/>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1979412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19593-0951-4071-8CF5-C84A8E0CB6E7}" type="datetime1">
              <a:rPr lang="en-US" smtClean="0"/>
              <a:pPr/>
              <a:t>10/3/2017</a:t>
            </a:fld>
            <a:endParaRPr lang="en-US"/>
          </a:p>
        </p:txBody>
      </p:sp>
      <p:sp>
        <p:nvSpPr>
          <p:cNvPr id="3" name="Footer Placeholder 2"/>
          <p:cNvSpPr>
            <a:spLocks noGrp="1"/>
          </p:cNvSpPr>
          <p:nvPr>
            <p:ph type="ftr" sz="quarter" idx="11"/>
          </p:nvPr>
        </p:nvSpPr>
        <p:spPr/>
        <p:txBody>
          <a:bodyPr/>
          <a:lstStyle/>
          <a:p>
            <a:r>
              <a:rPr lang="en-US" smtClean="0"/>
              <a:t>PHP Programming with MySQL, second edition</a:t>
            </a:r>
            <a:endParaRPr lang="en-US"/>
          </a:p>
        </p:txBody>
      </p:sp>
      <p:sp>
        <p:nvSpPr>
          <p:cNvPr id="4" name="Slide Number Placeholder 3"/>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87729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1875"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C81C7AE-DC6F-4078-9019-9BF0984F0383}" type="datetime1">
              <a:rPr lang="en-US" smtClean="0"/>
              <a:pPr/>
              <a:t>10/3/2017</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2781564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3716" indent="0" algn="r">
              <a:buNone/>
              <a:defRPr sz="1050"/>
            </a:lvl1pPr>
            <a:lvl2pPr>
              <a:defRPr sz="900"/>
            </a:lvl2pPr>
            <a:lvl3pPr>
              <a:defRPr sz="750"/>
            </a:lvl3pPr>
            <a:lvl4pPr>
              <a:defRPr sz="675"/>
            </a:lvl4pPr>
            <a:lvl5pPr>
              <a:defRPr sz="675"/>
            </a:lvl5pPr>
            <a:extLst/>
          </a:lstStyle>
          <a:p>
            <a:pPr lvl="0" eaLnBrk="1" latinLnBrk="0" hangingPunct="1"/>
            <a:r>
              <a:rPr kumimoji="0" lang="en-US" smtClean="0"/>
              <a:t>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86C4CE3-4212-455C-B8D8-1B74372D5B0A}" type="datetime1">
              <a:rPr lang="en-US" smtClean="0"/>
              <a:pPr/>
              <a:t>10/3/2017</a:t>
            </a:fld>
            <a:endParaRPr lang="en-US"/>
          </a:p>
        </p:txBody>
      </p:sp>
      <p:sp>
        <p:nvSpPr>
          <p:cNvPr id="6" name="Footer Placeholder 5"/>
          <p:cNvSpPr>
            <a:spLocks noGrp="1"/>
          </p:cNvSpPr>
          <p:nvPr>
            <p:ph type="ftr" sz="quarter" idx="11"/>
          </p:nvPr>
        </p:nvSpPr>
        <p:spPr>
          <a:xfrm>
            <a:off x="4380075" y="6407950"/>
            <a:ext cx="2350681" cy="365125"/>
          </a:xfrm>
        </p:spPr>
        <p:txBody>
          <a:bodyPr/>
          <a:lstStyle>
            <a:lvl1pPr>
              <a:defRPr>
                <a:solidFill>
                  <a:schemeClr val="tx1"/>
                </a:solidFill>
              </a:defRPr>
            </a:lvl1pPr>
            <a:extLst/>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20DFD2-12D3-45CE-904C-2BA0BD0DF5CB}" type="slidenum">
              <a:rPr lang="en-US" smtClean="0"/>
              <a:pPr/>
              <a:t>‹#›</a:t>
            </a:fld>
            <a:endParaRPr lang="en-US"/>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1" name="Straight Connector 10"/>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val="35315137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5" name="Straight Connector 14"/>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4"/>
            <a:ext cx="8229600" cy="4525963"/>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750">
                <a:solidFill>
                  <a:schemeClr val="tx1"/>
                </a:solidFill>
              </a:defRPr>
            </a:lvl1pPr>
            <a:extLst/>
          </a:lstStyle>
          <a:p>
            <a:fld id="{8F6EECA8-8906-4E82-B78E-65C57EE68CC0}" type="datetime1">
              <a:rPr lang="en-US" smtClean="0"/>
              <a:pPr/>
              <a:t>10/3/2017</a:t>
            </a:fld>
            <a:endParaRPr lang="en-US"/>
          </a:p>
        </p:txBody>
      </p:sp>
      <p:sp>
        <p:nvSpPr>
          <p:cNvPr id="22" name="Footer Placeholder 21"/>
          <p:cNvSpPr>
            <a:spLocks noGrp="1"/>
          </p:cNvSpPr>
          <p:nvPr>
            <p:ph type="ftr" sz="quarter" idx="3"/>
          </p:nvPr>
        </p:nvSpPr>
        <p:spPr>
          <a:xfrm>
            <a:off x="5888008" y="6407950"/>
            <a:ext cx="2350681" cy="365125"/>
          </a:xfrm>
          <a:prstGeom prst="rect">
            <a:avLst/>
          </a:prstGeom>
        </p:spPr>
        <p:txBody>
          <a:bodyPr vert="horz" anchor="b"/>
          <a:lstStyle>
            <a:lvl1pPr algn="r" eaLnBrk="1" latinLnBrk="0" hangingPunct="1">
              <a:defRPr kumimoji="0" sz="750">
                <a:solidFill>
                  <a:schemeClr val="tx1"/>
                </a:solidFill>
              </a:defRPr>
            </a:lvl1pPr>
            <a:extLst/>
          </a:lstStyle>
          <a:p>
            <a:r>
              <a:rPr lang="en-US" smtClean="0"/>
              <a:t>PHP Programming with MySQL, second edition</a:t>
            </a:r>
            <a:endParaRPr lang="en-US"/>
          </a:p>
        </p:txBody>
      </p:sp>
      <p:sp>
        <p:nvSpPr>
          <p:cNvPr id="18" name="Slide Number Placeholder 17"/>
          <p:cNvSpPr>
            <a:spLocks noGrp="1"/>
          </p:cNvSpPr>
          <p:nvPr>
            <p:ph type="sldNum" sz="quarter" idx="4"/>
          </p:nvPr>
        </p:nvSpPr>
        <p:spPr>
          <a:xfrm>
            <a:off x="8647272" y="6407950"/>
            <a:ext cx="365760" cy="365125"/>
          </a:xfrm>
          <a:prstGeom prst="rect">
            <a:avLst/>
          </a:prstGeom>
        </p:spPr>
        <p:txBody>
          <a:bodyPr vert="horz" anchor="b"/>
          <a:lstStyle>
            <a:lvl1pPr algn="r" eaLnBrk="1" latinLnBrk="0" hangingPunct="1">
              <a:defRPr kumimoji="0" sz="750" b="0">
                <a:solidFill>
                  <a:schemeClr val="tx1"/>
                </a:solidFill>
              </a:defRPr>
            </a:lvl1pPr>
            <a:extLst/>
          </a:lstStyle>
          <a:p>
            <a:fld id="{3320DFD2-12D3-45CE-904C-2BA0BD0DF5CB}" type="slidenum">
              <a:rPr lang="en-US" smtClean="0"/>
              <a:pPr/>
              <a:t>‹#›</a:t>
            </a:fld>
            <a:endParaRPr lang="en-US"/>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246483" y="6198163"/>
            <a:ext cx="766549" cy="574912"/>
          </a:xfrm>
          <a:prstGeom prst="rect">
            <a:avLst/>
          </a:prstGeom>
        </p:spPr>
      </p:pic>
    </p:spTree>
    <p:extLst>
      <p:ext uri="{BB962C8B-B14F-4D97-AF65-F5344CB8AC3E}">
        <p14:creationId xmlns:p14="http://schemas.microsoft.com/office/powerpoint/2010/main" val="80051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hdr="0" dt="0"/>
  <p:txStyles>
    <p:titleStyle>
      <a:lvl1pPr algn="l" rtl="0" eaLnBrk="1" latinLnBrk="0" hangingPunct="1">
        <a:spcBef>
          <a:spcPct val="0"/>
        </a:spcBef>
        <a:buNone/>
        <a:defRPr kumimoji="0" sz="3075"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274320" indent="-192024" algn="l" rtl="0" eaLnBrk="1" latinLnBrk="0" hangingPunct="1">
        <a:spcBef>
          <a:spcPts val="300"/>
        </a:spcBef>
        <a:spcAft>
          <a:spcPts val="0"/>
        </a:spcAft>
        <a:buClr>
          <a:schemeClr val="accent1"/>
        </a:buClr>
        <a:buSzPct val="68000"/>
        <a:buFont typeface="Wingdings 3"/>
        <a:buChar char=""/>
        <a:defRPr kumimoji="0" sz="2025" kern="1200">
          <a:solidFill>
            <a:schemeClr val="tx1"/>
          </a:solidFill>
          <a:latin typeface="+mn-lt"/>
          <a:ea typeface="+mn-ea"/>
          <a:cs typeface="+mn-cs"/>
        </a:defRPr>
      </a:lvl1pPr>
      <a:lvl2pPr marL="466344" indent="-171450" algn="l" rtl="0" eaLnBrk="1" latinLnBrk="0" hangingPunct="1">
        <a:spcBef>
          <a:spcPts val="243"/>
        </a:spcBef>
        <a:buClr>
          <a:schemeClr val="accent1"/>
        </a:buClr>
        <a:buFont typeface="Verdana"/>
        <a:buChar char="◦"/>
        <a:defRPr kumimoji="0" sz="1725" kern="1200">
          <a:solidFill>
            <a:schemeClr val="tx1"/>
          </a:solidFill>
          <a:latin typeface="+mn-lt"/>
          <a:ea typeface="+mn-ea"/>
          <a:cs typeface="+mn-cs"/>
        </a:defRPr>
      </a:lvl2pPr>
      <a:lvl3pPr marL="644652" indent="-171450" algn="l" rtl="0" eaLnBrk="1" latinLnBrk="0" hangingPunct="1">
        <a:spcBef>
          <a:spcPts val="263"/>
        </a:spcBef>
        <a:buClr>
          <a:schemeClr val="accent2"/>
        </a:buClr>
        <a:buSzPct val="100000"/>
        <a:buFont typeface="Wingdings 2"/>
        <a:buChar char=""/>
        <a:defRPr kumimoji="0" sz="1575" kern="1200">
          <a:solidFill>
            <a:schemeClr val="tx1"/>
          </a:solidFill>
          <a:latin typeface="+mn-lt"/>
          <a:ea typeface="+mn-ea"/>
          <a:cs typeface="+mn-cs"/>
        </a:defRPr>
      </a:lvl3pPr>
      <a:lvl4pPr marL="857250" indent="-171450" algn="l" rtl="0" eaLnBrk="1" latinLnBrk="0" hangingPunct="1">
        <a:spcBef>
          <a:spcPts val="263"/>
        </a:spcBef>
        <a:buClr>
          <a:schemeClr val="accent2"/>
        </a:buClr>
        <a:buFont typeface="Wingdings 2"/>
        <a:buChar char=""/>
        <a:defRPr kumimoji="0" sz="1425" kern="1200">
          <a:solidFill>
            <a:schemeClr val="tx1"/>
          </a:solidFill>
          <a:latin typeface="+mn-lt"/>
          <a:ea typeface="+mn-ea"/>
          <a:cs typeface="+mn-cs"/>
        </a:defRPr>
      </a:lvl4pPr>
      <a:lvl5pPr marL="1028700" indent="-171450" algn="l" rtl="0" eaLnBrk="1" latinLnBrk="0" hangingPunct="1">
        <a:spcBef>
          <a:spcPts val="263"/>
        </a:spcBef>
        <a:buClr>
          <a:schemeClr val="accent2"/>
        </a:buClr>
        <a:buFont typeface="Wingdings 2"/>
        <a:buChar char=""/>
        <a:defRPr kumimoji="0" sz="1350"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dex.wordpress.org/Installing_WordPress" TargetMode="External"/><Relationship Id="rId2" Type="http://schemas.openxmlformats.org/officeDocument/2006/relationships/hyperlink" Target="https://wordpress.org/download" TargetMode="External"/><Relationship Id="rId1" Type="http://schemas.openxmlformats.org/officeDocument/2006/relationships/slideLayout" Target="../slideLayouts/slideLayout2.xml"/><Relationship Id="rId5" Type="http://schemas.openxmlformats.org/officeDocument/2006/relationships/hyperlink" Target="https://codex.wordpress.org/First_Steps_With_WordPress" TargetMode="External"/><Relationship Id="rId4" Type="http://schemas.openxmlformats.org/officeDocument/2006/relationships/hyperlink" Target="http://www.wpbeginner.com/wp-tutorials/how-to-install-wordpress-on-your-windows-computer-using-wam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rackspace.com/cloud/sites/web-hosting/drupal/" TargetMode="External"/><Relationship Id="rId2" Type="http://schemas.openxmlformats.org/officeDocument/2006/relationships/hyperlink" Target="http://www.rackspace.com/cloud/sites/web-hosting/wordpress/" TargetMode="External"/><Relationship Id="rId1" Type="http://schemas.openxmlformats.org/officeDocument/2006/relationships/slideLayout" Target="../slideLayouts/slideLayout2.xml"/><Relationship Id="rId4" Type="http://schemas.openxmlformats.org/officeDocument/2006/relationships/hyperlink" Target="http://www.rackspace.com/cloud/sites/web-hosting/joomla/"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ihop.com/" TargetMode="External"/><Relationship Id="rId13" Type="http://schemas.openxmlformats.org/officeDocument/2006/relationships/hyperlink" Target="http://observer.com/" TargetMode="External"/><Relationship Id="rId3" Type="http://schemas.openxmlformats.org/officeDocument/2006/relationships/hyperlink" Target="http://www.joomla.org/" TargetMode="External"/><Relationship Id="rId7" Type="http://schemas.openxmlformats.org/officeDocument/2006/relationships/hyperlink" Target="http://gsas.harvard.edu/" TargetMode="External"/><Relationship Id="rId12" Type="http://schemas.openxmlformats.org/officeDocument/2006/relationships/hyperlink" Target="http://business.blogs.cnn.com/" TargetMode="External"/><Relationship Id="rId2" Type="http://schemas.openxmlformats.org/officeDocument/2006/relationships/hyperlink" Target="http://www.drupal.org/" TargetMode="External"/><Relationship Id="rId1" Type="http://schemas.openxmlformats.org/officeDocument/2006/relationships/slideLayout" Target="../slideLayouts/slideLayout2.xml"/><Relationship Id="rId6" Type="http://schemas.openxmlformats.org/officeDocument/2006/relationships/hyperlink" Target="http://teamsugar.com/" TargetMode="External"/><Relationship Id="rId11" Type="http://schemas.openxmlformats.org/officeDocument/2006/relationships/hyperlink" Target="http://blog.us.playstation.com/" TargetMode="External"/><Relationship Id="rId5" Type="http://schemas.openxmlformats.org/officeDocument/2006/relationships/hyperlink" Target="http://fastcompany.com/" TargetMode="External"/><Relationship Id="rId10" Type="http://schemas.openxmlformats.org/officeDocument/2006/relationships/hyperlink" Target="http://center.arc.nasa.gov/" TargetMode="External"/><Relationship Id="rId4" Type="http://schemas.openxmlformats.org/officeDocument/2006/relationships/hyperlink" Target="http://www.wordpress.org/" TargetMode="External"/><Relationship Id="rId9" Type="http://schemas.openxmlformats.org/officeDocument/2006/relationships/hyperlink" Target="http://hunterbusinessschool.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1" y="1752607"/>
            <a:ext cx="8958942" cy="1829761"/>
          </a:xfrm>
        </p:spPr>
        <p:txBody>
          <a:bodyPr>
            <a:normAutofit/>
          </a:bodyPr>
          <a:lstStyle/>
          <a:p>
            <a:r>
              <a:rPr lang="en-US" sz="4400" dirty="0" smtClean="0"/>
              <a:t>Introduction to Content Management Systems</a:t>
            </a:r>
            <a:endParaRPr lang="en-US" sz="4400" dirty="0"/>
          </a:p>
        </p:txBody>
      </p:sp>
      <p:sp>
        <p:nvSpPr>
          <p:cNvPr id="3" name="Subtitle 2"/>
          <p:cNvSpPr>
            <a:spLocks noGrp="1"/>
          </p:cNvSpPr>
          <p:nvPr>
            <p:ph type="subTitle" idx="1"/>
          </p:nvPr>
        </p:nvSpPr>
        <p:spPr/>
        <p:txBody>
          <a:bodyPr/>
          <a:lstStyle/>
          <a:p>
            <a:r>
              <a:rPr lang="en-US" dirty="0" smtClean="0"/>
              <a:t>Day 1</a:t>
            </a:r>
            <a:endParaRPr lang="en-US" dirty="0"/>
          </a:p>
        </p:txBody>
      </p:sp>
    </p:spTree>
    <p:extLst>
      <p:ext uri="{BB962C8B-B14F-4D97-AF65-F5344CB8AC3E}">
        <p14:creationId xmlns:p14="http://schemas.microsoft.com/office/powerpoint/2010/main" val="190513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CMS Comparison: Ease of Use</a:t>
            </a:r>
            <a:endParaRPr lang="en-US" altLang="en-US" sz="4000" dirty="0" smtClean="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https://support.rackspace.com/how-to/cms-comparison-drupal-joomla-and-wordpress/</a:t>
            </a:r>
            <a:endParaRPr lang="en-US" sz="1000" dirty="0"/>
          </a:p>
        </p:txBody>
      </p:sp>
      <p:graphicFrame>
        <p:nvGraphicFramePr>
          <p:cNvPr id="6" name="Table 5"/>
          <p:cNvGraphicFramePr>
            <a:graphicFrameLocks noGrp="1"/>
          </p:cNvGraphicFramePr>
          <p:nvPr/>
        </p:nvGraphicFramePr>
        <p:xfrm>
          <a:off x="602672" y="1687945"/>
          <a:ext cx="8343900" cy="2683022"/>
        </p:xfrm>
        <a:graphic>
          <a:graphicData uri="http://schemas.openxmlformats.org/drawingml/2006/table">
            <a:tbl>
              <a:tblPr/>
              <a:tblGrid>
                <a:gridCol w="2085975"/>
                <a:gridCol w="2085975"/>
                <a:gridCol w="2085975"/>
                <a:gridCol w="2085975"/>
              </a:tblGrid>
              <a:tr h="125046">
                <a:tc>
                  <a:txBody>
                    <a:bodyPr/>
                    <a:lstStyle/>
                    <a:p>
                      <a:endParaRPr lang="en-US" sz="1200" dirty="0"/>
                    </a:p>
                  </a:txBody>
                  <a:tcPr marL="31262" marR="31262" marT="15631" marB="15631" anchor="ctr">
                    <a:lnL>
                      <a:noFill/>
                    </a:lnL>
                    <a:lnR>
                      <a:noFill/>
                    </a:lnR>
                    <a:lnT>
                      <a:noFill/>
                    </a:lnT>
                    <a:lnB>
                      <a:noFill/>
                    </a:lnB>
                  </a:tcPr>
                </a:tc>
                <a:tc>
                  <a:txBody>
                    <a:bodyPr/>
                    <a:lstStyle/>
                    <a:p>
                      <a:r>
                        <a:rPr lang="en-US" sz="1200" b="1"/>
                        <a:t>Drupal</a:t>
                      </a:r>
                      <a:endParaRPr lang="en-US" sz="1200"/>
                    </a:p>
                  </a:txBody>
                  <a:tcPr marL="31262" marR="31262" marT="15631" marB="15631" anchor="ctr">
                    <a:lnL>
                      <a:noFill/>
                    </a:lnL>
                    <a:lnR>
                      <a:noFill/>
                    </a:lnR>
                    <a:lnT>
                      <a:noFill/>
                    </a:lnT>
                    <a:lnB>
                      <a:noFill/>
                    </a:lnB>
                  </a:tcPr>
                </a:tc>
                <a:tc>
                  <a:txBody>
                    <a:bodyPr/>
                    <a:lstStyle/>
                    <a:p>
                      <a:r>
                        <a:rPr lang="en-US" sz="1200" b="1"/>
                        <a:t>Joomla</a:t>
                      </a:r>
                      <a:endParaRPr lang="en-US" sz="1200"/>
                    </a:p>
                  </a:txBody>
                  <a:tcPr marL="31262" marR="31262" marT="15631" marB="15631" anchor="ctr">
                    <a:lnL>
                      <a:noFill/>
                    </a:lnL>
                    <a:lnR>
                      <a:noFill/>
                    </a:lnR>
                    <a:lnT>
                      <a:noFill/>
                    </a:lnT>
                    <a:lnB>
                      <a:noFill/>
                    </a:lnB>
                  </a:tcPr>
                </a:tc>
                <a:tc>
                  <a:txBody>
                    <a:bodyPr/>
                    <a:lstStyle/>
                    <a:p>
                      <a:r>
                        <a:rPr lang="en-US" sz="1200" b="1"/>
                        <a:t>WordPress</a:t>
                      </a:r>
                      <a:endParaRPr lang="en-US" sz="1200"/>
                    </a:p>
                  </a:txBody>
                  <a:tcPr marL="31262" marR="31262" marT="15631" marB="15631" anchor="ctr">
                    <a:lnL>
                      <a:noFill/>
                    </a:lnL>
                    <a:lnR>
                      <a:noFill/>
                    </a:lnR>
                    <a:lnT>
                      <a:noFill/>
                    </a:lnT>
                    <a:lnB>
                      <a:noFill/>
                    </a:lnB>
                  </a:tcPr>
                </a:tc>
              </a:tr>
              <a:tr h="2000738">
                <a:tc>
                  <a:txBody>
                    <a:bodyPr/>
                    <a:lstStyle/>
                    <a:p>
                      <a:r>
                        <a:rPr lang="en-US" sz="1200" b="1" dirty="0"/>
                        <a:t>Ease of use</a:t>
                      </a:r>
                      <a:endParaRPr lang="en-US" sz="1200" dirty="0"/>
                    </a:p>
                  </a:txBody>
                  <a:tcPr anchor="ctr">
                    <a:lnL>
                      <a:noFill/>
                    </a:lnL>
                    <a:lnR>
                      <a:noFill/>
                    </a:lnR>
                    <a:lnT>
                      <a:noFill/>
                    </a:lnT>
                    <a:lnB>
                      <a:noFill/>
                    </a:lnB>
                  </a:tcPr>
                </a:tc>
                <a:tc>
                  <a:txBody>
                    <a:bodyPr/>
                    <a:lstStyle/>
                    <a:p>
                      <a:r>
                        <a:rPr lang="en-US" sz="1200" dirty="0" err="1"/>
                        <a:t>Drupal</a:t>
                      </a:r>
                      <a:r>
                        <a:rPr lang="en-US" sz="1200" dirty="0"/>
                        <a:t> requires the most technical expertise of the three CMSs. However, it also is capable of producing the most advanced sites. With each release, it is becoming easier to use. If you’re unable to commit to learning the software or can’t hire someone who knows it, it might not be the best choice.</a:t>
                      </a:r>
                    </a:p>
                  </a:txBody>
                  <a:tcPr anchor="ctr">
                    <a:lnL>
                      <a:noFill/>
                    </a:lnL>
                    <a:lnR>
                      <a:noFill/>
                    </a:lnR>
                    <a:lnT>
                      <a:noFill/>
                    </a:lnT>
                    <a:lnB>
                      <a:noFill/>
                    </a:lnB>
                  </a:tcPr>
                </a:tc>
                <a:tc>
                  <a:txBody>
                    <a:bodyPr/>
                    <a:lstStyle/>
                    <a:p>
                      <a:r>
                        <a:rPr lang="en-US" sz="1200" dirty="0" err="1"/>
                        <a:t>Joomla</a:t>
                      </a:r>
                      <a:r>
                        <a:rPr lang="en-US" sz="1200" dirty="0"/>
                        <a:t> is less complex than </a:t>
                      </a:r>
                      <a:r>
                        <a:rPr lang="en-US" sz="1200" dirty="0" err="1"/>
                        <a:t>Drupal</a:t>
                      </a:r>
                      <a:r>
                        <a:rPr lang="en-US" sz="1200" dirty="0"/>
                        <a:t> but more complex than </a:t>
                      </a:r>
                      <a:r>
                        <a:rPr lang="en-US" sz="1200" dirty="0" err="1"/>
                        <a:t>Wordpress</a:t>
                      </a:r>
                      <a:r>
                        <a:rPr lang="en-US" sz="1200" dirty="0"/>
                        <a:t>. It has a relatively uncomplicated installation and setup. With a relatively small investment of effort into understanding </a:t>
                      </a:r>
                      <a:r>
                        <a:rPr lang="en-US" sz="1200" dirty="0" err="1"/>
                        <a:t>Joomla’s</a:t>
                      </a:r>
                      <a:r>
                        <a:rPr lang="en-US" sz="1200" dirty="0"/>
                        <a:t> structure and terminology, you have the ability to create fairly complex sites.</a:t>
                      </a:r>
                    </a:p>
                  </a:txBody>
                  <a:tcPr anchor="ctr">
                    <a:lnL>
                      <a:noFill/>
                    </a:lnL>
                    <a:lnR>
                      <a:noFill/>
                    </a:lnR>
                    <a:lnT>
                      <a:noFill/>
                    </a:lnT>
                    <a:lnB>
                      <a:noFill/>
                    </a:lnB>
                  </a:tcPr>
                </a:tc>
                <a:tc>
                  <a:txBody>
                    <a:bodyPr/>
                    <a:lstStyle/>
                    <a:p>
                      <a:r>
                        <a:rPr lang="en-US" sz="1200" dirty="0"/>
                        <a:t>Technical experience is not necessary; it’s intuitive and easy to get a simple site set up quickly. It’s easy to paste text from a Microsoft Word document into a </a:t>
                      </a:r>
                      <a:r>
                        <a:rPr lang="en-US" sz="1200" dirty="0" err="1"/>
                        <a:t>WordPress</a:t>
                      </a:r>
                      <a:r>
                        <a:rPr lang="en-US" sz="1200" dirty="0"/>
                        <a:t> site, but not into </a:t>
                      </a:r>
                      <a:r>
                        <a:rPr lang="en-US" sz="1200" dirty="0" err="1"/>
                        <a:t>Joomla</a:t>
                      </a:r>
                      <a:r>
                        <a:rPr lang="en-US" sz="1200" dirty="0"/>
                        <a:t> and </a:t>
                      </a:r>
                      <a:r>
                        <a:rPr lang="en-US" sz="1200" dirty="0" err="1"/>
                        <a:t>Drupal</a:t>
                      </a:r>
                      <a:r>
                        <a:rPr lang="en-US" sz="1200" dirty="0"/>
                        <a:t> sites.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918231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CMS Comparison: Features</a:t>
            </a:r>
            <a:endParaRPr lang="en-US" altLang="en-US" sz="4000" dirty="0" smtClean="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https://support.rackspace.com/how-to/cms-comparison-drupal-joomla-and-wordpress/</a:t>
            </a:r>
            <a:endParaRPr lang="en-US" sz="1000" dirty="0"/>
          </a:p>
        </p:txBody>
      </p:sp>
      <p:graphicFrame>
        <p:nvGraphicFramePr>
          <p:cNvPr id="6" name="Table 5"/>
          <p:cNvGraphicFramePr>
            <a:graphicFrameLocks noGrp="1"/>
          </p:cNvGraphicFramePr>
          <p:nvPr/>
        </p:nvGraphicFramePr>
        <p:xfrm>
          <a:off x="602672" y="1687945"/>
          <a:ext cx="8343900" cy="3597422"/>
        </p:xfrm>
        <a:graphic>
          <a:graphicData uri="http://schemas.openxmlformats.org/drawingml/2006/table">
            <a:tbl>
              <a:tblPr/>
              <a:tblGrid>
                <a:gridCol w="2085975"/>
                <a:gridCol w="2085975"/>
                <a:gridCol w="2085975"/>
                <a:gridCol w="2085975"/>
              </a:tblGrid>
              <a:tr h="125046">
                <a:tc>
                  <a:txBody>
                    <a:bodyPr/>
                    <a:lstStyle/>
                    <a:p>
                      <a:endParaRPr lang="en-US" sz="1200" dirty="0"/>
                    </a:p>
                  </a:txBody>
                  <a:tcPr marL="31262" marR="31262" marT="15631" marB="15631" anchor="ctr">
                    <a:lnL>
                      <a:noFill/>
                    </a:lnL>
                    <a:lnR>
                      <a:noFill/>
                    </a:lnR>
                    <a:lnT>
                      <a:noFill/>
                    </a:lnT>
                    <a:lnB>
                      <a:noFill/>
                    </a:lnB>
                  </a:tcPr>
                </a:tc>
                <a:tc>
                  <a:txBody>
                    <a:bodyPr/>
                    <a:lstStyle/>
                    <a:p>
                      <a:r>
                        <a:rPr lang="en-US" sz="1200" b="1"/>
                        <a:t>Drupal</a:t>
                      </a:r>
                      <a:endParaRPr lang="en-US" sz="1200"/>
                    </a:p>
                  </a:txBody>
                  <a:tcPr marL="31262" marR="31262" marT="15631" marB="15631" anchor="ctr">
                    <a:lnL>
                      <a:noFill/>
                    </a:lnL>
                    <a:lnR>
                      <a:noFill/>
                    </a:lnR>
                    <a:lnT>
                      <a:noFill/>
                    </a:lnT>
                    <a:lnB>
                      <a:noFill/>
                    </a:lnB>
                  </a:tcPr>
                </a:tc>
                <a:tc>
                  <a:txBody>
                    <a:bodyPr/>
                    <a:lstStyle/>
                    <a:p>
                      <a:r>
                        <a:rPr lang="en-US" sz="1200" b="1"/>
                        <a:t>Joomla</a:t>
                      </a:r>
                      <a:endParaRPr lang="en-US" sz="1200"/>
                    </a:p>
                  </a:txBody>
                  <a:tcPr marL="31262" marR="31262" marT="15631" marB="15631" anchor="ctr">
                    <a:lnL>
                      <a:noFill/>
                    </a:lnL>
                    <a:lnR>
                      <a:noFill/>
                    </a:lnR>
                    <a:lnT>
                      <a:noFill/>
                    </a:lnT>
                    <a:lnB>
                      <a:noFill/>
                    </a:lnB>
                  </a:tcPr>
                </a:tc>
                <a:tc>
                  <a:txBody>
                    <a:bodyPr/>
                    <a:lstStyle/>
                    <a:p>
                      <a:r>
                        <a:rPr lang="en-US" sz="1200" b="1"/>
                        <a:t>WordPress</a:t>
                      </a:r>
                      <a:endParaRPr lang="en-US" sz="1200"/>
                    </a:p>
                  </a:txBody>
                  <a:tcPr marL="31262" marR="31262" marT="15631" marB="15631" anchor="ctr">
                    <a:lnL>
                      <a:noFill/>
                    </a:lnL>
                    <a:lnR>
                      <a:noFill/>
                    </a:lnR>
                    <a:lnT>
                      <a:noFill/>
                    </a:lnT>
                    <a:lnB>
                      <a:noFill/>
                    </a:lnB>
                  </a:tcPr>
                </a:tc>
              </a:tr>
              <a:tr h="2000738">
                <a:tc>
                  <a:txBody>
                    <a:bodyPr/>
                    <a:lstStyle/>
                    <a:p>
                      <a:r>
                        <a:rPr lang="en-US" sz="1200" b="1" dirty="0"/>
                        <a:t>Features</a:t>
                      </a:r>
                      <a:endParaRPr lang="en-US" sz="1200" dirty="0"/>
                    </a:p>
                  </a:txBody>
                  <a:tcPr anchor="ctr">
                    <a:lnL>
                      <a:noFill/>
                    </a:lnL>
                    <a:lnR>
                      <a:noFill/>
                    </a:lnR>
                    <a:lnT>
                      <a:noFill/>
                    </a:lnT>
                    <a:lnB>
                      <a:noFill/>
                    </a:lnB>
                  </a:tcPr>
                </a:tc>
                <a:tc>
                  <a:txBody>
                    <a:bodyPr/>
                    <a:lstStyle/>
                    <a:p>
                      <a:r>
                        <a:rPr lang="en-US" sz="1200" dirty="0" err="1"/>
                        <a:t>Drupal</a:t>
                      </a:r>
                      <a:r>
                        <a:rPr lang="en-US" sz="1200" dirty="0"/>
                        <a:t> is known for its powerful taxonomy and ability to tag, categorize, and organize complex content.</a:t>
                      </a:r>
                    </a:p>
                  </a:txBody>
                  <a:tcPr anchor="ctr">
                    <a:lnL>
                      <a:noFill/>
                    </a:lnL>
                    <a:lnR>
                      <a:noFill/>
                    </a:lnR>
                    <a:lnT>
                      <a:noFill/>
                    </a:lnT>
                    <a:lnB>
                      <a:noFill/>
                    </a:lnB>
                  </a:tcPr>
                </a:tc>
                <a:tc>
                  <a:txBody>
                    <a:bodyPr/>
                    <a:lstStyle/>
                    <a:p>
                      <a:r>
                        <a:rPr lang="en-US" sz="1200" dirty="0" err="1"/>
                        <a:t>Joomla</a:t>
                      </a:r>
                      <a:r>
                        <a:rPr lang="en-US" sz="1200" dirty="0"/>
                        <a:t> is designed to perform as a community platform, with strong social networking features.</a:t>
                      </a:r>
                    </a:p>
                  </a:txBody>
                  <a:tcPr anchor="ctr">
                    <a:lnL>
                      <a:noFill/>
                    </a:lnL>
                    <a:lnR>
                      <a:noFill/>
                    </a:lnR>
                    <a:lnT>
                      <a:noFill/>
                    </a:lnT>
                    <a:lnB>
                      <a:noFill/>
                    </a:lnB>
                  </a:tcPr>
                </a:tc>
                <a:tc>
                  <a:txBody>
                    <a:bodyPr/>
                    <a:lstStyle/>
                    <a:p>
                      <a:r>
                        <a:rPr lang="en-US" sz="1200" dirty="0"/>
                        <a:t>Ease of use is a key benefit for experts and novices alike. </a:t>
                      </a:r>
                      <a:r>
                        <a:rPr lang="en-US" sz="1200" dirty="0" err="1"/>
                        <a:t>WordPress</a:t>
                      </a:r>
                      <a:r>
                        <a:rPr lang="en-US" sz="1200" dirty="0"/>
                        <a:t> is powerful enough for web developers or designers to efficiently build sites for clients; then, with minimal instruction, clients can take over the site management. </a:t>
                      </a:r>
                      <a:r>
                        <a:rPr lang="en-US" sz="1200" dirty="0" err="1"/>
                        <a:t>WordPress</a:t>
                      </a:r>
                      <a:r>
                        <a:rPr lang="en-US" sz="1200" dirty="0"/>
                        <a:t> is known for an extensive selection of themes. It’s user-friendly with great support and tutorials, making it great for non-technical users to quickly deploy fairly simple sites.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918231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CMS Comparison: Best Use Cases</a:t>
            </a:r>
            <a:endParaRPr lang="en-US" altLang="en-US" sz="4000" dirty="0" smtClean="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https://support.rackspace.com/how-to/cms-comparison-drupal-joomla-and-wordpress/</a:t>
            </a:r>
            <a:endParaRPr lang="en-US" sz="1000" dirty="0"/>
          </a:p>
        </p:txBody>
      </p:sp>
      <p:graphicFrame>
        <p:nvGraphicFramePr>
          <p:cNvPr id="6" name="Table 5"/>
          <p:cNvGraphicFramePr>
            <a:graphicFrameLocks noGrp="1"/>
          </p:cNvGraphicFramePr>
          <p:nvPr/>
        </p:nvGraphicFramePr>
        <p:xfrm>
          <a:off x="602672" y="1687945"/>
          <a:ext cx="8343900" cy="2214880"/>
        </p:xfrm>
        <a:graphic>
          <a:graphicData uri="http://schemas.openxmlformats.org/drawingml/2006/table">
            <a:tbl>
              <a:tblPr/>
              <a:tblGrid>
                <a:gridCol w="2085975"/>
                <a:gridCol w="2085975"/>
                <a:gridCol w="2085975"/>
                <a:gridCol w="2085975"/>
              </a:tblGrid>
              <a:tr h="125046">
                <a:tc>
                  <a:txBody>
                    <a:bodyPr/>
                    <a:lstStyle/>
                    <a:p>
                      <a:endParaRPr lang="en-US" sz="1200" dirty="0"/>
                    </a:p>
                  </a:txBody>
                  <a:tcPr marL="31262" marR="31262" marT="15631" marB="15631" anchor="ctr">
                    <a:lnL>
                      <a:noFill/>
                    </a:lnL>
                    <a:lnR>
                      <a:noFill/>
                    </a:lnR>
                    <a:lnT>
                      <a:noFill/>
                    </a:lnT>
                    <a:lnB>
                      <a:noFill/>
                    </a:lnB>
                  </a:tcPr>
                </a:tc>
                <a:tc>
                  <a:txBody>
                    <a:bodyPr/>
                    <a:lstStyle/>
                    <a:p>
                      <a:r>
                        <a:rPr lang="en-US" sz="1200" b="1"/>
                        <a:t>Drupal</a:t>
                      </a:r>
                      <a:endParaRPr lang="en-US" sz="1200"/>
                    </a:p>
                  </a:txBody>
                  <a:tcPr marL="31262" marR="31262" marT="15631" marB="15631" anchor="ctr">
                    <a:lnL>
                      <a:noFill/>
                    </a:lnL>
                    <a:lnR>
                      <a:noFill/>
                    </a:lnR>
                    <a:lnT>
                      <a:noFill/>
                    </a:lnT>
                    <a:lnB>
                      <a:noFill/>
                    </a:lnB>
                  </a:tcPr>
                </a:tc>
                <a:tc>
                  <a:txBody>
                    <a:bodyPr/>
                    <a:lstStyle/>
                    <a:p>
                      <a:r>
                        <a:rPr lang="en-US" sz="1200" b="1"/>
                        <a:t>Joomla</a:t>
                      </a:r>
                      <a:endParaRPr lang="en-US" sz="1200"/>
                    </a:p>
                  </a:txBody>
                  <a:tcPr marL="31262" marR="31262" marT="15631" marB="15631" anchor="ctr">
                    <a:lnL>
                      <a:noFill/>
                    </a:lnL>
                    <a:lnR>
                      <a:noFill/>
                    </a:lnR>
                    <a:lnT>
                      <a:noFill/>
                    </a:lnT>
                    <a:lnB>
                      <a:noFill/>
                    </a:lnB>
                  </a:tcPr>
                </a:tc>
                <a:tc>
                  <a:txBody>
                    <a:bodyPr/>
                    <a:lstStyle/>
                    <a:p>
                      <a:r>
                        <a:rPr lang="en-US" sz="1200" b="1"/>
                        <a:t>WordPress</a:t>
                      </a:r>
                      <a:endParaRPr lang="en-US" sz="1200"/>
                    </a:p>
                  </a:txBody>
                  <a:tcPr marL="31262" marR="31262" marT="15631" marB="15631" anchor="ctr">
                    <a:lnL>
                      <a:noFill/>
                    </a:lnL>
                    <a:lnR>
                      <a:noFill/>
                    </a:lnR>
                    <a:lnT>
                      <a:noFill/>
                    </a:lnT>
                    <a:lnB>
                      <a:noFill/>
                    </a:lnB>
                  </a:tcPr>
                </a:tc>
              </a:tr>
              <a:tr h="2000738">
                <a:tc>
                  <a:txBody>
                    <a:bodyPr/>
                    <a:lstStyle/>
                    <a:p>
                      <a:r>
                        <a:rPr lang="en-US" sz="1200" b="1" dirty="0"/>
                        <a:t>Best use cases</a:t>
                      </a:r>
                      <a:endParaRPr lang="en-US" sz="1200" dirty="0"/>
                    </a:p>
                  </a:txBody>
                  <a:tcPr anchor="ctr">
                    <a:lnL>
                      <a:noFill/>
                    </a:lnL>
                    <a:lnR>
                      <a:noFill/>
                    </a:lnR>
                    <a:lnT>
                      <a:noFill/>
                    </a:lnT>
                    <a:lnB>
                      <a:noFill/>
                    </a:lnB>
                  </a:tcPr>
                </a:tc>
                <a:tc>
                  <a:txBody>
                    <a:bodyPr/>
                    <a:lstStyle/>
                    <a:p>
                      <a:r>
                        <a:rPr lang="en-US" sz="1200" dirty="0" err="1"/>
                        <a:t>Drupal</a:t>
                      </a:r>
                      <a:r>
                        <a:rPr lang="en-US" sz="1200" dirty="0"/>
                        <a:t> is best for complex, advanced, and versatile sites; for sites that require complex data organization; for community platform sites with multiple users; and for online stores.</a:t>
                      </a:r>
                    </a:p>
                  </a:txBody>
                  <a:tcPr anchor="ctr">
                    <a:lnL>
                      <a:noFill/>
                    </a:lnL>
                    <a:lnR>
                      <a:noFill/>
                    </a:lnR>
                    <a:lnT>
                      <a:noFill/>
                    </a:lnT>
                    <a:lnB>
                      <a:noFill/>
                    </a:lnB>
                  </a:tcPr>
                </a:tc>
                <a:tc>
                  <a:txBody>
                    <a:bodyPr/>
                    <a:lstStyle/>
                    <a:p>
                      <a:r>
                        <a:rPr lang="en-US" sz="1200" dirty="0" err="1"/>
                        <a:t>Joomla</a:t>
                      </a:r>
                      <a:r>
                        <a:rPr lang="en-US" sz="1200" dirty="0"/>
                        <a:t> allows you to build a site with more content and structure flexibility than </a:t>
                      </a:r>
                      <a:r>
                        <a:rPr lang="en-US" sz="1200" dirty="0" err="1"/>
                        <a:t>WordPress</a:t>
                      </a:r>
                      <a:r>
                        <a:rPr lang="en-US" sz="1200" dirty="0"/>
                        <a:t> offers, but still with fairly easy, intuitive usage. It supports e-commerce, social networking, and more.</a:t>
                      </a:r>
                    </a:p>
                  </a:txBody>
                  <a:tcPr anchor="ctr">
                    <a:lnL>
                      <a:noFill/>
                    </a:lnL>
                    <a:lnR>
                      <a:noFill/>
                    </a:lnR>
                    <a:lnT>
                      <a:noFill/>
                    </a:lnT>
                    <a:lnB>
                      <a:noFill/>
                    </a:lnB>
                  </a:tcPr>
                </a:tc>
                <a:tc>
                  <a:txBody>
                    <a:bodyPr/>
                    <a:lstStyle/>
                    <a:p>
                      <a:r>
                        <a:rPr lang="en-US" sz="1200" dirty="0" err="1"/>
                        <a:t>WordPress</a:t>
                      </a:r>
                      <a:r>
                        <a:rPr lang="en-US" sz="1200" dirty="0"/>
                        <a:t> is ideal for fairly simple web sites, such as everyday blogging and news sites; and for anyone looking for an easy-to-manage site. Add-ons make it easy to expand the functionality of the site.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91823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Download and install </a:t>
            </a:r>
            <a:r>
              <a:rPr lang="en-US" dirty="0" err="1" smtClean="0"/>
              <a:t>Wordpress</a:t>
            </a:r>
            <a:r>
              <a:rPr lang="en-US" dirty="0" smtClean="0"/>
              <a:t> from </a:t>
            </a:r>
            <a:r>
              <a:rPr lang="en-US" dirty="0" smtClean="0">
                <a:hlinkClick r:id="rId2"/>
              </a:rPr>
              <a:t>https://wordpress.org/download</a:t>
            </a:r>
            <a:endParaRPr lang="en-US" dirty="0" smtClean="0"/>
          </a:p>
          <a:p>
            <a:pPr lvl="1"/>
            <a:r>
              <a:rPr lang="en-US" dirty="0" smtClean="0"/>
              <a:t>Installation Guide: </a:t>
            </a:r>
            <a:r>
              <a:rPr lang="en-US" dirty="0" smtClean="0">
                <a:hlinkClick r:id="rId3"/>
              </a:rPr>
              <a:t>https://codex.wordpress.org/Installing_WordPress</a:t>
            </a:r>
            <a:r>
              <a:rPr lang="en-US" dirty="0" smtClean="0"/>
              <a:t> </a:t>
            </a:r>
          </a:p>
          <a:p>
            <a:endParaRPr lang="en-US" dirty="0" smtClean="0"/>
          </a:p>
          <a:p>
            <a:r>
              <a:rPr lang="en-US" dirty="0" smtClean="0"/>
              <a:t>If you are installing on WAMP, detailed instructions for </a:t>
            </a:r>
            <a:r>
              <a:rPr lang="en-US" dirty="0" err="1" smtClean="0"/>
              <a:t>Wordpress</a:t>
            </a:r>
            <a:r>
              <a:rPr lang="en-US" dirty="0" smtClean="0"/>
              <a:t> installation can be found at </a:t>
            </a:r>
            <a:r>
              <a:rPr lang="en-US" dirty="0" smtClean="0">
                <a:hlinkClick r:id="rId4"/>
              </a:rPr>
              <a:t>http://www.wpbeginner.com/wp-tutorials/how-to-install-wordpress-on-your-windows-computer-using-wamp/</a:t>
            </a:r>
            <a:r>
              <a:rPr lang="en-US" dirty="0" smtClean="0"/>
              <a:t> </a:t>
            </a:r>
          </a:p>
          <a:p>
            <a:endParaRPr lang="en-US" dirty="0" smtClean="0"/>
          </a:p>
          <a:p>
            <a:r>
              <a:rPr lang="en-US" dirty="0" smtClean="0"/>
              <a:t>Complete the “First Steps” tutorial at </a:t>
            </a:r>
            <a:r>
              <a:rPr lang="en-US" dirty="0" smtClean="0">
                <a:hlinkClick r:id="rId5"/>
              </a:rPr>
              <a:t>https://codex.wordpress.org/First_Steps_With_WordPress</a:t>
            </a:r>
            <a:r>
              <a:rPr lang="en-US" dirty="0" smtClean="0"/>
              <a:t> up to the “Customizing Your </a:t>
            </a:r>
            <a:r>
              <a:rPr lang="en-US" dirty="0" err="1" smtClean="0"/>
              <a:t>WordPress</a:t>
            </a:r>
            <a:r>
              <a:rPr lang="en-US" dirty="0" smtClean="0"/>
              <a:t> Site” section.</a:t>
            </a:r>
          </a:p>
          <a:p>
            <a:pPr lvl="1"/>
            <a:r>
              <a:rPr lang="en-US" dirty="0" smtClean="0"/>
              <a:t>In the section “Setting Up Your Site” think of an idea for your CMS, not necessarily the example provided in the tutorial.</a:t>
            </a:r>
          </a:p>
          <a:p>
            <a:pPr lvl="1"/>
            <a:endParaRPr lang="en-US" dirty="0" smtClean="0"/>
          </a:p>
          <a:p>
            <a:pPr lvl="1"/>
            <a:endParaRPr lang="en-US" dirty="0" smtClean="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Continue working on the “First Steps” Tutorial:</a:t>
            </a:r>
          </a:p>
          <a:p>
            <a:pPr lvl="1"/>
            <a:r>
              <a:rPr lang="en-US" sz="1800" dirty="0" smtClean="0"/>
              <a:t>Find, download and install a </a:t>
            </a:r>
            <a:r>
              <a:rPr lang="en-US" sz="1800" dirty="0" err="1" smtClean="0"/>
              <a:t>WordPress</a:t>
            </a:r>
            <a:r>
              <a:rPr lang="en-US" sz="1800" dirty="0" smtClean="0"/>
              <a:t> Theme</a:t>
            </a:r>
          </a:p>
          <a:p>
            <a:pPr lvl="1"/>
            <a:r>
              <a:rPr lang="en-US" sz="1800" dirty="0" smtClean="0"/>
              <a:t>Find and install one or more plug-ins of your choice</a:t>
            </a:r>
          </a:p>
          <a:p>
            <a:pPr lvl="1"/>
            <a:endParaRPr lang="en-US" sz="1800" dirty="0" smtClean="0"/>
          </a:p>
          <a:p>
            <a:r>
              <a:rPr lang="en-US" sz="2100" dirty="0" smtClean="0"/>
              <a:t>Test your </a:t>
            </a:r>
            <a:r>
              <a:rPr lang="en-US" sz="2100" dirty="0" err="1" smtClean="0"/>
              <a:t>WordPress</a:t>
            </a:r>
            <a:r>
              <a:rPr lang="en-US" sz="2100" dirty="0" smtClean="0"/>
              <a:t> site from multiple </a:t>
            </a:r>
            <a:r>
              <a:rPr lang="en-US" sz="2100" smtClean="0"/>
              <a:t>devices.</a:t>
            </a:r>
            <a:endParaRPr lang="en-US" sz="2100" dirty="0" smtClean="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Defining CMS</a:t>
            </a:r>
            <a:endParaRPr lang="en-US" altLang="en-US" sz="4000" dirty="0" smtClean="0"/>
          </a:p>
        </p:txBody>
      </p:sp>
      <p:sp>
        <p:nvSpPr>
          <p:cNvPr id="4101" name="Rectangle 3"/>
          <p:cNvSpPr>
            <a:spLocks noGrp="1" noChangeArrowheads="1"/>
          </p:cNvSpPr>
          <p:nvPr>
            <p:ph type="body" idx="1"/>
          </p:nvPr>
        </p:nvSpPr>
        <p:spPr/>
        <p:txBody>
          <a:bodyPr>
            <a:normAutofit/>
          </a:bodyPr>
          <a:lstStyle/>
          <a:p>
            <a:r>
              <a:rPr lang="en-US" sz="2800" u="sng" dirty="0" smtClean="0"/>
              <a:t>Simple Definition: </a:t>
            </a:r>
          </a:p>
          <a:p>
            <a:pPr lvl="1"/>
            <a:endParaRPr lang="en-US" sz="1800" dirty="0" smtClean="0"/>
          </a:p>
          <a:p>
            <a:pPr lvl="1"/>
            <a:r>
              <a:rPr lang="en-US" sz="2000" dirty="0" smtClean="0"/>
              <a:t>“A content management system (CMS) is a type of web-based software that plugs into your website in such a way that updating content becomes much easier than without it.”</a:t>
            </a:r>
          </a:p>
          <a:p>
            <a:pPr lvl="1"/>
            <a:endParaRPr lang="en-US" sz="1800" dirty="0" smtClean="0"/>
          </a:p>
          <a:p>
            <a:pPr lvl="1"/>
            <a:r>
              <a:rPr lang="en-US" sz="1800" i="1" dirty="0" smtClean="0"/>
              <a:t>Taken from http://www.joviawebstudio.com on March 26, 2009 </a:t>
            </a:r>
          </a:p>
          <a:p>
            <a:pPr lvl="0"/>
            <a:endParaRPr lang="en-US" altLang="en-US" sz="2400" dirty="0" smtClean="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http://www.slideshare.net/formativesystems.com/introduction-to-content-management-systems-cms-1292337</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481334"/>
            <a:ext cx="3699164" cy="4525963"/>
          </a:xfrm>
        </p:spPr>
        <p:txBody>
          <a:bodyPr/>
          <a:lstStyle/>
          <a:p>
            <a:r>
              <a:rPr lang="en-US" dirty="0" smtClean="0"/>
              <a:t>You write something in </a:t>
            </a:r>
            <a:r>
              <a:rPr lang="en-US" dirty="0" err="1" smtClean="0"/>
              <a:t>Facebook</a:t>
            </a:r>
            <a:r>
              <a:rPr lang="en-US" dirty="0" smtClean="0"/>
              <a:t> and it appears on your profile seconds later.</a:t>
            </a:r>
          </a:p>
          <a:p>
            <a:r>
              <a:rPr lang="en-US" dirty="0" smtClean="0"/>
              <a:t>You upload a picture and people can see it immediately.</a:t>
            </a:r>
            <a:endParaRPr lang="en-US" dirty="0"/>
          </a:p>
        </p:txBody>
      </p:sp>
      <p:sp>
        <p:nvSpPr>
          <p:cNvPr id="3" name="Footer Placeholder 2"/>
          <p:cNvSpPr>
            <a:spLocks noGrp="1"/>
          </p:cNvSpPr>
          <p:nvPr>
            <p:ph type="ftr" sz="quarter" idx="11"/>
          </p:nvPr>
        </p:nvSpPr>
        <p:spPr>
          <a:xfrm>
            <a:off x="4031674" y="6332561"/>
            <a:ext cx="4207016" cy="525439"/>
          </a:xfrm>
        </p:spPr>
        <p:txBody>
          <a:bodyPr/>
          <a:lstStyle/>
          <a:p>
            <a:r>
              <a:rPr lang="en-US" sz="1000" dirty="0" smtClean="0"/>
              <a:t>http://www.slideshare.net/formativesystems.com/introduction-to-content-management-systems-cms-1292337</a:t>
            </a:r>
            <a:endParaRPr lang="en-US" sz="1000" dirty="0"/>
          </a:p>
        </p:txBody>
      </p:sp>
      <p:sp>
        <p:nvSpPr>
          <p:cNvPr id="4" name="Title 3"/>
          <p:cNvSpPr>
            <a:spLocks noGrp="1"/>
          </p:cNvSpPr>
          <p:nvPr>
            <p:ph type="title"/>
          </p:nvPr>
        </p:nvSpPr>
        <p:spPr/>
        <p:txBody>
          <a:bodyPr/>
          <a:lstStyle/>
          <a:p>
            <a:r>
              <a:rPr lang="en-US" dirty="0" smtClean="0"/>
              <a:t>Social Networking Services: What do they have in common with CMS?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161875" y="1755079"/>
            <a:ext cx="4693220" cy="404725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Main Features of Web CMS </a:t>
            </a:r>
            <a:endParaRPr lang="en-US" altLang="en-US" sz="4000" dirty="0" smtClean="0"/>
          </a:p>
        </p:txBody>
      </p:sp>
      <p:sp>
        <p:nvSpPr>
          <p:cNvPr id="4101" name="Rectangle 3"/>
          <p:cNvSpPr>
            <a:spLocks noGrp="1" noChangeArrowheads="1"/>
          </p:cNvSpPr>
          <p:nvPr>
            <p:ph type="body" idx="1"/>
          </p:nvPr>
        </p:nvSpPr>
        <p:spPr/>
        <p:txBody>
          <a:bodyPr>
            <a:normAutofit/>
          </a:bodyPr>
          <a:lstStyle/>
          <a:p>
            <a:r>
              <a:rPr lang="en-US" sz="2400" dirty="0" smtClean="0"/>
              <a:t>Easy Content Editing </a:t>
            </a:r>
          </a:p>
          <a:p>
            <a:r>
              <a:rPr lang="en-US" sz="2400" dirty="0" smtClean="0"/>
              <a:t>Preview Before Publishing </a:t>
            </a:r>
          </a:p>
          <a:p>
            <a:r>
              <a:rPr lang="en-US" sz="2400" dirty="0" smtClean="0"/>
              <a:t>Extendable Functionality </a:t>
            </a:r>
          </a:p>
          <a:p>
            <a:r>
              <a:rPr lang="en-US" sz="2400" dirty="0" smtClean="0"/>
              <a:t>Templates </a:t>
            </a:r>
          </a:p>
          <a:p>
            <a:r>
              <a:rPr lang="en-US" sz="2400" dirty="0" smtClean="0"/>
              <a:t>Version Management </a:t>
            </a:r>
          </a:p>
          <a:p>
            <a:r>
              <a:rPr lang="en-US" sz="2400" dirty="0" smtClean="0"/>
              <a:t>Different User Levels </a:t>
            </a:r>
          </a:p>
          <a:p>
            <a:r>
              <a:rPr lang="en-US" sz="2400" dirty="0" smtClean="0"/>
              <a:t>Automatic System Updates </a:t>
            </a:r>
          </a:p>
          <a:p>
            <a:r>
              <a:rPr lang="en-US" sz="2400" dirty="0" smtClean="0"/>
              <a:t>Searching</a:t>
            </a:r>
            <a:endParaRPr lang="en-US" sz="2400" dirty="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http://www.slideshare.net/formativesystems.com/introduction-to-content-management-systems-cms-1292337</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sz="half" idx="1"/>
          </p:nvPr>
        </p:nvSpPr>
        <p:spPr/>
        <p:txBody>
          <a:bodyPr>
            <a:normAutofit/>
          </a:bodyPr>
          <a:lstStyle/>
          <a:p>
            <a:r>
              <a:rPr lang="en-US" sz="2400" dirty="0" smtClean="0">
                <a:solidFill>
                  <a:schemeClr val="bg1"/>
                </a:solidFill>
              </a:rPr>
              <a:t>Advantages</a:t>
            </a:r>
          </a:p>
          <a:p>
            <a:pPr lvl="1"/>
            <a:r>
              <a:rPr lang="en-US" dirty="0" smtClean="0">
                <a:solidFill>
                  <a:schemeClr val="bg1"/>
                </a:solidFill>
              </a:rPr>
              <a:t>All features described in the previous slide.</a:t>
            </a:r>
          </a:p>
          <a:p>
            <a:pPr lvl="1"/>
            <a:r>
              <a:rPr lang="en-US" dirty="0" smtClean="0">
                <a:solidFill>
                  <a:schemeClr val="bg1"/>
                </a:solidFill>
              </a:rPr>
              <a:t>Novice computer users can create a website almost like expert webmasters </a:t>
            </a:r>
          </a:p>
          <a:p>
            <a:pPr lvl="1"/>
            <a:r>
              <a:rPr lang="en-US" dirty="0" smtClean="0">
                <a:solidFill>
                  <a:schemeClr val="bg1"/>
                </a:solidFill>
              </a:rPr>
              <a:t>Low startup costs give a competitive advantage </a:t>
            </a:r>
          </a:p>
          <a:p>
            <a:pPr lvl="1"/>
            <a:r>
              <a:rPr lang="en-US" dirty="0" smtClean="0">
                <a:solidFill>
                  <a:schemeClr val="bg1"/>
                </a:solidFill>
              </a:rPr>
              <a:t>When designs change, content stays the same </a:t>
            </a:r>
          </a:p>
          <a:p>
            <a:endParaRPr lang="en-US" sz="2400" dirty="0">
              <a:solidFill>
                <a:schemeClr val="bg1"/>
              </a:solidFill>
            </a:endParaRPr>
          </a:p>
        </p:txBody>
      </p:sp>
      <p:sp>
        <p:nvSpPr>
          <p:cNvPr id="5" name="Content Placeholder 4"/>
          <p:cNvSpPr>
            <a:spLocks noGrp="1"/>
          </p:cNvSpPr>
          <p:nvPr>
            <p:ph sz="half" idx="2"/>
          </p:nvPr>
        </p:nvSpPr>
        <p:spPr/>
        <p:txBody>
          <a:bodyPr/>
          <a:lstStyle/>
          <a:p>
            <a:r>
              <a:rPr lang="en-US" dirty="0" smtClean="0">
                <a:solidFill>
                  <a:schemeClr val="bg1"/>
                </a:solidFill>
              </a:rPr>
              <a:t>Disadvantages</a:t>
            </a:r>
          </a:p>
          <a:p>
            <a:pPr lvl="1"/>
            <a:r>
              <a:rPr lang="en-US" dirty="0" smtClean="0">
                <a:solidFill>
                  <a:schemeClr val="bg1"/>
                </a:solidFill>
              </a:rPr>
              <a:t>Unless you are an expert webmaster, you cannot alter the design and features as much as you NEED . You can make the changes only as much as the given CMS or its themes ALLOW .</a:t>
            </a:r>
            <a:endParaRPr lang="en-US" dirty="0">
              <a:solidFill>
                <a:schemeClr val="bg1"/>
              </a:solidFill>
            </a:endParaRPr>
          </a:p>
        </p:txBody>
      </p:sp>
      <p:sp>
        <p:nvSpPr>
          <p:cNvPr id="7" name="Footer Placeholder 2"/>
          <p:cNvSpPr>
            <a:spLocks noGrp="1"/>
          </p:cNvSpPr>
          <p:nvPr>
            <p:ph type="ftr" sz="quarter" idx="11"/>
          </p:nvPr>
        </p:nvSpPr>
        <p:spPr/>
        <p:txBody>
          <a:bodyPr/>
          <a:lstStyle/>
          <a:p>
            <a:r>
              <a:rPr lang="en-US" sz="1000" dirty="0" smtClean="0"/>
              <a:t>http://www.slideshare.net/formativesystems.com/introduction-to-content-management-systems-cms-1292337</a:t>
            </a:r>
            <a:endParaRPr lang="en-US" sz="1000" dirty="0"/>
          </a:p>
        </p:txBody>
      </p:sp>
      <p:sp>
        <p:nvSpPr>
          <p:cNvPr id="4100" name="Rectangle 2"/>
          <p:cNvSpPr>
            <a:spLocks noGrp="1" noChangeArrowheads="1"/>
          </p:cNvSpPr>
          <p:nvPr>
            <p:ph type="title"/>
          </p:nvPr>
        </p:nvSpPr>
        <p:spPr/>
        <p:txBody>
          <a:bodyPr>
            <a:normAutofit/>
          </a:bodyPr>
          <a:lstStyle/>
          <a:p>
            <a:r>
              <a:rPr lang="en-US" altLang="en-US" sz="3600" dirty="0" smtClean="0"/>
              <a:t>Pro’s and Con’s of CMS</a:t>
            </a:r>
            <a:endParaRPr lang="en-US" altLang="en-US" sz="4000" dirty="0" smtClean="0"/>
          </a:p>
        </p:txBody>
      </p:sp>
      <p:sp>
        <p:nvSpPr>
          <p:cNvPr id="6" name="Footer Placeholder 2"/>
          <p:cNvSpPr txBox="1">
            <a:spLocks/>
          </p:cNvSpPr>
          <p:nvPr/>
        </p:nvSpPr>
        <p:spPr>
          <a:xfrm>
            <a:off x="4031674" y="6332561"/>
            <a:ext cx="4207016" cy="525439"/>
          </a:xfrm>
          <a:prstGeom prst="rect">
            <a:avLst/>
          </a:prstGeom>
        </p:spPr>
        <p:txBody>
          <a:bodyPr vert="horz"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Arial" charset="0"/>
                <a:ea typeface="+mn-ea"/>
                <a:cs typeface="Arial" charset="0"/>
              </a:rPr>
              <a:t>http://www.slideshare.net/formativesystems.com/introduction-to-content-management-systems-cms-1292337</a:t>
            </a:r>
            <a:endParaRPr kumimoji="0" lang="en-US" sz="1000" b="0" i="0" u="none" strike="noStrike" kern="1200" cap="none" spc="0" normalizeH="0" baseline="0" noProof="0" dirty="0">
              <a:ln>
                <a:noFill/>
              </a:ln>
              <a:solidFill>
                <a:schemeClr val="bg1"/>
              </a:solidFill>
              <a:effectLst/>
              <a:uLnTx/>
              <a:uFillTx/>
              <a:latin typeface="Arial" charset="0"/>
              <a:ea typeface="+mn-ea"/>
              <a:cs typeface="Arial" charset="0"/>
            </a:endParaRPr>
          </a:p>
        </p:txBody>
      </p:sp>
    </p:spTree>
    <p:extLst>
      <p:ext uri="{BB962C8B-B14F-4D97-AF65-F5344CB8AC3E}">
        <p14:creationId xmlns:p14="http://schemas.microsoft.com/office/powerpoint/2010/main" val="291823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1674" y="6332561"/>
            <a:ext cx="4207016" cy="525439"/>
          </a:xfrm>
        </p:spPr>
        <p:txBody>
          <a:bodyPr/>
          <a:lstStyle/>
          <a:p>
            <a:r>
              <a:rPr lang="en-US" sz="1000" dirty="0" smtClean="0"/>
              <a:t>https://w3techs.com/</a:t>
            </a:r>
            <a:endParaRPr lang="en-US" sz="1000" dirty="0"/>
          </a:p>
        </p:txBody>
      </p:sp>
      <p:sp>
        <p:nvSpPr>
          <p:cNvPr id="4" name="Title 3"/>
          <p:cNvSpPr>
            <a:spLocks noGrp="1"/>
          </p:cNvSpPr>
          <p:nvPr>
            <p:ph type="title"/>
          </p:nvPr>
        </p:nvSpPr>
        <p:spPr/>
        <p:txBody>
          <a:bodyPr/>
          <a:lstStyle/>
          <a:p>
            <a:r>
              <a:rPr lang="en-US" dirty="0" smtClean="0"/>
              <a:t>Major Content Management Systems</a:t>
            </a:r>
            <a:endParaRPr lang="en-US" dirty="0"/>
          </a:p>
        </p:txBody>
      </p:sp>
      <p:sp>
        <p:nvSpPr>
          <p:cNvPr id="2050" name="AutoShape 2" descr="Image result for joomla"/>
          <p:cNvSpPr>
            <a:spLocks noChangeAspect="1" noChangeArrowheads="1"/>
          </p:cNvSpPr>
          <p:nvPr/>
        </p:nvSpPr>
        <p:spPr bwMode="auto">
          <a:xfrm>
            <a:off x="155575" y="-1050925"/>
            <a:ext cx="5143500" cy="21907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Image result for joomla"/>
          <p:cNvSpPr>
            <a:spLocks noChangeAspect="1" noChangeArrowheads="1"/>
          </p:cNvSpPr>
          <p:nvPr/>
        </p:nvSpPr>
        <p:spPr bwMode="auto">
          <a:xfrm>
            <a:off x="155575" y="-1050925"/>
            <a:ext cx="5143500" cy="21907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4" name="Picture 6" descr="Image result for joomla"/>
          <p:cNvPicPr>
            <a:picLocks noChangeAspect="1" noChangeArrowheads="1"/>
          </p:cNvPicPr>
          <p:nvPr/>
        </p:nvPicPr>
        <p:blipFill>
          <a:blip r:embed="rId2" cstate="print"/>
          <a:srcRect/>
          <a:stretch>
            <a:fillRect/>
          </a:stretch>
        </p:blipFill>
        <p:spPr bwMode="auto">
          <a:xfrm>
            <a:off x="540327" y="3167785"/>
            <a:ext cx="2140528" cy="911707"/>
          </a:xfrm>
          <a:prstGeom prst="rect">
            <a:avLst/>
          </a:prstGeom>
          <a:noFill/>
        </p:spPr>
      </p:pic>
      <p:pic>
        <p:nvPicPr>
          <p:cNvPr id="2056" name="Picture 8" descr="Image result for drupal"/>
          <p:cNvPicPr>
            <a:picLocks noChangeAspect="1" noChangeArrowheads="1"/>
          </p:cNvPicPr>
          <p:nvPr/>
        </p:nvPicPr>
        <p:blipFill>
          <a:blip r:embed="rId3" cstate="print"/>
          <a:srcRect/>
          <a:stretch>
            <a:fillRect/>
          </a:stretch>
        </p:blipFill>
        <p:spPr bwMode="auto">
          <a:xfrm>
            <a:off x="1155193" y="4530435"/>
            <a:ext cx="959067" cy="1163781"/>
          </a:xfrm>
          <a:prstGeom prst="rect">
            <a:avLst/>
          </a:prstGeom>
          <a:noFill/>
        </p:spPr>
      </p:pic>
      <p:pic>
        <p:nvPicPr>
          <p:cNvPr id="2058" name="Picture 10" descr="Image result for wordpress"/>
          <p:cNvPicPr>
            <a:picLocks noChangeAspect="1" noChangeArrowheads="1"/>
          </p:cNvPicPr>
          <p:nvPr/>
        </p:nvPicPr>
        <p:blipFill>
          <a:blip r:embed="rId4" cstate="print"/>
          <a:srcRect/>
          <a:stretch>
            <a:fillRect/>
          </a:stretch>
        </p:blipFill>
        <p:spPr bwMode="auto">
          <a:xfrm>
            <a:off x="644236" y="1735281"/>
            <a:ext cx="1588049" cy="986564"/>
          </a:xfrm>
          <a:prstGeom prst="rect">
            <a:avLst/>
          </a:prstGeom>
          <a:noFill/>
        </p:spPr>
      </p:pic>
      <p:pic>
        <p:nvPicPr>
          <p:cNvPr id="1026" name="Picture 2"/>
          <p:cNvPicPr>
            <a:picLocks noChangeAspect="1" noChangeArrowheads="1"/>
          </p:cNvPicPr>
          <p:nvPr/>
        </p:nvPicPr>
        <p:blipFill>
          <a:blip r:embed="rId5" cstate="print"/>
          <a:srcRect/>
          <a:stretch>
            <a:fillRect/>
          </a:stretch>
        </p:blipFill>
        <p:spPr bwMode="auto">
          <a:xfrm>
            <a:off x="3096490" y="1636310"/>
            <a:ext cx="5808519" cy="402941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r>
              <a:rPr lang="en-US" sz="3600" dirty="0" smtClean="0"/>
              <a:t>CMS Comparison: </a:t>
            </a:r>
            <a:r>
              <a:rPr lang="en-US" sz="3600" dirty="0" err="1" smtClean="0"/>
              <a:t>Joomla</a:t>
            </a:r>
            <a:r>
              <a:rPr lang="en-US" sz="3600" dirty="0" smtClean="0"/>
              <a:t>, </a:t>
            </a:r>
            <a:r>
              <a:rPr lang="en-US" sz="3600" dirty="0" err="1" smtClean="0"/>
              <a:t>Drupal</a:t>
            </a:r>
            <a:r>
              <a:rPr lang="en-US" sz="3600" dirty="0" smtClean="0"/>
              <a:t> and </a:t>
            </a:r>
            <a:r>
              <a:rPr lang="en-US" sz="3600" dirty="0" err="1" smtClean="0"/>
              <a:t>Wordpress</a:t>
            </a:r>
            <a:endParaRPr lang="en-US" altLang="en-US" sz="4000" dirty="0" smtClean="0"/>
          </a:p>
        </p:txBody>
      </p:sp>
      <p:sp>
        <p:nvSpPr>
          <p:cNvPr id="4101" name="Rectangle 3"/>
          <p:cNvSpPr>
            <a:spLocks noGrp="1" noChangeArrowheads="1"/>
          </p:cNvSpPr>
          <p:nvPr>
            <p:ph type="body" idx="1"/>
          </p:nvPr>
        </p:nvSpPr>
        <p:spPr/>
        <p:txBody>
          <a:bodyPr>
            <a:normAutofit/>
          </a:bodyPr>
          <a:lstStyle/>
          <a:p>
            <a:r>
              <a:rPr lang="en-US" sz="2400" dirty="0" smtClean="0"/>
              <a:t>Which content management system is the best choice for you?</a:t>
            </a:r>
            <a:br>
              <a:rPr lang="en-US" sz="2400" dirty="0" smtClean="0"/>
            </a:br>
            <a:endParaRPr lang="en-US" sz="2400" dirty="0" smtClean="0"/>
          </a:p>
          <a:p>
            <a:pPr lvl="1"/>
            <a:r>
              <a:rPr lang="en-US" sz="2000" dirty="0" smtClean="0"/>
              <a:t>All Joomla, Drupal and </a:t>
            </a:r>
            <a:r>
              <a:rPr lang="en-US" sz="2000" dirty="0" err="1" smtClean="0"/>
              <a:t>Wordpress</a:t>
            </a:r>
            <a:r>
              <a:rPr lang="en-US" sz="2000" dirty="0" smtClean="0"/>
              <a:t> are open-source software, each developed and maintained by a community of thousands, and all are free to download and use.</a:t>
            </a:r>
            <a:br>
              <a:rPr lang="en-US" sz="2000" dirty="0" smtClean="0"/>
            </a:br>
            <a:r>
              <a:rPr lang="en-US" sz="2000" dirty="0" smtClean="0"/>
              <a:t> </a:t>
            </a:r>
          </a:p>
          <a:p>
            <a:pPr lvl="1"/>
            <a:r>
              <a:rPr lang="en-US" sz="2000" dirty="0" smtClean="0"/>
              <a:t>The open-source format means that their platforms are continuously being improved to support new Internet technologies, and basic functions can be continuously enhanced with an ever-expanding array of add-ons, contributed from their respective communities.</a:t>
            </a:r>
            <a:endParaRPr lang="en-US" sz="2000" dirty="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https://support.rackspace.com/how-to/cms-comparison-drupal-joomla-and-wordpress/</a:t>
            </a:r>
            <a:endParaRPr lang="en-US" sz="1000" dirty="0"/>
          </a:p>
        </p:txBody>
      </p:sp>
    </p:spTree>
    <p:extLst>
      <p:ext uri="{BB962C8B-B14F-4D97-AF65-F5344CB8AC3E}">
        <p14:creationId xmlns:p14="http://schemas.microsoft.com/office/powerpoint/2010/main" val="291823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r>
              <a:rPr lang="en-US" sz="3600" dirty="0" smtClean="0"/>
              <a:t>CMS Comparison: </a:t>
            </a:r>
            <a:r>
              <a:rPr lang="en-US" sz="3600" dirty="0" err="1" smtClean="0"/>
              <a:t>Joomla</a:t>
            </a:r>
            <a:r>
              <a:rPr lang="en-US" sz="3600" dirty="0" smtClean="0"/>
              <a:t>, </a:t>
            </a:r>
            <a:r>
              <a:rPr lang="en-US" sz="3600" dirty="0" err="1" smtClean="0"/>
              <a:t>Drupal</a:t>
            </a:r>
            <a:r>
              <a:rPr lang="en-US" sz="3600" dirty="0" smtClean="0"/>
              <a:t> and </a:t>
            </a:r>
            <a:r>
              <a:rPr lang="en-US" sz="3600" dirty="0" err="1" smtClean="0"/>
              <a:t>Wordpress</a:t>
            </a:r>
            <a:endParaRPr lang="en-US" altLang="en-US" sz="4000" dirty="0" smtClean="0"/>
          </a:p>
        </p:txBody>
      </p:sp>
      <p:sp>
        <p:nvSpPr>
          <p:cNvPr id="4101" name="Rectangle 3"/>
          <p:cNvSpPr>
            <a:spLocks noGrp="1" noChangeArrowheads="1"/>
          </p:cNvSpPr>
          <p:nvPr>
            <p:ph type="body" idx="1"/>
          </p:nvPr>
        </p:nvSpPr>
        <p:spPr/>
        <p:txBody>
          <a:bodyPr>
            <a:normAutofit/>
          </a:bodyPr>
          <a:lstStyle/>
          <a:p>
            <a:r>
              <a:rPr lang="en-US" sz="2400" dirty="0" smtClean="0"/>
              <a:t>Your choice depends on your goals, technical expertise, budget and what you want the site to </a:t>
            </a:r>
            <a:r>
              <a:rPr lang="en-US" sz="2400" smtClean="0"/>
              <a:t>do.</a:t>
            </a:r>
            <a:br>
              <a:rPr lang="en-US" sz="2400" smtClean="0"/>
            </a:br>
            <a:endParaRPr lang="en-US" sz="2400" dirty="0" smtClean="0"/>
          </a:p>
          <a:p>
            <a:pPr lvl="1"/>
            <a:r>
              <a:rPr lang="en-US" sz="2100" dirty="0" smtClean="0"/>
              <a:t>For a simple blog or brochure-type site, </a:t>
            </a:r>
            <a:r>
              <a:rPr lang="en-US" sz="2100" dirty="0" err="1" smtClean="0">
                <a:hlinkClick r:id="rId2"/>
              </a:rPr>
              <a:t>WordPress</a:t>
            </a:r>
            <a:r>
              <a:rPr lang="en-US" sz="2100" dirty="0" smtClean="0"/>
              <a:t> could be the best choice (while very friendly for non-developers, it’s a flexible platform also capable of creating very complex sites).</a:t>
            </a:r>
          </a:p>
          <a:p>
            <a:pPr lvl="1"/>
            <a:r>
              <a:rPr lang="en-US" sz="2100" dirty="0" smtClean="0"/>
              <a:t>For a complex, highly customized site requiring scalability and complex content organization, </a:t>
            </a:r>
            <a:r>
              <a:rPr lang="en-US" sz="2100" dirty="0" err="1" smtClean="0">
                <a:hlinkClick r:id="rId3"/>
              </a:rPr>
              <a:t>Drupal</a:t>
            </a:r>
            <a:r>
              <a:rPr lang="en-US" sz="2100" dirty="0" smtClean="0"/>
              <a:t> might be the best choice.</a:t>
            </a:r>
          </a:p>
          <a:p>
            <a:pPr lvl="1"/>
            <a:r>
              <a:rPr lang="en-US" sz="2100" dirty="0" smtClean="0"/>
              <a:t>For something in between that has an easier learning curve, </a:t>
            </a:r>
            <a:r>
              <a:rPr lang="en-US" sz="2100" dirty="0" err="1" smtClean="0">
                <a:hlinkClick r:id="rId4"/>
              </a:rPr>
              <a:t>Joomla</a:t>
            </a:r>
            <a:r>
              <a:rPr lang="en-US" sz="2100" dirty="0" smtClean="0"/>
              <a:t> might be the answer.</a:t>
            </a:r>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https://support.rackspace.com/how-to/cms-comparison-drupal-joomla-and-wordpress/</a:t>
            </a:r>
            <a:endParaRPr lang="en-US" sz="1000" dirty="0"/>
          </a:p>
        </p:txBody>
      </p:sp>
    </p:spTree>
    <p:extLst>
      <p:ext uri="{BB962C8B-B14F-4D97-AF65-F5344CB8AC3E}">
        <p14:creationId xmlns:p14="http://schemas.microsoft.com/office/powerpoint/2010/main" val="2918231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r>
              <a:rPr lang="en-US" sz="3600" dirty="0" smtClean="0"/>
              <a:t>CMS Comparison: </a:t>
            </a:r>
            <a:r>
              <a:rPr lang="en-US" sz="3600" dirty="0" err="1" smtClean="0"/>
              <a:t>Joomla</a:t>
            </a:r>
            <a:r>
              <a:rPr lang="en-US" sz="3600" dirty="0" smtClean="0"/>
              <a:t>, </a:t>
            </a:r>
            <a:r>
              <a:rPr lang="en-US" sz="3600" dirty="0" err="1" smtClean="0"/>
              <a:t>Drupal</a:t>
            </a:r>
            <a:r>
              <a:rPr lang="en-US" sz="3600" dirty="0" smtClean="0"/>
              <a:t> and </a:t>
            </a:r>
            <a:r>
              <a:rPr lang="en-US" sz="3600" dirty="0" err="1" smtClean="0"/>
              <a:t>Wordpress</a:t>
            </a:r>
            <a:endParaRPr lang="en-US" altLang="en-US" sz="4000" dirty="0" smtClean="0"/>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https://support.rackspace.com/how-to/cms-comparison-drupal-joomla-and-wordpress/</a:t>
            </a:r>
            <a:endParaRPr lang="en-US" sz="1000" dirty="0"/>
          </a:p>
        </p:txBody>
      </p:sp>
      <p:graphicFrame>
        <p:nvGraphicFramePr>
          <p:cNvPr id="6" name="Table 5"/>
          <p:cNvGraphicFramePr>
            <a:graphicFrameLocks noGrp="1"/>
          </p:cNvGraphicFramePr>
          <p:nvPr>
            <p:extLst>
              <p:ext uri="{D42A27DB-BD31-4B8C-83A1-F6EECF244321}">
                <p14:modId xmlns:p14="http://schemas.microsoft.com/office/powerpoint/2010/main" val="2777661891"/>
              </p:ext>
            </p:extLst>
          </p:nvPr>
        </p:nvGraphicFramePr>
        <p:xfrm>
          <a:off x="602672" y="1397000"/>
          <a:ext cx="8343900" cy="4153096"/>
        </p:xfrm>
        <a:graphic>
          <a:graphicData uri="http://schemas.openxmlformats.org/drawingml/2006/table">
            <a:tbl>
              <a:tblPr/>
              <a:tblGrid>
                <a:gridCol w="2085975"/>
                <a:gridCol w="2085975"/>
                <a:gridCol w="2085975"/>
                <a:gridCol w="2085975"/>
              </a:tblGrid>
              <a:tr h="125046">
                <a:tc>
                  <a:txBody>
                    <a:bodyPr/>
                    <a:lstStyle/>
                    <a:p>
                      <a:endParaRPr lang="en-US" sz="1200" dirty="0"/>
                    </a:p>
                  </a:txBody>
                  <a:tcPr marL="31262" marR="31262" marT="15631" marB="15631" anchor="ctr">
                    <a:lnL>
                      <a:noFill/>
                    </a:lnL>
                    <a:lnR>
                      <a:noFill/>
                    </a:lnR>
                    <a:lnT>
                      <a:noFill/>
                    </a:lnT>
                    <a:lnB>
                      <a:noFill/>
                    </a:lnB>
                  </a:tcPr>
                </a:tc>
                <a:tc>
                  <a:txBody>
                    <a:bodyPr/>
                    <a:lstStyle/>
                    <a:p>
                      <a:r>
                        <a:rPr lang="en-US" sz="1200" b="1"/>
                        <a:t>Drupal</a:t>
                      </a:r>
                      <a:endParaRPr lang="en-US" sz="1200"/>
                    </a:p>
                  </a:txBody>
                  <a:tcPr marL="31262" marR="31262" marT="15631" marB="15631" anchor="ctr">
                    <a:lnL>
                      <a:noFill/>
                    </a:lnL>
                    <a:lnR>
                      <a:noFill/>
                    </a:lnR>
                    <a:lnT>
                      <a:noFill/>
                    </a:lnT>
                    <a:lnB>
                      <a:noFill/>
                    </a:lnB>
                  </a:tcPr>
                </a:tc>
                <a:tc>
                  <a:txBody>
                    <a:bodyPr/>
                    <a:lstStyle/>
                    <a:p>
                      <a:r>
                        <a:rPr lang="en-US" sz="1200" b="1"/>
                        <a:t>Joomla</a:t>
                      </a:r>
                      <a:endParaRPr lang="en-US" sz="1200"/>
                    </a:p>
                  </a:txBody>
                  <a:tcPr marL="31262" marR="31262" marT="15631" marB="15631" anchor="ctr">
                    <a:lnL>
                      <a:noFill/>
                    </a:lnL>
                    <a:lnR>
                      <a:noFill/>
                    </a:lnR>
                    <a:lnT>
                      <a:noFill/>
                    </a:lnT>
                    <a:lnB>
                      <a:noFill/>
                    </a:lnB>
                  </a:tcPr>
                </a:tc>
                <a:tc>
                  <a:txBody>
                    <a:bodyPr/>
                    <a:lstStyle/>
                    <a:p>
                      <a:r>
                        <a:rPr lang="en-US" sz="1200" b="1"/>
                        <a:t>WordPress</a:t>
                      </a:r>
                      <a:endParaRPr lang="en-US" sz="1200"/>
                    </a:p>
                  </a:txBody>
                  <a:tcPr marL="31262" marR="31262" marT="15631" marB="15631" anchor="ctr">
                    <a:lnL>
                      <a:noFill/>
                    </a:lnL>
                    <a:lnR>
                      <a:noFill/>
                    </a:lnR>
                    <a:lnT>
                      <a:noFill/>
                    </a:lnT>
                    <a:lnB>
                      <a:noFill/>
                    </a:lnB>
                  </a:tcPr>
                </a:tc>
              </a:tr>
              <a:tr h="218831">
                <a:tc>
                  <a:txBody>
                    <a:bodyPr/>
                    <a:lstStyle/>
                    <a:p>
                      <a:r>
                        <a:rPr lang="en-US" sz="1200" b="1"/>
                        <a:t>Homepage</a:t>
                      </a:r>
                      <a:endParaRPr lang="en-US" sz="1200"/>
                    </a:p>
                  </a:txBody>
                  <a:tcPr marL="31262" marR="31262" marT="15631" marB="15631" anchor="ctr">
                    <a:lnL>
                      <a:noFill/>
                    </a:lnL>
                    <a:lnR>
                      <a:noFill/>
                    </a:lnR>
                    <a:lnT>
                      <a:noFill/>
                    </a:lnT>
                    <a:lnB>
                      <a:noFill/>
                    </a:lnB>
                  </a:tcPr>
                </a:tc>
                <a:tc>
                  <a:txBody>
                    <a:bodyPr/>
                    <a:lstStyle/>
                    <a:p>
                      <a:r>
                        <a:rPr lang="en-US" sz="1200">
                          <a:hlinkClick r:id="rId2"/>
                        </a:rPr>
                        <a:t>www.drupal.org</a:t>
                      </a:r>
                      <a:endParaRPr lang="en-US" sz="1200"/>
                    </a:p>
                  </a:txBody>
                  <a:tcPr marL="31262" marR="31262" marT="15631" marB="15631" anchor="ctr">
                    <a:lnL>
                      <a:noFill/>
                    </a:lnL>
                    <a:lnR>
                      <a:noFill/>
                    </a:lnR>
                    <a:lnT>
                      <a:noFill/>
                    </a:lnT>
                    <a:lnB>
                      <a:noFill/>
                    </a:lnB>
                  </a:tcPr>
                </a:tc>
                <a:tc>
                  <a:txBody>
                    <a:bodyPr/>
                    <a:lstStyle/>
                    <a:p>
                      <a:r>
                        <a:rPr lang="en-US" sz="1200">
                          <a:hlinkClick r:id="rId3"/>
                        </a:rPr>
                        <a:t>www.joomla.org</a:t>
                      </a:r>
                      <a:endParaRPr lang="en-US" sz="1200"/>
                    </a:p>
                  </a:txBody>
                  <a:tcPr marL="31262" marR="31262" marT="15631" marB="15631" anchor="ctr">
                    <a:lnL>
                      <a:noFill/>
                    </a:lnL>
                    <a:lnR>
                      <a:noFill/>
                    </a:lnR>
                    <a:lnT>
                      <a:noFill/>
                    </a:lnT>
                    <a:lnB>
                      <a:noFill/>
                    </a:lnB>
                  </a:tcPr>
                </a:tc>
                <a:tc>
                  <a:txBody>
                    <a:bodyPr/>
                    <a:lstStyle/>
                    <a:p>
                      <a:r>
                        <a:rPr lang="en-US" sz="1200">
                          <a:hlinkClick r:id="rId4"/>
                        </a:rPr>
                        <a:t>www.wordpress.org</a:t>
                      </a:r>
                      <a:endParaRPr lang="en-US" sz="1200"/>
                    </a:p>
                  </a:txBody>
                  <a:tcPr marL="31262" marR="31262" marT="15631" marB="15631" anchor="ctr">
                    <a:lnL>
                      <a:noFill/>
                    </a:lnL>
                    <a:lnR>
                      <a:noFill/>
                    </a:lnR>
                    <a:lnT>
                      <a:noFill/>
                    </a:lnT>
                    <a:lnB>
                      <a:noFill/>
                    </a:lnB>
                  </a:tcPr>
                </a:tc>
              </a:tr>
              <a:tr h="2000738">
                <a:tc>
                  <a:txBody>
                    <a:bodyPr/>
                    <a:lstStyle/>
                    <a:p>
                      <a:r>
                        <a:rPr lang="en-US" sz="1200" b="1"/>
                        <a:t>About</a:t>
                      </a:r>
                      <a:endParaRPr lang="en-US" sz="1200"/>
                    </a:p>
                  </a:txBody>
                  <a:tcPr marL="31262" marR="31262" marT="15631" marB="15631" anchor="ctr">
                    <a:lnL>
                      <a:noFill/>
                    </a:lnL>
                    <a:lnR>
                      <a:noFill/>
                    </a:lnR>
                    <a:lnT>
                      <a:noFill/>
                    </a:lnT>
                    <a:lnB>
                      <a:noFill/>
                    </a:lnB>
                  </a:tcPr>
                </a:tc>
                <a:tc>
                  <a:txBody>
                    <a:bodyPr/>
                    <a:lstStyle/>
                    <a:p>
                      <a:r>
                        <a:rPr lang="en-US" sz="1200"/>
                        <a:t>Drupal is a powerful, developer-friendly tool for building complex sites. Like most powerful tools, it requires some expertise and experience to operate.</a:t>
                      </a:r>
                    </a:p>
                  </a:txBody>
                  <a:tcPr marL="31262" marR="31262" marT="15631" marB="15631" anchor="ctr">
                    <a:lnL>
                      <a:noFill/>
                    </a:lnL>
                    <a:lnR>
                      <a:noFill/>
                    </a:lnR>
                    <a:lnT>
                      <a:noFill/>
                    </a:lnT>
                    <a:lnB>
                      <a:noFill/>
                    </a:lnB>
                  </a:tcPr>
                </a:tc>
                <a:tc>
                  <a:txBody>
                    <a:bodyPr/>
                    <a:lstStyle/>
                    <a:p>
                      <a:r>
                        <a:rPr lang="en-US" sz="1200"/>
                        <a:t>Joomla offers a platform between the developer-oriented, extensive capabilities of Drupal and the user-friendly but more complex site development options that WordPress offers.</a:t>
                      </a:r>
                    </a:p>
                  </a:txBody>
                  <a:tcPr marL="31262" marR="31262" marT="15631" marB="15631" anchor="ctr">
                    <a:lnL>
                      <a:noFill/>
                    </a:lnL>
                    <a:lnR>
                      <a:noFill/>
                    </a:lnR>
                    <a:lnT>
                      <a:noFill/>
                    </a:lnT>
                    <a:lnB>
                      <a:noFill/>
                    </a:lnB>
                  </a:tcPr>
                </a:tc>
                <a:tc>
                  <a:txBody>
                    <a:bodyPr/>
                    <a:lstStyle/>
                    <a:p>
                      <a:r>
                        <a:rPr lang="en-US" sz="1200" dirty="0"/>
                        <a:t>WordPress began as an innovative, easy-to-use blogging platform. With an ever-increasing repertoire of themes, plugins and widgets, this CMS is also widely used for other website formats also.</a:t>
                      </a:r>
                    </a:p>
                  </a:txBody>
                  <a:tcPr marL="31262" marR="31262" marT="15631" marB="15631" anchor="ctr">
                    <a:lnL>
                      <a:noFill/>
                    </a:lnL>
                    <a:lnR>
                      <a:noFill/>
                    </a:lnR>
                    <a:lnT>
                      <a:noFill/>
                    </a:lnT>
                    <a:lnB>
                      <a:noFill/>
                    </a:lnB>
                  </a:tcPr>
                </a:tc>
              </a:tr>
              <a:tr h="1719385">
                <a:tc>
                  <a:txBody>
                    <a:bodyPr/>
                    <a:lstStyle/>
                    <a:p>
                      <a:r>
                        <a:rPr lang="en-US" sz="1200" b="1"/>
                        <a:t>Example sites</a:t>
                      </a:r>
                      <a:endParaRPr lang="en-US" sz="1200"/>
                    </a:p>
                  </a:txBody>
                  <a:tcPr marL="31262" marR="31262" marT="15631" marB="15631" anchor="ctr">
                    <a:lnL>
                      <a:noFill/>
                    </a:lnL>
                    <a:lnR>
                      <a:noFill/>
                    </a:lnR>
                    <a:lnT>
                      <a:noFill/>
                    </a:lnT>
                    <a:lnB>
                      <a:noFill/>
                    </a:lnB>
                  </a:tcPr>
                </a:tc>
                <a:tc>
                  <a:txBody>
                    <a:bodyPr/>
                    <a:lstStyle/>
                    <a:p>
                      <a:r>
                        <a:rPr lang="en-US" sz="1200"/>
                        <a:t>Community Portal: </a:t>
                      </a:r>
                      <a:r>
                        <a:rPr lang="en-US" sz="1200">
                          <a:hlinkClick r:id="rId5"/>
                        </a:rPr>
                        <a:t>Fast Company</a:t>
                      </a:r>
                      <a:r>
                        <a:rPr lang="en-US" sz="1200"/>
                        <a:t>, </a:t>
                      </a:r>
                      <a:r>
                        <a:rPr lang="en-US" sz="1200">
                          <a:hlinkClick r:id="rId6"/>
                        </a:rPr>
                        <a:t>Team Sugar</a:t>
                      </a:r>
                      <a:endParaRPr lang="en-US" sz="1200"/>
                    </a:p>
                  </a:txBody>
                  <a:tcPr marL="31262" marR="31262" marT="15631" marB="15631" anchor="ctr">
                    <a:lnL>
                      <a:noFill/>
                    </a:lnL>
                    <a:lnR>
                      <a:noFill/>
                    </a:lnR>
                    <a:lnT>
                      <a:noFill/>
                    </a:lnT>
                    <a:lnB>
                      <a:noFill/>
                    </a:lnB>
                  </a:tcPr>
                </a:tc>
                <a:tc>
                  <a:txBody>
                    <a:bodyPr/>
                    <a:lstStyle/>
                    <a:p>
                      <a:r>
                        <a:rPr lang="en-US" sz="1200" dirty="0"/>
                        <a:t>Education: </a:t>
                      </a:r>
                      <a:r>
                        <a:rPr lang="en-US" sz="1200" dirty="0">
                          <a:hlinkClick r:id="rId7"/>
                        </a:rPr>
                        <a:t>Harvard University</a:t>
                      </a:r>
                      <a:r>
                        <a:rPr lang="en-US" sz="1200" dirty="0"/>
                        <a:t/>
                      </a:r>
                      <a:br>
                        <a:rPr lang="en-US" sz="1200" dirty="0"/>
                      </a:br>
                      <a:r>
                        <a:rPr lang="en-US" sz="1200" dirty="0"/>
                        <a:t>Restaurant: </a:t>
                      </a:r>
                      <a:r>
                        <a:rPr lang="en-US" sz="1200" dirty="0">
                          <a:hlinkClick r:id="rId8"/>
                        </a:rPr>
                        <a:t>IHOP</a:t>
                      </a:r>
                      <a:endParaRPr lang="en-US" sz="1200" dirty="0"/>
                    </a:p>
                  </a:txBody>
                  <a:tcPr marL="31262" marR="31262" marT="15631" marB="15631" anchor="ctr">
                    <a:lnL>
                      <a:noFill/>
                    </a:lnL>
                    <a:lnR>
                      <a:noFill/>
                    </a:lnR>
                    <a:lnT>
                      <a:noFill/>
                    </a:lnT>
                    <a:lnB>
                      <a:noFill/>
                    </a:lnB>
                  </a:tcPr>
                </a:tc>
                <a:tc>
                  <a:txBody>
                    <a:bodyPr/>
                    <a:lstStyle/>
                    <a:p>
                      <a:r>
                        <a:rPr lang="en-US" sz="1200" dirty="0" smtClean="0"/>
                        <a:t>Education:</a:t>
                      </a:r>
                    </a:p>
                    <a:p>
                      <a:r>
                        <a:rPr lang="en-US" sz="1200" b="1" dirty="0" smtClean="0">
                          <a:hlinkClick r:id="rId9"/>
                        </a:rPr>
                        <a:t>Hunter </a:t>
                      </a:r>
                      <a:r>
                        <a:rPr kumimoji="0" lang="en-US" sz="1200" b="1" kern="1200" dirty="0" smtClean="0">
                          <a:solidFill>
                            <a:schemeClr val="tx1"/>
                          </a:solidFill>
                          <a:latin typeface="+mn-lt"/>
                          <a:ea typeface="+mn-ea"/>
                          <a:cs typeface="+mn-cs"/>
                          <a:hlinkClick r:id="rId9"/>
                        </a:rPr>
                        <a:t>Business School</a:t>
                      </a:r>
                      <a:endParaRPr kumimoji="0" lang="en-US" sz="1200" b="1" kern="1200" dirty="0" smtClean="0">
                        <a:solidFill>
                          <a:schemeClr val="tx1"/>
                        </a:solidFill>
                        <a:latin typeface="+mn-lt"/>
                        <a:ea typeface="+mn-ea"/>
                        <a:cs typeface="+mn-cs"/>
                      </a:endParaRPr>
                    </a:p>
                    <a:p>
                      <a:r>
                        <a:rPr lang="en-US" sz="1200" dirty="0" smtClean="0">
                          <a:hlinkClick r:id="rId10"/>
                        </a:rPr>
                        <a:t>NASA Ames Research Center</a:t>
                      </a:r>
                      <a:endParaRPr lang="en-US" sz="1200" dirty="0" smtClean="0"/>
                    </a:p>
                    <a:p>
                      <a:r>
                        <a:rPr lang="en-US" sz="1200" dirty="0" smtClean="0"/>
                        <a:t>Social </a:t>
                      </a:r>
                      <a:r>
                        <a:rPr lang="en-US" sz="1200" dirty="0"/>
                        <a:t>Networking: </a:t>
                      </a:r>
                      <a:r>
                        <a:rPr lang="en-US" sz="1200" dirty="0">
                          <a:hlinkClick r:id="rId11"/>
                        </a:rPr>
                        <a:t>PlayStation Blog</a:t>
                      </a:r>
                      <a:r>
                        <a:rPr lang="en-US" sz="1200" dirty="0"/>
                        <a:t/>
                      </a:r>
                      <a:br>
                        <a:rPr lang="en-US" sz="1200" dirty="0"/>
                      </a:br>
                      <a:r>
                        <a:rPr lang="en-US" sz="1200" dirty="0"/>
                        <a:t>News Publishing: </a:t>
                      </a:r>
                      <a:endParaRPr lang="en-US" sz="1200" dirty="0" smtClean="0"/>
                    </a:p>
                    <a:p>
                      <a:r>
                        <a:rPr lang="en-US" sz="1200" dirty="0" smtClean="0">
                          <a:hlinkClick r:id="rId12"/>
                        </a:rPr>
                        <a:t>CNN Money</a:t>
                      </a:r>
                      <a:r>
                        <a:rPr lang="en-US" sz="1200" dirty="0"/>
                        <a:t/>
                      </a:r>
                      <a:br>
                        <a:rPr lang="en-US" sz="1200" dirty="0"/>
                      </a:br>
                      <a:r>
                        <a:rPr lang="en-US" sz="1200" dirty="0" smtClean="0">
                          <a:hlinkClick r:id="rId13"/>
                        </a:rPr>
                        <a:t>The </a:t>
                      </a:r>
                      <a:r>
                        <a:rPr lang="en-US" sz="1200" dirty="0">
                          <a:hlinkClick r:id="rId13"/>
                        </a:rPr>
                        <a:t>New York Observer</a:t>
                      </a:r>
                      <a:endParaRPr lang="en-US" sz="1200" dirty="0"/>
                    </a:p>
                  </a:txBody>
                  <a:tcPr marL="31262" marR="31262" marT="15631" marB="15631" anchor="ctr">
                    <a:lnL>
                      <a:noFill/>
                    </a:lnL>
                    <a:lnR>
                      <a:noFill/>
                    </a:lnR>
                    <a:lnT>
                      <a:noFill/>
                    </a:lnT>
                    <a:lnB>
                      <a:noFill/>
                    </a:lnB>
                  </a:tcPr>
                </a:tc>
              </a:tr>
            </a:tbl>
          </a:graphicData>
        </a:graphic>
      </p:graphicFrame>
    </p:spTree>
    <p:extLst>
      <p:ext uri="{BB962C8B-B14F-4D97-AF65-F5344CB8AC3E}">
        <p14:creationId xmlns:p14="http://schemas.microsoft.com/office/powerpoint/2010/main" val="2918231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nter_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Hunter_170_Template.potx" id="{D540E2B1-6832-440B-B78E-E6989C477B3F}" vid="{DA608222-8E34-4D03-B81E-DE9099E94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Hunter_180_Template</Template>
  <TotalTime>272</TotalTime>
  <Words>931</Words>
  <Application>Microsoft Office PowerPoint</Application>
  <PresentationFormat>On-screen Show (4:3)</PresentationFormat>
  <Paragraphs>108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Hunter_Theme</vt:lpstr>
      <vt:lpstr>Introduction to Content Management Systems</vt:lpstr>
      <vt:lpstr>Defining CMS</vt:lpstr>
      <vt:lpstr>Social Networking Services: What do they have in common with CMS?</vt:lpstr>
      <vt:lpstr>Main Features of Web CMS </vt:lpstr>
      <vt:lpstr>Pro’s and Con’s of CMS</vt:lpstr>
      <vt:lpstr>Major Content Management Systems</vt:lpstr>
      <vt:lpstr>CMS Comparison: Joomla, Drupal and Wordpress</vt:lpstr>
      <vt:lpstr>CMS Comparison: Joomla, Drupal and Wordpress</vt:lpstr>
      <vt:lpstr>CMS Comparison: Joomla, Drupal and Wordpress</vt:lpstr>
      <vt:lpstr>CMS Comparison: Ease of Use</vt:lpstr>
      <vt:lpstr>CMS Comparison: Features</vt:lpstr>
      <vt:lpstr>CMS Comparison: Best Use Cases</vt:lpstr>
      <vt:lpstr>Exercise</vt:lpstr>
      <vt:lpstr>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MySQL</dc:title>
  <dc:creator>Windows User</dc:creator>
  <cp:lastModifiedBy>George McRedmond</cp:lastModifiedBy>
  <cp:revision>161</cp:revision>
  <dcterms:created xsi:type="dcterms:W3CDTF">2016-10-12T01:09:42Z</dcterms:created>
  <dcterms:modified xsi:type="dcterms:W3CDTF">2017-10-03T13:01:27Z</dcterms:modified>
</cp:coreProperties>
</file>