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62" r:id="rId3"/>
    <p:sldId id="266" r:id="rId4"/>
    <p:sldId id="267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E2D0B-A3BE-4B7E-B57F-50E93C7825C4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12/14/2016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gentocommerce.com/magento-conne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magent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entocommerce.com/magento-connect/" TargetMode="External"/><Relationship Id="rId2" Type="http://schemas.openxmlformats.org/officeDocument/2006/relationships/hyperlink" Target="https://marketplace.magent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magento.com/customer/accessKeys/lis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2.magento.com/rs/magentosoftware/images/InstallingMagentoConnectExtensions4%200.pdf" TargetMode="External"/><Relationship Id="rId2" Type="http://schemas.openxmlformats.org/officeDocument/2006/relationships/hyperlink" Target="http://docs.magento.com/marketplace/user_guide/quick-tour/install-exten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ygigs.wordpress.com/2015/11/19/running-magento-2-cron-under-windows-xampp/" TargetMode="External"/><Relationship Id="rId5" Type="http://schemas.openxmlformats.org/officeDocument/2006/relationships/hyperlink" Target="https://mage2.pro/t/topic/988" TargetMode="External"/><Relationship Id="rId4" Type="http://schemas.openxmlformats.org/officeDocument/2006/relationships/hyperlink" Target="https://community.magent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e-Commerce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Having extensive selection of extensions is a critical component for open-source platform. Access to thousands of extensions for almost every business case is one of the greatest advantages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</a:t>
            </a:r>
            <a:r>
              <a:rPr lang="en-US" sz="1400" dirty="0" err="1" smtClean="0"/>
              <a:t>eCommerce</a:t>
            </a:r>
            <a:r>
              <a:rPr lang="en-US" sz="1400" dirty="0" smtClean="0"/>
              <a:t> – it makes much cheaper and faster for online retailers to build functionality that isn’t available in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out of the box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According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Inc., </a:t>
            </a:r>
            <a:r>
              <a:rPr lang="en-US" sz="1400" dirty="0" err="1" smtClean="0">
                <a:hlinkClick r:id="rId2"/>
              </a:rPr>
              <a:t>Magento</a:t>
            </a:r>
            <a:r>
              <a:rPr lang="en-US" sz="1400" dirty="0" smtClean="0">
                <a:hlinkClick r:id="rId2"/>
              </a:rPr>
              <a:t> </a:t>
            </a:r>
            <a:r>
              <a:rPr lang="en-US" sz="1400" dirty="0" smtClean="0">
                <a:hlinkClick r:id="rId2"/>
              </a:rPr>
              <a:t>Connect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2"/>
              </a:rPr>
              <a:t>https://www.magentocommerce.com/magento-connect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 is </a:t>
            </a:r>
            <a:r>
              <a:rPr lang="en-US" sz="1400" dirty="0" smtClean="0"/>
              <a:t>the largest </a:t>
            </a:r>
            <a:r>
              <a:rPr lang="en-US" sz="1400" dirty="0" err="1" smtClean="0"/>
              <a:t>eCommerce</a:t>
            </a:r>
            <a:r>
              <a:rPr lang="en-US" sz="1400" dirty="0" smtClean="0"/>
              <a:t> application marketplace in the world.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exists from very early days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. It grew in terms of number of the extensions available along with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platform and at the moment accounts 9,700 solutions from 3rd party developers.</a:t>
            </a:r>
          </a:p>
          <a:p>
            <a:r>
              <a:rPr lang="en-US" sz="1400" dirty="0" smtClean="0"/>
              <a:t>The extensions at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are split to the next categories:</a:t>
            </a:r>
          </a:p>
          <a:p>
            <a:pPr lvl="1"/>
            <a:r>
              <a:rPr lang="en-US" sz="1200" dirty="0" smtClean="0"/>
              <a:t>Themes or sets of front-end templates</a:t>
            </a:r>
          </a:p>
          <a:p>
            <a:pPr lvl="1"/>
            <a:r>
              <a:rPr lang="en-US" sz="1200" dirty="0" smtClean="0"/>
              <a:t>Customer experience</a:t>
            </a:r>
          </a:p>
          <a:p>
            <a:pPr lvl="1"/>
            <a:r>
              <a:rPr lang="en-US" sz="1200" dirty="0" smtClean="0"/>
              <a:t>Site Management</a:t>
            </a:r>
          </a:p>
          <a:p>
            <a:pPr lvl="1"/>
            <a:r>
              <a:rPr lang="en-US" sz="1200" dirty="0" smtClean="0"/>
              <a:t>Integrations</a:t>
            </a:r>
          </a:p>
          <a:p>
            <a:pPr lvl="1"/>
            <a:r>
              <a:rPr lang="en-US" sz="1200" dirty="0" smtClean="0"/>
              <a:t>Marketing</a:t>
            </a:r>
          </a:p>
          <a:p>
            <a:pPr lvl="1"/>
            <a:r>
              <a:rPr lang="en-US" sz="1200" dirty="0" smtClean="0"/>
              <a:t>Utilities</a:t>
            </a:r>
          </a:p>
          <a:p>
            <a:r>
              <a:rPr lang="en-US" sz="1400" dirty="0" smtClean="0"/>
              <a:t>Each category has sub-categories that helps merchants to narrow the search. There is also a text search available that may help you to find extension you need.</a:t>
            </a:r>
          </a:p>
          <a:p>
            <a:r>
              <a:rPr lang="en-US" sz="1400" dirty="0" smtClean="0"/>
              <a:t>Many of the extensions are free.</a:t>
            </a:r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https://magenable.com.au/magento-ecommerce/magento-connect-vs-magento-marketplace-comparison/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While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is a cornerstone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success, it was </a:t>
            </a:r>
            <a:r>
              <a:rPr lang="en-US" sz="1400" dirty="0" err="1" smtClean="0"/>
              <a:t>criticised</a:t>
            </a:r>
            <a:r>
              <a:rPr lang="en-US" sz="1400" dirty="0" smtClean="0"/>
              <a:t> for too low barriers to entry, leading to low quality extensions flooding the system. Some merchants, especially who lack development expertise had serious problems installing that low quality extensions.</a:t>
            </a:r>
          </a:p>
          <a:p>
            <a:r>
              <a:rPr lang="en-US" sz="1400" dirty="0" err="1" smtClean="0"/>
              <a:t>Magento</a:t>
            </a:r>
            <a:r>
              <a:rPr lang="en-US" sz="1400" dirty="0" smtClean="0"/>
              <a:t> provides minimal quality control of the extensions listed on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Connect, more relying on self-regulation – users who install extensions rate (from 1 to 5 stars) and provide feedback to them, hence helping other merchants to make the decision.</a:t>
            </a:r>
          </a:p>
          <a:p>
            <a:r>
              <a:rPr lang="en-US" sz="1400" dirty="0" smtClean="0"/>
              <a:t>Another problem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was hacked popularity score: some not really great extension vendors cheating the system to inflate the popularity score of their product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Critique of </a:t>
            </a:r>
            <a:r>
              <a:rPr lang="en-US" dirty="0" err="1" smtClean="0"/>
              <a:t>Magento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https://magenable.com.au/magento-ecommerce/magento-connect-vs-magento-marketplace-comparison/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To address </a:t>
            </a:r>
            <a:r>
              <a:rPr lang="en-US" sz="1400" dirty="0" smtClean="0"/>
              <a:t>the </a:t>
            </a:r>
            <a:r>
              <a:rPr lang="en-US" sz="1400" dirty="0" smtClean="0"/>
              <a:t>issues </a:t>
            </a:r>
            <a:r>
              <a:rPr lang="en-US" sz="1400" dirty="0" smtClean="0"/>
              <a:t>with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and </a:t>
            </a:r>
            <a:r>
              <a:rPr lang="en-US" sz="1400" dirty="0" smtClean="0"/>
              <a:t>apparently to get share of financial flows after getting acquired by private equity firm,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Inc. introduced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Marketplace (</a:t>
            </a:r>
            <a:r>
              <a:rPr lang="en-US" sz="1400" dirty="0" smtClean="0">
                <a:hlinkClick r:id="rId2"/>
              </a:rPr>
              <a:t>https://marketplace.magento.com</a:t>
            </a:r>
            <a:r>
              <a:rPr lang="en-US" sz="1400" dirty="0" smtClean="0"/>
              <a:t>) in </a:t>
            </a:r>
            <a:r>
              <a:rPr lang="en-US" sz="1400" dirty="0" smtClean="0"/>
              <a:t>2016</a:t>
            </a:r>
            <a:r>
              <a:rPr lang="en-US" sz="1400" dirty="0" smtClean="0"/>
              <a:t>.</a:t>
            </a:r>
          </a:p>
          <a:p>
            <a:r>
              <a:rPr lang="en-US" sz="1400" b="1" dirty="0" err="1" smtClean="0"/>
              <a:t>Magento</a:t>
            </a:r>
            <a:r>
              <a:rPr lang="en-US" sz="1400" b="1" dirty="0" smtClean="0"/>
              <a:t> Marketplace </a:t>
            </a:r>
            <a:r>
              <a:rPr lang="en-US" sz="1400" dirty="0" smtClean="0"/>
              <a:t>at </a:t>
            </a:r>
            <a:r>
              <a:rPr lang="en-US" sz="1400" dirty="0" smtClean="0"/>
              <a:t>the moment lists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2 extensions and just handful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1 extensions, but it is expected to completely replace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 in the future.</a:t>
            </a:r>
          </a:p>
          <a:p>
            <a:r>
              <a:rPr lang="en-US" sz="1400" dirty="0" smtClean="0"/>
              <a:t>Key differences of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Marketplace from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Connect:</a:t>
            </a:r>
          </a:p>
          <a:p>
            <a:pPr lvl="1"/>
            <a:r>
              <a:rPr lang="en-US" sz="1200" dirty="0" smtClean="0"/>
              <a:t>Much more rigorous extension selection process: both from technical and business prospective –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 Inc. tries to avoid the situation of having too many extensions doing the same job, making it hard for merchants to choose</a:t>
            </a:r>
          </a:p>
          <a:p>
            <a:pPr lvl="1"/>
            <a:r>
              <a:rPr lang="en-US" sz="1200" dirty="0" err="1" smtClean="0"/>
              <a:t>Magento</a:t>
            </a:r>
            <a:r>
              <a:rPr lang="en-US" sz="1200" dirty="0" smtClean="0"/>
              <a:t> Inc. takes commission of 30% from developers selling the extensions on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 Marketplace</a:t>
            </a:r>
          </a:p>
          <a:p>
            <a:pPr lvl="1"/>
            <a:r>
              <a:rPr lang="en-US" sz="1200" dirty="0" smtClean="0"/>
              <a:t>Merchants dealing with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 Inc from transactional point of view – they get billed by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 Marketplace, not individual vendors</a:t>
            </a:r>
          </a:p>
          <a:p>
            <a:r>
              <a:rPr lang="en-US" sz="1400" dirty="0" smtClean="0"/>
              <a:t>As a consequences of the measures above:</a:t>
            </a:r>
          </a:p>
          <a:p>
            <a:pPr lvl="1"/>
            <a:r>
              <a:rPr lang="en-US" sz="1200" dirty="0" smtClean="0"/>
              <a:t>The selection of the extensions on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 Marketplace is more limited</a:t>
            </a:r>
          </a:p>
          <a:p>
            <a:pPr lvl="1"/>
            <a:r>
              <a:rPr lang="en-US" sz="1200" dirty="0" smtClean="0"/>
              <a:t>The average price level there is </a:t>
            </a:r>
            <a:r>
              <a:rPr lang="en-US" sz="1200" dirty="0" smtClean="0"/>
              <a:t>higher</a:t>
            </a:r>
          </a:p>
          <a:p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Marketplace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https://magenable.com.au/magento-ecommerce/magento-connect-vs-magento-marketplace-comparison/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Browse </a:t>
            </a:r>
            <a:r>
              <a:rPr lang="en-US" sz="1800" dirty="0" err="1" smtClean="0"/>
              <a:t>Magento</a:t>
            </a:r>
            <a:r>
              <a:rPr lang="en-US" sz="1800" dirty="0" smtClean="0"/>
              <a:t> Marketplace </a:t>
            </a:r>
            <a:r>
              <a:rPr lang="en-US" sz="1800" dirty="0" smtClean="0"/>
              <a:t>at </a:t>
            </a:r>
            <a:r>
              <a:rPr lang="en-US" sz="1800" dirty="0" smtClean="0">
                <a:hlinkClick r:id="rId2"/>
              </a:rPr>
              <a:t>https://marketplace.magento.com/</a:t>
            </a:r>
            <a:r>
              <a:rPr lang="en-US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 err="1" smtClean="0"/>
              <a:t>Magento</a:t>
            </a:r>
            <a:r>
              <a:rPr lang="en-US" sz="1800" dirty="0" smtClean="0"/>
              <a:t> Connect at </a:t>
            </a:r>
            <a:r>
              <a:rPr lang="en-US" sz="1800" dirty="0" smtClean="0">
                <a:hlinkClick r:id="rId3"/>
              </a:rPr>
              <a:t>https://www.magentocommerce.com/magento-connect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 smtClean="0"/>
              <a:t>decide which component(s) better suite your project requirements.</a:t>
            </a:r>
          </a:p>
          <a:p>
            <a:r>
              <a:rPr lang="en-US" sz="1800" dirty="0" smtClean="0"/>
              <a:t>Purchase the chosen component(s), many of them are free of charge, but they have to be purchased ($0) in order to be installed.</a:t>
            </a:r>
          </a:p>
          <a:p>
            <a:pPr lvl="1"/>
            <a:r>
              <a:rPr lang="en-US" sz="1400" dirty="0" smtClean="0"/>
              <a:t>You will need to register as part of the purchase program.</a:t>
            </a:r>
          </a:p>
          <a:p>
            <a:pPr lvl="1"/>
            <a:r>
              <a:rPr lang="en-US" sz="1400" dirty="0" smtClean="0"/>
              <a:t>You will need to create public and private access keys in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Marketplace (</a:t>
            </a:r>
            <a:r>
              <a:rPr lang="en-US" sz="1400" dirty="0" smtClean="0">
                <a:hlinkClick r:id="rId4"/>
              </a:rPr>
              <a:t>https://marketplace.magento.com/customer/accessKeys/list/</a:t>
            </a:r>
            <a:r>
              <a:rPr lang="en-US" sz="1400" dirty="0" smtClean="0"/>
              <a:t>) and then copy/paste them into your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Commerce administration panel. This is to ensure integration between your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Commerce installation and your </a:t>
            </a:r>
            <a:r>
              <a:rPr lang="en-US" sz="1400" dirty="0" err="1" smtClean="0"/>
              <a:t>Magento</a:t>
            </a:r>
            <a:r>
              <a:rPr lang="en-US" sz="1400" dirty="0" smtClean="0"/>
              <a:t> Marketplace purchases.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smtClean="0"/>
              <a:t>Connect &amp; </a:t>
            </a:r>
            <a:r>
              <a:rPr lang="en-US" dirty="0" err="1" smtClean="0"/>
              <a:t>Magento</a:t>
            </a:r>
            <a:r>
              <a:rPr lang="en-US" dirty="0" smtClean="0"/>
              <a:t> Marketplace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http://devdocs.magento.com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Prior to starting this exercise, take full backup of your </a:t>
            </a:r>
            <a:r>
              <a:rPr lang="en-US" sz="1600" dirty="0" err="1" smtClean="0"/>
              <a:t>Magento</a:t>
            </a:r>
            <a:r>
              <a:rPr lang="en-US" sz="1600" dirty="0" smtClean="0"/>
              <a:t> file system and </a:t>
            </a:r>
            <a:r>
              <a:rPr lang="en-US" sz="1600" dirty="0" smtClean="0"/>
              <a:t>data.</a:t>
            </a:r>
          </a:p>
          <a:p>
            <a:r>
              <a:rPr lang="en-US" sz="1600" dirty="0" smtClean="0"/>
              <a:t>For </a:t>
            </a:r>
            <a:r>
              <a:rPr lang="en-US" sz="1600" dirty="0" err="1" smtClean="0"/>
              <a:t>Magento</a:t>
            </a:r>
            <a:r>
              <a:rPr lang="en-US" sz="1600" dirty="0" smtClean="0"/>
              <a:t> Connect extensions, </a:t>
            </a:r>
            <a:r>
              <a:rPr lang="en-US" sz="1600" dirty="0" smtClean="0"/>
              <a:t>f</a:t>
            </a:r>
            <a:r>
              <a:rPr lang="en-US" sz="1600" dirty="0" smtClean="0"/>
              <a:t>ollow </a:t>
            </a:r>
            <a:r>
              <a:rPr lang="en-US" sz="1600" dirty="0" smtClean="0"/>
              <a:t>the steps in Component Management / Install new Purchases tutorial at </a:t>
            </a:r>
            <a:r>
              <a:rPr lang="en-US" sz="1600" dirty="0" smtClean="0">
                <a:hlinkClick r:id="rId2"/>
              </a:rPr>
              <a:t>http://docs.magento.com/marketplace/user_guide/quick-tour/install-extension.html</a:t>
            </a:r>
            <a:r>
              <a:rPr lang="en-US" sz="1600" dirty="0" smtClean="0"/>
              <a:t> 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 err="1" smtClean="0"/>
              <a:t>M</a:t>
            </a:r>
            <a:r>
              <a:rPr lang="en-US" sz="1600" dirty="0" err="1" smtClean="0"/>
              <a:t>agento</a:t>
            </a:r>
            <a:r>
              <a:rPr lang="en-US" sz="1600" dirty="0" smtClean="0"/>
              <a:t> Connect extension review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info2.magento.com/rs/magentosoftware/images/InstallingMagentoConnectExtensions4%200.pdf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During the installation process </a:t>
            </a:r>
            <a:r>
              <a:rPr lang="en-US" sz="1600" dirty="0" err="1" smtClean="0"/>
              <a:t>Magento</a:t>
            </a:r>
            <a:r>
              <a:rPr lang="en-US" sz="1600" dirty="0" smtClean="0"/>
              <a:t> will check your system settings and may report issues that prevent the installation. Research the </a:t>
            </a:r>
            <a:r>
              <a:rPr lang="en-US" sz="1600" dirty="0" err="1" smtClean="0"/>
              <a:t>Magento</a:t>
            </a:r>
            <a:r>
              <a:rPr lang="en-US" sz="1600" dirty="0" smtClean="0"/>
              <a:t> Forums (</a:t>
            </a:r>
            <a:r>
              <a:rPr lang="en-US" sz="1600" dirty="0" smtClean="0">
                <a:hlinkClick r:id="rId4"/>
              </a:rPr>
              <a:t>https://community.magento.com</a:t>
            </a:r>
            <a:r>
              <a:rPr lang="en-US" sz="1600" dirty="0" smtClean="0"/>
              <a:t>)  to find a solution. Below are a few issues encountered on WAMP installation of </a:t>
            </a:r>
            <a:r>
              <a:rPr lang="en-US" sz="1600" dirty="0" err="1" smtClean="0"/>
              <a:t>Magento</a:t>
            </a:r>
            <a:r>
              <a:rPr lang="en-US" sz="1600" dirty="0" smtClean="0"/>
              <a:t> Commerce Community Edition </a:t>
            </a:r>
            <a:r>
              <a:rPr lang="en-US" sz="1600" dirty="0" smtClean="0"/>
              <a:t>v2.1.2:</a:t>
            </a:r>
            <a:endParaRPr lang="en-US" sz="1600" dirty="0" smtClean="0"/>
          </a:p>
          <a:p>
            <a:pPr lvl="1"/>
            <a:r>
              <a:rPr lang="en-US" sz="1200" dirty="0" smtClean="0"/>
              <a:t>SSL certificate problem: </a:t>
            </a:r>
            <a:r>
              <a:rPr lang="en-US" sz="1200" dirty="0" smtClean="0">
                <a:hlinkClick r:id="rId5"/>
              </a:rPr>
              <a:t>https://mage2.pro/t/topic/988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err="1" smtClean="0"/>
              <a:t>Magento</a:t>
            </a:r>
            <a:r>
              <a:rPr lang="en-US" sz="1200" dirty="0" smtClean="0"/>
              <a:t> </a:t>
            </a:r>
            <a:r>
              <a:rPr lang="en-US" sz="1200" dirty="0" smtClean="0"/>
              <a:t>scheduled tasks</a:t>
            </a:r>
            <a:r>
              <a:rPr lang="en-US" sz="1200" dirty="0" smtClean="0"/>
              <a:t> </a:t>
            </a:r>
            <a:r>
              <a:rPr lang="en-US" sz="1200" dirty="0" smtClean="0"/>
              <a:t>under Windows: </a:t>
            </a:r>
            <a:r>
              <a:rPr lang="en-US" sz="1200" dirty="0" smtClean="0">
                <a:hlinkClick r:id="rId6"/>
              </a:rPr>
              <a:t>https://wygigs.wordpress.com/2015/11/19/running-magento-2-cron-under-windows-xampp/</a:t>
            </a:r>
            <a:endParaRPr lang="en-US" sz="1200" dirty="0" smtClean="0"/>
          </a:p>
          <a:p>
            <a:pPr lvl="1"/>
            <a:r>
              <a:rPr lang="en-US" sz="1200" dirty="0" smtClean="0"/>
              <a:t>Increase </a:t>
            </a:r>
            <a:r>
              <a:rPr lang="en-US" sz="1200" dirty="0" err="1" smtClean="0"/>
              <a:t>memory_limit</a:t>
            </a:r>
            <a:r>
              <a:rPr lang="en-US" sz="1200" dirty="0" smtClean="0"/>
              <a:t> in php.ini (there may be more than one such file) to </a:t>
            </a:r>
            <a:r>
              <a:rPr lang="en-US" sz="1200" dirty="0" smtClean="0"/>
              <a:t>756M.or more.</a:t>
            </a:r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http://devdocs.magento.com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Complete the </a:t>
            </a:r>
            <a:r>
              <a:rPr lang="en-US" sz="1800" dirty="0" err="1" smtClean="0"/>
              <a:t>Magento</a:t>
            </a:r>
            <a:r>
              <a:rPr lang="en-US" sz="1800" dirty="0" smtClean="0"/>
              <a:t> Commerce project and prepare it for presentation.</a:t>
            </a:r>
          </a:p>
          <a:p>
            <a:r>
              <a:rPr lang="en-US" sz="1800" dirty="0" smtClean="0"/>
              <a:t>During the presentation emphasize the following:</a:t>
            </a:r>
          </a:p>
          <a:p>
            <a:pPr lvl="1"/>
            <a:r>
              <a:rPr lang="en-US" sz="1400" dirty="0" smtClean="0"/>
              <a:t>Wha</a:t>
            </a:r>
            <a:r>
              <a:rPr lang="en-US" sz="1400" dirty="0" smtClean="0"/>
              <a:t>t was the business vision behind your choice of products, catalog navigation, look-and-feel and new component(s) selection.</a:t>
            </a:r>
          </a:p>
          <a:p>
            <a:pPr lvl="1"/>
            <a:r>
              <a:rPr lang="en-US" sz="1400" dirty="0" smtClean="0"/>
              <a:t>What technical challenges did you encounter during the implementation and how did you overcome them?</a:t>
            </a:r>
          </a:p>
          <a:p>
            <a:pPr lvl="1"/>
            <a:r>
              <a:rPr lang="en-US" sz="1400" dirty="0" smtClean="0"/>
              <a:t>What is unique about your solution</a:t>
            </a:r>
            <a:r>
              <a:rPr lang="en-US" sz="1400" dirty="0" smtClean="0"/>
              <a:t>?</a:t>
            </a:r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smtClean="0"/>
              <a:t> Project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407950"/>
            <a:ext cx="3605645" cy="365125"/>
          </a:xfrm>
        </p:spPr>
        <p:txBody>
          <a:bodyPr/>
          <a:lstStyle/>
          <a:p>
            <a:r>
              <a:rPr lang="en-US" dirty="0" smtClean="0"/>
              <a:t>http://devdocs.magento.com</a:t>
            </a:r>
            <a:endParaRPr lang="en-US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4764</TotalTime>
  <Words>638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Introduction to e-Commerce</vt:lpstr>
      <vt:lpstr>Magento Connect</vt:lpstr>
      <vt:lpstr>Critique of Magento Connect</vt:lpstr>
      <vt:lpstr>Magento Marketplace</vt:lpstr>
      <vt:lpstr>Magento Connect &amp; Magento Marketplace</vt:lpstr>
      <vt:lpstr>Exercise</vt:lpstr>
      <vt:lpstr>Magento Project Presentation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357</cp:revision>
  <dcterms:created xsi:type="dcterms:W3CDTF">2016-10-12T01:09:42Z</dcterms:created>
  <dcterms:modified xsi:type="dcterms:W3CDTF">2016-12-14T19:36:11Z</dcterms:modified>
</cp:coreProperties>
</file>