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0" r:id="rId3"/>
    <p:sldId id="261" r:id="rId4"/>
    <p:sldId id="262" r:id="rId5"/>
    <p:sldId id="263" r:id="rId6"/>
    <p:sldId id="264" r:id="rId7"/>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7" d="100"/>
          <a:sy n="67" d="100"/>
        </p:scale>
        <p:origin x="-1278" y="-1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9/25/2017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p14="http://schemas.microsoft.com/office/powerpoint/2010/main"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BC3152-9A5B-41DC-BE8C-AC310CBE2897}" type="datetime1">
              <a:rPr lang="en-US" smtClean="0"/>
              <a:pPr/>
              <a:t>9/25/2017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PHP Programming with MySQL, second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extLst>
      <p:ext uri="{BB962C8B-B14F-4D97-AF65-F5344CB8AC3E}">
        <p14:creationId xmlns:p14="http://schemas.microsoft.com/office/powerpoint/2010/main" val="2777394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8359D3-816E-4051-BC50-CDA72DFF8999}" type="datetime1">
              <a:rPr lang="en-US" smtClean="0"/>
              <a:pPr/>
              <a:t>9/25/2017</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33418665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B88FA-53C0-4CE4-A1AB-1302DBC73B2E}" type="datetime1">
              <a:rPr lang="en-US" smtClean="0"/>
              <a:pPr/>
              <a:t>9/25/2017</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23622358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6"/>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BC8D2DEF-508A-490E-B826-B8E9ADCEA5DF}" type="datetime1">
              <a:rPr lang="en-US" smtClean="0"/>
              <a:pPr/>
              <a:t>9/25/2017</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PHP Programming with MySQL, second edition</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320DFD2-12D3-45CE-904C-2BA0BD0DF5CB}" type="slidenum">
              <a:rPr lang="en-US" smtClean="0"/>
              <a:pPr/>
              <a:t>‹#›</a:t>
            </a:fld>
            <a:endParaRPr lang="en-US"/>
          </a:p>
        </p:txBody>
      </p:sp>
    </p:spTree>
    <p:extLst>
      <p:ext uri="{BB962C8B-B14F-4D97-AF65-F5344CB8AC3E}">
        <p14:creationId xmlns:p14="http://schemas.microsoft.com/office/powerpoint/2010/main" val="3959102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58AF916E-9DE6-4132-8E62-20CA0FBD85EB}" type="datetime1">
              <a:rPr lang="en-US" smtClean="0"/>
              <a:pPr/>
              <a:t>9/25/2017</a:t>
            </a:fld>
            <a:endParaRPr lang="en-US"/>
          </a:p>
        </p:txBody>
      </p:sp>
      <p:sp>
        <p:nvSpPr>
          <p:cNvPr id="5" name="Footer Placeholder 4"/>
          <p:cNvSpPr>
            <a:spLocks noGrp="1"/>
          </p:cNvSpPr>
          <p:nvPr>
            <p:ph type="ftr" sz="quarter" idx="11"/>
          </p:nvPr>
        </p:nvSpPr>
        <p:spPr>
          <a:xfrm>
            <a:off x="6361272" y="6332561"/>
            <a:ext cx="1877417" cy="525439"/>
          </a:xfrm>
        </p:spPr>
        <p:txBody>
          <a:bodyPr/>
          <a:lstStyle>
            <a:lvl1pPr>
              <a:defRPr sz="1200">
                <a:latin typeface="+mj-lt"/>
              </a:defRPr>
            </a:lvl1pPr>
          </a:lstStyle>
          <a:p>
            <a:r>
              <a:rPr lang="en-US" dirty="0" smtClean="0"/>
              <a:t>PHP Programming with MySQL, second edition</a:t>
            </a:r>
            <a:endParaRPr lang="en-US" dirty="0"/>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532731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178E7FC6-D092-4910-8BB0-BD4028BEB248}" type="datetime1">
              <a:rPr lang="en-US" smtClean="0"/>
              <a:pPr/>
              <a:t>9/25/2017</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1931905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26DB1B-C9AA-4CC3-A08D-39CA6391468D}" type="datetime1">
              <a:rPr lang="en-US" smtClean="0"/>
              <a:pPr/>
              <a:t>9/25/2017</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65194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EE2D0B-A3BE-4B7E-B57F-50E93C7825C4}" type="datetime1">
              <a:rPr lang="en-US" smtClean="0"/>
              <a:pPr/>
              <a:t>9/25/2017</a:t>
            </a:fld>
            <a:endParaRPr lang="en-US"/>
          </a:p>
        </p:txBody>
      </p:sp>
      <p:sp>
        <p:nvSpPr>
          <p:cNvPr id="8" name="Footer Placeholder 7"/>
          <p:cNvSpPr>
            <a:spLocks noGrp="1"/>
          </p:cNvSpPr>
          <p:nvPr>
            <p:ph type="ftr" sz="quarter" idx="11"/>
          </p:nvPr>
        </p:nvSpPr>
        <p:spPr/>
        <p:txBody>
          <a:bodyPr/>
          <a:lstStyle/>
          <a:p>
            <a:r>
              <a:rPr lang="en-US" smtClean="0"/>
              <a:t>PHP Programming with MySQL, second edition</a:t>
            </a:r>
            <a:endParaRPr lang="en-US"/>
          </a:p>
        </p:txBody>
      </p:sp>
      <p:sp>
        <p:nvSpPr>
          <p:cNvPr id="9" name="Slide Number Placeholder 8"/>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164257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5C99BD-957B-49EB-980A-795B1F849408}" type="datetime1">
              <a:rPr lang="en-US" smtClean="0"/>
              <a:pPr/>
              <a:t>9/25/2017</a:t>
            </a:fld>
            <a:endParaRPr lang="en-US"/>
          </a:p>
        </p:txBody>
      </p:sp>
      <p:sp>
        <p:nvSpPr>
          <p:cNvPr id="4" name="Footer Placeholder 3"/>
          <p:cNvSpPr>
            <a:spLocks noGrp="1"/>
          </p:cNvSpPr>
          <p:nvPr>
            <p:ph type="ftr" sz="quarter" idx="11"/>
          </p:nvPr>
        </p:nvSpPr>
        <p:spPr/>
        <p:txBody>
          <a:bodyPr/>
          <a:lstStyle/>
          <a:p>
            <a:r>
              <a:rPr lang="en-US" smtClean="0"/>
              <a:t>PHP Programming with MySQL, second edition</a:t>
            </a:r>
            <a:endParaRPr lang="en-US"/>
          </a:p>
        </p:txBody>
      </p:sp>
      <p:sp>
        <p:nvSpPr>
          <p:cNvPr id="5" name="Slide Number Placeholder 4"/>
          <p:cNvSpPr>
            <a:spLocks noGrp="1"/>
          </p:cNvSpPr>
          <p:nvPr>
            <p:ph type="sldNum" sz="quarter" idx="12"/>
          </p:nvPr>
        </p:nvSpPr>
        <p:spPr/>
        <p:txBody>
          <a:bodyPr/>
          <a:lstStyle/>
          <a:p>
            <a:fld id="{3320DFD2-12D3-45CE-904C-2BA0BD0DF5CB}" type="slidenum">
              <a:rPr lang="en-US" smtClean="0"/>
              <a:pPr/>
              <a:t>‹#›</a:t>
            </a:fld>
            <a:endParaRPr lang="en-US"/>
          </a:p>
        </p:txBody>
      </p:sp>
      <p:sp>
        <p:nvSpPr>
          <p:cNvPr id="6" name="Title 5"/>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197941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19593-0951-4071-8CF5-C84A8E0CB6E7}" type="datetime1">
              <a:rPr lang="en-US" smtClean="0"/>
              <a:pPr/>
              <a:t>9/25/2017</a:t>
            </a:fld>
            <a:endParaRPr lang="en-US"/>
          </a:p>
        </p:txBody>
      </p:sp>
      <p:sp>
        <p:nvSpPr>
          <p:cNvPr id="3" name="Footer Placeholder 2"/>
          <p:cNvSpPr>
            <a:spLocks noGrp="1"/>
          </p:cNvSpPr>
          <p:nvPr>
            <p:ph type="ftr" sz="quarter" idx="11"/>
          </p:nvPr>
        </p:nvSpPr>
        <p:spPr/>
        <p:txBody>
          <a:bodyPr/>
          <a:lstStyle/>
          <a:p>
            <a:r>
              <a:rPr lang="en-US" smtClean="0"/>
              <a:t>PHP Programming with MySQL, second edition</a:t>
            </a:r>
            <a:endParaRPr lang="en-US"/>
          </a:p>
        </p:txBody>
      </p:sp>
      <p:sp>
        <p:nvSpPr>
          <p:cNvPr id="4" name="Slide Number Placeholder 3"/>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8772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C81C7AE-DC6F-4078-9019-9BF0984F0383}" type="datetime1">
              <a:rPr lang="en-US" smtClean="0"/>
              <a:pPr/>
              <a:t>9/25/2017</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278156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smtClean="0"/>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86C4CE3-4212-455C-B8D8-1B74372D5B0A}" type="datetime1">
              <a:rPr lang="en-US" smtClean="0"/>
              <a:pPr/>
              <a:t>9/25/2017</a:t>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extLst/>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20DFD2-12D3-45CE-904C-2BA0BD0DF5CB}"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35315137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fld id="{8F6EECA8-8906-4E82-B78E-65C57EE68CC0}" type="datetime1">
              <a:rPr lang="en-US" smtClean="0"/>
              <a:pPr/>
              <a:t>9/25/2017</a:t>
            </a:fld>
            <a:endParaRPr lang="en-US"/>
          </a:p>
        </p:txBody>
      </p:sp>
      <p:sp>
        <p:nvSpPr>
          <p:cNvPr id="22" name="Footer Placeholder 21"/>
          <p:cNvSpPr>
            <a:spLocks noGrp="1"/>
          </p:cNvSpPr>
          <p:nvPr>
            <p:ph type="ftr" sz="quarter" idx="3"/>
          </p:nvPr>
        </p:nvSpPr>
        <p:spPr>
          <a:xfrm>
            <a:off x="5888008" y="6407950"/>
            <a:ext cx="2350681" cy="365125"/>
          </a:xfrm>
          <a:prstGeom prst="rect">
            <a:avLst/>
          </a:prstGeom>
        </p:spPr>
        <p:txBody>
          <a:bodyPr vert="horz" anchor="b"/>
          <a:lstStyle>
            <a:lvl1pPr algn="r" eaLnBrk="1" latinLnBrk="0" hangingPunct="1">
              <a:defRPr kumimoji="0" sz="750">
                <a:solidFill>
                  <a:schemeClr val="tx1"/>
                </a:solidFill>
              </a:defRPr>
            </a:lvl1pPr>
            <a:extLst/>
          </a:lstStyle>
          <a:p>
            <a:r>
              <a:rPr lang="en-US" smtClean="0"/>
              <a:t>PHP Programming with MySQL, second edition</a:t>
            </a:r>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750" b="0">
                <a:solidFill>
                  <a:schemeClr val="tx1"/>
                </a:solidFill>
              </a:defRPr>
            </a:lvl1pPr>
            <a:extLst/>
          </a:lstStyle>
          <a:p>
            <a:fld id="{3320DFD2-12D3-45CE-904C-2BA0BD0DF5CB}" type="slidenum">
              <a:rPr lang="en-US" smtClean="0"/>
              <a:pPr/>
              <a:t>‹#›</a:t>
            </a:fld>
            <a:endParaRPr lang="en-US"/>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246483" y="6198163"/>
            <a:ext cx="766549" cy="574912"/>
          </a:xfrm>
          <a:prstGeom prst="rect">
            <a:avLst/>
          </a:prstGeom>
        </p:spPr>
      </p:pic>
    </p:spTree>
    <p:extLst>
      <p:ext uri="{BB962C8B-B14F-4D97-AF65-F5344CB8AC3E}">
        <p14:creationId xmlns:p14="http://schemas.microsoft.com/office/powerpoint/2010/main" val="80051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l" rtl="0"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l" rtl="0"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l" rtl="0"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l" rtl="0"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l" rtl="0"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n.wikipedia.org/wiki/Taxonom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rupal.org/node/114493" TargetMode="External"/><Relationship Id="rId2" Type="http://schemas.openxmlformats.org/officeDocument/2006/relationships/hyperlink" Target="https://www.drupal.org/docs/8/install" TargetMode="External"/><Relationship Id="rId1" Type="http://schemas.openxmlformats.org/officeDocument/2006/relationships/slideLayout" Target="../slideLayouts/slideLayout2.xml"/><Relationship Id="rId4" Type="http://schemas.openxmlformats.org/officeDocument/2006/relationships/hyperlink" Target="https://www.tmdhosting.com/tutorials/drupal8/first-steps-in-drupal-8.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sitepoint.com/how-to-build-multi-step-forms-in-drupal-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Content Management Systems</a:t>
            </a:r>
            <a:endParaRPr lang="en-US" dirty="0"/>
          </a:p>
        </p:txBody>
      </p:sp>
      <p:sp>
        <p:nvSpPr>
          <p:cNvPr id="3" name="Subtitle 2"/>
          <p:cNvSpPr>
            <a:spLocks noGrp="1"/>
          </p:cNvSpPr>
          <p:nvPr>
            <p:ph type="subTitle" idx="1"/>
          </p:nvPr>
        </p:nvSpPr>
        <p:spPr/>
        <p:txBody>
          <a:bodyPr/>
          <a:lstStyle/>
          <a:p>
            <a:r>
              <a:rPr lang="en-US" dirty="0" smtClean="0"/>
              <a:t>Day 3</a:t>
            </a:r>
            <a:endParaRPr lang="en-US" dirty="0"/>
          </a:p>
        </p:txBody>
      </p:sp>
    </p:spTree>
    <p:extLst>
      <p:ext uri="{BB962C8B-B14F-4D97-AF65-F5344CB8AC3E}">
        <p14:creationId xmlns:p14="http://schemas.microsoft.com/office/powerpoint/2010/main" val="190513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sz="3600" dirty="0" smtClean="0"/>
              <a:t>What is </a:t>
            </a:r>
            <a:r>
              <a:rPr lang="en-US" sz="3600" dirty="0" err="1" smtClean="0"/>
              <a:t>Drupal</a:t>
            </a:r>
            <a:endParaRPr lang="en-US" altLang="en-US" sz="4000" dirty="0" smtClean="0"/>
          </a:p>
        </p:txBody>
      </p:sp>
      <p:sp>
        <p:nvSpPr>
          <p:cNvPr id="4101" name="Rectangle 3"/>
          <p:cNvSpPr>
            <a:spLocks noGrp="1" noChangeArrowheads="1"/>
          </p:cNvSpPr>
          <p:nvPr>
            <p:ph type="body" idx="1"/>
          </p:nvPr>
        </p:nvSpPr>
        <p:spPr>
          <a:xfrm>
            <a:off x="0" y="1267258"/>
            <a:ext cx="9029700" cy="4525963"/>
          </a:xfrm>
        </p:spPr>
        <p:txBody>
          <a:bodyPr>
            <a:noAutofit/>
          </a:bodyPr>
          <a:lstStyle/>
          <a:p>
            <a:r>
              <a:rPr lang="en-US" sz="1400" dirty="0" err="1" smtClean="0"/>
              <a:t>Drupal</a:t>
            </a:r>
            <a:r>
              <a:rPr lang="en-US" sz="1400" dirty="0" smtClean="0"/>
              <a:t> is a free, open source content-management framework written in PHP and distributed under the GNU General Public License</a:t>
            </a:r>
          </a:p>
          <a:p>
            <a:pPr>
              <a:buNone/>
            </a:pPr>
            <a:endParaRPr lang="en-US" sz="1400" dirty="0" smtClean="0"/>
          </a:p>
          <a:p>
            <a:r>
              <a:rPr lang="en-US" sz="1400" dirty="0" err="1" smtClean="0"/>
              <a:t>Drupal</a:t>
            </a:r>
            <a:r>
              <a:rPr lang="en-US" sz="1400" dirty="0" smtClean="0"/>
              <a:t> provides a back-end framework for at least 2.2% of all Web sites worldwide (as of Nov. 2016)– ranging from personal blogs to corporate, political, and government sites. Systems also use </a:t>
            </a:r>
            <a:r>
              <a:rPr lang="en-US" sz="1400" dirty="0" err="1" smtClean="0"/>
              <a:t>Drupal</a:t>
            </a:r>
            <a:r>
              <a:rPr lang="en-US" sz="1400" dirty="0" smtClean="0"/>
              <a:t> for knowledge management and for business collaboration.</a:t>
            </a:r>
          </a:p>
          <a:p>
            <a:endParaRPr lang="en-US" sz="1400" dirty="0" smtClean="0"/>
          </a:p>
          <a:p>
            <a:r>
              <a:rPr lang="en-US" sz="1400" dirty="0" smtClean="0"/>
              <a:t>The standard release of </a:t>
            </a:r>
            <a:r>
              <a:rPr lang="en-US" sz="1400" dirty="0" err="1" smtClean="0"/>
              <a:t>Drupal</a:t>
            </a:r>
            <a:r>
              <a:rPr lang="en-US" sz="1400" dirty="0" smtClean="0"/>
              <a:t>, known as </a:t>
            </a:r>
            <a:r>
              <a:rPr lang="en-US" sz="1400" dirty="0" err="1" smtClean="0"/>
              <a:t>Drupal</a:t>
            </a:r>
            <a:r>
              <a:rPr lang="en-US" sz="1400" dirty="0" smtClean="0"/>
              <a:t> core, contains basic features common to content-management systems. These include user account registration and maintenance, menu management, RSS feeds, taxonomy, page layout customization, and system administration. </a:t>
            </a:r>
          </a:p>
          <a:p>
            <a:endParaRPr lang="en-US" sz="1400" dirty="0" smtClean="0"/>
          </a:p>
          <a:p>
            <a:r>
              <a:rPr lang="en-US" sz="1400" dirty="0" smtClean="0"/>
              <a:t>The </a:t>
            </a:r>
            <a:r>
              <a:rPr lang="en-US" sz="1400" dirty="0" err="1" smtClean="0"/>
              <a:t>Drupal</a:t>
            </a:r>
            <a:r>
              <a:rPr lang="en-US" sz="1400" dirty="0" smtClean="0"/>
              <a:t> core installation can serve as a simple Web site, a single- or multi-user blog, an Internet forum, or a community Web site providing for user-generated content.</a:t>
            </a:r>
          </a:p>
          <a:p>
            <a:endParaRPr lang="en-US" sz="1400" dirty="0" smtClean="0"/>
          </a:p>
          <a:p>
            <a:r>
              <a:rPr lang="en-US" sz="1400" dirty="0" smtClean="0"/>
              <a:t>As of November 2016 the </a:t>
            </a:r>
            <a:r>
              <a:rPr lang="en-US" sz="1400" dirty="0" err="1" smtClean="0"/>
              <a:t>Drupal</a:t>
            </a:r>
            <a:r>
              <a:rPr lang="en-US" sz="1400" dirty="0" smtClean="0"/>
              <a:t> community is composed of more than one million members, including 104,200 users actively contributing.</a:t>
            </a:r>
          </a:p>
          <a:p>
            <a:endParaRPr lang="en-US" sz="1400" dirty="0" smtClean="0"/>
          </a:p>
          <a:p>
            <a:r>
              <a:rPr lang="en-US" sz="1400" dirty="0" err="1" smtClean="0"/>
              <a:t>Drupal</a:t>
            </a:r>
            <a:r>
              <a:rPr lang="en-US" sz="1400" dirty="0" smtClean="0"/>
              <a:t> has more than 35,800 free modules that extend and customize </a:t>
            </a:r>
            <a:r>
              <a:rPr lang="en-US" sz="1400" dirty="0" err="1" smtClean="0"/>
              <a:t>Drupal</a:t>
            </a:r>
            <a:r>
              <a:rPr lang="en-US" sz="1400" dirty="0" smtClean="0"/>
              <a:t> functionality, over 2,300 free themes that change the look and feel of </a:t>
            </a:r>
            <a:r>
              <a:rPr lang="en-US" sz="1400" dirty="0" err="1" smtClean="0"/>
              <a:t>Drupal</a:t>
            </a:r>
            <a:r>
              <a:rPr lang="en-US" sz="1400" dirty="0" smtClean="0"/>
              <a:t>, and at least 1,050 free distributions that allow you to quickly and easily set up a complex, use-specific </a:t>
            </a:r>
            <a:r>
              <a:rPr lang="en-US" sz="1400" dirty="0" err="1" smtClean="0"/>
              <a:t>Drupal</a:t>
            </a:r>
            <a:r>
              <a:rPr lang="en-US" sz="1400" dirty="0" smtClean="0"/>
              <a:t> in fewer steps.</a:t>
            </a:r>
          </a:p>
        </p:txBody>
      </p:sp>
      <p:sp>
        <p:nvSpPr>
          <p:cNvPr id="7" name="Footer Placeholder 2"/>
          <p:cNvSpPr>
            <a:spLocks noGrp="1"/>
          </p:cNvSpPr>
          <p:nvPr>
            <p:ph type="ftr" sz="quarter" idx="11"/>
          </p:nvPr>
        </p:nvSpPr>
        <p:spPr>
          <a:xfrm>
            <a:off x="4031674" y="6332561"/>
            <a:ext cx="4207016" cy="525439"/>
          </a:xfrm>
        </p:spPr>
        <p:txBody>
          <a:bodyPr/>
          <a:lstStyle/>
          <a:p>
            <a:r>
              <a:rPr lang="en-US" sz="1000" dirty="0" smtClean="0"/>
              <a:t>https://en.wikipedia.org/wiki/Drupal</a:t>
            </a:r>
            <a:endParaRPr lang="en-US" sz="1000" dirty="0"/>
          </a:p>
        </p:txBody>
      </p:sp>
      <p:pic>
        <p:nvPicPr>
          <p:cNvPr id="5122" name="Picture 2" descr="Image result for drupal logo"/>
          <p:cNvPicPr>
            <a:picLocks noChangeAspect="1" noChangeArrowheads="1"/>
          </p:cNvPicPr>
          <p:nvPr/>
        </p:nvPicPr>
        <p:blipFill>
          <a:blip r:embed="rId2" cstate="print"/>
          <a:srcRect/>
          <a:stretch>
            <a:fillRect/>
          </a:stretch>
        </p:blipFill>
        <p:spPr bwMode="auto">
          <a:xfrm>
            <a:off x="6161805" y="170370"/>
            <a:ext cx="2695286" cy="939720"/>
          </a:xfrm>
          <a:prstGeom prst="rect">
            <a:avLst/>
          </a:prstGeom>
          <a:noFill/>
        </p:spPr>
      </p:pic>
    </p:spTree>
    <p:extLst>
      <p:ext uri="{BB962C8B-B14F-4D97-AF65-F5344CB8AC3E}">
        <p14:creationId xmlns:p14="http://schemas.microsoft.com/office/powerpoint/2010/main" val="291823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81334"/>
            <a:ext cx="5226627" cy="4525963"/>
          </a:xfrm>
        </p:spPr>
        <p:txBody>
          <a:bodyPr>
            <a:normAutofit fontScale="85000" lnSpcReduction="20000"/>
          </a:bodyPr>
          <a:lstStyle/>
          <a:p>
            <a:r>
              <a:rPr lang="en-US" dirty="0" smtClean="0"/>
              <a:t>Resources Management</a:t>
            </a:r>
          </a:p>
          <a:p>
            <a:pPr lvl="1"/>
            <a:r>
              <a:rPr lang="en-US" dirty="0" smtClean="0"/>
              <a:t>Database, Files, Images</a:t>
            </a:r>
          </a:p>
          <a:p>
            <a:pPr lvl="1">
              <a:buNone/>
            </a:pPr>
            <a:endParaRPr lang="en-US" dirty="0" smtClean="0"/>
          </a:p>
          <a:p>
            <a:r>
              <a:rPr lang="en-US" dirty="0" smtClean="0"/>
              <a:t>Configuration Management</a:t>
            </a:r>
          </a:p>
          <a:p>
            <a:pPr lvl="1"/>
            <a:r>
              <a:rPr lang="en-US" dirty="0" err="1" smtClean="0"/>
              <a:t>Drupal</a:t>
            </a:r>
            <a:r>
              <a:rPr lang="en-US" dirty="0" smtClean="0"/>
              <a:t> is designed to make it easy to make changes, export site configuration to files, and import those changes back into the site. This allows your site's configuration to be stored as part of your site's codebase, and thus integrated in your version control system and your deployment process.</a:t>
            </a:r>
          </a:p>
          <a:p>
            <a:pPr lvl="1"/>
            <a:r>
              <a:rPr lang="en-US" dirty="0" smtClean="0"/>
              <a:t>The active configuration is stored in the database.</a:t>
            </a:r>
          </a:p>
          <a:p>
            <a:pPr lvl="1">
              <a:buNone/>
            </a:pPr>
            <a:r>
              <a:rPr lang="en-US" dirty="0" smtClean="0"/>
              <a:t>	</a:t>
            </a:r>
          </a:p>
          <a:p>
            <a:r>
              <a:rPr lang="en-US" dirty="0" smtClean="0"/>
              <a:t>Content Management (Taxonomy)</a:t>
            </a:r>
          </a:p>
          <a:p>
            <a:pPr lvl="1"/>
            <a:r>
              <a:rPr lang="en-US" dirty="0" smtClean="0">
                <a:hlinkClick r:id="rId2"/>
              </a:rPr>
              <a:t>Taxonomy</a:t>
            </a:r>
            <a:r>
              <a:rPr lang="en-US" dirty="0" smtClean="0"/>
              <a:t> is the practice of classifying content;</a:t>
            </a:r>
          </a:p>
          <a:p>
            <a:pPr lvl="1"/>
            <a:r>
              <a:rPr lang="en-US" dirty="0" smtClean="0"/>
              <a:t>The Taxonomy module allows you to create, manage and apply vocabularies (organizational keywords, also known as categories, tags, or metadata). </a:t>
            </a:r>
          </a:p>
        </p:txBody>
      </p:sp>
      <p:sp>
        <p:nvSpPr>
          <p:cNvPr id="4100" name="Rectangle 2"/>
          <p:cNvSpPr>
            <a:spLocks noGrp="1" noChangeArrowheads="1"/>
          </p:cNvSpPr>
          <p:nvPr>
            <p:ph type="title"/>
          </p:nvPr>
        </p:nvSpPr>
        <p:spPr/>
        <p:txBody>
          <a:bodyPr>
            <a:normAutofit/>
          </a:bodyPr>
          <a:lstStyle/>
          <a:p>
            <a:r>
              <a:rPr lang="en-US" sz="3600" dirty="0" smtClean="0"/>
              <a:t>Main Properties of </a:t>
            </a:r>
            <a:r>
              <a:rPr lang="en-US" sz="3600" dirty="0" err="1" smtClean="0"/>
              <a:t>Drupal</a:t>
            </a:r>
            <a:endParaRPr lang="en-US" altLang="en-US" sz="4000" dirty="0" smtClean="0"/>
          </a:p>
        </p:txBody>
      </p:sp>
      <p:sp>
        <p:nvSpPr>
          <p:cNvPr id="6" name="Footer Placeholder 2"/>
          <p:cNvSpPr>
            <a:spLocks noGrp="1"/>
          </p:cNvSpPr>
          <p:nvPr>
            <p:ph type="ftr" sz="quarter" idx="11"/>
          </p:nvPr>
        </p:nvSpPr>
        <p:spPr>
          <a:xfrm>
            <a:off x="4031674" y="6332561"/>
            <a:ext cx="4207016" cy="525439"/>
          </a:xfrm>
        </p:spPr>
        <p:txBody>
          <a:bodyPr/>
          <a:lstStyle/>
          <a:p>
            <a:r>
              <a:rPr lang="en-US" sz="1000" dirty="0" smtClean="0"/>
              <a:t>www.drupal.org</a:t>
            </a:r>
            <a:endParaRPr lang="en-US" sz="1000" dirty="0"/>
          </a:p>
        </p:txBody>
      </p:sp>
      <p:pic>
        <p:nvPicPr>
          <p:cNvPr id="4098" name="Picture 2" descr="screenshot of a mock-up files folder layout"/>
          <p:cNvPicPr>
            <a:picLocks noChangeAspect="1" noChangeArrowheads="1"/>
          </p:cNvPicPr>
          <p:nvPr/>
        </p:nvPicPr>
        <p:blipFill>
          <a:blip r:embed="rId3" cstate="print"/>
          <a:srcRect/>
          <a:stretch>
            <a:fillRect/>
          </a:stretch>
        </p:blipFill>
        <p:spPr bwMode="auto">
          <a:xfrm>
            <a:off x="5544556" y="1615642"/>
            <a:ext cx="3506990" cy="3242112"/>
          </a:xfrm>
          <a:prstGeom prst="rect">
            <a:avLst/>
          </a:prstGeom>
          <a:noFill/>
        </p:spPr>
      </p:pic>
    </p:spTree>
    <p:extLst>
      <p:ext uri="{BB962C8B-B14F-4D97-AF65-F5344CB8AC3E}">
        <p14:creationId xmlns:p14="http://schemas.microsoft.com/office/powerpoint/2010/main" val="291823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Entities and Nodes</a:t>
            </a:r>
          </a:p>
          <a:p>
            <a:r>
              <a:rPr lang="en-US" sz="2400" dirty="0" smtClean="0"/>
              <a:t>Content Types</a:t>
            </a:r>
          </a:p>
          <a:p>
            <a:r>
              <a:rPr lang="en-US" sz="2400" dirty="0" smtClean="0"/>
              <a:t>Modules (core and contributed)</a:t>
            </a:r>
          </a:p>
          <a:p>
            <a:r>
              <a:rPr lang="en-US" sz="2400" dirty="0" smtClean="0"/>
              <a:t>Themes</a:t>
            </a:r>
          </a:p>
          <a:p>
            <a:r>
              <a:rPr lang="en-US" sz="2400" dirty="0" smtClean="0"/>
              <a:t>Blocks</a:t>
            </a:r>
          </a:p>
          <a:p>
            <a:r>
              <a:rPr lang="en-US" sz="2400" dirty="0" smtClean="0"/>
              <a:t>Menus</a:t>
            </a:r>
          </a:p>
          <a:p>
            <a:r>
              <a:rPr lang="en-US" sz="2400" dirty="0" smtClean="0"/>
              <a:t>Roles and Permissions</a:t>
            </a:r>
          </a:p>
          <a:p>
            <a:r>
              <a:rPr lang="en-US" sz="2400" dirty="0" smtClean="0"/>
              <a:t>Administration</a:t>
            </a:r>
          </a:p>
          <a:p>
            <a:r>
              <a:rPr lang="en-US" sz="2400" dirty="0" smtClean="0"/>
              <a:t>Hooks and Callbacks</a:t>
            </a:r>
          </a:p>
          <a:p>
            <a:r>
              <a:rPr lang="en-US" sz="2400" dirty="0" smtClean="0"/>
              <a:t>Form and other APIs</a:t>
            </a:r>
          </a:p>
        </p:txBody>
      </p:sp>
      <p:sp>
        <p:nvSpPr>
          <p:cNvPr id="4" name="Title 3"/>
          <p:cNvSpPr>
            <a:spLocks noGrp="1"/>
          </p:cNvSpPr>
          <p:nvPr>
            <p:ph type="title"/>
          </p:nvPr>
        </p:nvSpPr>
        <p:spPr/>
        <p:txBody>
          <a:bodyPr/>
          <a:lstStyle/>
          <a:p>
            <a:r>
              <a:rPr lang="en-US" dirty="0" smtClean="0"/>
              <a:t>Rapid Application Development with </a:t>
            </a:r>
            <a:r>
              <a:rPr lang="en-US" dirty="0" err="1" smtClean="0"/>
              <a:t>Drupal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Download and install </a:t>
            </a:r>
            <a:r>
              <a:rPr lang="en-US" dirty="0" err="1" smtClean="0"/>
              <a:t>Drupal</a:t>
            </a:r>
            <a:r>
              <a:rPr lang="en-US" dirty="0" smtClean="0"/>
              <a:t> from https://www.drupal.org/download</a:t>
            </a:r>
          </a:p>
          <a:p>
            <a:pPr lvl="1"/>
            <a:r>
              <a:rPr lang="en-US" dirty="0" smtClean="0"/>
              <a:t>Installation Guide: </a:t>
            </a:r>
            <a:r>
              <a:rPr lang="en-US" dirty="0" smtClean="0">
                <a:hlinkClick r:id="rId2"/>
              </a:rPr>
              <a:t>https://www.drupal.org/docs/8/install</a:t>
            </a:r>
            <a:r>
              <a:rPr lang="en-US" dirty="0" smtClean="0"/>
              <a:t> </a:t>
            </a:r>
          </a:p>
          <a:p>
            <a:endParaRPr lang="en-US" dirty="0" smtClean="0"/>
          </a:p>
          <a:p>
            <a:r>
              <a:rPr lang="en-US" dirty="0" smtClean="0"/>
              <a:t>If you are installing on WAMP, detailed instructions for </a:t>
            </a:r>
            <a:r>
              <a:rPr lang="en-US" dirty="0" err="1" smtClean="0"/>
              <a:t>Drupal</a:t>
            </a:r>
            <a:r>
              <a:rPr lang="en-US" dirty="0" smtClean="0"/>
              <a:t> installation can be found at </a:t>
            </a:r>
            <a:r>
              <a:rPr lang="en-US" dirty="0" smtClean="0">
                <a:hlinkClick r:id="rId3"/>
              </a:rPr>
              <a:t>https://www.drupal.org/node/114493</a:t>
            </a:r>
            <a:r>
              <a:rPr lang="en-US" dirty="0" smtClean="0"/>
              <a:t> </a:t>
            </a:r>
          </a:p>
          <a:p>
            <a:endParaRPr lang="en-US" dirty="0" smtClean="0"/>
          </a:p>
          <a:p>
            <a:r>
              <a:rPr lang="en-US" dirty="0" smtClean="0"/>
              <a:t>Complete the “Getting Started with </a:t>
            </a:r>
            <a:r>
              <a:rPr lang="en-US" dirty="0" err="1" smtClean="0"/>
              <a:t>Drupal</a:t>
            </a:r>
            <a:r>
              <a:rPr lang="en-US" dirty="0" smtClean="0"/>
              <a:t> ” tutorial at </a:t>
            </a:r>
            <a:r>
              <a:rPr lang="en-US" dirty="0" smtClean="0">
                <a:hlinkClick r:id="rId4"/>
              </a:rPr>
              <a:t>https://www.tmdhosting.com/tutorials/drupal8/first-steps-in-drupal-8.html</a:t>
            </a:r>
            <a:r>
              <a:rPr lang="en-US" dirty="0" smtClean="0"/>
              <a:t> </a:t>
            </a:r>
          </a:p>
          <a:p>
            <a:pPr lvl="1"/>
            <a:r>
              <a:rPr lang="en-US" dirty="0" smtClean="0"/>
              <a:t>Create an Article Page</a:t>
            </a:r>
          </a:p>
          <a:p>
            <a:pPr lvl="1"/>
            <a:r>
              <a:rPr lang="en-US" dirty="0" smtClean="0"/>
              <a:t>Menu Management</a:t>
            </a:r>
          </a:p>
          <a:p>
            <a:pPr lvl="1"/>
            <a:r>
              <a:rPr lang="en-US" dirty="0" smtClean="0"/>
              <a:t>Extend functionality with additional modules</a:t>
            </a:r>
          </a:p>
          <a:p>
            <a:pPr lvl="1"/>
            <a:r>
              <a:rPr lang="en-US" dirty="0" smtClean="0"/>
              <a:t>Install a new theme</a:t>
            </a:r>
          </a:p>
        </p:txBody>
      </p:sp>
      <p:sp>
        <p:nvSpPr>
          <p:cNvPr id="3" name="Footer Placeholder 2"/>
          <p:cNvSpPr>
            <a:spLocks noGrp="1"/>
          </p:cNvSpPr>
          <p:nvPr>
            <p:ph type="ftr" sz="quarter" idx="11"/>
          </p:nvPr>
        </p:nvSpPr>
        <p:spPr/>
        <p:txBody>
          <a:bodyPr/>
          <a:lstStyle/>
          <a:p>
            <a:r>
              <a:rPr lang="en-US" smtClean="0"/>
              <a:t>PHP Programming with MySQL, second edition</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Complete the Multi-step Form tutorial at </a:t>
            </a:r>
            <a:r>
              <a:rPr lang="en-US" sz="2400" dirty="0" smtClean="0">
                <a:hlinkClick r:id="rId2"/>
              </a:rPr>
              <a:t>https://www.sitepoint.com/how-to-build-multi-step-forms-in-drupal-8/</a:t>
            </a:r>
            <a:r>
              <a:rPr lang="en-US" sz="2400" dirty="0" smtClean="0"/>
              <a:t> </a:t>
            </a:r>
          </a:p>
          <a:p>
            <a:endParaRPr lang="en-US" sz="2400" dirty="0" smtClean="0"/>
          </a:p>
          <a:p>
            <a:r>
              <a:rPr lang="en-US" sz="2400" dirty="0" smtClean="0"/>
              <a:t>Test your Drupal site with multiple devices.</a:t>
            </a:r>
          </a:p>
          <a:p>
            <a:endParaRPr lang="en-US" sz="2400" dirty="0" smtClean="0"/>
          </a:p>
          <a:p>
            <a:r>
              <a:rPr lang="en-US" sz="2400" dirty="0" smtClean="0"/>
              <a:t>What differences </a:t>
            </a:r>
            <a:r>
              <a:rPr lang="en-US" sz="2400" dirty="0" smtClean="0"/>
              <a:t>did you notice between WordPress and Drupal </a:t>
            </a:r>
            <a:r>
              <a:rPr lang="en-US" sz="2400" dirty="0" smtClean="0"/>
              <a:t>development?</a:t>
            </a:r>
            <a:endParaRPr lang="en-US" sz="2400" dirty="0" smtClean="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_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Hunter_170_Template.potx" id="{D540E2B1-6832-440B-B78E-E6989C477B3F}" vid="{DA608222-8E34-4D03-B81E-DE9099E94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Hunter_180_Template</Template>
  <TotalTime>1688</TotalTime>
  <Words>434</Words>
  <Application>Microsoft Office PowerPoint</Application>
  <PresentationFormat>On-screen Show (4:3)</PresentationFormat>
  <Paragraphs>56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Hunter_Theme</vt:lpstr>
      <vt:lpstr>Introduction to Content Management Systems</vt:lpstr>
      <vt:lpstr>What is Drupal</vt:lpstr>
      <vt:lpstr>Main Properties of Drupal</vt:lpstr>
      <vt:lpstr>Rapid Application Development with Drupal</vt:lpstr>
      <vt:lpstr>Exercise</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MySQL</dc:title>
  <dc:creator>Windows User</dc:creator>
  <cp:lastModifiedBy>student</cp:lastModifiedBy>
  <cp:revision>224</cp:revision>
  <dcterms:created xsi:type="dcterms:W3CDTF">2016-10-12T01:09:42Z</dcterms:created>
  <dcterms:modified xsi:type="dcterms:W3CDTF">2017-09-25T13:23:19Z</dcterms:modified>
</cp:coreProperties>
</file>