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0" r:id="rId3"/>
    <p:sldId id="261" r:id="rId4"/>
    <p:sldId id="262" r:id="rId5"/>
    <p:sldId id="263" r:id="rId6"/>
    <p:sldId id="264" r:id="rId7"/>
    <p:sldId id="265" r:id="rId8"/>
    <p:sldId id="266" r:id="rId9"/>
    <p:sldId id="267" r:id="rId10"/>
    <p:sldId id="268" r:id="rId11"/>
    <p:sldId id="269" r:id="rId12"/>
    <p:sldId id="271" r:id="rId13"/>
    <p:sldId id="270" r:id="rId14"/>
    <p:sldId id="272" r:id="rId15"/>
    <p:sldId id="273" r:id="rId16"/>
    <p:sldId id="274" r:id="rId17"/>
    <p:sldId id="275" r:id="rId18"/>
    <p:sldId id="277" r:id="rId19"/>
    <p:sldId id="276" r:id="rId20"/>
    <p:sldId id="278" r:id="rId21"/>
    <p:sldId id="279" r:id="rId22"/>
    <p:sldId id="280" r:id="rId23"/>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3862" autoAdjust="0"/>
  </p:normalViewPr>
  <p:slideViewPr>
    <p:cSldViewPr snapToGrid="0">
      <p:cViewPr varScale="1">
        <p:scale>
          <a:sx n="61" d="100"/>
          <a:sy n="61" d="100"/>
        </p:scale>
        <p:origin x="-1428" y="-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4A60-6C7D-4470-B60B-78C34AF2A18E}" type="datetimeFigureOut">
              <a:rPr lang="en-US" smtClean="0"/>
              <a:pPr/>
              <a:t>9/25/2017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FF29-CDA4-4C45-893A-368F1816AD22}" type="slidenum">
              <a:rPr lang="en-US" smtClean="0"/>
              <a:pPr/>
              <a:t>‹#›</a:t>
            </a:fld>
            <a:endParaRPr lang="en-US"/>
          </a:p>
        </p:txBody>
      </p:sp>
    </p:spTree>
    <p:extLst>
      <p:ext uri="{BB962C8B-B14F-4D97-AF65-F5344CB8AC3E}">
        <p14:creationId xmlns:p14="http://schemas.microsoft.com/office/powerpoint/2010/main" val="31027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Title 8"/>
          <p:cNvSpPr>
            <a:spLocks noGrp="1"/>
          </p:cNvSpPr>
          <p:nvPr>
            <p:ph type="ctrTitle"/>
          </p:nvPr>
        </p:nvSpPr>
        <p:spPr>
          <a:xfrm>
            <a:off x="685800" y="1752607"/>
            <a:ext cx="7772400" cy="1829761"/>
          </a:xfrm>
        </p:spPr>
        <p:txBody>
          <a:bodyPr vert="horz" anchor="b">
            <a:normAutofit/>
            <a:scene3d>
              <a:camera prst="orthographicFront"/>
              <a:lightRig rig="soft" dir="t"/>
            </a:scene3d>
            <a:sp3d prstMaterial="softEdge">
              <a:bevelT w="25400" h="25400"/>
            </a:sp3d>
          </a:bodyPr>
          <a:lstStyle>
            <a:lvl1pPr algn="r">
              <a:defRPr sz="36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35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BC3152-9A5B-41DC-BE8C-AC310CBE2897}" type="datetime1">
              <a:rPr lang="en-US" smtClean="0"/>
              <a:pPr/>
              <a:t>9/25/2017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PHP Programming with MySQL, second edition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20DFD2-12D3-45CE-904C-2BA0BD0DF5CB}" type="slidenum">
              <a:rPr lang="en-US" smtClean="0"/>
              <a:pPr/>
              <a:t>‹#›</a:t>
            </a:fld>
            <a:endParaRPr lang="en-US"/>
          </a:p>
        </p:txBody>
      </p:sp>
    </p:spTree>
    <p:extLst>
      <p:ext uri="{BB962C8B-B14F-4D97-AF65-F5344CB8AC3E}">
        <p14:creationId xmlns:p14="http://schemas.microsoft.com/office/powerpoint/2010/main" val="2777394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3"/>
            <a:ext cx="8229600" cy="4386071"/>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8359D3-816E-4051-BC50-CDA72DFF8999}" type="datetime1">
              <a:rPr lang="en-US" smtClean="0"/>
              <a:pPr/>
              <a:t>9/25/2017</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33418665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6"/>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B88FA-53C0-4CE4-A1AB-1302DBC73B2E}" type="datetime1">
              <a:rPr lang="en-US" smtClean="0"/>
              <a:pPr/>
              <a:t>9/25/2017</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23622358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6"/>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BC8D2DEF-508A-490E-B826-B8E9ADCEA5DF}" type="datetime1">
              <a:rPr lang="en-US" smtClean="0"/>
              <a:pPr/>
              <a:t>9/25/2017</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smtClean="0"/>
              <a:t>PHP Programming with MySQL, second edition</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320DFD2-12D3-45CE-904C-2BA0BD0DF5CB}" type="slidenum">
              <a:rPr lang="en-US" smtClean="0"/>
              <a:pPr/>
              <a:t>‹#›</a:t>
            </a:fld>
            <a:endParaRPr lang="en-US"/>
          </a:p>
        </p:txBody>
      </p:sp>
    </p:spTree>
    <p:extLst>
      <p:ext uri="{BB962C8B-B14F-4D97-AF65-F5344CB8AC3E}">
        <p14:creationId xmlns:p14="http://schemas.microsoft.com/office/powerpoint/2010/main" val="39591025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58AF916E-9DE6-4132-8E62-20CA0FBD85EB}" type="datetime1">
              <a:rPr lang="en-US" smtClean="0"/>
              <a:pPr/>
              <a:t>9/25/2017</a:t>
            </a:fld>
            <a:endParaRPr lang="en-US"/>
          </a:p>
        </p:txBody>
      </p:sp>
      <p:sp>
        <p:nvSpPr>
          <p:cNvPr id="5" name="Footer Placeholder 4"/>
          <p:cNvSpPr>
            <a:spLocks noGrp="1"/>
          </p:cNvSpPr>
          <p:nvPr>
            <p:ph type="ftr" sz="quarter" idx="11"/>
          </p:nvPr>
        </p:nvSpPr>
        <p:spPr>
          <a:xfrm>
            <a:off x="6361272" y="6332561"/>
            <a:ext cx="1877417" cy="525439"/>
          </a:xfrm>
        </p:spPr>
        <p:txBody>
          <a:bodyPr/>
          <a:lstStyle>
            <a:lvl1pPr>
              <a:defRPr sz="1200">
                <a:latin typeface="+mj-lt"/>
              </a:defRPr>
            </a:lvl1pPr>
          </a:lstStyle>
          <a:p>
            <a:r>
              <a:rPr lang="en-US" dirty="0" smtClean="0"/>
              <a:t>PHP Programming with MySQL, second edition</a:t>
            </a:r>
            <a:endParaRPr lang="en-US" dirty="0"/>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532731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36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178E7FC6-D092-4910-8BB0-BD4028BEB248}" type="datetime1">
              <a:rPr lang="en-US" smtClean="0"/>
              <a:pPr/>
              <a:t>9/25/2017</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val="1931905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26DB1B-C9AA-4CC3-A08D-39CA6391468D}" type="datetime1">
              <a:rPr lang="en-US" smtClean="0"/>
              <a:pPr/>
              <a:t>9/25/2017</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
        <p:nvSpPr>
          <p:cNvPr id="8" name="Title 7"/>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651947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457200" y="1444300"/>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444300"/>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EE2D0B-A3BE-4B7E-B57F-50E93C7825C4}" type="datetime1">
              <a:rPr lang="en-US" smtClean="0"/>
              <a:pPr/>
              <a:t>9/25/2017</a:t>
            </a:fld>
            <a:endParaRPr lang="en-US"/>
          </a:p>
        </p:txBody>
      </p:sp>
      <p:sp>
        <p:nvSpPr>
          <p:cNvPr id="8" name="Footer Placeholder 7"/>
          <p:cNvSpPr>
            <a:spLocks noGrp="1"/>
          </p:cNvSpPr>
          <p:nvPr>
            <p:ph type="ftr" sz="quarter" idx="11"/>
          </p:nvPr>
        </p:nvSpPr>
        <p:spPr/>
        <p:txBody>
          <a:bodyPr/>
          <a:lstStyle/>
          <a:p>
            <a:r>
              <a:rPr lang="en-US" smtClean="0"/>
              <a:t>PHP Programming with MySQL, second edition</a:t>
            </a:r>
            <a:endParaRPr lang="en-US"/>
          </a:p>
        </p:txBody>
      </p:sp>
      <p:sp>
        <p:nvSpPr>
          <p:cNvPr id="9" name="Slide Number Placeholder 8"/>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1642576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5C99BD-957B-49EB-980A-795B1F849408}" type="datetime1">
              <a:rPr lang="en-US" smtClean="0"/>
              <a:pPr/>
              <a:t>9/25/2017</a:t>
            </a:fld>
            <a:endParaRPr lang="en-US"/>
          </a:p>
        </p:txBody>
      </p:sp>
      <p:sp>
        <p:nvSpPr>
          <p:cNvPr id="4" name="Footer Placeholder 3"/>
          <p:cNvSpPr>
            <a:spLocks noGrp="1"/>
          </p:cNvSpPr>
          <p:nvPr>
            <p:ph type="ftr" sz="quarter" idx="11"/>
          </p:nvPr>
        </p:nvSpPr>
        <p:spPr/>
        <p:txBody>
          <a:bodyPr/>
          <a:lstStyle/>
          <a:p>
            <a:r>
              <a:rPr lang="en-US" smtClean="0"/>
              <a:t>PHP Programming with MySQL, second edition</a:t>
            </a:r>
            <a:endParaRPr lang="en-US"/>
          </a:p>
        </p:txBody>
      </p:sp>
      <p:sp>
        <p:nvSpPr>
          <p:cNvPr id="5" name="Slide Number Placeholder 4"/>
          <p:cNvSpPr>
            <a:spLocks noGrp="1"/>
          </p:cNvSpPr>
          <p:nvPr>
            <p:ph type="sldNum" sz="quarter" idx="12"/>
          </p:nvPr>
        </p:nvSpPr>
        <p:spPr/>
        <p:txBody>
          <a:bodyPr/>
          <a:lstStyle/>
          <a:p>
            <a:fld id="{3320DFD2-12D3-45CE-904C-2BA0BD0DF5CB}" type="slidenum">
              <a:rPr lang="en-US" smtClean="0"/>
              <a:pPr/>
              <a:t>‹#›</a:t>
            </a:fld>
            <a:endParaRPr lang="en-US"/>
          </a:p>
        </p:txBody>
      </p:sp>
      <p:sp>
        <p:nvSpPr>
          <p:cNvPr id="6" name="Title 5"/>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1979412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19593-0951-4071-8CF5-C84A8E0CB6E7}" type="datetime1">
              <a:rPr lang="en-US" smtClean="0"/>
              <a:pPr/>
              <a:t>9/25/2017</a:t>
            </a:fld>
            <a:endParaRPr lang="en-US"/>
          </a:p>
        </p:txBody>
      </p:sp>
      <p:sp>
        <p:nvSpPr>
          <p:cNvPr id="3" name="Footer Placeholder 2"/>
          <p:cNvSpPr>
            <a:spLocks noGrp="1"/>
          </p:cNvSpPr>
          <p:nvPr>
            <p:ph type="ftr" sz="quarter" idx="11"/>
          </p:nvPr>
        </p:nvSpPr>
        <p:spPr/>
        <p:txBody>
          <a:bodyPr/>
          <a:lstStyle/>
          <a:p>
            <a:r>
              <a:rPr lang="en-US" smtClean="0"/>
              <a:t>PHP Programming with MySQL, second edition</a:t>
            </a:r>
            <a:endParaRPr lang="en-US"/>
          </a:p>
        </p:txBody>
      </p:sp>
      <p:sp>
        <p:nvSpPr>
          <p:cNvPr id="4" name="Slide Number Placeholder 3"/>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87729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1875"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C81C7AE-DC6F-4078-9019-9BF0984F0383}" type="datetime1">
              <a:rPr lang="en-US" smtClean="0"/>
              <a:pPr/>
              <a:t>9/25/2017</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2781564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3716" indent="0" algn="r">
              <a:buNone/>
              <a:defRPr sz="1050"/>
            </a:lvl1pPr>
            <a:lvl2pPr>
              <a:defRPr sz="900"/>
            </a:lvl2pPr>
            <a:lvl3pPr>
              <a:defRPr sz="750"/>
            </a:lvl3pPr>
            <a:lvl4pPr>
              <a:defRPr sz="675"/>
            </a:lvl4pPr>
            <a:lvl5pPr>
              <a:defRPr sz="675"/>
            </a:lvl5pPr>
            <a:extLst/>
          </a:lstStyle>
          <a:p>
            <a:pPr lvl="0" eaLnBrk="1" latinLnBrk="0" hangingPunct="1"/>
            <a:r>
              <a:rPr kumimoji="0" lang="en-US" smtClean="0"/>
              <a:t>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86C4CE3-4212-455C-B8D8-1B74372D5B0A}" type="datetime1">
              <a:rPr lang="en-US" smtClean="0"/>
              <a:pPr/>
              <a:t>9/25/2017</a:t>
            </a:fld>
            <a:endParaRPr lang="en-US"/>
          </a:p>
        </p:txBody>
      </p:sp>
      <p:sp>
        <p:nvSpPr>
          <p:cNvPr id="6" name="Footer Placeholder 5"/>
          <p:cNvSpPr>
            <a:spLocks noGrp="1"/>
          </p:cNvSpPr>
          <p:nvPr>
            <p:ph type="ftr" sz="quarter" idx="11"/>
          </p:nvPr>
        </p:nvSpPr>
        <p:spPr>
          <a:xfrm>
            <a:off x="4380075" y="6407950"/>
            <a:ext cx="2350681" cy="365125"/>
          </a:xfrm>
        </p:spPr>
        <p:txBody>
          <a:bodyPr/>
          <a:lstStyle>
            <a:lvl1pPr>
              <a:defRPr>
                <a:solidFill>
                  <a:schemeClr val="tx1"/>
                </a:solidFill>
              </a:defRPr>
            </a:lvl1pPr>
            <a:extLst/>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20DFD2-12D3-45CE-904C-2BA0BD0DF5CB}" type="slidenum">
              <a:rPr lang="en-US" smtClean="0"/>
              <a:pPr/>
              <a:t>‹#›</a:t>
            </a:fld>
            <a:endParaRPr lang="en-US"/>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1" name="Straight Connector 10"/>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val="35315137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5" name="Straight Connector 14"/>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4"/>
            <a:ext cx="8229600" cy="4525963"/>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750">
                <a:solidFill>
                  <a:schemeClr val="tx1"/>
                </a:solidFill>
              </a:defRPr>
            </a:lvl1pPr>
            <a:extLst/>
          </a:lstStyle>
          <a:p>
            <a:fld id="{8F6EECA8-8906-4E82-B78E-65C57EE68CC0}" type="datetime1">
              <a:rPr lang="en-US" smtClean="0"/>
              <a:pPr/>
              <a:t>9/25/2017</a:t>
            </a:fld>
            <a:endParaRPr lang="en-US"/>
          </a:p>
        </p:txBody>
      </p:sp>
      <p:sp>
        <p:nvSpPr>
          <p:cNvPr id="22" name="Footer Placeholder 21"/>
          <p:cNvSpPr>
            <a:spLocks noGrp="1"/>
          </p:cNvSpPr>
          <p:nvPr>
            <p:ph type="ftr" sz="quarter" idx="3"/>
          </p:nvPr>
        </p:nvSpPr>
        <p:spPr>
          <a:xfrm>
            <a:off x="5888008" y="6407950"/>
            <a:ext cx="2350681" cy="365125"/>
          </a:xfrm>
          <a:prstGeom prst="rect">
            <a:avLst/>
          </a:prstGeom>
        </p:spPr>
        <p:txBody>
          <a:bodyPr vert="horz" anchor="b"/>
          <a:lstStyle>
            <a:lvl1pPr algn="r" eaLnBrk="1" latinLnBrk="0" hangingPunct="1">
              <a:defRPr kumimoji="0" sz="750">
                <a:solidFill>
                  <a:schemeClr val="tx1"/>
                </a:solidFill>
              </a:defRPr>
            </a:lvl1pPr>
            <a:extLst/>
          </a:lstStyle>
          <a:p>
            <a:r>
              <a:rPr lang="en-US" smtClean="0"/>
              <a:t>PHP Programming with MySQL, second edition</a:t>
            </a:r>
            <a:endParaRPr lang="en-US"/>
          </a:p>
        </p:txBody>
      </p:sp>
      <p:sp>
        <p:nvSpPr>
          <p:cNvPr id="18" name="Slide Number Placeholder 17"/>
          <p:cNvSpPr>
            <a:spLocks noGrp="1"/>
          </p:cNvSpPr>
          <p:nvPr>
            <p:ph type="sldNum" sz="quarter" idx="4"/>
          </p:nvPr>
        </p:nvSpPr>
        <p:spPr>
          <a:xfrm>
            <a:off x="8647272" y="6407950"/>
            <a:ext cx="365760" cy="365125"/>
          </a:xfrm>
          <a:prstGeom prst="rect">
            <a:avLst/>
          </a:prstGeom>
        </p:spPr>
        <p:txBody>
          <a:bodyPr vert="horz" anchor="b"/>
          <a:lstStyle>
            <a:lvl1pPr algn="r" eaLnBrk="1" latinLnBrk="0" hangingPunct="1">
              <a:defRPr kumimoji="0" sz="750" b="0">
                <a:solidFill>
                  <a:schemeClr val="tx1"/>
                </a:solidFill>
              </a:defRPr>
            </a:lvl1pPr>
            <a:extLst/>
          </a:lstStyle>
          <a:p>
            <a:fld id="{3320DFD2-12D3-45CE-904C-2BA0BD0DF5CB}" type="slidenum">
              <a:rPr lang="en-US" smtClean="0"/>
              <a:pPr/>
              <a:t>‹#›</a:t>
            </a:fld>
            <a:endParaRPr lang="en-US"/>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246483" y="6198163"/>
            <a:ext cx="766549" cy="574912"/>
          </a:xfrm>
          <a:prstGeom prst="rect">
            <a:avLst/>
          </a:prstGeom>
        </p:spPr>
      </p:pic>
    </p:spTree>
    <p:extLst>
      <p:ext uri="{BB962C8B-B14F-4D97-AF65-F5344CB8AC3E}">
        <p14:creationId xmlns:p14="http://schemas.microsoft.com/office/powerpoint/2010/main" val="80051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hdr="0" dt="0"/>
  <p:txStyles>
    <p:titleStyle>
      <a:lvl1pPr algn="l" rtl="0" eaLnBrk="1" latinLnBrk="0" hangingPunct="1">
        <a:spcBef>
          <a:spcPct val="0"/>
        </a:spcBef>
        <a:buNone/>
        <a:defRPr kumimoji="0" sz="3075"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274320" indent="-192024" algn="l" rtl="0" eaLnBrk="1" latinLnBrk="0" hangingPunct="1">
        <a:spcBef>
          <a:spcPts val="300"/>
        </a:spcBef>
        <a:spcAft>
          <a:spcPts val="0"/>
        </a:spcAft>
        <a:buClr>
          <a:schemeClr val="accent1"/>
        </a:buClr>
        <a:buSzPct val="68000"/>
        <a:buFont typeface="Wingdings 3"/>
        <a:buChar char=""/>
        <a:defRPr kumimoji="0" sz="2025" kern="1200">
          <a:solidFill>
            <a:schemeClr val="tx1"/>
          </a:solidFill>
          <a:latin typeface="+mn-lt"/>
          <a:ea typeface="+mn-ea"/>
          <a:cs typeface="+mn-cs"/>
        </a:defRPr>
      </a:lvl1pPr>
      <a:lvl2pPr marL="466344" indent="-171450" algn="l" rtl="0" eaLnBrk="1" latinLnBrk="0" hangingPunct="1">
        <a:spcBef>
          <a:spcPts val="243"/>
        </a:spcBef>
        <a:buClr>
          <a:schemeClr val="accent1"/>
        </a:buClr>
        <a:buFont typeface="Verdana"/>
        <a:buChar char="◦"/>
        <a:defRPr kumimoji="0" sz="1725" kern="1200">
          <a:solidFill>
            <a:schemeClr val="tx1"/>
          </a:solidFill>
          <a:latin typeface="+mn-lt"/>
          <a:ea typeface="+mn-ea"/>
          <a:cs typeface="+mn-cs"/>
        </a:defRPr>
      </a:lvl2pPr>
      <a:lvl3pPr marL="644652" indent="-171450" algn="l" rtl="0" eaLnBrk="1" latinLnBrk="0" hangingPunct="1">
        <a:spcBef>
          <a:spcPts val="263"/>
        </a:spcBef>
        <a:buClr>
          <a:schemeClr val="accent2"/>
        </a:buClr>
        <a:buSzPct val="100000"/>
        <a:buFont typeface="Wingdings 2"/>
        <a:buChar char=""/>
        <a:defRPr kumimoji="0" sz="1575" kern="1200">
          <a:solidFill>
            <a:schemeClr val="tx1"/>
          </a:solidFill>
          <a:latin typeface="+mn-lt"/>
          <a:ea typeface="+mn-ea"/>
          <a:cs typeface="+mn-cs"/>
        </a:defRPr>
      </a:lvl3pPr>
      <a:lvl4pPr marL="857250" indent="-171450" algn="l" rtl="0" eaLnBrk="1" latinLnBrk="0" hangingPunct="1">
        <a:spcBef>
          <a:spcPts val="263"/>
        </a:spcBef>
        <a:buClr>
          <a:schemeClr val="accent2"/>
        </a:buClr>
        <a:buFont typeface="Wingdings 2"/>
        <a:buChar char=""/>
        <a:defRPr kumimoji="0" sz="1425" kern="1200">
          <a:solidFill>
            <a:schemeClr val="tx1"/>
          </a:solidFill>
          <a:latin typeface="+mn-lt"/>
          <a:ea typeface="+mn-ea"/>
          <a:cs typeface="+mn-cs"/>
        </a:defRPr>
      </a:lvl4pPr>
      <a:lvl5pPr marL="1028700" indent="-171450" algn="l" rtl="0" eaLnBrk="1" latinLnBrk="0" hangingPunct="1">
        <a:spcBef>
          <a:spcPts val="263"/>
        </a:spcBef>
        <a:buClr>
          <a:schemeClr val="accent2"/>
        </a:buClr>
        <a:buFont typeface="Wingdings 2"/>
        <a:buChar char=""/>
        <a:defRPr kumimoji="0" sz="1350"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docs.joomla.org/Plugin" TargetMode="External"/><Relationship Id="rId3" Type="http://schemas.openxmlformats.org/officeDocument/2006/relationships/hyperlink" Target="https://docs.joomla.org/Component" TargetMode="External"/><Relationship Id="rId7" Type="http://schemas.openxmlformats.org/officeDocument/2006/relationships/hyperlink" Target="https://docs.joomla.org/Package" TargetMode="External"/><Relationship Id="rId2" Type="http://schemas.openxmlformats.org/officeDocument/2006/relationships/hyperlink" Target="http://extensions.joomla.org/" TargetMode="External"/><Relationship Id="rId1" Type="http://schemas.openxmlformats.org/officeDocument/2006/relationships/slideLayout" Target="../slideLayouts/slideLayout2.xml"/><Relationship Id="rId6" Type="http://schemas.openxmlformats.org/officeDocument/2006/relationships/hyperlink" Target="https://docs.joomla.org/Module" TargetMode="External"/><Relationship Id="rId5" Type="http://schemas.openxmlformats.org/officeDocument/2006/relationships/hyperlink" Target="https://docs.joomla.org/Library" TargetMode="External"/><Relationship Id="rId4" Type="http://schemas.openxmlformats.org/officeDocument/2006/relationships/hyperlink" Target="https://docs.joomla.org/Language" TargetMode="External"/><Relationship Id="rId9" Type="http://schemas.openxmlformats.org/officeDocument/2006/relationships/hyperlink" Target="https://docs.joomla.org/Templat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joomla.org/Site_(Application)" TargetMode="External"/><Relationship Id="rId2" Type="http://schemas.openxmlformats.org/officeDocument/2006/relationships/hyperlink" Target="https://docs.joomla.org/Administrator_(Appl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wnloads.joomla.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showcase.joomla.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joomla.org/download.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joomla.org/Special:MyLanguage/Help30:Site_Global_Configuration" TargetMode="External"/><Relationship Id="rId2" Type="http://schemas.openxmlformats.org/officeDocument/2006/relationships/hyperlink" Target="https://docs.joomla.org/Special:MyLanguage/Help30:Site_My_Profil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Content Management Systems</a:t>
            </a:r>
            <a:endParaRPr lang="en-US" dirty="0"/>
          </a:p>
        </p:txBody>
      </p:sp>
      <p:sp>
        <p:nvSpPr>
          <p:cNvPr id="3" name="Subtitle 2"/>
          <p:cNvSpPr>
            <a:spLocks noGrp="1"/>
          </p:cNvSpPr>
          <p:nvPr>
            <p:ph type="subTitle" idx="1"/>
          </p:nvPr>
        </p:nvSpPr>
        <p:spPr/>
        <p:txBody>
          <a:bodyPr/>
          <a:lstStyle/>
          <a:p>
            <a:r>
              <a:rPr lang="en-US" dirty="0" smtClean="0"/>
              <a:t>Day 4</a:t>
            </a:r>
          </a:p>
        </p:txBody>
      </p:sp>
    </p:spTree>
    <p:extLst>
      <p:ext uri="{BB962C8B-B14F-4D97-AF65-F5344CB8AC3E}">
        <p14:creationId xmlns:p14="http://schemas.microsoft.com/office/powerpoint/2010/main" val="190513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pPr algn="just"/>
            <a:r>
              <a:rPr lang="en-US" altLang="en-US" sz="3600" dirty="0" smtClean="0"/>
              <a:t>Step 2: </a:t>
            </a:r>
            <a:r>
              <a:rPr lang="en-US" altLang="en-US" sz="3600" dirty="0" err="1" smtClean="0"/>
              <a:t>Joomla</a:t>
            </a:r>
            <a:r>
              <a:rPr lang="en-US" altLang="en-US" sz="3600" dirty="0" smtClean="0"/>
              <a:t> Database Configuration</a:t>
            </a:r>
            <a:endParaRPr lang="en-US" altLang="en-US" sz="4000" dirty="0" smtClean="0"/>
          </a:p>
        </p:txBody>
      </p:sp>
      <p:sp>
        <p:nvSpPr>
          <p:cNvPr id="4101" name="Rectangle 3"/>
          <p:cNvSpPr>
            <a:spLocks noGrp="1" noChangeArrowheads="1"/>
          </p:cNvSpPr>
          <p:nvPr>
            <p:ph type="body" idx="1"/>
          </p:nvPr>
        </p:nvSpPr>
        <p:spPr>
          <a:xfrm>
            <a:off x="457200" y="1481334"/>
            <a:ext cx="4145973" cy="4525963"/>
          </a:xfrm>
        </p:spPr>
        <p:txBody>
          <a:bodyPr>
            <a:noAutofit/>
          </a:bodyPr>
          <a:lstStyle/>
          <a:p>
            <a:r>
              <a:rPr lang="en-US" sz="1100" b="1" dirty="0" smtClean="0"/>
              <a:t>Database Type</a:t>
            </a:r>
            <a:r>
              <a:rPr lang="en-US" sz="1100" dirty="0" smtClean="0"/>
              <a:t>: </a:t>
            </a:r>
            <a:r>
              <a:rPr lang="en-US" sz="1100" dirty="0" err="1" smtClean="0"/>
              <a:t>MySQLi</a:t>
            </a:r>
            <a:r>
              <a:rPr lang="en-US" sz="1100" dirty="0" smtClean="0"/>
              <a:t> is the most common database type used with </a:t>
            </a:r>
            <a:r>
              <a:rPr lang="en-US" sz="1100" dirty="0" err="1" smtClean="0"/>
              <a:t>Joomla</a:t>
            </a:r>
            <a:endParaRPr lang="en-US" sz="1100" dirty="0" smtClean="0"/>
          </a:p>
          <a:p>
            <a:r>
              <a:rPr lang="en-US" sz="1100" b="1" dirty="0" smtClean="0"/>
              <a:t>Hostname</a:t>
            </a:r>
            <a:r>
              <a:rPr lang="en-US" sz="1100" dirty="0" smtClean="0"/>
              <a:t> Where is your database located? Common is </a:t>
            </a:r>
            <a:r>
              <a:rPr lang="en-US" sz="1100" i="1" dirty="0" err="1" smtClean="0"/>
              <a:t>localhost</a:t>
            </a:r>
            <a:endParaRPr lang="en-US" sz="1100" dirty="0" smtClean="0"/>
          </a:p>
          <a:p>
            <a:r>
              <a:rPr lang="en-US" sz="1100" b="1" dirty="0" smtClean="0"/>
              <a:t>Username</a:t>
            </a:r>
            <a:r>
              <a:rPr lang="en-US" sz="1100" dirty="0" smtClean="0"/>
              <a:t>: the username used to connect to the database</a:t>
            </a:r>
          </a:p>
          <a:p>
            <a:r>
              <a:rPr lang="en-US" sz="1100" b="1" dirty="0" smtClean="0"/>
              <a:t>Password</a:t>
            </a:r>
            <a:r>
              <a:rPr lang="en-US" sz="1100" dirty="0" smtClean="0"/>
              <a:t>: the password for the database's username</a:t>
            </a:r>
          </a:p>
          <a:p>
            <a:r>
              <a:rPr lang="en-US" sz="1100" b="1" dirty="0" smtClean="0"/>
              <a:t>Database Name</a:t>
            </a:r>
            <a:r>
              <a:rPr lang="en-US" sz="1100" dirty="0" smtClean="0"/>
              <a:t>: the name of the database</a:t>
            </a:r>
          </a:p>
          <a:p>
            <a:r>
              <a:rPr lang="en-US" sz="1100" b="1" dirty="0" smtClean="0"/>
              <a:t>Table Prefix</a:t>
            </a:r>
            <a:r>
              <a:rPr lang="en-US" sz="1100" dirty="0" smtClean="0"/>
              <a:t>: one is generated automatically, but you can change it. For example, jos3_ can be used. Just don't forget to put the underscore character (_) at the end of the prefix.</a:t>
            </a:r>
          </a:p>
          <a:p>
            <a:r>
              <a:rPr lang="en-US" sz="1100" b="1" dirty="0" smtClean="0"/>
              <a:t>Old Database Process</a:t>
            </a:r>
            <a:r>
              <a:rPr lang="en-US" sz="1100" dirty="0" smtClean="0"/>
              <a:t>: should the installer backup or delete existing tables during the installation of new tables? Click, Yes or No to select the choice.</a:t>
            </a:r>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pic>
        <p:nvPicPr>
          <p:cNvPr id="29698" name="Picture 2" descr="J30 Installation screen page 2.png"/>
          <p:cNvPicPr>
            <a:picLocks noChangeAspect="1" noChangeArrowheads="1"/>
          </p:cNvPicPr>
          <p:nvPr/>
        </p:nvPicPr>
        <p:blipFill>
          <a:blip r:embed="rId2" cstate="print"/>
          <a:srcRect/>
          <a:stretch>
            <a:fillRect/>
          </a:stretch>
        </p:blipFill>
        <p:spPr bwMode="auto">
          <a:xfrm>
            <a:off x="4727865" y="1609147"/>
            <a:ext cx="4024456" cy="3461032"/>
          </a:xfrm>
          <a:prstGeom prst="rect">
            <a:avLst/>
          </a:prstGeom>
          <a:noFill/>
          <a:ln>
            <a:solidFill>
              <a:schemeClr val="tx1"/>
            </a:solidFill>
          </a:ln>
        </p:spPr>
      </p:pic>
    </p:spTree>
    <p:extLst>
      <p:ext uri="{BB962C8B-B14F-4D97-AF65-F5344CB8AC3E}">
        <p14:creationId xmlns:p14="http://schemas.microsoft.com/office/powerpoint/2010/main" val="291823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smtClean="0"/>
              <a:t>Step 3: </a:t>
            </a:r>
            <a:r>
              <a:rPr lang="en-US" altLang="en-US" sz="3600" dirty="0" err="1" smtClean="0"/>
              <a:t>Joomla</a:t>
            </a:r>
            <a:r>
              <a:rPr lang="en-US" altLang="en-US" sz="3600" dirty="0" smtClean="0"/>
              <a:t> Installation Review</a:t>
            </a:r>
            <a:endParaRPr lang="en-US" altLang="en-US" sz="4000" dirty="0" smtClean="0"/>
          </a:p>
        </p:txBody>
      </p:sp>
      <p:sp>
        <p:nvSpPr>
          <p:cNvPr id="4101" name="Rectangle 3"/>
          <p:cNvSpPr>
            <a:spLocks noGrp="1" noChangeArrowheads="1"/>
          </p:cNvSpPr>
          <p:nvPr>
            <p:ph type="body" idx="1"/>
          </p:nvPr>
        </p:nvSpPr>
        <p:spPr>
          <a:xfrm>
            <a:off x="457200" y="1481334"/>
            <a:ext cx="4145973" cy="4872971"/>
          </a:xfrm>
        </p:spPr>
        <p:txBody>
          <a:bodyPr>
            <a:noAutofit/>
          </a:bodyPr>
          <a:lstStyle/>
          <a:p>
            <a:r>
              <a:rPr lang="en-US" sz="1600" dirty="0" smtClean="0"/>
              <a:t>The first options are for automatically installing sample content to the website and emailing the configuration settings.</a:t>
            </a:r>
          </a:p>
          <a:p>
            <a:r>
              <a:rPr lang="en-US" sz="1600" dirty="0" smtClean="0"/>
              <a:t>If you are new to </a:t>
            </a:r>
            <a:r>
              <a:rPr lang="en-US" sz="1600" dirty="0" err="1" smtClean="0"/>
              <a:t>Joomla</a:t>
            </a:r>
            <a:r>
              <a:rPr lang="en-US" sz="1600" dirty="0" smtClean="0"/>
              <a:t>! it would be beneficial to install some sample data to see how </a:t>
            </a:r>
            <a:r>
              <a:rPr lang="en-US" sz="1600" dirty="0" err="1" smtClean="0"/>
              <a:t>Joomla</a:t>
            </a:r>
            <a:r>
              <a:rPr lang="en-US" sz="1600" dirty="0" smtClean="0"/>
              <a:t>! works. You can at this time choose to have the configuration settings emailed to you. If the Email Configuration choice is selected, the Email Password choice will appear. The email password is off by default for security. You can choose to have the password included, just click Yes.</a:t>
            </a:r>
          </a:p>
          <a:p>
            <a:r>
              <a:rPr lang="en-US" sz="1600" dirty="0" smtClean="0"/>
              <a:t>Check the configurations of your install and the environment of the installation, and click “Install”.</a:t>
            </a:r>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pic>
        <p:nvPicPr>
          <p:cNvPr id="30722" name="Picture 2" descr="J30 Installation screen page 3 top.png"/>
          <p:cNvPicPr>
            <a:picLocks noChangeAspect="1" noChangeArrowheads="1"/>
          </p:cNvPicPr>
          <p:nvPr/>
        </p:nvPicPr>
        <p:blipFill>
          <a:blip r:embed="rId2" cstate="print"/>
          <a:srcRect/>
          <a:stretch>
            <a:fillRect/>
          </a:stretch>
        </p:blipFill>
        <p:spPr bwMode="auto">
          <a:xfrm>
            <a:off x="4566038" y="1633498"/>
            <a:ext cx="4422979" cy="3901913"/>
          </a:xfrm>
          <a:prstGeom prst="rect">
            <a:avLst/>
          </a:prstGeom>
          <a:noFill/>
          <a:ln>
            <a:solidFill>
              <a:schemeClr val="tx1"/>
            </a:solidFill>
          </a:ln>
        </p:spPr>
      </p:pic>
    </p:spTree>
    <p:extLst>
      <p:ext uri="{BB962C8B-B14F-4D97-AF65-F5344CB8AC3E}">
        <p14:creationId xmlns:p14="http://schemas.microsoft.com/office/powerpoint/2010/main" val="291823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err="1" smtClean="0"/>
              <a:t>Joomla</a:t>
            </a:r>
            <a:r>
              <a:rPr lang="en-US" altLang="en-US" sz="3600" dirty="0" smtClean="0"/>
              <a:t> Admin Panel</a:t>
            </a:r>
            <a:endParaRPr lang="en-US" altLang="en-US" sz="4000" dirty="0" smtClean="0"/>
          </a:p>
        </p:txBody>
      </p:sp>
      <p:sp>
        <p:nvSpPr>
          <p:cNvPr id="4101" name="Rectangle 3"/>
          <p:cNvSpPr>
            <a:spLocks noGrp="1" noChangeArrowheads="1"/>
          </p:cNvSpPr>
          <p:nvPr>
            <p:ph type="body" idx="1"/>
          </p:nvPr>
        </p:nvSpPr>
        <p:spPr>
          <a:xfrm>
            <a:off x="457200" y="1481334"/>
            <a:ext cx="8478982" cy="2228221"/>
          </a:xfrm>
        </p:spPr>
        <p:txBody>
          <a:bodyPr>
            <a:noAutofit/>
          </a:bodyPr>
          <a:lstStyle/>
          <a:p>
            <a:r>
              <a:rPr lang="en-US" sz="1800" dirty="0" smtClean="0"/>
              <a:t>After installing </a:t>
            </a:r>
            <a:r>
              <a:rPr lang="en-US" sz="1800" dirty="0" err="1" smtClean="0"/>
              <a:t>Joomla</a:t>
            </a:r>
            <a:r>
              <a:rPr lang="en-US" sz="1800" dirty="0" smtClean="0"/>
              <a:t> you should be able to login to your </a:t>
            </a:r>
            <a:r>
              <a:rPr lang="en-US" sz="1800" dirty="0" err="1" smtClean="0"/>
              <a:t>Joomla</a:t>
            </a:r>
            <a:r>
              <a:rPr lang="en-US" sz="1800" dirty="0" smtClean="0"/>
              <a:t> Admin Panel:</a:t>
            </a:r>
          </a:p>
          <a:p>
            <a:pPr lvl="1"/>
            <a:r>
              <a:rPr lang="en-US" sz="1100" dirty="0" smtClean="0"/>
              <a:t>To access </a:t>
            </a:r>
            <a:r>
              <a:rPr lang="en-US" sz="1100" dirty="0" err="1" smtClean="0"/>
              <a:t>Joomla</a:t>
            </a:r>
            <a:r>
              <a:rPr lang="en-US" sz="1100" dirty="0" smtClean="0"/>
              <a:t> administrative panel, open the browser and type the URL as </a:t>
            </a:r>
            <a:r>
              <a:rPr lang="en-US" sz="1100" b="1" dirty="0" smtClean="0"/>
              <a:t>http://localhost/ &lt;</a:t>
            </a:r>
            <a:r>
              <a:rPr lang="en-US" sz="1100" b="1" dirty="0" err="1" smtClean="0"/>
              <a:t>Your_joomla_folder</a:t>
            </a:r>
            <a:r>
              <a:rPr lang="en-US" sz="1100" b="1" dirty="0" smtClean="0"/>
              <a:t>&gt;/administrator/index.php</a:t>
            </a:r>
            <a:endParaRPr lang="en-US" sz="1100" dirty="0" smtClean="0"/>
          </a:p>
          <a:p>
            <a:pPr lvl="1"/>
            <a:r>
              <a:rPr lang="en-US" sz="1100" dirty="0" smtClean="0"/>
              <a:t>Enter the username and password which you had mentioned during installation as shown in the step 3 of Set Up Wizard section and click on the login button.</a:t>
            </a:r>
          </a:p>
          <a:p>
            <a:endParaRPr lang="en-US" sz="1400" dirty="0" smtClean="0"/>
          </a:p>
          <a:p>
            <a:r>
              <a:rPr lang="en-US" sz="1400" dirty="0" smtClean="0"/>
              <a:t>You should also be able to preview your </a:t>
            </a:r>
            <a:r>
              <a:rPr lang="en-US" sz="1400" dirty="0" err="1" smtClean="0"/>
              <a:t>Joomla</a:t>
            </a:r>
            <a:r>
              <a:rPr lang="en-US" sz="1400" dirty="0" smtClean="0"/>
              <a:t> web site by opening the  </a:t>
            </a:r>
            <a:r>
              <a:rPr lang="en-US" sz="1400" b="1" dirty="0" smtClean="0"/>
              <a:t>http://localhost/ &lt;</a:t>
            </a:r>
            <a:r>
              <a:rPr lang="en-US" sz="1400" b="1" dirty="0" err="1" smtClean="0"/>
              <a:t>Your_joomla_folder</a:t>
            </a:r>
            <a:r>
              <a:rPr lang="en-US" sz="1400" b="1" dirty="0" smtClean="0"/>
              <a:t>&gt; </a:t>
            </a:r>
            <a:r>
              <a:rPr lang="en-US" sz="1400" dirty="0" smtClean="0"/>
              <a:t>URL</a:t>
            </a:r>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pic>
        <p:nvPicPr>
          <p:cNvPr id="31746" name="Picture 2" descr="joomla Setup"/>
          <p:cNvPicPr>
            <a:picLocks noChangeAspect="1" noChangeArrowheads="1"/>
          </p:cNvPicPr>
          <p:nvPr/>
        </p:nvPicPr>
        <p:blipFill>
          <a:blip r:embed="rId2" cstate="print"/>
          <a:srcRect/>
          <a:stretch>
            <a:fillRect/>
          </a:stretch>
        </p:blipFill>
        <p:spPr bwMode="auto">
          <a:xfrm>
            <a:off x="2613765" y="3730336"/>
            <a:ext cx="4129646" cy="2408960"/>
          </a:xfrm>
          <a:prstGeom prst="rect">
            <a:avLst/>
          </a:prstGeom>
          <a:noFill/>
        </p:spPr>
      </p:pic>
    </p:spTree>
    <p:extLst>
      <p:ext uri="{BB962C8B-B14F-4D97-AF65-F5344CB8AC3E}">
        <p14:creationId xmlns:p14="http://schemas.microsoft.com/office/powerpoint/2010/main" val="291823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err="1" smtClean="0"/>
              <a:t>Joomla</a:t>
            </a:r>
            <a:r>
              <a:rPr lang="en-US" altLang="en-US" sz="3600" dirty="0" smtClean="0"/>
              <a:t> Architecture</a:t>
            </a:r>
            <a:endParaRPr lang="en-US" altLang="en-US" sz="4000" dirty="0" smtClean="0"/>
          </a:p>
        </p:txBody>
      </p:sp>
      <p:sp>
        <p:nvSpPr>
          <p:cNvPr id="4101" name="Rectangle 3"/>
          <p:cNvSpPr>
            <a:spLocks noGrp="1" noChangeArrowheads="1"/>
          </p:cNvSpPr>
          <p:nvPr>
            <p:ph type="body" idx="1"/>
          </p:nvPr>
        </p:nvSpPr>
        <p:spPr>
          <a:xfrm>
            <a:off x="457200" y="1481334"/>
            <a:ext cx="8478982" cy="4285621"/>
          </a:xfrm>
        </p:spPr>
        <p:txBody>
          <a:bodyPr>
            <a:noAutofit/>
          </a:bodyPr>
          <a:lstStyle/>
          <a:p>
            <a:r>
              <a:rPr lang="en-US" sz="1600" dirty="0" smtClean="0"/>
              <a:t>The architecture of </a:t>
            </a:r>
            <a:r>
              <a:rPr lang="en-US" sz="1600" dirty="0" err="1" smtClean="0"/>
              <a:t>Joomla</a:t>
            </a:r>
            <a:r>
              <a:rPr lang="en-US" sz="1600" dirty="0" smtClean="0"/>
              <a:t> contains following layers:</a:t>
            </a:r>
          </a:p>
          <a:p>
            <a:pPr lvl="1"/>
            <a:r>
              <a:rPr lang="en-US" sz="1050" b="1" dirty="0" smtClean="0"/>
              <a:t>Database</a:t>
            </a:r>
            <a:r>
              <a:rPr lang="en-US" sz="1050" dirty="0" smtClean="0"/>
              <a:t> − Database is a collection of data and can be stored, manipulated and organized in a particular manner. The database stores the user information, content and many more required data of the site. It is used to store the administrative information to manage the </a:t>
            </a:r>
            <a:r>
              <a:rPr lang="en-US" sz="1050" dirty="0" err="1" smtClean="0"/>
              <a:t>Joomla</a:t>
            </a:r>
            <a:r>
              <a:rPr lang="en-US" sz="1050" dirty="0" smtClean="0"/>
              <a:t> site. Using </a:t>
            </a:r>
            <a:r>
              <a:rPr lang="en-US" sz="1050" dirty="0" err="1" smtClean="0"/>
              <a:t>Joomla</a:t>
            </a:r>
            <a:r>
              <a:rPr lang="en-US" sz="1050" dirty="0" smtClean="0"/>
              <a:t> database layer, it ensures maximum flexibility and compatibility for extension.</a:t>
            </a:r>
          </a:p>
          <a:p>
            <a:pPr lvl="1"/>
            <a:r>
              <a:rPr lang="en-US" sz="1050" b="1" dirty="0" err="1" smtClean="0"/>
              <a:t>Joomla</a:t>
            </a:r>
            <a:r>
              <a:rPr lang="en-US" sz="1050" b="1" dirty="0" smtClean="0"/>
              <a:t> Framework</a:t>
            </a:r>
            <a:r>
              <a:rPr lang="en-US" sz="1050" dirty="0" smtClean="0"/>
              <a:t> − Framework is a collection of open source software, where the </a:t>
            </a:r>
            <a:r>
              <a:rPr lang="en-US" sz="1050" dirty="0" err="1" smtClean="0"/>
              <a:t>Joomla</a:t>
            </a:r>
            <a:r>
              <a:rPr lang="en-US" sz="1050" dirty="0" smtClean="0"/>
              <a:t> CMS is built. It is developed for more flexibility and breaks the framework into single modular packages which helps each package to develop more easily.</a:t>
            </a:r>
          </a:p>
          <a:p>
            <a:pPr lvl="1"/>
            <a:r>
              <a:rPr lang="en-US" sz="1050" b="1" dirty="0" smtClean="0"/>
              <a:t>Components </a:t>
            </a:r>
            <a:r>
              <a:rPr lang="en-US" sz="1050" dirty="0" smtClean="0"/>
              <a:t>− Components are considered as mini applications. It consists of two parts i.e. </a:t>
            </a:r>
            <a:r>
              <a:rPr lang="en-US" sz="1050" i="1" dirty="0" smtClean="0"/>
              <a:t>Administrator</a:t>
            </a:r>
            <a:r>
              <a:rPr lang="en-US" sz="1050" dirty="0" smtClean="0"/>
              <a:t> and </a:t>
            </a:r>
            <a:r>
              <a:rPr lang="en-US" sz="1050" i="1" dirty="0" smtClean="0"/>
              <a:t>Site</a:t>
            </a:r>
            <a:r>
              <a:rPr lang="en-US" sz="1050" dirty="0" smtClean="0"/>
              <a:t>. Whenever a page gets loaded, component is been called to render the body of main page. The Administrator part manages different aspects of the component and the site part helps in rendering the pages when request is made by site visitor. Components are main functional unit of </a:t>
            </a:r>
            <a:r>
              <a:rPr lang="en-US" sz="1050" dirty="0" err="1" smtClean="0"/>
              <a:t>Joomla</a:t>
            </a:r>
            <a:r>
              <a:rPr lang="en-US" sz="1050" dirty="0" smtClean="0"/>
              <a:t>.</a:t>
            </a:r>
          </a:p>
          <a:p>
            <a:pPr lvl="1"/>
            <a:r>
              <a:rPr lang="en-US" sz="1050" b="1" dirty="0" smtClean="0"/>
              <a:t>Modules</a:t>
            </a:r>
            <a:r>
              <a:rPr lang="en-US" sz="1050" dirty="0" smtClean="0"/>
              <a:t> − Modules is an extension which is used to render the pages in </a:t>
            </a:r>
            <a:r>
              <a:rPr lang="en-US" sz="1050" dirty="0" err="1" smtClean="0"/>
              <a:t>Joomla</a:t>
            </a:r>
            <a:r>
              <a:rPr lang="en-US" sz="1050" dirty="0" smtClean="0"/>
              <a:t>. It is also used to display the new data from the component. It frequently looks like boxes such as login module. In </a:t>
            </a:r>
            <a:r>
              <a:rPr lang="en-US" sz="1050" dirty="0" err="1" smtClean="0"/>
              <a:t>Joomla</a:t>
            </a:r>
            <a:r>
              <a:rPr lang="en-US" sz="1050" dirty="0" smtClean="0"/>
              <a:t> administrator the modules are managed by the module manager. It displays the new content and images when module is linked to </a:t>
            </a:r>
            <a:r>
              <a:rPr lang="en-US" sz="1050" dirty="0" err="1" smtClean="0"/>
              <a:t>Joomla</a:t>
            </a:r>
            <a:r>
              <a:rPr lang="en-US" sz="1050" dirty="0" smtClean="0"/>
              <a:t> components. </a:t>
            </a:r>
          </a:p>
          <a:p>
            <a:pPr lvl="1"/>
            <a:r>
              <a:rPr lang="en-US" sz="1050" b="1" dirty="0" err="1" smtClean="0"/>
              <a:t>Plugin</a:t>
            </a:r>
            <a:r>
              <a:rPr lang="en-US" sz="1050" dirty="0" smtClean="0"/>
              <a:t> − This is also a kind of </a:t>
            </a:r>
            <a:r>
              <a:rPr lang="en-US" sz="1050" dirty="0" err="1" smtClean="0"/>
              <a:t>Joomla</a:t>
            </a:r>
            <a:r>
              <a:rPr lang="en-US" sz="1050" dirty="0" smtClean="0"/>
              <a:t> extension, it is very flexible and powerful for extending the framework. It contains a bit of codes that is used to execute the particular event trigger. It is commonly used to format the output of a component or module when a page is built. The </a:t>
            </a:r>
            <a:r>
              <a:rPr lang="en-US" sz="1050" dirty="0" err="1" smtClean="0"/>
              <a:t>plugin</a:t>
            </a:r>
            <a:r>
              <a:rPr lang="en-US" sz="1050" dirty="0" smtClean="0"/>
              <a:t> function which are associated with event are executed in a sequence when a particular event occurs.</a:t>
            </a:r>
          </a:p>
          <a:p>
            <a:pPr lvl="1"/>
            <a:r>
              <a:rPr lang="en-US" sz="1050" b="1" dirty="0" smtClean="0"/>
              <a:t>Templates </a:t>
            </a:r>
            <a:r>
              <a:rPr lang="en-US" sz="1050" dirty="0" smtClean="0"/>
              <a:t>− Template determines the look of the </a:t>
            </a:r>
            <a:r>
              <a:rPr lang="en-US" sz="1050" dirty="0" err="1" smtClean="0"/>
              <a:t>Joomla</a:t>
            </a:r>
            <a:r>
              <a:rPr lang="en-US" sz="1050" dirty="0" smtClean="0"/>
              <a:t> website. There are two types of templates used i.e. </a:t>
            </a:r>
            <a:r>
              <a:rPr lang="en-US" sz="1050" b="1" dirty="0" smtClean="0"/>
              <a:t>Front-end</a:t>
            </a:r>
            <a:r>
              <a:rPr lang="en-US" sz="1050" dirty="0" smtClean="0"/>
              <a:t> and </a:t>
            </a:r>
            <a:r>
              <a:rPr lang="en-US" sz="1050" b="1" dirty="0" smtClean="0"/>
              <a:t>Back-end</a:t>
            </a:r>
            <a:r>
              <a:rPr lang="en-US" sz="1050" dirty="0" smtClean="0"/>
              <a:t>. The Back-end template is used to control the functions by the administrator where-as the Front-end template is a way to present the website to users. Templates are easy to build or customize your site. It provides maximum flexibility to style your site.</a:t>
            </a:r>
          </a:p>
          <a:p>
            <a:pPr lvl="1"/>
            <a:r>
              <a:rPr lang="en-US" sz="1050" b="1" dirty="0" smtClean="0"/>
              <a:t>Web Browser</a:t>
            </a:r>
            <a:r>
              <a:rPr lang="en-US" sz="1050" dirty="0" smtClean="0"/>
              <a:t> − It is a server where the user interacts. It delivers the web pages to the client. The HTTP (Hyper Text Transfer Protocol) is used to communicate between the client and the server.</a:t>
            </a:r>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err="1" smtClean="0"/>
              <a:t>Joomla</a:t>
            </a:r>
            <a:r>
              <a:rPr lang="en-US" altLang="en-US" sz="3600" dirty="0" smtClean="0"/>
              <a:t> Architecture</a:t>
            </a:r>
            <a:endParaRPr lang="en-US" altLang="en-US" sz="4000" dirty="0" smtClean="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pic>
        <p:nvPicPr>
          <p:cNvPr id="32770" name="Picture 2" descr="joomla Architecture"/>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639" b="89960" l="0" r="98494"/>
                    </a14:imgEffect>
                  </a14:imgLayer>
                </a14:imgProps>
              </a:ext>
            </a:extLst>
          </a:blip>
          <a:srcRect/>
          <a:stretch>
            <a:fillRect/>
          </a:stretch>
        </p:blipFill>
        <p:spPr bwMode="auto">
          <a:xfrm>
            <a:off x="563098" y="1197458"/>
            <a:ext cx="8136325" cy="6102244"/>
          </a:xfrm>
          <a:prstGeom prst="rect">
            <a:avLst/>
          </a:prstGeom>
          <a:noFill/>
        </p:spPr>
      </p:pic>
    </p:spTree>
    <p:extLst>
      <p:ext uri="{BB962C8B-B14F-4D97-AF65-F5344CB8AC3E}">
        <p14:creationId xmlns:p14="http://schemas.microsoft.com/office/powerpoint/2010/main" val="291823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err="1" smtClean="0"/>
              <a:t>Joomla</a:t>
            </a:r>
            <a:r>
              <a:rPr lang="en-US" altLang="en-US" sz="3600" dirty="0" smtClean="0"/>
              <a:t> Control Panel</a:t>
            </a:r>
            <a:endParaRPr lang="en-US" altLang="en-US" sz="4000" dirty="0" smtClean="0"/>
          </a:p>
        </p:txBody>
      </p:sp>
      <p:sp>
        <p:nvSpPr>
          <p:cNvPr id="4101" name="Rectangle 3"/>
          <p:cNvSpPr>
            <a:spLocks noGrp="1" noChangeArrowheads="1"/>
          </p:cNvSpPr>
          <p:nvPr>
            <p:ph type="body" idx="1"/>
          </p:nvPr>
        </p:nvSpPr>
        <p:spPr>
          <a:xfrm>
            <a:off x="457200" y="1388347"/>
            <a:ext cx="8478982" cy="1126784"/>
          </a:xfrm>
        </p:spPr>
        <p:txBody>
          <a:bodyPr>
            <a:noAutofit/>
          </a:bodyPr>
          <a:lstStyle/>
          <a:p>
            <a:r>
              <a:rPr lang="en-US" sz="1800" dirty="0" smtClean="0"/>
              <a:t>The </a:t>
            </a:r>
            <a:r>
              <a:rPr lang="en-US" sz="1800" b="1" dirty="0" smtClean="0"/>
              <a:t>Control Panel</a:t>
            </a:r>
            <a:r>
              <a:rPr lang="en-US" sz="1800" dirty="0" smtClean="0"/>
              <a:t> provides default features and functions of </a:t>
            </a:r>
            <a:r>
              <a:rPr lang="en-US" sz="1800" dirty="0" err="1" smtClean="0"/>
              <a:t>Joomla</a:t>
            </a:r>
            <a:r>
              <a:rPr lang="en-US" sz="1800" dirty="0" smtClean="0"/>
              <a:t> to access through clickable icons, menu bar etc. When you login to the </a:t>
            </a:r>
            <a:r>
              <a:rPr lang="en-US" sz="1800" dirty="0" err="1" smtClean="0"/>
              <a:t>Joomla</a:t>
            </a:r>
            <a:r>
              <a:rPr lang="en-US" sz="1800" dirty="0" smtClean="0"/>
              <a:t> administrative panel, you will get the screen as shown below.</a:t>
            </a:r>
            <a:endParaRPr lang="en-US" sz="1100" dirty="0" smtClean="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pic>
        <p:nvPicPr>
          <p:cNvPr id="34818" name="Picture 2" descr="joomla Control Panel"/>
          <p:cNvPicPr>
            <a:picLocks noChangeAspect="1" noChangeArrowheads="1"/>
          </p:cNvPicPr>
          <p:nvPr/>
        </p:nvPicPr>
        <p:blipFill>
          <a:blip r:embed="rId2" cstate="print"/>
          <a:srcRect/>
          <a:stretch>
            <a:fillRect/>
          </a:stretch>
        </p:blipFill>
        <p:spPr bwMode="auto">
          <a:xfrm>
            <a:off x="1149108" y="2407755"/>
            <a:ext cx="6845785" cy="3902097"/>
          </a:xfrm>
          <a:prstGeom prst="rect">
            <a:avLst/>
          </a:prstGeom>
          <a:noFill/>
          <a:ln>
            <a:solidFill>
              <a:schemeClr val="tx1"/>
            </a:solidFill>
          </a:ln>
        </p:spPr>
      </p:pic>
    </p:spTree>
    <p:extLst>
      <p:ext uri="{BB962C8B-B14F-4D97-AF65-F5344CB8AC3E}">
        <p14:creationId xmlns:p14="http://schemas.microsoft.com/office/powerpoint/2010/main" val="2918231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pPr algn="just"/>
            <a:r>
              <a:rPr lang="en-US" altLang="en-US" sz="3600" dirty="0" err="1" smtClean="0"/>
              <a:t>Joomla</a:t>
            </a:r>
            <a:r>
              <a:rPr lang="en-US" altLang="en-US" sz="3600" dirty="0" smtClean="0"/>
              <a:t> Article and Category Manager</a:t>
            </a:r>
            <a:endParaRPr lang="en-US" altLang="en-US" sz="4000" dirty="0" smtClean="0"/>
          </a:p>
        </p:txBody>
      </p:sp>
      <p:sp>
        <p:nvSpPr>
          <p:cNvPr id="4101" name="Rectangle 3"/>
          <p:cNvSpPr>
            <a:spLocks noGrp="1" noChangeArrowheads="1"/>
          </p:cNvSpPr>
          <p:nvPr>
            <p:ph type="body" idx="1"/>
          </p:nvPr>
        </p:nvSpPr>
        <p:spPr>
          <a:xfrm>
            <a:off x="457200" y="1481334"/>
            <a:ext cx="8478982" cy="4285621"/>
          </a:xfrm>
        </p:spPr>
        <p:txBody>
          <a:bodyPr>
            <a:noAutofit/>
          </a:bodyPr>
          <a:lstStyle/>
          <a:p>
            <a:r>
              <a:rPr lang="en-US" sz="1600" dirty="0" smtClean="0"/>
              <a:t>In Article Manager, you can create the standard pages that consist of images, text and hyperlinks.</a:t>
            </a:r>
          </a:p>
          <a:p>
            <a:r>
              <a:rPr lang="en-US" sz="1600" dirty="0" smtClean="0"/>
              <a:t>Click on </a:t>
            </a:r>
            <a:r>
              <a:rPr lang="en-US" sz="1600" b="1" dirty="0" smtClean="0"/>
              <a:t>Content</a:t>
            </a:r>
            <a:r>
              <a:rPr lang="en-US" sz="1600" dirty="0" smtClean="0"/>
              <a:t> → </a:t>
            </a:r>
            <a:r>
              <a:rPr lang="en-US" sz="1600" b="1" dirty="0" smtClean="0"/>
              <a:t>Article Manager</a:t>
            </a:r>
            <a:r>
              <a:rPr lang="en-US" sz="1600" dirty="0" smtClean="0"/>
              <a:t> → </a:t>
            </a:r>
            <a:r>
              <a:rPr lang="en-US" sz="1600" b="1" dirty="0" smtClean="0"/>
              <a:t>Add New Article</a:t>
            </a:r>
            <a:r>
              <a:rPr lang="en-US" sz="1600" dirty="0" smtClean="0"/>
              <a:t> menu on the </a:t>
            </a:r>
            <a:r>
              <a:rPr lang="en-US" sz="1600" dirty="0" err="1" smtClean="0"/>
              <a:t>Joomla</a:t>
            </a:r>
            <a:r>
              <a:rPr lang="en-US" sz="1600" dirty="0" smtClean="0"/>
              <a:t> administrative panel</a:t>
            </a:r>
          </a:p>
          <a:p>
            <a:r>
              <a:rPr lang="en-US" sz="1600" dirty="0" smtClean="0"/>
              <a:t>Category Manager (</a:t>
            </a:r>
            <a:r>
              <a:rPr lang="en-US" sz="1600" b="1" dirty="0" smtClean="0"/>
              <a:t>Content</a:t>
            </a:r>
            <a:r>
              <a:rPr lang="en-US" sz="1600" dirty="0" smtClean="0"/>
              <a:t> → </a:t>
            </a:r>
            <a:r>
              <a:rPr lang="en-US" sz="1600" b="1" dirty="0" smtClean="0"/>
              <a:t>Category Manager</a:t>
            </a:r>
            <a:r>
              <a:rPr lang="en-US" sz="1600" dirty="0" smtClean="0"/>
              <a:t>) is used to create categories for the articles which allows grouping your content better.</a:t>
            </a:r>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pic>
        <p:nvPicPr>
          <p:cNvPr id="36866" name="Picture 2" descr="joomla Content Menu"/>
          <p:cNvPicPr>
            <a:picLocks noChangeAspect="1" noChangeArrowheads="1"/>
          </p:cNvPicPr>
          <p:nvPr/>
        </p:nvPicPr>
        <p:blipFill>
          <a:blip r:embed="rId2" cstate="print"/>
          <a:srcRect/>
          <a:stretch>
            <a:fillRect/>
          </a:stretch>
        </p:blipFill>
        <p:spPr bwMode="auto">
          <a:xfrm>
            <a:off x="1766454" y="3256758"/>
            <a:ext cx="5611092" cy="3076751"/>
          </a:xfrm>
          <a:prstGeom prst="rect">
            <a:avLst/>
          </a:prstGeom>
          <a:noFill/>
          <a:ln w="12700">
            <a:solidFill>
              <a:schemeClr val="tx1"/>
            </a:solidFill>
          </a:ln>
        </p:spPr>
      </p:pic>
    </p:spTree>
    <p:extLst>
      <p:ext uri="{BB962C8B-B14F-4D97-AF65-F5344CB8AC3E}">
        <p14:creationId xmlns:p14="http://schemas.microsoft.com/office/powerpoint/2010/main" val="291823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271220" y="0"/>
            <a:ext cx="8229600" cy="1143000"/>
          </a:xfrm>
        </p:spPr>
        <p:txBody>
          <a:bodyPr>
            <a:normAutofit/>
          </a:bodyPr>
          <a:lstStyle/>
          <a:p>
            <a:pPr algn="just"/>
            <a:r>
              <a:rPr lang="en-US" altLang="en-US" sz="3600" dirty="0" err="1" smtClean="0"/>
              <a:t>Joomla</a:t>
            </a:r>
            <a:r>
              <a:rPr lang="en-US" altLang="en-US" sz="3600" dirty="0" smtClean="0"/>
              <a:t> Menus</a:t>
            </a:r>
            <a:endParaRPr lang="en-US" altLang="en-US" sz="4000" dirty="0" smtClean="0"/>
          </a:p>
        </p:txBody>
      </p:sp>
      <p:sp>
        <p:nvSpPr>
          <p:cNvPr id="4101" name="Rectangle 3"/>
          <p:cNvSpPr>
            <a:spLocks noGrp="1" noChangeArrowheads="1"/>
          </p:cNvSpPr>
          <p:nvPr>
            <p:ph type="body" idx="1"/>
          </p:nvPr>
        </p:nvSpPr>
        <p:spPr>
          <a:xfrm>
            <a:off x="123986" y="821410"/>
            <a:ext cx="8896028" cy="5393410"/>
          </a:xfrm>
        </p:spPr>
        <p:txBody>
          <a:bodyPr>
            <a:noAutofit/>
          </a:bodyPr>
          <a:lstStyle/>
          <a:p>
            <a:r>
              <a:rPr lang="en-US" sz="1800" dirty="0" smtClean="0"/>
              <a:t>Menu manager allows creating custom menus for your website and allows navigation through your website.</a:t>
            </a:r>
          </a:p>
          <a:p>
            <a:r>
              <a:rPr lang="en-US" sz="1800" dirty="0" smtClean="0"/>
              <a:t>To add a new menu to your website, go to </a:t>
            </a:r>
            <a:r>
              <a:rPr lang="en-US" sz="1800" b="1" dirty="0" smtClean="0"/>
              <a:t>Menus</a:t>
            </a:r>
            <a:r>
              <a:rPr lang="en-US" sz="1800" dirty="0" smtClean="0"/>
              <a:t> → </a:t>
            </a:r>
            <a:r>
              <a:rPr lang="en-US" sz="1800" b="1" dirty="0" smtClean="0"/>
              <a:t>Menu Manager</a:t>
            </a:r>
            <a:r>
              <a:rPr lang="en-US" sz="1800" dirty="0" smtClean="0"/>
              <a:t> → </a:t>
            </a:r>
            <a:r>
              <a:rPr lang="en-US" sz="1800" b="1" dirty="0" smtClean="0"/>
              <a:t>Add New Menu</a:t>
            </a:r>
          </a:p>
          <a:p>
            <a:r>
              <a:rPr lang="en-US" sz="1800" dirty="0" smtClean="0"/>
              <a:t>Menu Details:</a:t>
            </a:r>
          </a:p>
          <a:p>
            <a:pPr lvl="1"/>
            <a:r>
              <a:rPr lang="en-US" sz="1400" b="1" dirty="0" smtClean="0"/>
              <a:t>Menu Item Type</a:t>
            </a:r>
            <a:r>
              <a:rPr lang="en-US" sz="1400" dirty="0" smtClean="0"/>
              <a:t> − It specifies the type of menu item such as articles, tags, web links, system links, contacts etc.</a:t>
            </a:r>
          </a:p>
          <a:p>
            <a:pPr lvl="1"/>
            <a:r>
              <a:rPr lang="en-US" sz="1400" b="1" dirty="0" smtClean="0"/>
              <a:t>Link</a:t>
            </a:r>
            <a:r>
              <a:rPr lang="en-US" sz="1400" dirty="0" smtClean="0"/>
              <a:t> − It determines the link in the menu.</a:t>
            </a:r>
          </a:p>
          <a:p>
            <a:pPr lvl="1"/>
            <a:r>
              <a:rPr lang="en-US" sz="1400" b="1" dirty="0" smtClean="0"/>
              <a:t>Target Window</a:t>
            </a:r>
            <a:r>
              <a:rPr lang="en-US" sz="1400" dirty="0" smtClean="0"/>
              <a:t> − It provides three options− </a:t>
            </a:r>
            <a:r>
              <a:rPr lang="en-US" sz="1400" i="1" dirty="0" smtClean="0"/>
              <a:t>Parent</a:t>
            </a:r>
            <a:r>
              <a:rPr lang="en-US" sz="1400" dirty="0" smtClean="0"/>
              <a:t>, </a:t>
            </a:r>
            <a:r>
              <a:rPr lang="en-US" sz="1400" i="1" dirty="0" smtClean="0"/>
              <a:t>New Window with Navigation</a:t>
            </a:r>
            <a:r>
              <a:rPr lang="en-US" sz="1400" dirty="0" smtClean="0"/>
              <a:t> and </a:t>
            </a:r>
            <a:r>
              <a:rPr lang="en-US" sz="1400" i="1" dirty="0" smtClean="0"/>
              <a:t>New without Navigation</a:t>
            </a:r>
            <a:r>
              <a:rPr lang="en-US" sz="1400" dirty="0" smtClean="0"/>
              <a:t> which targets the browser window when a menu item is clicked.</a:t>
            </a:r>
          </a:p>
          <a:p>
            <a:pPr lvl="1"/>
            <a:r>
              <a:rPr lang="en-US" sz="1400" b="1" dirty="0" smtClean="0"/>
              <a:t>Template Style</a:t>
            </a:r>
            <a:r>
              <a:rPr lang="en-US" sz="1400" dirty="0" smtClean="0"/>
              <a:t> − You can select a template style for your website by clicking dropdown menu which gives </a:t>
            </a:r>
            <a:r>
              <a:rPr lang="en-US" sz="1400" i="1" dirty="0" smtClean="0"/>
              <a:t>Beez3 - Default</a:t>
            </a:r>
            <a:r>
              <a:rPr lang="en-US" sz="1400" dirty="0" smtClean="0"/>
              <a:t> and </a:t>
            </a:r>
            <a:r>
              <a:rPr lang="en-US" sz="1400" i="1" dirty="0" err="1" smtClean="0"/>
              <a:t>protostar</a:t>
            </a:r>
            <a:r>
              <a:rPr lang="en-US" sz="1400" i="1" dirty="0" smtClean="0"/>
              <a:t> - Default</a:t>
            </a:r>
            <a:r>
              <a:rPr lang="en-US" sz="1400" dirty="0" smtClean="0"/>
              <a:t> styles or provides default templates for your website.</a:t>
            </a:r>
          </a:p>
          <a:p>
            <a:pPr lvl="1"/>
            <a:r>
              <a:rPr lang="en-US" sz="1400" b="1" dirty="0" smtClean="0"/>
              <a:t>Menu Location</a:t>
            </a:r>
            <a:r>
              <a:rPr lang="en-US" sz="1400" dirty="0" smtClean="0"/>
              <a:t> − It specifies which menu link will appear; either </a:t>
            </a:r>
            <a:r>
              <a:rPr lang="en-US" sz="1400" i="1" dirty="0" smtClean="0"/>
              <a:t>Main Menu</a:t>
            </a:r>
            <a:r>
              <a:rPr lang="en-US" sz="1400" dirty="0" smtClean="0"/>
              <a:t> or </a:t>
            </a:r>
            <a:r>
              <a:rPr lang="en-US" sz="1400" i="1" dirty="0" smtClean="0"/>
              <a:t>User Menu</a:t>
            </a:r>
            <a:r>
              <a:rPr lang="en-US" sz="1400" dirty="0" smtClean="0"/>
              <a:t>.</a:t>
            </a:r>
          </a:p>
          <a:p>
            <a:pPr lvl="1"/>
            <a:r>
              <a:rPr lang="en-US" sz="1400" b="1" dirty="0" smtClean="0"/>
              <a:t>Parent Item</a:t>
            </a:r>
            <a:r>
              <a:rPr lang="en-US" sz="1400" dirty="0" smtClean="0"/>
              <a:t> − This helps you select a parent item by selecting either </a:t>
            </a:r>
            <a:r>
              <a:rPr lang="en-US" sz="1400" i="1" dirty="0" smtClean="0"/>
              <a:t>Menu Item Root</a:t>
            </a:r>
            <a:r>
              <a:rPr lang="en-US" sz="1400" dirty="0" smtClean="0"/>
              <a:t> or </a:t>
            </a:r>
            <a:r>
              <a:rPr lang="en-US" sz="1400" i="1" dirty="0" smtClean="0"/>
              <a:t>Home</a:t>
            </a:r>
            <a:r>
              <a:rPr lang="en-US" sz="1400" dirty="0" smtClean="0"/>
              <a:t>.</a:t>
            </a:r>
          </a:p>
          <a:p>
            <a:pPr lvl="1"/>
            <a:r>
              <a:rPr lang="en-US" sz="1400" b="1" dirty="0" smtClean="0"/>
              <a:t>Status</a:t>
            </a:r>
            <a:r>
              <a:rPr lang="en-US" sz="1400" dirty="0" smtClean="0"/>
              <a:t> − It displays the status of the article. Status such as </a:t>
            </a:r>
            <a:r>
              <a:rPr lang="en-US" sz="1400" i="1" dirty="0" smtClean="0"/>
              <a:t>Published</a:t>
            </a:r>
            <a:r>
              <a:rPr lang="en-US" sz="1400" dirty="0" smtClean="0"/>
              <a:t>, </a:t>
            </a:r>
            <a:r>
              <a:rPr lang="en-US" sz="1400" i="1" dirty="0" smtClean="0"/>
              <a:t>Unpublished</a:t>
            </a:r>
            <a:r>
              <a:rPr lang="en-US" sz="1400" dirty="0" smtClean="0"/>
              <a:t> and </a:t>
            </a:r>
            <a:r>
              <a:rPr lang="en-US" sz="1400" i="1" dirty="0" smtClean="0"/>
              <a:t>Trashed</a:t>
            </a:r>
            <a:r>
              <a:rPr lang="en-US" sz="1400" dirty="0" smtClean="0"/>
              <a:t>.</a:t>
            </a:r>
          </a:p>
          <a:p>
            <a:pPr lvl="1"/>
            <a:r>
              <a:rPr lang="en-US" sz="1400" b="1" dirty="0" smtClean="0"/>
              <a:t>Default Page</a:t>
            </a:r>
            <a:r>
              <a:rPr lang="en-US" sz="1400" dirty="0" smtClean="0"/>
              <a:t> − It provides </a:t>
            </a:r>
            <a:r>
              <a:rPr lang="en-US" sz="1400" i="1" dirty="0" smtClean="0"/>
              <a:t>Yes</a:t>
            </a:r>
            <a:r>
              <a:rPr lang="en-US" sz="1400" dirty="0" smtClean="0"/>
              <a:t> or </a:t>
            </a:r>
            <a:r>
              <a:rPr lang="en-US" sz="1400" i="1" dirty="0" smtClean="0"/>
              <a:t>No</a:t>
            </a:r>
            <a:r>
              <a:rPr lang="en-US" sz="1400" dirty="0" smtClean="0"/>
              <a:t> options to set the menu item as default or home page of the site.</a:t>
            </a:r>
          </a:p>
          <a:p>
            <a:pPr lvl="1"/>
            <a:r>
              <a:rPr lang="en-US" sz="1400" b="1" dirty="0" smtClean="0"/>
              <a:t>Access</a:t>
            </a:r>
            <a:r>
              <a:rPr lang="en-US" sz="1400" dirty="0" smtClean="0"/>
              <a:t> − Only the selected option from this dropdown list such as </a:t>
            </a:r>
            <a:r>
              <a:rPr lang="en-US" sz="1400" i="1" dirty="0" smtClean="0"/>
              <a:t>Guest</a:t>
            </a:r>
            <a:r>
              <a:rPr lang="en-US" sz="1400" dirty="0" smtClean="0"/>
              <a:t>, </a:t>
            </a:r>
            <a:r>
              <a:rPr lang="en-US" sz="1400" i="1" dirty="0" smtClean="0"/>
              <a:t>Public</a:t>
            </a:r>
            <a:r>
              <a:rPr lang="en-US" sz="1400" dirty="0" smtClean="0"/>
              <a:t>, </a:t>
            </a:r>
            <a:r>
              <a:rPr lang="en-US" sz="1400" i="1" dirty="0" smtClean="0"/>
              <a:t>Super Users</a:t>
            </a:r>
            <a:r>
              <a:rPr lang="en-US" sz="1400" dirty="0" smtClean="0"/>
              <a:t>, Registered and </a:t>
            </a:r>
            <a:r>
              <a:rPr lang="en-US" sz="1400" i="1" dirty="0" smtClean="0"/>
              <a:t>Special</a:t>
            </a:r>
            <a:r>
              <a:rPr lang="en-US" sz="1400" dirty="0" smtClean="0"/>
              <a:t> can view the site.</a:t>
            </a:r>
          </a:p>
          <a:p>
            <a:pPr lvl="1"/>
            <a:r>
              <a:rPr lang="en-US" sz="1400" b="1" dirty="0" smtClean="0"/>
              <a:t>Language</a:t>
            </a:r>
            <a:r>
              <a:rPr lang="en-US" sz="1400" dirty="0" smtClean="0"/>
              <a:t> − It specifies the language of the site. It provides either </a:t>
            </a:r>
            <a:r>
              <a:rPr lang="en-US" sz="1400" i="1" dirty="0" smtClean="0"/>
              <a:t>ALL</a:t>
            </a:r>
            <a:r>
              <a:rPr lang="en-US" sz="1400" dirty="0" smtClean="0"/>
              <a:t> or </a:t>
            </a:r>
            <a:r>
              <a:rPr lang="en-US" sz="1400" i="1" dirty="0" smtClean="0"/>
              <a:t>English (UK)</a:t>
            </a:r>
            <a:r>
              <a:rPr lang="en-US" sz="1400" dirty="0" smtClean="0"/>
              <a:t> options.</a:t>
            </a:r>
          </a:p>
          <a:p>
            <a:pPr lvl="1"/>
            <a:r>
              <a:rPr lang="en-US" sz="1400" b="1" dirty="0" smtClean="0"/>
              <a:t>Note</a:t>
            </a:r>
            <a:r>
              <a:rPr lang="en-US" sz="1400" dirty="0" smtClean="0"/>
              <a:t> − It is used to enter the text information.</a:t>
            </a:r>
          </a:p>
          <a:p>
            <a:pPr lvl="1"/>
            <a:endParaRPr lang="en-US" sz="1100" dirty="0" smtClean="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err="1" smtClean="0"/>
              <a:t>Joomla</a:t>
            </a:r>
            <a:r>
              <a:rPr lang="en-US" altLang="en-US" sz="3600" dirty="0" smtClean="0"/>
              <a:t> Extensions</a:t>
            </a:r>
            <a:endParaRPr lang="en-US" altLang="en-US" sz="4000" dirty="0" smtClean="0"/>
          </a:p>
        </p:txBody>
      </p:sp>
      <p:sp>
        <p:nvSpPr>
          <p:cNvPr id="4101" name="Rectangle 3"/>
          <p:cNvSpPr>
            <a:spLocks noGrp="1" noChangeArrowheads="1"/>
          </p:cNvSpPr>
          <p:nvPr>
            <p:ph type="body" idx="1"/>
          </p:nvPr>
        </p:nvSpPr>
        <p:spPr>
          <a:xfrm>
            <a:off x="457200" y="1481334"/>
            <a:ext cx="8478982" cy="4285621"/>
          </a:xfrm>
        </p:spPr>
        <p:txBody>
          <a:bodyPr>
            <a:noAutofit/>
          </a:bodyPr>
          <a:lstStyle/>
          <a:p>
            <a:r>
              <a:rPr lang="en-US" sz="1800" dirty="0" smtClean="0"/>
              <a:t>An extension is a software package that extends your </a:t>
            </a:r>
            <a:r>
              <a:rPr lang="en-US" sz="1800" dirty="0" err="1" smtClean="0"/>
              <a:t>Joomla</a:t>
            </a:r>
            <a:r>
              <a:rPr lang="en-US" sz="1800" dirty="0" smtClean="0"/>
              <a:t>! installation in some way. A small selection of extensions is included with the default </a:t>
            </a:r>
            <a:r>
              <a:rPr lang="en-US" sz="1800" dirty="0" err="1" smtClean="0"/>
              <a:t>Joomla</a:t>
            </a:r>
            <a:r>
              <a:rPr lang="en-US" sz="1800" dirty="0" smtClean="0"/>
              <a:t>! installation but many more are available from the </a:t>
            </a:r>
            <a:r>
              <a:rPr lang="en-US" sz="1800" dirty="0" err="1" smtClean="0">
                <a:hlinkClick r:id="rId2"/>
              </a:rPr>
              <a:t>Joomla</a:t>
            </a:r>
            <a:r>
              <a:rPr lang="en-US" sz="1800" dirty="0" smtClean="0">
                <a:hlinkClick r:id="rId2"/>
              </a:rPr>
              <a:t>! Extensions Directory</a:t>
            </a:r>
            <a:r>
              <a:rPr lang="en-US" sz="1800" dirty="0" smtClean="0"/>
              <a:t> (</a:t>
            </a:r>
            <a:r>
              <a:rPr lang="en-US" sz="1800" dirty="0" smtClean="0">
                <a:hlinkClick r:id="rId2"/>
              </a:rPr>
              <a:t>http://extensions.joomla.org</a:t>
            </a:r>
            <a:r>
              <a:rPr lang="en-US" sz="1800" dirty="0" smtClean="0"/>
              <a:t>).</a:t>
            </a:r>
            <a:br>
              <a:rPr lang="en-US" sz="1800" dirty="0" smtClean="0"/>
            </a:br>
            <a:endParaRPr lang="en-US" sz="1800" dirty="0" smtClean="0"/>
          </a:p>
          <a:p>
            <a:r>
              <a:rPr lang="en-US" sz="1800" dirty="0" smtClean="0"/>
              <a:t>The term </a:t>
            </a:r>
            <a:r>
              <a:rPr lang="en-US" sz="1800" i="1" dirty="0" smtClean="0"/>
              <a:t>extension</a:t>
            </a:r>
            <a:r>
              <a:rPr lang="en-US" sz="1800" dirty="0" smtClean="0"/>
              <a:t> is generic and the following specific extension types are available:</a:t>
            </a:r>
          </a:p>
          <a:p>
            <a:pPr lvl="1"/>
            <a:r>
              <a:rPr lang="en-US" sz="1400" dirty="0" smtClean="0">
                <a:hlinkClick r:id="rId3" tooltip="Component"/>
              </a:rPr>
              <a:t>Component</a:t>
            </a:r>
            <a:r>
              <a:rPr lang="en-US" sz="1400" dirty="0" smtClean="0"/>
              <a:t> – adds custom functions to your site that can be selected from menus</a:t>
            </a:r>
          </a:p>
          <a:p>
            <a:pPr lvl="1"/>
            <a:r>
              <a:rPr lang="en-US" sz="1400" dirty="0" smtClean="0">
                <a:hlinkClick r:id="rId4" tooltip="Language"/>
              </a:rPr>
              <a:t>Language</a:t>
            </a:r>
            <a:r>
              <a:rPr lang="en-US" sz="1400" dirty="0" smtClean="0"/>
              <a:t> – defines an additional language for your site</a:t>
            </a:r>
          </a:p>
          <a:p>
            <a:pPr lvl="1"/>
            <a:r>
              <a:rPr lang="en-US" sz="1400" dirty="0" smtClean="0">
                <a:hlinkClick r:id="rId5" tooltip="Library"/>
              </a:rPr>
              <a:t>Library</a:t>
            </a:r>
            <a:r>
              <a:rPr lang="en-US" sz="1400" dirty="0" smtClean="0"/>
              <a:t> – provides functions to be used by other extensions</a:t>
            </a:r>
          </a:p>
          <a:p>
            <a:pPr lvl="1"/>
            <a:r>
              <a:rPr lang="en-US" sz="1400" dirty="0" smtClean="0">
                <a:hlinkClick r:id="rId6" tooltip="Module"/>
              </a:rPr>
              <a:t>Module</a:t>
            </a:r>
            <a:r>
              <a:rPr lang="en-US" sz="1400" dirty="0" smtClean="0"/>
              <a:t> – shows nonessential data in a side box, possibly on multiple pages</a:t>
            </a:r>
          </a:p>
          <a:p>
            <a:pPr lvl="1"/>
            <a:r>
              <a:rPr lang="en-US" sz="1400" dirty="0" smtClean="0">
                <a:hlinkClick r:id="rId7" tooltip="Package"/>
              </a:rPr>
              <a:t>Package</a:t>
            </a:r>
            <a:r>
              <a:rPr lang="en-US" sz="1400" dirty="0" smtClean="0"/>
              <a:t> – bundles related extensions</a:t>
            </a:r>
          </a:p>
          <a:p>
            <a:pPr lvl="1"/>
            <a:r>
              <a:rPr lang="en-US" sz="1400" dirty="0" err="1" smtClean="0">
                <a:hlinkClick r:id="rId8" tooltip="Plugin"/>
              </a:rPr>
              <a:t>Plugin</a:t>
            </a:r>
            <a:r>
              <a:rPr lang="en-US" sz="1400" dirty="0" smtClean="0"/>
              <a:t> – modifies content in articles or provides functions to extend other extensions</a:t>
            </a:r>
          </a:p>
          <a:p>
            <a:pPr lvl="1"/>
            <a:r>
              <a:rPr lang="en-US" sz="1400" dirty="0" smtClean="0">
                <a:hlinkClick r:id="rId9" tooltip="Template"/>
              </a:rPr>
              <a:t>Template</a:t>
            </a:r>
            <a:r>
              <a:rPr lang="en-US" sz="1400" dirty="0" smtClean="0"/>
              <a:t> – define the look, feel, and navigation capabilities of your </a:t>
            </a:r>
            <a:r>
              <a:rPr lang="en-US" sz="1400" dirty="0" smtClean="0"/>
              <a:t>site</a:t>
            </a:r>
            <a:br>
              <a:rPr lang="en-US" sz="1400" dirty="0" smtClean="0"/>
            </a:br>
            <a:endParaRPr lang="en-US" sz="1400" dirty="0" smtClean="0"/>
          </a:p>
          <a:p>
            <a:r>
              <a:rPr lang="en-US" sz="1800" dirty="0" smtClean="0"/>
              <a:t>Click </a:t>
            </a:r>
            <a:r>
              <a:rPr lang="en-US" sz="1800" b="1" dirty="0" smtClean="0"/>
              <a:t>Help</a:t>
            </a:r>
            <a:r>
              <a:rPr lang="en-US" sz="1800" dirty="0" smtClean="0"/>
              <a:t> → </a:t>
            </a:r>
            <a:r>
              <a:rPr lang="en-US" sz="1800" b="1" dirty="0" err="1" smtClean="0"/>
              <a:t>Joomla</a:t>
            </a:r>
            <a:r>
              <a:rPr lang="en-US" sz="1800" b="1" dirty="0" smtClean="0"/>
              <a:t> Extensions</a:t>
            </a:r>
            <a:r>
              <a:rPr lang="en-US" sz="1800" dirty="0" smtClean="0"/>
              <a:t> to search and install new extensions.</a:t>
            </a:r>
            <a:endParaRPr lang="en-US" sz="1600" dirty="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err="1" smtClean="0"/>
              <a:t>Joomla</a:t>
            </a:r>
            <a:r>
              <a:rPr lang="en-US" altLang="en-US" sz="3600" dirty="0" smtClean="0"/>
              <a:t> Components</a:t>
            </a:r>
            <a:endParaRPr lang="en-US" altLang="en-US" sz="4000" dirty="0" smtClean="0"/>
          </a:p>
        </p:txBody>
      </p:sp>
      <p:sp>
        <p:nvSpPr>
          <p:cNvPr id="4101" name="Rectangle 3"/>
          <p:cNvSpPr>
            <a:spLocks noGrp="1" noChangeArrowheads="1"/>
          </p:cNvSpPr>
          <p:nvPr>
            <p:ph type="body" idx="1"/>
          </p:nvPr>
        </p:nvSpPr>
        <p:spPr>
          <a:xfrm>
            <a:off x="457200" y="1481334"/>
            <a:ext cx="8478982" cy="4285621"/>
          </a:xfrm>
        </p:spPr>
        <p:txBody>
          <a:bodyPr>
            <a:noAutofit/>
          </a:bodyPr>
          <a:lstStyle/>
          <a:p>
            <a:r>
              <a:rPr lang="en-US" sz="1800" dirty="0" smtClean="0"/>
              <a:t>Components are the main functional units of </a:t>
            </a:r>
            <a:r>
              <a:rPr lang="en-US" sz="1800" dirty="0" err="1" smtClean="0"/>
              <a:t>Joomla</a:t>
            </a:r>
            <a:r>
              <a:rPr lang="en-US" sz="1800" dirty="0" smtClean="0"/>
              <a:t>!; they can be seen as mini-applications. An easy analogy would be that </a:t>
            </a:r>
            <a:r>
              <a:rPr lang="en-US" sz="1800" dirty="0" err="1" smtClean="0"/>
              <a:t>Joomla</a:t>
            </a:r>
            <a:r>
              <a:rPr lang="en-US" sz="1800" dirty="0" smtClean="0"/>
              <a:t>! is the operating system and the components are desktop applications. Created by a component, content is usually displayed in the center of the main content area of a template (depending on the template</a:t>
            </a:r>
            <a:r>
              <a:rPr lang="en-US" sz="1800" dirty="0" smtClean="0"/>
              <a:t>).</a:t>
            </a:r>
            <a:br>
              <a:rPr lang="en-US" sz="1800" dirty="0" smtClean="0"/>
            </a:br>
            <a:endParaRPr lang="en-US" sz="1800" dirty="0" smtClean="0"/>
          </a:p>
          <a:p>
            <a:r>
              <a:rPr lang="en-US" sz="1800" dirty="0" smtClean="0"/>
              <a:t>Most components have two main parts: an </a:t>
            </a:r>
            <a:r>
              <a:rPr lang="en-US" sz="1800" dirty="0" smtClean="0">
                <a:hlinkClick r:id="rId2" tooltip="Administrator (Application)"/>
              </a:rPr>
              <a:t>administrator</a:t>
            </a:r>
            <a:r>
              <a:rPr lang="en-US" sz="1800" dirty="0" smtClean="0"/>
              <a:t> part and a </a:t>
            </a:r>
            <a:r>
              <a:rPr lang="en-US" sz="1800" dirty="0" smtClean="0">
                <a:hlinkClick r:id="rId3" tooltip="Site (Application)"/>
              </a:rPr>
              <a:t>site</a:t>
            </a:r>
            <a:r>
              <a:rPr lang="en-US" sz="1800" dirty="0" smtClean="0"/>
              <a:t> part. The site part is what is used to render pages of your site when they are requested by your site visitors during normal site operation. The administrator part provides an interface to configure and manage different aspects of the component and is accessible through the </a:t>
            </a:r>
            <a:r>
              <a:rPr lang="en-US" sz="1800" dirty="0" err="1" smtClean="0"/>
              <a:t>Joomla</a:t>
            </a:r>
            <a:r>
              <a:rPr lang="en-US" sz="1800" dirty="0" smtClean="0"/>
              <a:t>! </a:t>
            </a:r>
            <a:r>
              <a:rPr lang="en-US" sz="1800" dirty="0" smtClean="0">
                <a:hlinkClick r:id="rId2" tooltip="Administrator (Application)"/>
              </a:rPr>
              <a:t>administrator application</a:t>
            </a:r>
            <a:r>
              <a:rPr lang="en-US" sz="1800" dirty="0" smtClean="0"/>
              <a:t>.</a:t>
            </a:r>
            <a:br>
              <a:rPr lang="en-US" sz="1800" dirty="0" smtClean="0"/>
            </a:br>
            <a:endParaRPr lang="en-US" sz="1800" dirty="0" smtClean="0"/>
          </a:p>
          <a:p>
            <a:r>
              <a:rPr lang="en-US" sz="1800" dirty="0" err="1" smtClean="0"/>
              <a:t>Joomla</a:t>
            </a:r>
            <a:r>
              <a:rPr lang="en-US" sz="1800" dirty="0" smtClean="0"/>
              <a:t>! comes with a number of core components, like the content management system, contact forms and Web Links.</a:t>
            </a:r>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What is </a:t>
            </a:r>
            <a:r>
              <a:rPr lang="en-US" sz="3600" dirty="0" err="1" smtClean="0"/>
              <a:t>Joomla</a:t>
            </a:r>
            <a:endParaRPr lang="en-US" altLang="en-US" sz="4000" dirty="0" smtClean="0"/>
          </a:p>
        </p:txBody>
      </p:sp>
      <p:sp>
        <p:nvSpPr>
          <p:cNvPr id="4101" name="Rectangle 3"/>
          <p:cNvSpPr>
            <a:spLocks noGrp="1" noChangeArrowheads="1"/>
          </p:cNvSpPr>
          <p:nvPr>
            <p:ph type="body" idx="1"/>
          </p:nvPr>
        </p:nvSpPr>
        <p:spPr/>
        <p:txBody>
          <a:bodyPr>
            <a:normAutofit/>
          </a:bodyPr>
          <a:lstStyle/>
          <a:p>
            <a:r>
              <a:rPr lang="en-US" sz="2400" dirty="0" err="1" smtClean="0"/>
              <a:t>Joomla</a:t>
            </a:r>
            <a:r>
              <a:rPr lang="en-US" sz="2400" dirty="0" smtClean="0"/>
              <a:t> is an open source Content Management System, which is used to build websites and online applications. It is free and extendable which is separated into front-end and back-end templates (administrator). </a:t>
            </a:r>
            <a:r>
              <a:rPr lang="en-US" sz="2400" dirty="0" err="1" smtClean="0"/>
              <a:t>Joomla</a:t>
            </a:r>
            <a:r>
              <a:rPr lang="en-US" sz="2400" dirty="0" smtClean="0"/>
              <a:t> is developed using PHP, Object Oriented Programming, software design patterns and </a:t>
            </a:r>
            <a:r>
              <a:rPr lang="en-US" sz="2400" dirty="0" err="1" smtClean="0"/>
              <a:t>MySQL</a:t>
            </a:r>
            <a:r>
              <a:rPr lang="en-US" sz="2400" dirty="0" smtClean="0"/>
              <a:t> (used for storing the data).</a:t>
            </a:r>
          </a:p>
          <a:p>
            <a:r>
              <a:rPr lang="en-US" sz="2400" dirty="0" err="1" smtClean="0"/>
              <a:t>Joomla</a:t>
            </a:r>
            <a:r>
              <a:rPr lang="en-US" sz="2400" dirty="0" smtClean="0"/>
              <a:t> is based on Mambo CMS which was developed by an Australian company in 2001 and initially released on </a:t>
            </a:r>
            <a:r>
              <a:rPr lang="en-US" sz="2400" i="1" dirty="0" smtClean="0"/>
              <a:t>August 17, 2005</a:t>
            </a:r>
            <a:r>
              <a:rPr lang="en-US" sz="2400" dirty="0" smtClean="0"/>
              <a:t>. The official version of </a:t>
            </a:r>
            <a:r>
              <a:rPr lang="en-US" sz="2400" dirty="0" err="1" smtClean="0"/>
              <a:t>Joomla</a:t>
            </a:r>
            <a:r>
              <a:rPr lang="en-US" sz="2400" dirty="0" smtClean="0"/>
              <a:t> 1.0 was released on </a:t>
            </a:r>
            <a:r>
              <a:rPr lang="en-US" sz="2400" i="1" dirty="0" smtClean="0"/>
              <a:t>September 22, 2005</a:t>
            </a:r>
            <a:r>
              <a:rPr lang="en-US" sz="2400" dirty="0" smtClean="0"/>
              <a:t>.</a:t>
            </a:r>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pic>
        <p:nvPicPr>
          <p:cNvPr id="6146" name="Picture 2" descr="Image result for joomla logo"/>
          <p:cNvPicPr>
            <a:picLocks noChangeAspect="1" noChangeArrowheads="1"/>
          </p:cNvPicPr>
          <p:nvPr/>
        </p:nvPicPr>
        <p:blipFill>
          <a:blip r:embed="rId2" cstate="print"/>
          <a:srcRect/>
          <a:stretch>
            <a:fillRect/>
          </a:stretch>
        </p:blipFill>
        <p:spPr bwMode="auto">
          <a:xfrm>
            <a:off x="7460673" y="93519"/>
            <a:ext cx="1683327" cy="1398535"/>
          </a:xfrm>
          <a:prstGeom prst="rect">
            <a:avLst/>
          </a:prstGeom>
          <a:noFill/>
        </p:spPr>
      </p:pic>
    </p:spTree>
    <p:extLst>
      <p:ext uri="{BB962C8B-B14F-4D97-AF65-F5344CB8AC3E}">
        <p14:creationId xmlns:p14="http://schemas.microsoft.com/office/powerpoint/2010/main" val="2918231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err="1" smtClean="0"/>
              <a:t>Joomla</a:t>
            </a:r>
            <a:r>
              <a:rPr lang="en-US" altLang="en-US" sz="3600" dirty="0" smtClean="0"/>
              <a:t> </a:t>
            </a:r>
            <a:r>
              <a:rPr lang="en-US" altLang="en-US" sz="3600" dirty="0" err="1" smtClean="0"/>
              <a:t>Plugins</a:t>
            </a:r>
            <a:endParaRPr lang="en-US" altLang="en-US" sz="4000" dirty="0" smtClean="0"/>
          </a:p>
        </p:txBody>
      </p:sp>
      <p:sp>
        <p:nvSpPr>
          <p:cNvPr id="4101" name="Rectangle 3"/>
          <p:cNvSpPr>
            <a:spLocks noGrp="1" noChangeArrowheads="1"/>
          </p:cNvSpPr>
          <p:nvPr>
            <p:ph type="body" idx="1"/>
          </p:nvPr>
        </p:nvSpPr>
        <p:spPr>
          <a:xfrm>
            <a:off x="457200" y="1481334"/>
            <a:ext cx="8478982" cy="4285621"/>
          </a:xfrm>
        </p:spPr>
        <p:txBody>
          <a:bodyPr>
            <a:noAutofit/>
          </a:bodyPr>
          <a:lstStyle/>
          <a:p>
            <a:r>
              <a:rPr lang="en-US" sz="1800" dirty="0" smtClean="0"/>
              <a:t>A </a:t>
            </a:r>
            <a:r>
              <a:rPr lang="en-US" sz="1800" dirty="0" err="1" smtClean="0"/>
              <a:t>plugin</a:t>
            </a:r>
            <a:r>
              <a:rPr lang="en-US" sz="1800" dirty="0" smtClean="0"/>
              <a:t> is a kind of </a:t>
            </a:r>
            <a:r>
              <a:rPr lang="en-US" sz="1800" dirty="0" err="1" smtClean="0"/>
              <a:t>Joomla</a:t>
            </a:r>
            <a:r>
              <a:rPr lang="en-US" sz="1800" dirty="0" smtClean="0"/>
              <a:t>! extension. </a:t>
            </a:r>
            <a:r>
              <a:rPr lang="en-US" sz="1800" dirty="0" err="1" smtClean="0"/>
              <a:t>Plugins</a:t>
            </a:r>
            <a:r>
              <a:rPr lang="en-US" sz="1800" dirty="0" smtClean="0"/>
              <a:t> provide functions which are associated with trigger events. </a:t>
            </a:r>
            <a:r>
              <a:rPr lang="en-US" sz="1800" dirty="0" err="1" smtClean="0"/>
              <a:t>Joomla</a:t>
            </a:r>
            <a:r>
              <a:rPr lang="en-US" sz="1800" dirty="0" smtClean="0"/>
              <a:t> provides a set of core </a:t>
            </a:r>
            <a:r>
              <a:rPr lang="en-US" sz="1800" dirty="0" err="1" smtClean="0"/>
              <a:t>plugin</a:t>
            </a:r>
            <a:r>
              <a:rPr lang="en-US" sz="1800" dirty="0" smtClean="0"/>
              <a:t> events, but any extension can fire (custom) events. When a particular event occurs, all </a:t>
            </a:r>
            <a:r>
              <a:rPr lang="en-US" sz="1800" dirty="0" err="1" smtClean="0"/>
              <a:t>plugin</a:t>
            </a:r>
            <a:r>
              <a:rPr lang="en-US" sz="1800" dirty="0" smtClean="0"/>
              <a:t> functions of the type associated with the event are executed in sequence. This is a powerful way of extending the functionality of the </a:t>
            </a:r>
            <a:r>
              <a:rPr lang="en-US" sz="1800" dirty="0" err="1" smtClean="0"/>
              <a:t>Joomla</a:t>
            </a:r>
            <a:r>
              <a:rPr lang="en-US" sz="1800" dirty="0" smtClean="0"/>
              <a:t>! Platform. It also offers extension developers a way to allow other extensions to respond to their actions, making extensions extensible</a:t>
            </a:r>
            <a:r>
              <a:rPr lang="en-US" sz="1800" dirty="0" smtClean="0"/>
              <a:t>.</a:t>
            </a:r>
            <a:br>
              <a:rPr lang="en-US" sz="1800" dirty="0" smtClean="0"/>
            </a:br>
            <a:endParaRPr lang="en-US" sz="1800" dirty="0" smtClean="0"/>
          </a:p>
          <a:p>
            <a:r>
              <a:rPr lang="en-US" sz="1800" dirty="0" smtClean="0"/>
              <a:t>The </a:t>
            </a:r>
            <a:r>
              <a:rPr lang="en-US" sz="1800" dirty="0" err="1" smtClean="0"/>
              <a:t>Joomla</a:t>
            </a:r>
            <a:r>
              <a:rPr lang="en-US" sz="1800" dirty="0" smtClean="0"/>
              <a:t>! </a:t>
            </a:r>
            <a:r>
              <a:rPr lang="en-US" sz="1800" dirty="0" err="1" smtClean="0"/>
              <a:t>plugin</a:t>
            </a:r>
            <a:r>
              <a:rPr lang="en-US" sz="1800" dirty="0" smtClean="0"/>
              <a:t> architecture follows the Observer design pattern. The </a:t>
            </a:r>
            <a:r>
              <a:rPr lang="en-US" sz="1800" dirty="0" err="1" smtClean="0"/>
              <a:t>JPlugin</a:t>
            </a:r>
            <a:r>
              <a:rPr lang="en-US" sz="1800" dirty="0" smtClean="0"/>
              <a:t> class provides the means to register custom </a:t>
            </a:r>
            <a:r>
              <a:rPr lang="en-US" sz="1800" dirty="0" err="1" smtClean="0"/>
              <a:t>plugin</a:t>
            </a:r>
            <a:r>
              <a:rPr lang="en-US" sz="1800" dirty="0" smtClean="0"/>
              <a:t> code with core or custom events. The </a:t>
            </a:r>
            <a:r>
              <a:rPr lang="en-US" sz="1800" dirty="0" err="1" smtClean="0"/>
              <a:t>JEventDispatcher</a:t>
            </a:r>
            <a:r>
              <a:rPr lang="en-US" sz="1800" dirty="0" smtClean="0"/>
              <a:t> class is an event handler which calls all </a:t>
            </a:r>
            <a:r>
              <a:rPr lang="en-US" sz="1800" dirty="0" err="1" smtClean="0"/>
              <a:t>plugins</a:t>
            </a:r>
            <a:r>
              <a:rPr lang="en-US" sz="1800" dirty="0" smtClean="0"/>
              <a:t> registered for a particular event, when that event is triggered.</a:t>
            </a:r>
            <a:endParaRPr lang="en-US" sz="1800" dirty="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err="1" smtClean="0"/>
              <a:t>Joomla</a:t>
            </a:r>
            <a:r>
              <a:rPr lang="en-US" altLang="en-US" sz="3600" dirty="0" smtClean="0"/>
              <a:t> Templates</a:t>
            </a:r>
            <a:endParaRPr lang="en-US" altLang="en-US" sz="4000" dirty="0" smtClean="0"/>
          </a:p>
        </p:txBody>
      </p:sp>
      <p:sp>
        <p:nvSpPr>
          <p:cNvPr id="4101" name="Rectangle 3"/>
          <p:cNvSpPr>
            <a:spLocks noGrp="1" noChangeArrowheads="1"/>
          </p:cNvSpPr>
          <p:nvPr>
            <p:ph type="body" idx="1"/>
          </p:nvPr>
        </p:nvSpPr>
        <p:spPr>
          <a:xfrm>
            <a:off x="457200" y="1481334"/>
            <a:ext cx="8478982" cy="4285621"/>
          </a:xfrm>
        </p:spPr>
        <p:txBody>
          <a:bodyPr>
            <a:noAutofit/>
          </a:bodyPr>
          <a:lstStyle/>
          <a:p>
            <a:r>
              <a:rPr lang="en-US" sz="1800" dirty="0" smtClean="0"/>
              <a:t>A template is a type of </a:t>
            </a:r>
            <a:r>
              <a:rPr lang="en-US" sz="1800" dirty="0" err="1" smtClean="0"/>
              <a:t>Joomla</a:t>
            </a:r>
            <a:r>
              <a:rPr lang="en-US" sz="1800" dirty="0" smtClean="0"/>
              <a:t>! extension that changes the way your site looks. There are two types of templates used by the </a:t>
            </a:r>
            <a:r>
              <a:rPr lang="en-US" sz="1800" dirty="0" err="1" smtClean="0"/>
              <a:t>Joomla</a:t>
            </a:r>
            <a:r>
              <a:rPr lang="en-US" sz="1800" dirty="0" smtClean="0"/>
              <a:t>! CMS: Front-end Templates and Back-end Templates. </a:t>
            </a:r>
            <a:r>
              <a:rPr lang="en-US" sz="1800" dirty="0" smtClean="0"/>
              <a:t/>
            </a:r>
            <a:br>
              <a:rPr lang="en-US" sz="1800" dirty="0" smtClean="0"/>
            </a:br>
            <a:endParaRPr lang="en-US" sz="1800" dirty="0" smtClean="0"/>
          </a:p>
          <a:p>
            <a:r>
              <a:rPr lang="en-US" sz="1800" dirty="0" smtClean="0"/>
              <a:t>The Front-end Template controls the way your website is presented to the user viewing the website's content. </a:t>
            </a:r>
            <a:r>
              <a:rPr lang="en-US" sz="1800" dirty="0" smtClean="0"/>
              <a:t/>
            </a:r>
            <a:br>
              <a:rPr lang="en-US" sz="1800" dirty="0" smtClean="0"/>
            </a:br>
            <a:endParaRPr lang="en-US" sz="1800" dirty="0" smtClean="0"/>
          </a:p>
          <a:p>
            <a:r>
              <a:rPr lang="en-US" sz="1800" dirty="0" smtClean="0"/>
              <a:t>The Back-end Template controls the way your website's administrative tasks are presented for controlling management functions by a </a:t>
            </a:r>
            <a:r>
              <a:rPr lang="en-US" sz="1800" dirty="0" err="1" smtClean="0"/>
              <a:t>Joomla</a:t>
            </a:r>
            <a:r>
              <a:rPr lang="en-US" sz="1800" dirty="0" smtClean="0"/>
              <a:t>! Administrator. These would include common tasks such as: user, menu, article, category, module, component, plugin and template management</a:t>
            </a:r>
            <a:r>
              <a:rPr lang="en-US" sz="1800" dirty="0" smtClean="0"/>
              <a:t>.</a:t>
            </a:r>
            <a:br>
              <a:rPr lang="en-US" sz="1800" dirty="0" smtClean="0"/>
            </a:br>
            <a:endParaRPr lang="en-US" sz="1800" dirty="0" smtClean="0"/>
          </a:p>
          <a:p>
            <a:r>
              <a:rPr lang="en-US" sz="1800" dirty="0" smtClean="0"/>
              <a:t>Click </a:t>
            </a:r>
            <a:r>
              <a:rPr lang="en-US" sz="1800" b="1" dirty="0" smtClean="0"/>
              <a:t>Extensions</a:t>
            </a:r>
            <a:r>
              <a:rPr lang="en-US" sz="1800" dirty="0" smtClean="0"/>
              <a:t> → </a:t>
            </a:r>
            <a:r>
              <a:rPr lang="en-US" sz="1800" b="1" dirty="0" smtClean="0"/>
              <a:t>Template Manager</a:t>
            </a:r>
            <a:r>
              <a:rPr lang="en-US" sz="1800" dirty="0" smtClean="0"/>
              <a:t> to configure installed templates.</a:t>
            </a:r>
            <a:endParaRPr lang="en-US" sz="1800" dirty="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Download, install and configure </a:t>
            </a:r>
            <a:r>
              <a:rPr lang="en-US" dirty="0" err="1" smtClean="0"/>
              <a:t>Joomla</a:t>
            </a:r>
            <a:r>
              <a:rPr lang="en-US" dirty="0" smtClean="0"/>
              <a:t> </a:t>
            </a:r>
            <a:r>
              <a:rPr lang="en-US" dirty="0" smtClean="0">
                <a:hlinkClick r:id="rId2"/>
              </a:rPr>
              <a:t>https://downloads.joomla.org</a:t>
            </a:r>
            <a:r>
              <a:rPr lang="en-US" dirty="0" smtClean="0"/>
              <a:t> </a:t>
            </a:r>
          </a:p>
          <a:p>
            <a:r>
              <a:rPr lang="en-US" dirty="0" smtClean="0"/>
              <a:t>Create a sample article and corresponding menu item using the </a:t>
            </a:r>
            <a:r>
              <a:rPr lang="en-US" dirty="0" err="1" smtClean="0"/>
              <a:t>Joomla</a:t>
            </a:r>
            <a:r>
              <a:rPr lang="en-US" dirty="0" smtClean="0"/>
              <a:t> Administration Panel</a:t>
            </a:r>
          </a:p>
          <a:p>
            <a:r>
              <a:rPr lang="en-US" dirty="0" smtClean="0"/>
              <a:t>Make sure the menu item is displayed on the site and links to the new article.</a:t>
            </a:r>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Core Features of </a:t>
            </a:r>
            <a:r>
              <a:rPr lang="en-US" sz="3600" dirty="0" err="1" smtClean="0"/>
              <a:t>Joomla</a:t>
            </a:r>
            <a:endParaRPr lang="en-US" altLang="en-US" sz="4000" dirty="0" smtClean="0"/>
          </a:p>
        </p:txBody>
      </p:sp>
      <p:sp>
        <p:nvSpPr>
          <p:cNvPr id="4101" name="Rectangle 3"/>
          <p:cNvSpPr>
            <a:spLocks noGrp="1" noChangeArrowheads="1"/>
          </p:cNvSpPr>
          <p:nvPr>
            <p:ph type="body" idx="1"/>
          </p:nvPr>
        </p:nvSpPr>
        <p:spPr>
          <a:xfrm>
            <a:off x="457200" y="1481334"/>
            <a:ext cx="8229600" cy="4640497"/>
          </a:xfrm>
        </p:spPr>
        <p:txBody>
          <a:bodyPr>
            <a:noAutofit/>
          </a:bodyPr>
          <a:lstStyle/>
          <a:p>
            <a:r>
              <a:rPr lang="en-US" sz="1300" b="1" u="sng" dirty="0" smtClean="0"/>
              <a:t>User Manager</a:t>
            </a:r>
            <a:r>
              <a:rPr lang="en-US" sz="1300" u="sng" dirty="0" smtClean="0"/>
              <a:t> </a:t>
            </a:r>
            <a:r>
              <a:rPr lang="en-US" sz="1300" dirty="0" smtClean="0"/>
              <a:t>− It allows managing the user information such as permission to edit, access, publish, create or delete the user, change the password and languages. The main part of the user manager is </a:t>
            </a:r>
            <a:r>
              <a:rPr lang="en-US" sz="1300" i="1" dirty="0" smtClean="0"/>
              <a:t>Authentication</a:t>
            </a:r>
            <a:r>
              <a:rPr lang="en-US" sz="1300" dirty="0" smtClean="0"/>
              <a:t>.</a:t>
            </a:r>
          </a:p>
          <a:p>
            <a:r>
              <a:rPr lang="en-US" sz="1300" b="1" u="sng" dirty="0" smtClean="0"/>
              <a:t>Content Manager</a:t>
            </a:r>
            <a:r>
              <a:rPr lang="en-US" sz="1300" u="sng" dirty="0" smtClean="0"/>
              <a:t> </a:t>
            </a:r>
            <a:r>
              <a:rPr lang="en-US" sz="1300" dirty="0" smtClean="0"/>
              <a:t>− It allows managing the content using WYSIWYG editor to create or edit the content in a very simple way.</a:t>
            </a:r>
          </a:p>
          <a:p>
            <a:r>
              <a:rPr lang="en-US" sz="1300" b="1" u="sng" dirty="0" smtClean="0"/>
              <a:t>Banner Manager</a:t>
            </a:r>
            <a:r>
              <a:rPr lang="en-US" sz="1300" u="sng" dirty="0" smtClean="0"/>
              <a:t> </a:t>
            </a:r>
            <a:r>
              <a:rPr lang="en-US" sz="1300" dirty="0" smtClean="0"/>
              <a:t>− It is used to add or edit the banners on the website.</a:t>
            </a:r>
          </a:p>
          <a:p>
            <a:r>
              <a:rPr lang="en-US" sz="1300" b="1" u="sng" dirty="0" smtClean="0"/>
              <a:t>Template Manager</a:t>
            </a:r>
            <a:r>
              <a:rPr lang="en-US" sz="1300" u="sng" dirty="0" smtClean="0"/>
              <a:t> </a:t>
            </a:r>
            <a:r>
              <a:rPr lang="en-US" sz="1300" dirty="0" smtClean="0"/>
              <a:t>− It manages the designs that are used on the website. The templates can be implemented without changing the content structure within a few seconds.</a:t>
            </a:r>
          </a:p>
          <a:p>
            <a:r>
              <a:rPr lang="en-US" sz="1300" b="1" u="sng" dirty="0" smtClean="0"/>
              <a:t>Media Manager</a:t>
            </a:r>
            <a:r>
              <a:rPr lang="en-US" sz="1300" u="sng" dirty="0" smtClean="0"/>
              <a:t> </a:t>
            </a:r>
            <a:r>
              <a:rPr lang="en-US" sz="1300" dirty="0" smtClean="0"/>
              <a:t>− It is the tool for managing the media files and folder in which you can easily upload, organize and manage your media files into your article editor tool.</a:t>
            </a:r>
          </a:p>
          <a:p>
            <a:r>
              <a:rPr lang="en-US" sz="1300" b="1" u="sng" dirty="0" smtClean="0"/>
              <a:t>Contact Manager</a:t>
            </a:r>
            <a:r>
              <a:rPr lang="en-US" sz="1300" u="sng" dirty="0" smtClean="0"/>
              <a:t> </a:t>
            </a:r>
            <a:r>
              <a:rPr lang="en-US" sz="1300" dirty="0" smtClean="0"/>
              <a:t>− It allows to add contacts, managing the contact information of the particular users.</a:t>
            </a:r>
          </a:p>
          <a:p>
            <a:r>
              <a:rPr lang="en-US" sz="1300" b="1" u="sng" dirty="0" smtClean="0"/>
              <a:t>Web Link Manager</a:t>
            </a:r>
            <a:r>
              <a:rPr lang="en-US" sz="1300" u="sng" dirty="0" smtClean="0"/>
              <a:t> </a:t>
            </a:r>
            <a:r>
              <a:rPr lang="en-US" sz="1300" dirty="0" smtClean="0"/>
              <a:t>− The link resource is provided for user of the site and can be sorted into categories.</a:t>
            </a:r>
          </a:p>
          <a:p>
            <a:r>
              <a:rPr lang="en-US" sz="1300" b="1" u="sng" dirty="0" smtClean="0"/>
              <a:t>Search</a:t>
            </a:r>
            <a:r>
              <a:rPr lang="en-US" sz="1300" u="sng" dirty="0" smtClean="0"/>
              <a:t> </a:t>
            </a:r>
            <a:r>
              <a:rPr lang="en-US" sz="1300" dirty="0" smtClean="0"/>
              <a:t>− It allows users to search the appropriate information on the site. You can use smart indexing, advanced search options, auto suggest searches to make </a:t>
            </a:r>
            <a:r>
              <a:rPr lang="en-US" sz="1300" dirty="0" err="1" smtClean="0"/>
              <a:t>Joomla</a:t>
            </a:r>
            <a:r>
              <a:rPr lang="en-US" sz="1300" dirty="0" smtClean="0"/>
              <a:t> search best.</a:t>
            </a:r>
          </a:p>
          <a:p>
            <a:r>
              <a:rPr lang="en-US" sz="1300" b="1" u="sng" dirty="0" smtClean="0"/>
              <a:t>Menu Manager</a:t>
            </a:r>
            <a:r>
              <a:rPr lang="en-US" sz="1300" u="sng" dirty="0" smtClean="0"/>
              <a:t> </a:t>
            </a:r>
            <a:r>
              <a:rPr lang="en-US" sz="1300" dirty="0" smtClean="0"/>
              <a:t>− It allows to create menus and menu items and can be managed subsequently. You can put menu in any style and in multiple places.</a:t>
            </a:r>
          </a:p>
          <a:p>
            <a:r>
              <a:rPr lang="en-US" sz="1300" b="1" u="sng" dirty="0" smtClean="0"/>
              <a:t>RSS</a:t>
            </a:r>
            <a:r>
              <a:rPr lang="en-US" sz="1300" u="sng" dirty="0" smtClean="0"/>
              <a:t> </a:t>
            </a:r>
            <a:r>
              <a:rPr lang="en-US" sz="1300" dirty="0" smtClean="0"/>
              <a:t>− It stands for Really Simple syndication which helps your site contents and RSS files to be automatically updated.</a:t>
            </a:r>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The Advantages of </a:t>
            </a:r>
            <a:r>
              <a:rPr lang="en-US" sz="3600" dirty="0" err="1" smtClean="0"/>
              <a:t>Joomla</a:t>
            </a:r>
            <a:endParaRPr lang="en-US" altLang="en-US" sz="4000" dirty="0" smtClean="0"/>
          </a:p>
        </p:txBody>
      </p:sp>
      <p:sp>
        <p:nvSpPr>
          <p:cNvPr id="4101" name="Rectangle 3"/>
          <p:cNvSpPr>
            <a:spLocks noGrp="1" noChangeArrowheads="1"/>
          </p:cNvSpPr>
          <p:nvPr>
            <p:ph type="body" idx="1"/>
          </p:nvPr>
        </p:nvSpPr>
        <p:spPr/>
        <p:txBody>
          <a:bodyPr>
            <a:noAutofit/>
          </a:bodyPr>
          <a:lstStyle/>
          <a:p>
            <a:r>
              <a:rPr lang="en-US" sz="1600" dirty="0" smtClean="0"/>
              <a:t>It is an open source platform and available for free.</a:t>
            </a:r>
          </a:p>
          <a:p>
            <a:r>
              <a:rPr lang="en-US" sz="1600" dirty="0" err="1" smtClean="0"/>
              <a:t>Joomla</a:t>
            </a:r>
            <a:r>
              <a:rPr lang="en-US" sz="1600" dirty="0" smtClean="0"/>
              <a:t> is designed to be easy to install and set up even if you're not an advanced user.</a:t>
            </a:r>
          </a:p>
          <a:p>
            <a:r>
              <a:rPr lang="en-US" sz="1600" dirty="0" smtClean="0"/>
              <a:t>Since </a:t>
            </a:r>
            <a:r>
              <a:rPr lang="en-US" sz="1600" dirty="0" err="1" smtClean="0"/>
              <a:t>Joomla</a:t>
            </a:r>
            <a:r>
              <a:rPr lang="en-US" sz="1600" dirty="0" smtClean="0"/>
              <a:t> is so easy to use, as a web designer or developer, you can quickly build sites for your clients. With minimal instructions to the clients, clients can easily manage their sites on their own.</a:t>
            </a:r>
          </a:p>
          <a:p>
            <a:r>
              <a:rPr lang="en-US" sz="1600" dirty="0" smtClean="0"/>
              <a:t>It is very easy to edit the content as it uses WYSIWYG editor (</a:t>
            </a:r>
            <a:r>
              <a:rPr lang="en-US" sz="1600" b="1" dirty="0" smtClean="0"/>
              <a:t>W</a:t>
            </a:r>
            <a:r>
              <a:rPr lang="en-US" sz="1600" dirty="0" smtClean="0"/>
              <a:t>hat </a:t>
            </a:r>
            <a:r>
              <a:rPr lang="en-US" sz="1600" b="1" dirty="0" smtClean="0"/>
              <a:t>Y</a:t>
            </a:r>
            <a:r>
              <a:rPr lang="en-US" sz="1600" dirty="0" smtClean="0"/>
              <a:t>ou </a:t>
            </a:r>
            <a:r>
              <a:rPr lang="en-US" sz="1600" b="1" dirty="0" smtClean="0"/>
              <a:t>S</a:t>
            </a:r>
            <a:r>
              <a:rPr lang="en-US" sz="1600" dirty="0" smtClean="0"/>
              <a:t>ee </a:t>
            </a:r>
            <a:r>
              <a:rPr lang="en-US" sz="1600" b="1" dirty="0" smtClean="0"/>
              <a:t>I</a:t>
            </a:r>
            <a:r>
              <a:rPr lang="en-US" sz="1600" dirty="0" smtClean="0"/>
              <a:t>s </a:t>
            </a:r>
            <a:r>
              <a:rPr lang="en-US" sz="1600" b="1" dirty="0" smtClean="0"/>
              <a:t>W</a:t>
            </a:r>
            <a:r>
              <a:rPr lang="en-US" sz="1600" dirty="0" smtClean="0"/>
              <a:t>hat </a:t>
            </a:r>
            <a:r>
              <a:rPr lang="en-US" sz="1600" b="1" dirty="0" smtClean="0"/>
              <a:t>Y</a:t>
            </a:r>
            <a:r>
              <a:rPr lang="en-US" sz="1600" dirty="0" smtClean="0"/>
              <a:t>ou </a:t>
            </a:r>
            <a:r>
              <a:rPr lang="en-US" sz="1600" b="1" dirty="0" smtClean="0"/>
              <a:t>G</a:t>
            </a:r>
            <a:r>
              <a:rPr lang="en-US" sz="1600" dirty="0" smtClean="0"/>
              <a:t>et is a user interface that allows the user to directly manipulate the layout of the document without having a layout command).</a:t>
            </a:r>
          </a:p>
          <a:p>
            <a:r>
              <a:rPr lang="en-US" sz="1600" dirty="0" smtClean="0"/>
              <a:t>It ensures the safety of data content and doesn't allow anyone to edit the data.</a:t>
            </a:r>
          </a:p>
          <a:p>
            <a:r>
              <a:rPr lang="en-US" sz="1600" dirty="0" smtClean="0"/>
              <a:t>By default, </a:t>
            </a:r>
            <a:r>
              <a:rPr lang="en-US" sz="1600" dirty="0" err="1" smtClean="0"/>
              <a:t>Joomla</a:t>
            </a:r>
            <a:r>
              <a:rPr lang="en-US" sz="1600" dirty="0" smtClean="0"/>
              <a:t> is compatible with all browsers.</a:t>
            </a:r>
          </a:p>
          <a:p>
            <a:r>
              <a:rPr lang="en-US" sz="1600" dirty="0" smtClean="0"/>
              <a:t>The templates are very flexible to use.</a:t>
            </a:r>
          </a:p>
          <a:p>
            <a:r>
              <a:rPr lang="en-US" sz="1600" dirty="0" smtClean="0"/>
              <a:t>Media files can be uploaded easily in the article editor tool.</a:t>
            </a:r>
          </a:p>
          <a:p>
            <a:r>
              <a:rPr lang="en-US" sz="1600" dirty="0" smtClean="0"/>
              <a:t>Provides easy menu creation tool.</a:t>
            </a:r>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r>
              <a:rPr lang="en-US" sz="3600" dirty="0" smtClean="0"/>
              <a:t>The Advantages and Disadvantages of </a:t>
            </a:r>
            <a:r>
              <a:rPr lang="en-US" sz="3600" dirty="0" err="1" smtClean="0"/>
              <a:t>Joomla</a:t>
            </a:r>
            <a:endParaRPr lang="en-US" altLang="en-US" sz="4000" dirty="0" smtClean="0"/>
          </a:p>
        </p:txBody>
      </p:sp>
      <p:sp>
        <p:nvSpPr>
          <p:cNvPr id="6" name="Text Placeholder 5"/>
          <p:cNvSpPr>
            <a:spLocks noGrp="1"/>
          </p:cNvSpPr>
          <p:nvPr>
            <p:ph type="body" idx="1"/>
          </p:nvPr>
        </p:nvSpPr>
        <p:spPr/>
        <p:txBody>
          <a:bodyPr/>
          <a:lstStyle/>
          <a:p>
            <a:r>
              <a:rPr lang="en-US" dirty="0" smtClean="0"/>
              <a:t>Advantages</a:t>
            </a:r>
            <a:endParaRPr lang="en-US" dirty="0"/>
          </a:p>
        </p:txBody>
      </p:sp>
      <p:sp>
        <p:nvSpPr>
          <p:cNvPr id="8" name="Text Placeholder 7"/>
          <p:cNvSpPr>
            <a:spLocks noGrp="1"/>
          </p:cNvSpPr>
          <p:nvPr>
            <p:ph type="body" sz="half" idx="3"/>
          </p:nvPr>
        </p:nvSpPr>
        <p:spPr/>
        <p:txBody>
          <a:bodyPr/>
          <a:lstStyle/>
          <a:p>
            <a:r>
              <a:rPr lang="en-US" dirty="0" smtClean="0"/>
              <a:t>Disadvantages</a:t>
            </a:r>
            <a:endParaRPr lang="en-US" dirty="0"/>
          </a:p>
        </p:txBody>
      </p:sp>
      <p:sp>
        <p:nvSpPr>
          <p:cNvPr id="4101" name="Rectangle 3"/>
          <p:cNvSpPr>
            <a:spLocks noGrp="1" noChangeArrowheads="1"/>
          </p:cNvSpPr>
          <p:nvPr>
            <p:ph sz="quarter" idx="2"/>
          </p:nvPr>
        </p:nvSpPr>
        <p:spPr/>
        <p:txBody>
          <a:bodyPr>
            <a:noAutofit/>
          </a:bodyPr>
          <a:lstStyle/>
          <a:p>
            <a:r>
              <a:rPr lang="en-US" sz="1200" dirty="0" smtClean="0"/>
              <a:t>It is a free, open source platform.</a:t>
            </a:r>
          </a:p>
          <a:p>
            <a:r>
              <a:rPr lang="en-US" sz="1200" dirty="0" err="1" smtClean="0"/>
              <a:t>Joomla</a:t>
            </a:r>
            <a:r>
              <a:rPr lang="en-US" sz="1200" dirty="0" smtClean="0"/>
              <a:t> is designed to be easy to install and set up even if you're not an advanced user.</a:t>
            </a:r>
          </a:p>
          <a:p>
            <a:r>
              <a:rPr lang="en-US" sz="1200" dirty="0" smtClean="0"/>
              <a:t>Since </a:t>
            </a:r>
            <a:r>
              <a:rPr lang="en-US" sz="1200" dirty="0" err="1" smtClean="0"/>
              <a:t>Joomla</a:t>
            </a:r>
            <a:r>
              <a:rPr lang="en-US" sz="1200" dirty="0" smtClean="0"/>
              <a:t> is so easy to use, you can quickly build sites for your clients. With minimal instructions to the clients, clients can easily manage their sites on their own.</a:t>
            </a:r>
          </a:p>
          <a:p>
            <a:r>
              <a:rPr lang="en-US" sz="1200" dirty="0" smtClean="0"/>
              <a:t>It is very easy to edit the content as it uses WYSIWYG editor (</a:t>
            </a:r>
            <a:r>
              <a:rPr lang="en-US" sz="1200" b="1" dirty="0" smtClean="0"/>
              <a:t>W</a:t>
            </a:r>
            <a:r>
              <a:rPr lang="en-US" sz="1200" dirty="0" smtClean="0"/>
              <a:t>hat </a:t>
            </a:r>
            <a:r>
              <a:rPr lang="en-US" sz="1200" b="1" dirty="0" smtClean="0"/>
              <a:t>Y</a:t>
            </a:r>
            <a:r>
              <a:rPr lang="en-US" sz="1200" dirty="0" smtClean="0"/>
              <a:t>ou </a:t>
            </a:r>
            <a:r>
              <a:rPr lang="en-US" sz="1200" b="1" dirty="0" smtClean="0"/>
              <a:t>S</a:t>
            </a:r>
            <a:r>
              <a:rPr lang="en-US" sz="1200" dirty="0" smtClean="0"/>
              <a:t>ee </a:t>
            </a:r>
            <a:r>
              <a:rPr lang="en-US" sz="1200" b="1" dirty="0" smtClean="0"/>
              <a:t>I</a:t>
            </a:r>
            <a:r>
              <a:rPr lang="en-US" sz="1200" dirty="0" smtClean="0"/>
              <a:t>s </a:t>
            </a:r>
            <a:r>
              <a:rPr lang="en-US" sz="1200" b="1" dirty="0" smtClean="0"/>
              <a:t>W</a:t>
            </a:r>
            <a:r>
              <a:rPr lang="en-US" sz="1200" dirty="0" smtClean="0"/>
              <a:t>hat </a:t>
            </a:r>
            <a:r>
              <a:rPr lang="en-US" sz="1200" b="1" dirty="0" smtClean="0"/>
              <a:t>Y</a:t>
            </a:r>
            <a:r>
              <a:rPr lang="en-US" sz="1200" dirty="0" smtClean="0"/>
              <a:t>ou </a:t>
            </a:r>
            <a:r>
              <a:rPr lang="en-US" sz="1200" b="1" dirty="0" smtClean="0"/>
              <a:t>G</a:t>
            </a:r>
            <a:r>
              <a:rPr lang="en-US" sz="1200" dirty="0" smtClean="0"/>
              <a:t>et is a user interface that allows the user to directly manipulate the layout of the document without having a layout command).</a:t>
            </a:r>
          </a:p>
          <a:p>
            <a:r>
              <a:rPr lang="en-US" sz="1200" dirty="0" smtClean="0"/>
              <a:t>It ensures the safety of data content and doesn't allow anyone to edit the data.</a:t>
            </a:r>
          </a:p>
          <a:p>
            <a:r>
              <a:rPr lang="en-US" sz="1200" dirty="0" err="1" smtClean="0"/>
              <a:t>Joomla</a:t>
            </a:r>
            <a:r>
              <a:rPr lang="en-US" sz="1200" dirty="0" smtClean="0"/>
              <a:t> is compatible with all browsers.</a:t>
            </a:r>
          </a:p>
          <a:p>
            <a:r>
              <a:rPr lang="en-US" sz="1200" dirty="0" smtClean="0"/>
              <a:t>The templates are very flexible to use.</a:t>
            </a:r>
          </a:p>
          <a:p>
            <a:r>
              <a:rPr lang="en-US" sz="1200" dirty="0" smtClean="0"/>
              <a:t>Media files can be uploaded easily in the article editor tool.</a:t>
            </a:r>
          </a:p>
          <a:p>
            <a:r>
              <a:rPr lang="en-US" sz="1200" dirty="0" smtClean="0"/>
              <a:t>Provides easy menu creation tool.</a:t>
            </a:r>
          </a:p>
        </p:txBody>
      </p:sp>
      <p:sp>
        <p:nvSpPr>
          <p:cNvPr id="5" name="Content Placeholder 4"/>
          <p:cNvSpPr>
            <a:spLocks noGrp="1"/>
          </p:cNvSpPr>
          <p:nvPr>
            <p:ph sz="quarter" idx="4"/>
          </p:nvPr>
        </p:nvSpPr>
        <p:spPr/>
        <p:txBody>
          <a:bodyPr>
            <a:normAutofit/>
          </a:bodyPr>
          <a:lstStyle/>
          <a:p>
            <a:r>
              <a:rPr lang="en-US" sz="1200" dirty="0" smtClean="0"/>
              <a:t>There may be compatibility problem while installing several modules, extensions and </a:t>
            </a:r>
            <a:r>
              <a:rPr lang="en-US" sz="1200" dirty="0" err="1" smtClean="0"/>
              <a:t>plugins</a:t>
            </a:r>
            <a:r>
              <a:rPr lang="en-US" sz="1200" dirty="0" smtClean="0"/>
              <a:t> simultaneously.</a:t>
            </a:r>
          </a:p>
          <a:p>
            <a:r>
              <a:rPr lang="en-US" sz="1200" dirty="0" smtClean="0"/>
              <a:t>Not all </a:t>
            </a:r>
            <a:r>
              <a:rPr lang="en-US" sz="1200" dirty="0" err="1" smtClean="0"/>
              <a:t>plugins</a:t>
            </a:r>
            <a:r>
              <a:rPr lang="en-US" sz="1200" dirty="0" smtClean="0"/>
              <a:t> and modules are free.</a:t>
            </a:r>
          </a:p>
          <a:p>
            <a:r>
              <a:rPr lang="en-US" sz="1200" dirty="0" smtClean="0"/>
              <a:t>Development is difficult to handle when you want to change the layout.</a:t>
            </a:r>
          </a:p>
          <a:p>
            <a:r>
              <a:rPr lang="en-US" sz="1200" dirty="0" smtClean="0"/>
              <a:t>It makes website heavy to load and run.</a:t>
            </a:r>
          </a:p>
          <a:p>
            <a:endParaRPr lang="en-US" sz="1200" dirty="0"/>
          </a:p>
        </p:txBody>
      </p:sp>
      <p:sp>
        <p:nvSpPr>
          <p:cNvPr id="7" name="Footer Placeholder 2"/>
          <p:cNvSpPr>
            <a:spLocks noGrp="1"/>
          </p:cNvSpPr>
          <p:nvPr>
            <p:ph type="ftr" sz="quarter" idx="11"/>
          </p:nvPr>
        </p:nvSpPr>
        <p:spPr>
          <a:xfrm>
            <a:off x="4665518" y="6407950"/>
            <a:ext cx="3573171" cy="365125"/>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Real World </a:t>
            </a:r>
            <a:r>
              <a:rPr lang="en-US" sz="3600" dirty="0" err="1" smtClean="0"/>
              <a:t>Joomla</a:t>
            </a:r>
            <a:r>
              <a:rPr lang="en-US" sz="3600" dirty="0" smtClean="0"/>
              <a:t> Examples</a:t>
            </a:r>
            <a:endParaRPr lang="en-US" altLang="en-US" sz="4000" dirty="0" smtClean="0"/>
          </a:p>
        </p:txBody>
      </p:sp>
      <p:sp>
        <p:nvSpPr>
          <p:cNvPr id="4101" name="Rectangle 3"/>
          <p:cNvSpPr>
            <a:spLocks noGrp="1" noChangeArrowheads="1"/>
          </p:cNvSpPr>
          <p:nvPr>
            <p:ph type="body" idx="1"/>
          </p:nvPr>
        </p:nvSpPr>
        <p:spPr/>
        <p:txBody>
          <a:bodyPr>
            <a:noAutofit/>
          </a:bodyPr>
          <a:lstStyle/>
          <a:p>
            <a:r>
              <a:rPr lang="en-US" sz="1600" dirty="0" smtClean="0"/>
              <a:t>Corporate web sites or portals</a:t>
            </a:r>
          </a:p>
          <a:p>
            <a:r>
              <a:rPr lang="en-US" sz="1600" dirty="0" smtClean="0"/>
              <a:t>Corporate intranets and extranets</a:t>
            </a:r>
          </a:p>
          <a:p>
            <a:r>
              <a:rPr lang="en-US" sz="1600" dirty="0" smtClean="0"/>
              <a:t>Online magazines, newspapers, and publications</a:t>
            </a:r>
          </a:p>
          <a:p>
            <a:r>
              <a:rPr lang="en-US" sz="1600" dirty="0" smtClean="0"/>
              <a:t>E-commerce and online reservations</a:t>
            </a:r>
          </a:p>
          <a:p>
            <a:r>
              <a:rPr lang="en-US" sz="1600" dirty="0" smtClean="0"/>
              <a:t>Government applications</a:t>
            </a:r>
          </a:p>
          <a:p>
            <a:r>
              <a:rPr lang="en-US" sz="1600" dirty="0" smtClean="0"/>
              <a:t>Small business web sites</a:t>
            </a:r>
          </a:p>
          <a:p>
            <a:r>
              <a:rPr lang="en-US" sz="1600" dirty="0" smtClean="0"/>
              <a:t>Non-profit and organizational web sites</a:t>
            </a:r>
          </a:p>
          <a:p>
            <a:r>
              <a:rPr lang="en-US" sz="1600" dirty="0" smtClean="0"/>
              <a:t>Community-based portals</a:t>
            </a:r>
          </a:p>
          <a:p>
            <a:r>
              <a:rPr lang="en-US" sz="1600" dirty="0" smtClean="0"/>
              <a:t>School and religious web sites</a:t>
            </a:r>
          </a:p>
          <a:p>
            <a:r>
              <a:rPr lang="en-US" sz="1600" dirty="0" smtClean="0"/>
              <a:t>Personal or family homepages</a:t>
            </a:r>
          </a:p>
          <a:p>
            <a:endParaRPr lang="en-US" sz="1600" dirty="0" smtClean="0"/>
          </a:p>
          <a:p>
            <a:r>
              <a:rPr lang="en-US" sz="1600" dirty="0" smtClean="0"/>
              <a:t>For details go to </a:t>
            </a:r>
            <a:r>
              <a:rPr lang="en-US" sz="1600" dirty="0" smtClean="0">
                <a:hlinkClick r:id="rId2"/>
              </a:rPr>
              <a:t>https://showcase.joomla.org</a:t>
            </a:r>
            <a:r>
              <a:rPr lang="en-US" sz="1600" dirty="0" smtClean="0"/>
              <a:t> </a:t>
            </a:r>
            <a:endParaRPr lang="en-US" sz="1600" dirty="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err="1" smtClean="0"/>
              <a:t>Joomla</a:t>
            </a:r>
            <a:r>
              <a:rPr lang="en-US" altLang="en-US" sz="3600" dirty="0" smtClean="0"/>
              <a:t> System Requirements</a:t>
            </a:r>
            <a:endParaRPr lang="en-US" altLang="en-US" sz="4000" dirty="0" smtClean="0"/>
          </a:p>
        </p:txBody>
      </p:sp>
      <p:sp>
        <p:nvSpPr>
          <p:cNvPr id="4101" name="Rectangle 3"/>
          <p:cNvSpPr>
            <a:spLocks noGrp="1" noChangeArrowheads="1"/>
          </p:cNvSpPr>
          <p:nvPr>
            <p:ph type="body" idx="1"/>
          </p:nvPr>
        </p:nvSpPr>
        <p:spPr/>
        <p:txBody>
          <a:bodyPr>
            <a:noAutofit/>
          </a:bodyPr>
          <a:lstStyle/>
          <a:p>
            <a:r>
              <a:rPr lang="en-US" sz="2000" b="1" dirty="0" smtClean="0"/>
              <a:t>Database</a:t>
            </a:r>
            <a:r>
              <a:rPr lang="en-US" sz="2000" dirty="0" smtClean="0"/>
              <a:t> − </a:t>
            </a:r>
            <a:r>
              <a:rPr lang="en-US" sz="2000" dirty="0" err="1" smtClean="0"/>
              <a:t>MySQL</a:t>
            </a:r>
            <a:r>
              <a:rPr lang="en-US" sz="2000" dirty="0" smtClean="0"/>
              <a:t> 5.1 + (or MS SQL Server/Azure)</a:t>
            </a:r>
          </a:p>
          <a:p>
            <a:r>
              <a:rPr lang="en-US" sz="2000" b="1" dirty="0" smtClean="0"/>
              <a:t>Web Server</a:t>
            </a:r>
            <a:r>
              <a:rPr lang="en-US" sz="2000" dirty="0" smtClean="0"/>
              <a:t> −</a:t>
            </a:r>
          </a:p>
          <a:p>
            <a:pPr lvl="1"/>
            <a:r>
              <a:rPr lang="en-US" sz="1600" dirty="0" smtClean="0"/>
              <a:t>Apache </a:t>
            </a:r>
          </a:p>
          <a:p>
            <a:pPr lvl="2"/>
            <a:r>
              <a:rPr lang="en-US" sz="1400" dirty="0" smtClean="0"/>
              <a:t>WAMP (Windows)</a:t>
            </a:r>
          </a:p>
          <a:p>
            <a:pPr lvl="2"/>
            <a:r>
              <a:rPr lang="en-US" sz="1400" dirty="0" smtClean="0"/>
              <a:t>LAMP (Linux)</a:t>
            </a:r>
          </a:p>
          <a:p>
            <a:pPr lvl="2"/>
            <a:r>
              <a:rPr lang="en-US" sz="1400" dirty="0" smtClean="0"/>
              <a:t>XAMP (Multi-platform)</a:t>
            </a:r>
          </a:p>
          <a:p>
            <a:pPr lvl="2"/>
            <a:r>
              <a:rPr lang="en-US" sz="1400" dirty="0" smtClean="0"/>
              <a:t>MAMP (Macintosh)</a:t>
            </a:r>
          </a:p>
          <a:p>
            <a:pPr lvl="1"/>
            <a:r>
              <a:rPr lang="en-US" sz="1600" dirty="0" err="1" smtClean="0"/>
              <a:t>Nginx</a:t>
            </a:r>
            <a:endParaRPr lang="en-US" sz="1600" dirty="0" smtClean="0"/>
          </a:p>
          <a:p>
            <a:pPr lvl="1"/>
            <a:r>
              <a:rPr lang="en-US" sz="1600" dirty="0" smtClean="0"/>
              <a:t>Microsoft IIS</a:t>
            </a:r>
          </a:p>
          <a:p>
            <a:r>
              <a:rPr lang="en-US" sz="2000" b="1" dirty="0" smtClean="0"/>
              <a:t>Operating System</a:t>
            </a:r>
            <a:r>
              <a:rPr lang="en-US" sz="2000" dirty="0" smtClean="0"/>
              <a:t> − Cross-platform</a:t>
            </a:r>
          </a:p>
          <a:p>
            <a:r>
              <a:rPr lang="en-US" sz="2000" b="1" dirty="0" smtClean="0"/>
              <a:t>Browser Support</a:t>
            </a:r>
            <a:r>
              <a:rPr lang="en-US" sz="2000" dirty="0" smtClean="0"/>
              <a:t> − IE (Internet Explorer 7), Firefox, Google chrome</a:t>
            </a:r>
          </a:p>
          <a:p>
            <a:r>
              <a:rPr lang="en-US" sz="2000" b="1" dirty="0" smtClean="0"/>
              <a:t>SSL (Secure Socket Layer)</a:t>
            </a:r>
            <a:r>
              <a:rPr lang="en-US" sz="2000" dirty="0" smtClean="0"/>
              <a:t> − A valid security certificate is required for HTTPS</a:t>
            </a:r>
          </a:p>
          <a:p>
            <a:r>
              <a:rPr lang="en-US" sz="2000" b="1" dirty="0" smtClean="0"/>
              <a:t>PHP Compatibility</a:t>
            </a:r>
            <a:r>
              <a:rPr lang="en-US" sz="2000" dirty="0" smtClean="0"/>
              <a:t> − PHP 5.4+ or PHP 5.3.10+</a:t>
            </a:r>
          </a:p>
          <a:p>
            <a:endParaRPr lang="en-US" sz="1400" dirty="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err="1" smtClean="0"/>
              <a:t>Joomla</a:t>
            </a:r>
            <a:r>
              <a:rPr lang="en-US" altLang="en-US" sz="3600" dirty="0" smtClean="0"/>
              <a:t> Download and Prerequisites</a:t>
            </a:r>
            <a:endParaRPr lang="en-US" altLang="en-US" sz="4000" dirty="0" smtClean="0"/>
          </a:p>
        </p:txBody>
      </p:sp>
      <p:sp>
        <p:nvSpPr>
          <p:cNvPr id="4101" name="Rectangle 3"/>
          <p:cNvSpPr>
            <a:spLocks noGrp="1" noChangeArrowheads="1"/>
          </p:cNvSpPr>
          <p:nvPr>
            <p:ph type="body" idx="1"/>
          </p:nvPr>
        </p:nvSpPr>
        <p:spPr/>
        <p:txBody>
          <a:bodyPr>
            <a:noAutofit/>
          </a:bodyPr>
          <a:lstStyle/>
          <a:p>
            <a:r>
              <a:rPr lang="en-US" sz="2000" b="1" dirty="0" smtClean="0"/>
              <a:t>Download the latest version </a:t>
            </a:r>
            <a:r>
              <a:rPr lang="en-US" sz="2000" b="1" dirty="0" err="1" smtClean="0"/>
              <a:t>fo</a:t>
            </a:r>
            <a:r>
              <a:rPr lang="en-US" sz="2000" b="1" dirty="0" smtClean="0"/>
              <a:t> </a:t>
            </a:r>
            <a:r>
              <a:rPr lang="en-US" sz="2000" b="1" dirty="0" err="1" smtClean="0"/>
              <a:t>Joomla</a:t>
            </a:r>
            <a:r>
              <a:rPr lang="en-US" sz="2000" b="1" dirty="0" smtClean="0"/>
              <a:t> from  </a:t>
            </a:r>
            <a:r>
              <a:rPr lang="en-US" sz="2000" b="1" dirty="0" smtClean="0">
                <a:hlinkClick r:id="rId2"/>
              </a:rPr>
              <a:t>http://www.joomla.org/download.html</a:t>
            </a:r>
            <a:r>
              <a:rPr lang="en-US" sz="2000" b="1" dirty="0" smtClean="0"/>
              <a:t> </a:t>
            </a:r>
          </a:p>
          <a:p>
            <a:r>
              <a:rPr lang="en-US" sz="2000" b="1" dirty="0" smtClean="0"/>
              <a:t>Create Database</a:t>
            </a:r>
            <a:endParaRPr lang="en-US" sz="1100" dirty="0" smtClean="0"/>
          </a:p>
          <a:p>
            <a:pPr lvl="1"/>
            <a:r>
              <a:rPr lang="en-US" dirty="0" smtClean="0"/>
              <a:t>Create a new empty database and user/password for </a:t>
            </a:r>
            <a:r>
              <a:rPr lang="en-US" dirty="0" err="1" smtClean="0"/>
              <a:t>Joomla</a:t>
            </a:r>
            <a:r>
              <a:rPr lang="en-US" dirty="0" smtClean="0"/>
              <a:t>.</a:t>
            </a:r>
          </a:p>
          <a:p>
            <a:r>
              <a:rPr lang="en-US" sz="2000" b="1" dirty="0" smtClean="0"/>
              <a:t>Setup Wizard</a:t>
            </a:r>
          </a:p>
          <a:p>
            <a:pPr lvl="1"/>
            <a:r>
              <a:rPr lang="en-US" dirty="0" smtClean="0"/>
              <a:t>Extract the downloaded </a:t>
            </a:r>
            <a:r>
              <a:rPr lang="en-US" dirty="0" err="1" smtClean="0"/>
              <a:t>Joomla</a:t>
            </a:r>
            <a:r>
              <a:rPr lang="en-US" dirty="0" smtClean="0"/>
              <a:t> folder into your web server or </a:t>
            </a:r>
            <a:r>
              <a:rPr lang="en-US" dirty="0" err="1" smtClean="0"/>
              <a:t>localhost</a:t>
            </a:r>
            <a:r>
              <a:rPr lang="en-US" dirty="0" smtClean="0"/>
              <a:t> web root or a directory under it.</a:t>
            </a:r>
          </a:p>
          <a:p>
            <a:pPr lvl="1"/>
            <a:r>
              <a:rPr lang="en-US" dirty="0" smtClean="0"/>
              <a:t>Open your browser and navigate to your </a:t>
            </a:r>
            <a:r>
              <a:rPr lang="en-US" dirty="0" err="1" smtClean="0"/>
              <a:t>Joomla</a:t>
            </a:r>
            <a:r>
              <a:rPr lang="en-US" dirty="0" smtClean="0"/>
              <a:t> file path, then you will get the first screen of the </a:t>
            </a:r>
            <a:r>
              <a:rPr lang="en-US" dirty="0" err="1" smtClean="0"/>
              <a:t>Joomla</a:t>
            </a:r>
            <a:r>
              <a:rPr lang="en-US" dirty="0" smtClean="0"/>
              <a:t> installer as shown in the following screen. In our case the path is </a:t>
            </a:r>
            <a:r>
              <a:rPr lang="en-US" b="1" dirty="0" err="1" smtClean="0"/>
              <a:t>localhost</a:t>
            </a:r>
            <a:r>
              <a:rPr lang="en-US" b="1" dirty="0" smtClean="0"/>
              <a:t>/&lt; </a:t>
            </a:r>
            <a:r>
              <a:rPr lang="en-US" b="1" dirty="0" err="1" smtClean="0"/>
              <a:t>Your_joomla_folder</a:t>
            </a:r>
            <a:r>
              <a:rPr lang="en-US" b="1" dirty="0" smtClean="0"/>
              <a:t> &gt;</a:t>
            </a:r>
            <a:r>
              <a:rPr lang="en-US" dirty="0" smtClean="0"/>
              <a:t>.</a:t>
            </a:r>
          </a:p>
          <a:p>
            <a:pPr lvl="1"/>
            <a:endParaRPr lang="en-US" sz="1700" b="1" dirty="0" smtClean="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algn="just"/>
            <a:r>
              <a:rPr lang="en-US" altLang="en-US" sz="3600" dirty="0" smtClean="0"/>
              <a:t>Step 1: </a:t>
            </a:r>
            <a:r>
              <a:rPr lang="en-US" altLang="en-US" sz="3600" dirty="0" err="1" smtClean="0"/>
              <a:t>Joomla</a:t>
            </a:r>
            <a:r>
              <a:rPr lang="en-US" altLang="en-US" sz="3600" dirty="0" smtClean="0"/>
              <a:t> Site Configuration</a:t>
            </a:r>
            <a:endParaRPr lang="en-US" altLang="en-US" sz="4000" dirty="0" smtClean="0"/>
          </a:p>
        </p:txBody>
      </p:sp>
      <p:sp>
        <p:nvSpPr>
          <p:cNvPr id="4101" name="Rectangle 3"/>
          <p:cNvSpPr>
            <a:spLocks noGrp="1" noChangeArrowheads="1"/>
          </p:cNvSpPr>
          <p:nvPr>
            <p:ph type="body" idx="1"/>
          </p:nvPr>
        </p:nvSpPr>
        <p:spPr>
          <a:xfrm>
            <a:off x="457200" y="1481334"/>
            <a:ext cx="4145973" cy="4525963"/>
          </a:xfrm>
        </p:spPr>
        <p:txBody>
          <a:bodyPr>
            <a:noAutofit/>
          </a:bodyPr>
          <a:lstStyle/>
          <a:p>
            <a:r>
              <a:rPr lang="en-US" sz="1100" b="1" dirty="0" smtClean="0"/>
              <a:t>Site Name</a:t>
            </a:r>
            <a:r>
              <a:rPr lang="en-US" sz="1100" dirty="0" smtClean="0"/>
              <a:t>: the name of your website</a:t>
            </a:r>
          </a:p>
          <a:p>
            <a:r>
              <a:rPr lang="en-US" sz="1100" b="1" dirty="0" smtClean="0"/>
              <a:t>Description</a:t>
            </a:r>
            <a:r>
              <a:rPr lang="en-US" sz="1100" dirty="0" smtClean="0"/>
              <a:t>: enter a description of the website. This is a the </a:t>
            </a:r>
            <a:r>
              <a:rPr lang="en-US" sz="1100" i="1" dirty="0" smtClean="0"/>
              <a:t>global fallback</a:t>
            </a:r>
            <a:r>
              <a:rPr lang="en-US" sz="1100" dirty="0" smtClean="0"/>
              <a:t> meta description used on every page which will be used by search engines. </a:t>
            </a:r>
          </a:p>
          <a:p>
            <a:r>
              <a:rPr lang="en-US" sz="1100" b="1" dirty="0" smtClean="0"/>
              <a:t>Admin Email Address</a:t>
            </a:r>
            <a:r>
              <a:rPr lang="en-US" sz="1100" dirty="0" smtClean="0"/>
              <a:t>: the admin email address. Enter a valid email in case you forget your password. This is the email address where you'll receive a link to change the admin password.</a:t>
            </a:r>
          </a:p>
          <a:p>
            <a:r>
              <a:rPr lang="en-US" sz="1100" b="1" dirty="0" smtClean="0"/>
              <a:t>Admin Username</a:t>
            </a:r>
            <a:r>
              <a:rPr lang="en-US" sz="1100" dirty="0" smtClean="0"/>
              <a:t>: </a:t>
            </a:r>
            <a:r>
              <a:rPr lang="en-US" sz="1100" dirty="0" err="1" smtClean="0"/>
              <a:t>Joomla</a:t>
            </a:r>
            <a:r>
              <a:rPr lang="en-US" sz="1100" dirty="0" smtClean="0"/>
              <a:t>! uses a default "admin" as the username for the </a:t>
            </a:r>
            <a:r>
              <a:rPr lang="en-US" sz="1100" b="1" dirty="0" smtClean="0"/>
              <a:t>Super User</a:t>
            </a:r>
            <a:r>
              <a:rPr lang="en-US" sz="1100" dirty="0" smtClean="0"/>
              <a:t>. You can leave it as is, change it or use </a:t>
            </a:r>
            <a:r>
              <a:rPr lang="en-US" sz="1100" dirty="0" smtClean="0">
                <a:hlinkClick r:id="rId2" tooltip="Special:MyLanguage/Help30:Site My Profile"/>
              </a:rPr>
              <a:t>My Profile</a:t>
            </a:r>
            <a:r>
              <a:rPr lang="en-US" sz="1100" dirty="0" smtClean="0"/>
              <a:t> in the </a:t>
            </a:r>
            <a:r>
              <a:rPr lang="en-US" sz="1100" i="1" dirty="0" smtClean="0"/>
              <a:t>Administration</a:t>
            </a:r>
            <a:r>
              <a:rPr lang="en-US" sz="1100" dirty="0" smtClean="0"/>
              <a:t> interface to change it later.</a:t>
            </a:r>
          </a:p>
          <a:p>
            <a:r>
              <a:rPr lang="en-US" sz="1100" b="1" dirty="0" smtClean="0"/>
              <a:t>Admin Password</a:t>
            </a:r>
            <a:r>
              <a:rPr lang="en-US" sz="1100" dirty="0" smtClean="0"/>
              <a:t>: remember that super user has maximum control of the site (frontend &amp; backend), so try to use a difficult password. Use </a:t>
            </a:r>
            <a:r>
              <a:rPr lang="en-US" sz="1100" dirty="0" smtClean="0">
                <a:hlinkClick r:id="rId2" tooltip="Special:MyLanguage/Help30:Site My Profile"/>
              </a:rPr>
              <a:t>My Profile</a:t>
            </a:r>
            <a:r>
              <a:rPr lang="en-US" sz="1100" dirty="0" smtClean="0"/>
              <a:t> in the </a:t>
            </a:r>
            <a:r>
              <a:rPr lang="en-US" sz="1100" i="1" dirty="0" smtClean="0"/>
              <a:t>Administration</a:t>
            </a:r>
            <a:r>
              <a:rPr lang="en-US" sz="1100" dirty="0" smtClean="0"/>
              <a:t> interface to change it later. </a:t>
            </a:r>
          </a:p>
          <a:p>
            <a:r>
              <a:rPr lang="en-US" sz="1100" b="1" dirty="0" smtClean="0"/>
              <a:t>Site Offline</a:t>
            </a:r>
            <a:r>
              <a:rPr lang="en-US" sz="1100" dirty="0" smtClean="0"/>
              <a:t>: click the Yes or No box. Yes - this means when installation is complete, your </a:t>
            </a:r>
            <a:r>
              <a:rPr lang="en-US" sz="1100" dirty="0" err="1" smtClean="0"/>
              <a:t>Joomla</a:t>
            </a:r>
            <a:r>
              <a:rPr lang="en-US" sz="1100" dirty="0" smtClean="0"/>
              <a:t>! website will display the 'Site is offline' message when you browse to </a:t>
            </a:r>
            <a:r>
              <a:rPr lang="en-US" sz="1100" i="1" dirty="0" smtClean="0"/>
              <a:t>yoursitename.com</a:t>
            </a:r>
            <a:r>
              <a:rPr lang="en-US" sz="1100" dirty="0" smtClean="0"/>
              <a:t> to view the home page. No - this means the site is live when you browse to </a:t>
            </a:r>
            <a:r>
              <a:rPr lang="en-US" sz="1100" i="1" dirty="0" smtClean="0"/>
              <a:t>yoursitename.com</a:t>
            </a:r>
            <a:r>
              <a:rPr lang="en-US" sz="1100" dirty="0" smtClean="0"/>
              <a:t> to view the home page. You can use the </a:t>
            </a:r>
            <a:r>
              <a:rPr lang="en-US" sz="1100" dirty="0" smtClean="0">
                <a:hlinkClick r:id="rId3" tooltip="Special:MyLanguage/Help30:Site Global Configuration"/>
              </a:rPr>
              <a:t>Site Global Configuration</a:t>
            </a:r>
            <a:r>
              <a:rPr lang="en-US" sz="1100" dirty="0" smtClean="0"/>
              <a:t> in the </a:t>
            </a:r>
            <a:r>
              <a:rPr lang="en-US" sz="1100" i="1" dirty="0" smtClean="0"/>
              <a:t>Administration</a:t>
            </a:r>
            <a:r>
              <a:rPr lang="en-US" sz="1100" dirty="0" smtClean="0"/>
              <a:t> interface to change the Offline status at any time.</a:t>
            </a:r>
            <a:endParaRPr lang="en-US" sz="1100" dirty="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https://www.tutorialspoint.com/joomla/joomla_overview.htm</a:t>
            </a:r>
            <a:endParaRPr lang="en-US" sz="1000" dirty="0"/>
          </a:p>
        </p:txBody>
      </p:sp>
      <p:pic>
        <p:nvPicPr>
          <p:cNvPr id="23554" name="Picture 2" descr="J30 Installation screen page 1.png"/>
          <p:cNvPicPr>
            <a:picLocks noChangeAspect="1" noChangeArrowheads="1"/>
          </p:cNvPicPr>
          <p:nvPr/>
        </p:nvPicPr>
        <p:blipFill>
          <a:blip r:embed="rId4" cstate="print"/>
          <a:srcRect/>
          <a:stretch>
            <a:fillRect/>
          </a:stretch>
        </p:blipFill>
        <p:spPr bwMode="auto">
          <a:xfrm>
            <a:off x="4866147" y="1391949"/>
            <a:ext cx="3958910" cy="3658034"/>
          </a:xfrm>
          <a:prstGeom prst="rect">
            <a:avLst/>
          </a:prstGeom>
          <a:noFill/>
        </p:spPr>
      </p:pic>
    </p:spTree>
    <p:extLst>
      <p:ext uri="{BB962C8B-B14F-4D97-AF65-F5344CB8AC3E}">
        <p14:creationId xmlns:p14="http://schemas.microsoft.com/office/powerpoint/2010/main" val="2918231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nter_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Hunter_170_Template.potx" id="{D540E2B1-6832-440B-B78E-E6989C477B3F}" vid="{DA608222-8E34-4D03-B81E-DE9099E94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Hunter_180_Template</Template>
  <TotalTime>1816</TotalTime>
  <Words>2710</Words>
  <Application>Microsoft Office PowerPoint</Application>
  <PresentationFormat>On-screen Show (4:3)</PresentationFormat>
  <Paragraphs>179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Hunter_Theme</vt:lpstr>
      <vt:lpstr>Introduction to Content Management Systems</vt:lpstr>
      <vt:lpstr>What is Joomla</vt:lpstr>
      <vt:lpstr>Core Features of Joomla</vt:lpstr>
      <vt:lpstr>The Advantages of Joomla</vt:lpstr>
      <vt:lpstr>The Advantages and Disadvantages of Joomla</vt:lpstr>
      <vt:lpstr>Real World Joomla Examples</vt:lpstr>
      <vt:lpstr>Joomla System Requirements</vt:lpstr>
      <vt:lpstr>Joomla Download and Prerequisites</vt:lpstr>
      <vt:lpstr>Step 1: Joomla Site Configuration</vt:lpstr>
      <vt:lpstr>Step 2: Joomla Database Configuration</vt:lpstr>
      <vt:lpstr>Step 3: Joomla Installation Review</vt:lpstr>
      <vt:lpstr>Joomla Admin Panel</vt:lpstr>
      <vt:lpstr>Joomla Architecture</vt:lpstr>
      <vt:lpstr>Joomla Architecture</vt:lpstr>
      <vt:lpstr>Joomla Control Panel</vt:lpstr>
      <vt:lpstr>Joomla Article and Category Manager</vt:lpstr>
      <vt:lpstr>Joomla Menus</vt:lpstr>
      <vt:lpstr>Joomla Extensions</vt:lpstr>
      <vt:lpstr>Joomla Components</vt:lpstr>
      <vt:lpstr>Joomla Plugins</vt:lpstr>
      <vt:lpstr>Joomla Templates</vt:lpstr>
      <vt:lpstr>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MySQL</dc:title>
  <dc:creator>Windows User</dc:creator>
  <cp:lastModifiedBy>student</cp:lastModifiedBy>
  <cp:revision>354</cp:revision>
  <dcterms:created xsi:type="dcterms:W3CDTF">2016-10-12T01:09:42Z</dcterms:created>
  <dcterms:modified xsi:type="dcterms:W3CDTF">2017-09-25T13:40:03Z</dcterms:modified>
</cp:coreProperties>
</file>