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
  </p:notesMasterIdLst>
  <p:sldIdLst>
    <p:sldId id="256" r:id="rId2"/>
    <p:sldId id="260" r:id="rId3"/>
    <p:sldId id="261" r:id="rId4"/>
    <p:sldId id="262" r:id="rId5"/>
    <p:sldId id="263" r:id="rId6"/>
    <p:sldId id="264" r:id="rId7"/>
    <p:sldId id="265" r:id="rId8"/>
    <p:sldId id="266" r:id="rId9"/>
    <p:sldId id="267" r:id="rId10"/>
    <p:sldId id="270" r:id="rId11"/>
    <p:sldId id="271" r:id="rId12"/>
    <p:sldId id="272" r:id="rId13"/>
    <p:sldId id="273" r:id="rId14"/>
    <p:sldId id="274" r:id="rId15"/>
    <p:sldId id="269" r:id="rId16"/>
    <p:sldId id="275" r:id="rId1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1278"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9/25/2017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9/25/2017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6" name="Footer Placeholder 5"/>
          <p:cNvSpPr>
            <a:spLocks noGrp="1"/>
          </p:cNvSpPr>
          <p:nvPr>
            <p:ph type="ftr" sz="quarter" idx="11"/>
          </p:nvPr>
        </p:nvSpPr>
        <p:spPr/>
        <p:txBody>
          <a:bodyPr/>
          <a:lstStyle>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extLst/>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EE2D0B-A3BE-4B7E-B57F-50E93C7825C4}" type="datetime1">
              <a:rPr lang="en-US" smtClean="0"/>
              <a:pPr/>
              <a:t>9/25/2017</a:t>
            </a:fld>
            <a:endParaRPr lang="en-US"/>
          </a:p>
        </p:txBody>
      </p:sp>
      <p:sp>
        <p:nvSpPr>
          <p:cNvPr id="8" name="Footer Placeholder 7"/>
          <p:cNvSpPr>
            <a:spLocks noGrp="1"/>
          </p:cNvSpPr>
          <p:nvPr>
            <p:ph type="ftr" sz="quarter" idx="11"/>
          </p:nvPr>
        </p:nvSpPr>
        <p:spPr/>
        <p:txBody>
          <a:bodyPr/>
          <a:lstStyle>
            <a:extLst/>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extLst/>
          </a:lstStyle>
          <a:p>
            <a:fld id="{3320DFD2-12D3-45CE-904C-2BA0BD0DF5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9/25/2017</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9/25/2017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9/25/2017</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9/25/2017</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46483" y="6198163"/>
            <a:ext cx="766549" cy="57491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nsync.co.in/how-to-install-magento-on-wamp-server-localhost-localcomputer/" TargetMode="External"/><Relationship Id="rId2" Type="http://schemas.openxmlformats.org/officeDocument/2006/relationships/hyperlink" Target="https://magento.com/tech-resources/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eoworld.biz/2016/03/08/americas-top-25-e-commerce-retailers-sa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e-Commerce</a:t>
            </a:r>
            <a:endParaRPr lang="en-US" dirty="0"/>
          </a:p>
        </p:txBody>
      </p:sp>
      <p:sp>
        <p:nvSpPr>
          <p:cNvPr id="3" name="Subtitle 2"/>
          <p:cNvSpPr>
            <a:spLocks noGrp="1"/>
          </p:cNvSpPr>
          <p:nvPr>
            <p:ph type="subTitle" idx="1"/>
          </p:nvPr>
        </p:nvSpPr>
        <p:spPr/>
        <p:txBody>
          <a:bodyPr/>
          <a:lstStyle/>
          <a:p>
            <a:r>
              <a:rPr lang="en-US" dirty="0" smtClean="0"/>
              <a:t>Day 7</a:t>
            </a:r>
            <a:endParaRPr lang="en-US" dirty="0"/>
          </a:p>
        </p:txBody>
      </p:sp>
    </p:spTree>
    <p:extLst>
      <p:ext uri="{BB962C8B-B14F-4D97-AF65-F5344CB8AC3E}">
        <p14:creationId xmlns:p14="http://schemas.microsoft.com/office/powerpoint/2010/main"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OOP architecture and programming principles</a:t>
            </a:r>
          </a:p>
          <a:p>
            <a:pPr lvl="1"/>
            <a:r>
              <a:rPr lang="en-US" sz="1800" dirty="0" smtClean="0"/>
              <a:t>Object-Oriented Programming (OOP) design allows for maximum flexibility and extensibility of software components, permitting you to design and implement highly customized web sites. The advantages of OOP principles include incorporation of industry-standard programming design patterns and the strict separation of business logic from presentation. Object inheritance is important, too: in keeping with classic object-oriented programming methodology, the </a:t>
            </a:r>
            <a:r>
              <a:rPr lang="en-US" sz="1800" dirty="0" err="1" smtClean="0"/>
              <a:t>Magento</a:t>
            </a:r>
            <a:r>
              <a:rPr lang="en-US" sz="1800" dirty="0" smtClean="0"/>
              <a:t> platform provides core components with base functionality that can be inherited by custom components for a specific web site or application.</a:t>
            </a:r>
            <a:endParaRPr lang="en-US" sz="1800" dirty="0"/>
          </a:p>
        </p:txBody>
      </p:sp>
      <p:sp>
        <p:nvSpPr>
          <p:cNvPr id="3" name="Footer Placeholder 2"/>
          <p:cNvSpPr>
            <a:spLocks noGrp="1"/>
          </p:cNvSpPr>
          <p:nvPr>
            <p:ph type="ftr" sz="quarter" idx="11"/>
          </p:nvPr>
        </p:nvSpPr>
        <p:spPr>
          <a:xfrm>
            <a:off x="3948545" y="6407944"/>
            <a:ext cx="4239491" cy="365125"/>
          </a:xfrm>
        </p:spPr>
        <p:txBody>
          <a:bodyPr/>
          <a:lstStyle/>
          <a:p>
            <a:r>
              <a:rPr lang="en-US" dirty="0" smtClean="0"/>
              <a:t>http://devdocs.magento.com/guides/v2.1/architecture/arch_whatis.html</a:t>
            </a:r>
            <a:endParaRPr kumimoji="0" lang="en-US" dirty="0"/>
          </a:p>
        </p:txBody>
      </p:sp>
      <p:sp>
        <p:nvSpPr>
          <p:cNvPr id="4" name="Title 3"/>
          <p:cNvSpPr>
            <a:spLocks noGrp="1"/>
          </p:cNvSpPr>
          <p:nvPr>
            <p:ph type="title"/>
          </p:nvPr>
        </p:nvSpPr>
        <p:spPr/>
        <p:txBody>
          <a:bodyPr>
            <a:normAutofit fontScale="90000"/>
          </a:bodyPr>
          <a:lstStyle/>
          <a:p>
            <a:r>
              <a:rPr lang="en-US" dirty="0" err="1" smtClean="0"/>
              <a:t>Magento</a:t>
            </a:r>
            <a:r>
              <a:rPr lang="en-US" dirty="0" smtClean="0"/>
              <a:t> Architectural Principles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Strongly layered product architecture</a:t>
            </a:r>
          </a:p>
          <a:p>
            <a:pPr lvl="1"/>
            <a:r>
              <a:rPr lang="en-US" sz="1800" dirty="0" smtClean="0"/>
              <a:t>This supports the separation of visual presentation from business logic. This compartmentalization simplifies customization of store appearance and behavior. Architectural layers also provide programmers with a high level-model for understanding the optimal placement of features and code in a complex system. </a:t>
            </a:r>
            <a:r>
              <a:rPr lang="en-US" sz="1800" dirty="0" err="1" smtClean="0"/>
              <a:t>Magento</a:t>
            </a:r>
            <a:r>
              <a:rPr lang="en-US" sz="1800" dirty="0" smtClean="0"/>
              <a:t> tweaks the classic Model-View-Controller architectural model, though: files within modules are typically grouped by functionality rather than file type.</a:t>
            </a:r>
          </a:p>
          <a:p>
            <a:pPr lvl="1"/>
            <a:r>
              <a:rPr lang="en-US" sz="1800" dirty="0" smtClean="0"/>
              <a:t>The </a:t>
            </a:r>
            <a:r>
              <a:rPr lang="en-US" sz="1800" i="1" dirty="0" err="1" smtClean="0"/>
              <a:t>Magento</a:t>
            </a:r>
            <a:r>
              <a:rPr lang="en-US" sz="1800" i="1" dirty="0" smtClean="0"/>
              <a:t> Framework</a:t>
            </a:r>
            <a:r>
              <a:rPr lang="en-US" sz="1800" dirty="0" smtClean="0"/>
              <a:t> defines the fundamental concepts and rules for how the components of the web site can behave. The </a:t>
            </a:r>
            <a:r>
              <a:rPr lang="en-US" sz="1800" dirty="0" err="1" smtClean="0"/>
              <a:t>Magento</a:t>
            </a:r>
            <a:r>
              <a:rPr lang="en-US" sz="1800" dirty="0" smtClean="0"/>
              <a:t> framework contains libraries that modules access but no business logic components. It accepts HTTP requests and routes them to the appropriate module.</a:t>
            </a:r>
            <a:endParaRPr lang="en-US" sz="1800" dirty="0"/>
          </a:p>
        </p:txBody>
      </p:sp>
      <p:sp>
        <p:nvSpPr>
          <p:cNvPr id="3" name="Footer Placeholder 2"/>
          <p:cNvSpPr>
            <a:spLocks noGrp="1"/>
          </p:cNvSpPr>
          <p:nvPr>
            <p:ph type="ftr" sz="quarter" idx="11"/>
          </p:nvPr>
        </p:nvSpPr>
        <p:spPr>
          <a:xfrm>
            <a:off x="3948545" y="6407944"/>
            <a:ext cx="4239491" cy="365125"/>
          </a:xfrm>
        </p:spPr>
        <p:txBody>
          <a:bodyPr/>
          <a:lstStyle/>
          <a:p>
            <a:r>
              <a:rPr lang="en-US" dirty="0" smtClean="0"/>
              <a:t>http://devdocs.magento.com/guides/v2.1/architecture/arch_whatis.html</a:t>
            </a:r>
            <a:endParaRPr kumimoji="0" lang="en-US" dirty="0"/>
          </a:p>
        </p:txBody>
      </p:sp>
      <p:sp>
        <p:nvSpPr>
          <p:cNvPr id="4" name="Title 3"/>
          <p:cNvSpPr>
            <a:spLocks noGrp="1"/>
          </p:cNvSpPr>
          <p:nvPr>
            <p:ph type="title"/>
          </p:nvPr>
        </p:nvSpPr>
        <p:spPr/>
        <p:txBody>
          <a:bodyPr>
            <a:normAutofit fontScale="90000"/>
          </a:bodyPr>
          <a:lstStyle/>
          <a:p>
            <a:r>
              <a:rPr lang="en-US" dirty="0" err="1" smtClean="0"/>
              <a:t>Magento</a:t>
            </a:r>
            <a:r>
              <a:rPr lang="en-US" dirty="0" smtClean="0"/>
              <a:t> Architectural Principles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900" b="1" dirty="0" smtClean="0"/>
              <a:t>Integration with architectural layers</a:t>
            </a:r>
          </a:p>
          <a:p>
            <a:pPr>
              <a:buNone/>
            </a:pPr>
            <a:endParaRPr lang="en-US" sz="2900" b="1" dirty="0" smtClean="0"/>
          </a:p>
          <a:p>
            <a:pPr lvl="1"/>
            <a:r>
              <a:rPr lang="en-US" b="1" dirty="0" smtClean="0"/>
              <a:t>Presentation layer - </a:t>
            </a:r>
            <a:r>
              <a:rPr lang="en-US" dirty="0" smtClean="0"/>
              <a:t>The Presentation layer provides both view components (layouts, blocks, templates) and controllers, which process commands to and from the user interface. The presentation layer can also include web API service bindings. (We include these service bindings in this discussion of the presentation layer model because web API calls come in through HTTP just like browser requests, and can be made via AJAX calls from the user interface. Consequently, while web API calls can originate from an external application, they can also originate from the user interface.)</a:t>
            </a:r>
          </a:p>
          <a:p>
            <a:pPr lvl="1"/>
            <a:endParaRPr lang="en-US" b="1" dirty="0" smtClean="0"/>
          </a:p>
          <a:p>
            <a:pPr lvl="1"/>
            <a:r>
              <a:rPr lang="en-US" b="1" dirty="0" smtClean="0"/>
              <a:t>Service layer - </a:t>
            </a:r>
            <a:r>
              <a:rPr lang="en-US" dirty="0" smtClean="0"/>
              <a:t>Through the use of service contracts, the Service layer defines the overall interface for interacting with business logic (for example, creating customers and getting tax rates). Service contracts simplify the process of replacing or modifying (via </a:t>
            </a:r>
            <a:r>
              <a:rPr lang="en-US" dirty="0" err="1" smtClean="0"/>
              <a:t>plugins</a:t>
            </a:r>
            <a:r>
              <a:rPr lang="en-US" dirty="0" smtClean="0"/>
              <a:t>) services.</a:t>
            </a:r>
          </a:p>
          <a:p>
            <a:pPr lvl="1"/>
            <a:endParaRPr lang="en-US" b="1" dirty="0" smtClean="0"/>
          </a:p>
          <a:p>
            <a:pPr lvl="1"/>
            <a:r>
              <a:rPr lang="en-US" b="1" dirty="0" smtClean="0"/>
              <a:t>Domain layer - </a:t>
            </a:r>
            <a:r>
              <a:rPr lang="en-US" dirty="0" smtClean="0"/>
              <a:t>The Domain layer (also referred to as the Business Logic layer) provides core business logic and functionality in base classes, resource models, and data access capabilities that you can extend and customize. Business logic rules, which define how data is retrieved from the database and manipulated, are stored in the Domain layer.</a:t>
            </a:r>
            <a:endParaRPr lang="en-US" dirty="0"/>
          </a:p>
        </p:txBody>
      </p:sp>
      <p:sp>
        <p:nvSpPr>
          <p:cNvPr id="3" name="Footer Placeholder 2"/>
          <p:cNvSpPr>
            <a:spLocks noGrp="1"/>
          </p:cNvSpPr>
          <p:nvPr>
            <p:ph type="ftr" sz="quarter" idx="11"/>
          </p:nvPr>
        </p:nvSpPr>
        <p:spPr>
          <a:xfrm>
            <a:off x="3948545" y="6407944"/>
            <a:ext cx="4239491" cy="365125"/>
          </a:xfrm>
        </p:spPr>
        <p:txBody>
          <a:bodyPr/>
          <a:lstStyle/>
          <a:p>
            <a:r>
              <a:rPr lang="en-US" dirty="0" smtClean="0"/>
              <a:t>http://devdocs.magento.com/guides/v2.1/architecture/arch_whatis.html</a:t>
            </a:r>
            <a:endParaRPr kumimoji="0" lang="en-US" dirty="0"/>
          </a:p>
        </p:txBody>
      </p:sp>
      <p:sp>
        <p:nvSpPr>
          <p:cNvPr id="4" name="Title 3"/>
          <p:cNvSpPr>
            <a:spLocks noGrp="1"/>
          </p:cNvSpPr>
          <p:nvPr>
            <p:ph type="title"/>
          </p:nvPr>
        </p:nvSpPr>
        <p:spPr/>
        <p:txBody>
          <a:bodyPr>
            <a:normAutofit fontScale="90000"/>
          </a:bodyPr>
          <a:lstStyle/>
          <a:p>
            <a:r>
              <a:rPr lang="en-US" dirty="0" err="1" smtClean="0"/>
              <a:t>Magento</a:t>
            </a:r>
            <a:r>
              <a:rPr lang="en-US" dirty="0" smtClean="0"/>
              <a:t> Architectural Principles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Ease of extensibility</a:t>
            </a:r>
          </a:p>
          <a:p>
            <a:pPr lvl="1"/>
            <a:r>
              <a:rPr lang="en-US" sz="1800" dirty="0" err="1" smtClean="0"/>
              <a:t>Magento</a:t>
            </a:r>
            <a:r>
              <a:rPr lang="en-US" sz="1800" dirty="0" smtClean="0"/>
              <a:t> uses dependency injection and service contracts to simplify the process of supplying a new implementation of a defined API.</a:t>
            </a:r>
          </a:p>
          <a:p>
            <a:pPr lvl="1"/>
            <a:r>
              <a:rPr lang="en-US" sz="1800" dirty="0" smtClean="0"/>
              <a:t>Dependency injection benefits include:</a:t>
            </a:r>
          </a:p>
          <a:p>
            <a:pPr lvl="2"/>
            <a:r>
              <a:rPr lang="en-US" sz="1600" dirty="0" smtClean="0"/>
              <a:t>the client that uses a module or service can remain ignorant of the module’s or service’s implementation details</a:t>
            </a:r>
          </a:p>
          <a:p>
            <a:pPr lvl="2"/>
            <a:r>
              <a:rPr lang="en-US" sz="1600" dirty="0" smtClean="0"/>
              <a:t>you can modify a module without altering the client from anywhere you use the dependency injection framework to wire application logic together.</a:t>
            </a:r>
          </a:p>
          <a:p>
            <a:pPr lvl="1"/>
            <a:r>
              <a:rPr lang="en-US" sz="1800" dirty="0" smtClean="0"/>
              <a:t>Service Contracts provide a new way to access public API endpoints. These PHP interfaces to modules streamline the use of APIs for most modules.</a:t>
            </a:r>
            <a:endParaRPr lang="en-US" sz="1800" dirty="0"/>
          </a:p>
        </p:txBody>
      </p:sp>
      <p:sp>
        <p:nvSpPr>
          <p:cNvPr id="3" name="Footer Placeholder 2"/>
          <p:cNvSpPr>
            <a:spLocks noGrp="1"/>
          </p:cNvSpPr>
          <p:nvPr>
            <p:ph type="ftr" sz="quarter" idx="11"/>
          </p:nvPr>
        </p:nvSpPr>
        <p:spPr>
          <a:xfrm>
            <a:off x="3948545" y="6407944"/>
            <a:ext cx="4239491" cy="365125"/>
          </a:xfrm>
        </p:spPr>
        <p:txBody>
          <a:bodyPr/>
          <a:lstStyle/>
          <a:p>
            <a:r>
              <a:rPr lang="en-US" dirty="0" smtClean="0"/>
              <a:t>http://devdocs.magento.com/guides/v2.1/architecture/arch_whatis.html</a:t>
            </a:r>
            <a:endParaRPr kumimoji="0" lang="en-US" dirty="0"/>
          </a:p>
        </p:txBody>
      </p:sp>
      <p:sp>
        <p:nvSpPr>
          <p:cNvPr id="4" name="Title 3"/>
          <p:cNvSpPr>
            <a:spLocks noGrp="1"/>
          </p:cNvSpPr>
          <p:nvPr>
            <p:ph type="title"/>
          </p:nvPr>
        </p:nvSpPr>
        <p:spPr/>
        <p:txBody>
          <a:bodyPr>
            <a:normAutofit fontScale="90000"/>
          </a:bodyPr>
          <a:lstStyle/>
          <a:p>
            <a:r>
              <a:rPr lang="en-US" dirty="0" err="1" smtClean="0"/>
              <a:t>Magento</a:t>
            </a:r>
            <a:r>
              <a:rPr lang="en-US" dirty="0" smtClean="0"/>
              <a:t> Architectural Principles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Modularity</a:t>
            </a:r>
          </a:p>
          <a:p>
            <a:pPr lvl="1"/>
            <a:r>
              <a:rPr lang="en-US" sz="1600" dirty="0" smtClean="0"/>
              <a:t>A module is a basic functional unit of a </a:t>
            </a:r>
            <a:r>
              <a:rPr lang="en-US" sz="1600" dirty="0" err="1" smtClean="0"/>
              <a:t>Magento</a:t>
            </a:r>
            <a:r>
              <a:rPr lang="en-US" sz="1600" dirty="0" smtClean="0"/>
              <a:t> system. </a:t>
            </a:r>
            <a:r>
              <a:rPr lang="en-US" sz="1600" dirty="0" err="1" smtClean="0"/>
              <a:t>Magento</a:t>
            </a:r>
            <a:r>
              <a:rPr lang="en-US" sz="1600" dirty="0" smtClean="0"/>
              <a:t> modules contain the logic to execute required actions and functions. You extend the core feature set of </a:t>
            </a:r>
            <a:r>
              <a:rPr lang="en-US" sz="1600" dirty="0" err="1" smtClean="0"/>
              <a:t>Magento</a:t>
            </a:r>
            <a:r>
              <a:rPr lang="en-US" sz="1600" dirty="0" smtClean="0"/>
              <a:t> by writing and incorporating new modules into your installation. Use </a:t>
            </a:r>
            <a:r>
              <a:rPr lang="en-US" sz="1600" dirty="0" err="1" smtClean="0"/>
              <a:t>Magento</a:t>
            </a:r>
            <a:r>
              <a:rPr lang="en-US" sz="1600" dirty="0" smtClean="0"/>
              <a:t> themes and language packages to create your store’s visual design and language capabilities.</a:t>
            </a:r>
          </a:p>
          <a:p>
            <a:r>
              <a:rPr lang="en-US" sz="2000" b="1" dirty="0" smtClean="0"/>
              <a:t>Highly customizable store branding</a:t>
            </a:r>
          </a:p>
          <a:p>
            <a:pPr lvl="1"/>
            <a:r>
              <a:rPr lang="en-US" sz="1600" dirty="0" smtClean="0"/>
              <a:t>Extend and customize the core components of your </a:t>
            </a:r>
            <a:r>
              <a:rPr lang="en-US" sz="1600" dirty="0" err="1" smtClean="0"/>
              <a:t>Magento</a:t>
            </a:r>
            <a:r>
              <a:rPr lang="en-US" sz="1600" dirty="0" smtClean="0"/>
              <a:t> store’s PHP-, HTML5- and CSS3- based default themes and language packages to precisely control your site’s behavior and look-and-feel.</a:t>
            </a:r>
          </a:p>
          <a:p>
            <a:r>
              <a:rPr lang="en-US" sz="2000" b="1" dirty="0" smtClean="0"/>
              <a:t>Strong stack of open-source technologies</a:t>
            </a:r>
          </a:p>
          <a:p>
            <a:pPr lvl="1"/>
            <a:r>
              <a:rPr lang="en-US" sz="1600" dirty="0" smtClean="0"/>
              <a:t>The </a:t>
            </a:r>
            <a:r>
              <a:rPr lang="en-US" sz="1600" dirty="0" err="1" smtClean="0"/>
              <a:t>Magento</a:t>
            </a:r>
            <a:r>
              <a:rPr lang="en-US" sz="1600" dirty="0" smtClean="0"/>
              <a:t> tech stack supplies a robust toolset for deploying large, distributed storefronts and for customizing the product for your particular needs. The </a:t>
            </a:r>
            <a:r>
              <a:rPr lang="en-US" sz="1600" dirty="0" err="1" smtClean="0"/>
              <a:t>Magento</a:t>
            </a:r>
            <a:r>
              <a:rPr lang="en-US" sz="1600" dirty="0" smtClean="0"/>
              <a:t> stack includes popular open-source technologies such as the Linux or Windows OS, Apache/</a:t>
            </a:r>
            <a:r>
              <a:rPr lang="en-US" sz="1600" dirty="0" err="1" smtClean="0"/>
              <a:t>Nginx</a:t>
            </a:r>
            <a:r>
              <a:rPr lang="en-US" sz="1600" dirty="0" smtClean="0"/>
              <a:t> server, </a:t>
            </a:r>
            <a:r>
              <a:rPr lang="en-US" sz="1600" dirty="0" err="1" smtClean="0"/>
              <a:t>MySQL</a:t>
            </a:r>
            <a:r>
              <a:rPr lang="en-US" sz="1600" dirty="0" smtClean="0"/>
              <a:t>, </a:t>
            </a:r>
            <a:r>
              <a:rPr lang="en-US" sz="1600" dirty="0" err="1" smtClean="0"/>
              <a:t>Zend</a:t>
            </a:r>
            <a:r>
              <a:rPr lang="en-US" sz="1600" dirty="0" smtClean="0"/>
              <a:t>, and Composer.</a:t>
            </a:r>
            <a:endParaRPr lang="en-US" sz="1600" dirty="0"/>
          </a:p>
        </p:txBody>
      </p:sp>
      <p:sp>
        <p:nvSpPr>
          <p:cNvPr id="3" name="Footer Placeholder 2"/>
          <p:cNvSpPr>
            <a:spLocks noGrp="1"/>
          </p:cNvSpPr>
          <p:nvPr>
            <p:ph type="ftr" sz="quarter" idx="11"/>
          </p:nvPr>
        </p:nvSpPr>
        <p:spPr>
          <a:xfrm>
            <a:off x="3948545" y="6407944"/>
            <a:ext cx="4239491" cy="365125"/>
          </a:xfrm>
        </p:spPr>
        <p:txBody>
          <a:bodyPr/>
          <a:lstStyle/>
          <a:p>
            <a:r>
              <a:rPr lang="en-US" dirty="0" smtClean="0"/>
              <a:t>http://devdocs.magento.com/guides/v2.1/architecture/arch_whatis.html</a:t>
            </a:r>
            <a:endParaRPr kumimoji="0" lang="en-US" dirty="0"/>
          </a:p>
        </p:txBody>
      </p:sp>
      <p:sp>
        <p:nvSpPr>
          <p:cNvPr id="4" name="Title 3"/>
          <p:cNvSpPr>
            <a:spLocks noGrp="1"/>
          </p:cNvSpPr>
          <p:nvPr>
            <p:ph type="title"/>
          </p:nvPr>
        </p:nvSpPr>
        <p:spPr/>
        <p:txBody>
          <a:bodyPr>
            <a:normAutofit fontScale="90000"/>
          </a:bodyPr>
          <a:lstStyle/>
          <a:p>
            <a:r>
              <a:rPr lang="en-US" dirty="0" err="1" smtClean="0"/>
              <a:t>Magento</a:t>
            </a:r>
            <a:r>
              <a:rPr lang="en-US" dirty="0" smtClean="0"/>
              <a:t> Architectural Principles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407944"/>
            <a:ext cx="3776792" cy="365125"/>
          </a:xfrm>
        </p:spPr>
        <p:txBody>
          <a:bodyPr/>
          <a:lstStyle/>
          <a:p>
            <a:r>
              <a:rPr lang="en-US" dirty="0" smtClean="0"/>
              <a:t>http://devdocs.magento.com/guides/v2.1/architecture/archi_perspectives/arch_diagrams.html</a:t>
            </a:r>
            <a:endParaRPr kumimoji="0" lang="en-US" dirty="0"/>
          </a:p>
        </p:txBody>
      </p:sp>
      <p:sp>
        <p:nvSpPr>
          <p:cNvPr id="4" name="Title 3"/>
          <p:cNvSpPr>
            <a:spLocks noGrp="1"/>
          </p:cNvSpPr>
          <p:nvPr>
            <p:ph type="title"/>
          </p:nvPr>
        </p:nvSpPr>
        <p:spPr/>
        <p:txBody>
          <a:bodyPr/>
          <a:lstStyle/>
          <a:p>
            <a:r>
              <a:rPr lang="en-US" dirty="0" err="1" smtClean="0"/>
              <a:t>Magento</a:t>
            </a:r>
            <a:r>
              <a:rPr lang="en-US" dirty="0" smtClean="0"/>
              <a:t> Architecture</a:t>
            </a:r>
            <a:endParaRPr lang="en-US" dirty="0"/>
          </a:p>
        </p:txBody>
      </p:sp>
      <p:pic>
        <p:nvPicPr>
          <p:cNvPr id="39938" name="Picture 2" descr="Magento architecture layers"/>
          <p:cNvPicPr>
            <a:picLocks noChangeAspect="1" noChangeArrowheads="1"/>
          </p:cNvPicPr>
          <p:nvPr/>
        </p:nvPicPr>
        <p:blipFill>
          <a:blip r:embed="rId2" cstate="print"/>
          <a:srcRect/>
          <a:stretch>
            <a:fillRect/>
          </a:stretch>
        </p:blipFill>
        <p:spPr bwMode="auto">
          <a:xfrm>
            <a:off x="1818409" y="1555534"/>
            <a:ext cx="5953702" cy="446527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Download and install </a:t>
            </a:r>
            <a:r>
              <a:rPr lang="en-US" dirty="0" err="1" smtClean="0"/>
              <a:t>Magento</a:t>
            </a:r>
            <a:r>
              <a:rPr lang="en-US" dirty="0" smtClean="0"/>
              <a:t> Commerce Community Edition</a:t>
            </a:r>
          </a:p>
          <a:p>
            <a:pPr lvl="1"/>
            <a:r>
              <a:rPr lang="en-US" dirty="0" smtClean="0"/>
              <a:t>Download link: </a:t>
            </a:r>
            <a:r>
              <a:rPr lang="en-US" dirty="0" smtClean="0">
                <a:hlinkClick r:id="rId2"/>
              </a:rPr>
              <a:t>https://magento.com/tech-resources/download</a:t>
            </a:r>
            <a:endParaRPr lang="en-US" dirty="0" smtClean="0"/>
          </a:p>
          <a:p>
            <a:pPr lvl="1"/>
            <a:r>
              <a:rPr lang="en-US" dirty="0" smtClean="0"/>
              <a:t>WAMP installation instructions: </a:t>
            </a:r>
            <a:r>
              <a:rPr lang="en-US" dirty="0" smtClean="0">
                <a:hlinkClick r:id="rId3"/>
              </a:rPr>
              <a:t>http://insync.co.in/how-to-install-magento-on-wamp-server-localhost-localcomputer/</a:t>
            </a:r>
            <a:r>
              <a:rPr lang="en-US" dirty="0" smtClean="0"/>
              <a:t> </a:t>
            </a:r>
          </a:p>
          <a:p>
            <a:r>
              <a:rPr lang="en-US" dirty="0" smtClean="0"/>
              <a:t>Make sure you can open both the store front and administration </a:t>
            </a:r>
            <a:r>
              <a:rPr lang="en-US" smtClean="0"/>
              <a:t>panel in the browser.</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What is e-Commerce</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smtClean="0"/>
              <a:t>Commerce</a:t>
            </a:r>
          </a:p>
        </p:txBody>
      </p:sp>
      <p:sp>
        <p:nvSpPr>
          <p:cNvPr id="8" name="Text Placeholder 7"/>
          <p:cNvSpPr>
            <a:spLocks noGrp="1"/>
          </p:cNvSpPr>
          <p:nvPr>
            <p:ph type="body" sz="half" idx="3"/>
          </p:nvPr>
        </p:nvSpPr>
        <p:spPr/>
        <p:txBody>
          <a:bodyPr>
            <a:normAutofit/>
          </a:bodyPr>
          <a:lstStyle/>
          <a:p>
            <a:r>
              <a:rPr lang="en-US" sz="2400" dirty="0" smtClean="0"/>
              <a:t>E-Commerce</a:t>
            </a:r>
          </a:p>
        </p:txBody>
      </p:sp>
      <p:sp>
        <p:nvSpPr>
          <p:cNvPr id="6" name="Content Placeholder 5"/>
          <p:cNvSpPr>
            <a:spLocks noGrp="1"/>
          </p:cNvSpPr>
          <p:nvPr>
            <p:ph sz="quarter" idx="2"/>
          </p:nvPr>
        </p:nvSpPr>
        <p:spPr/>
        <p:txBody>
          <a:bodyPr>
            <a:normAutofit fontScale="85000" lnSpcReduction="10000"/>
          </a:bodyPr>
          <a:lstStyle/>
          <a:p>
            <a:r>
              <a:rPr lang="en-US" dirty="0" smtClean="0"/>
              <a:t>Commerce is a division of trade or production which deals with the exchange of goods and services from producer to final consumer</a:t>
            </a:r>
          </a:p>
          <a:p>
            <a:endParaRPr lang="en-US" dirty="0" smtClean="0"/>
          </a:p>
          <a:p>
            <a:r>
              <a:rPr lang="en-US" dirty="0" smtClean="0"/>
              <a:t>It comprises the trading of something of economic value such as goods, services, information, or money between two or more entities.</a:t>
            </a:r>
          </a:p>
          <a:p>
            <a:endParaRPr lang="en-US" dirty="0"/>
          </a:p>
        </p:txBody>
      </p:sp>
      <p:sp>
        <p:nvSpPr>
          <p:cNvPr id="9" name="Content Placeholder 8"/>
          <p:cNvSpPr>
            <a:spLocks noGrp="1"/>
          </p:cNvSpPr>
          <p:nvPr>
            <p:ph sz="quarter" idx="4"/>
          </p:nvPr>
        </p:nvSpPr>
        <p:spPr/>
        <p:txBody>
          <a:bodyPr>
            <a:normAutofit fontScale="92500" lnSpcReduction="10000"/>
          </a:bodyPr>
          <a:lstStyle/>
          <a:p>
            <a:r>
              <a:rPr lang="en-US" dirty="0" smtClean="0"/>
              <a:t>Business that is transacted by transferring data electronically, especially over the Internet. </a:t>
            </a:r>
          </a:p>
          <a:p>
            <a:endParaRPr lang="en-US" dirty="0" smtClean="0"/>
          </a:p>
          <a:p>
            <a:r>
              <a:rPr lang="en-US" dirty="0" smtClean="0"/>
              <a:t>It consist of buying and selling goods and services over an electronic systems such as the internet and other computer networks.</a:t>
            </a:r>
          </a:p>
        </p:txBody>
      </p:sp>
      <p:sp>
        <p:nvSpPr>
          <p:cNvPr id="7" name="Footer Placeholder 2"/>
          <p:cNvSpPr>
            <a:spLocks noGrp="1"/>
          </p:cNvSpPr>
          <p:nvPr>
            <p:ph type="ftr" sz="quarter" idx="11"/>
          </p:nvPr>
        </p:nvSpPr>
        <p:spPr>
          <a:xfrm>
            <a:off x="4623955" y="6407950"/>
            <a:ext cx="4249881" cy="365125"/>
          </a:xfrm>
        </p:spPr>
        <p:txBody>
          <a:bodyPr/>
          <a:lstStyle/>
          <a:p>
            <a:r>
              <a:rPr lang="en-US" sz="1000" dirty="0" smtClean="0"/>
              <a:t>http://www.slideshare.net/munishsingla71/e-commerce-ppt-10713485/2</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34"/>
            <a:ext cx="4270663" cy="4525963"/>
          </a:xfrm>
        </p:spPr>
        <p:txBody>
          <a:bodyPr>
            <a:normAutofit fontScale="70000" lnSpcReduction="20000"/>
          </a:bodyPr>
          <a:lstStyle/>
          <a:p>
            <a:r>
              <a:rPr lang="en-US" sz="2000" dirty="0" smtClean="0"/>
              <a:t>One of the best Advantages e-commerce has is to </a:t>
            </a:r>
            <a:r>
              <a:rPr lang="en-US" sz="2000" i="1" dirty="0" smtClean="0"/>
              <a:t>Overcome Geographical Limitations</a:t>
            </a:r>
            <a:r>
              <a:rPr lang="en-US" sz="2000" dirty="0" smtClean="0"/>
              <a:t>. If you have a physical store, you are limited by the geographical area that you can service. With an ecommerce website, the whole world is your playground. </a:t>
            </a:r>
          </a:p>
          <a:p>
            <a:r>
              <a:rPr lang="en-US" sz="2000" dirty="0" smtClean="0"/>
              <a:t>The advent of m-commerce, i.e. e-commerce on mobile devices, has dissolved every remaining limitation of geography. </a:t>
            </a:r>
          </a:p>
          <a:p>
            <a:r>
              <a:rPr lang="en-US" sz="2000" dirty="0" smtClean="0"/>
              <a:t>Another advantage that E Commerce has is </a:t>
            </a:r>
            <a:r>
              <a:rPr lang="en-US" sz="2000" i="1" dirty="0" smtClean="0"/>
              <a:t>Remain Open All the Time</a:t>
            </a:r>
            <a:r>
              <a:rPr lang="en-US" sz="2000" dirty="0" smtClean="0"/>
              <a:t>. Now stores are open 24/7/365. Ecommerce websites can run all the time. From the merchant's point of view, this increases the number of orders they receive. From the customer's point of view, an "always open" store is more convenient. This 24/7 idea makes consumers feel as if they can buy what they want when they want.</a:t>
            </a:r>
          </a:p>
        </p:txBody>
      </p:sp>
      <p:sp>
        <p:nvSpPr>
          <p:cNvPr id="4100" name="Rectangle 2"/>
          <p:cNvSpPr>
            <a:spLocks noGrp="1" noChangeArrowheads="1"/>
          </p:cNvSpPr>
          <p:nvPr>
            <p:ph type="title"/>
          </p:nvPr>
        </p:nvSpPr>
        <p:spPr/>
        <p:txBody>
          <a:bodyPr>
            <a:normAutofit/>
          </a:bodyPr>
          <a:lstStyle/>
          <a:p>
            <a:r>
              <a:rPr lang="en-US" sz="3600" dirty="0" smtClean="0"/>
              <a:t>Main Advantages of e-Commerce</a:t>
            </a:r>
            <a:endParaRPr lang="en-US" altLang="en-US" sz="4000" dirty="0" smtClean="0"/>
          </a:p>
        </p:txBody>
      </p:sp>
      <p:pic>
        <p:nvPicPr>
          <p:cNvPr id="24578" name="Picture 2" descr="Image result for e-Commerce growth"/>
          <p:cNvPicPr>
            <a:picLocks noChangeAspect="1" noChangeArrowheads="1"/>
          </p:cNvPicPr>
          <p:nvPr/>
        </p:nvPicPr>
        <p:blipFill>
          <a:blip r:embed="rId2" cstate="print"/>
          <a:srcRect/>
          <a:stretch>
            <a:fillRect/>
          </a:stretch>
        </p:blipFill>
        <p:spPr bwMode="auto">
          <a:xfrm>
            <a:off x="4807740" y="1511156"/>
            <a:ext cx="3993937" cy="3549217"/>
          </a:xfrm>
          <a:prstGeom prst="rect">
            <a:avLst/>
          </a:prstGeom>
          <a:noFill/>
        </p:spPr>
      </p:pic>
      <p:sp>
        <p:nvSpPr>
          <p:cNvPr id="6" name="Footer Placeholder 2"/>
          <p:cNvSpPr>
            <a:spLocks noGrp="1"/>
          </p:cNvSpPr>
          <p:nvPr>
            <p:ph type="ftr" sz="quarter" idx="11"/>
          </p:nvPr>
        </p:nvSpPr>
        <p:spPr>
          <a:xfrm>
            <a:off x="4623955" y="6407950"/>
            <a:ext cx="3605645" cy="365125"/>
          </a:xfrm>
        </p:spPr>
        <p:txBody>
          <a:bodyPr/>
          <a:lstStyle/>
          <a:p>
            <a:r>
              <a:rPr lang="en-US" dirty="0" smtClean="0"/>
              <a:t>http://cs205sp14.wikidot.com/e-commerce</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b="1" dirty="0" smtClean="0"/>
              <a:t>1970s</a:t>
            </a:r>
            <a:r>
              <a:rPr lang="en-US" sz="2000" dirty="0" smtClean="0"/>
              <a:t>: Electronic Funds Transfer (EFT)</a:t>
            </a:r>
          </a:p>
          <a:p>
            <a:pPr lvl="1"/>
            <a:r>
              <a:rPr lang="en-US" sz="1800" dirty="0" smtClean="0"/>
              <a:t>Used by the banking industry to exchange account information over secured networks</a:t>
            </a:r>
          </a:p>
          <a:p>
            <a:r>
              <a:rPr lang="en-US" sz="2000" b="1" dirty="0" smtClean="0"/>
              <a:t>Late 1970s and early 1980s</a:t>
            </a:r>
            <a:r>
              <a:rPr lang="en-US" sz="2000" dirty="0" smtClean="0"/>
              <a:t>: Electronic Data Interchange (EDI) for e-commerce within companies</a:t>
            </a:r>
          </a:p>
          <a:p>
            <a:pPr lvl="1"/>
            <a:r>
              <a:rPr lang="en-US" sz="1800" dirty="0" smtClean="0"/>
              <a:t>Used by businesses to transmit data from one business to another</a:t>
            </a:r>
          </a:p>
          <a:p>
            <a:r>
              <a:rPr lang="en-US" sz="2000" b="1" dirty="0" smtClean="0"/>
              <a:t>1990s</a:t>
            </a:r>
            <a:r>
              <a:rPr lang="en-US" sz="2000" dirty="0" smtClean="0"/>
              <a:t>: the World Wide Web on the Internet provides easy-to-use technology for information publishing and dissemination </a:t>
            </a:r>
          </a:p>
          <a:p>
            <a:pPr lvl="1"/>
            <a:r>
              <a:rPr lang="en-US" sz="1800" dirty="0" smtClean="0"/>
              <a:t>Cheaper to do business (economies of scale) </a:t>
            </a:r>
          </a:p>
          <a:p>
            <a:pPr lvl="1"/>
            <a:r>
              <a:rPr lang="en-US" sz="1800" dirty="0" smtClean="0"/>
              <a:t>Enable diverse business activities (economies of scope)</a:t>
            </a:r>
          </a:p>
          <a:p>
            <a:endParaRPr lang="en-US" sz="2000" dirty="0" smtClean="0"/>
          </a:p>
        </p:txBody>
      </p:sp>
      <p:sp>
        <p:nvSpPr>
          <p:cNvPr id="4" name="Title 3"/>
          <p:cNvSpPr>
            <a:spLocks noGrp="1"/>
          </p:cNvSpPr>
          <p:nvPr>
            <p:ph type="title"/>
          </p:nvPr>
        </p:nvSpPr>
        <p:spPr/>
        <p:txBody>
          <a:bodyPr>
            <a:normAutofit/>
          </a:bodyPr>
          <a:lstStyle/>
          <a:p>
            <a:r>
              <a:rPr lang="en-US" dirty="0" smtClean="0"/>
              <a:t>Brief History of e-Commerce</a:t>
            </a:r>
            <a:endParaRPr lang="en-US" dirty="0"/>
          </a:p>
        </p:txBody>
      </p:sp>
      <p:sp>
        <p:nvSpPr>
          <p:cNvPr id="5" name="Footer Placeholder 2"/>
          <p:cNvSpPr>
            <a:spLocks noGrp="1"/>
          </p:cNvSpPr>
          <p:nvPr>
            <p:ph type="ftr" sz="quarter" idx="11"/>
          </p:nvPr>
        </p:nvSpPr>
        <p:spPr>
          <a:xfrm>
            <a:off x="4623955" y="6407950"/>
            <a:ext cx="3605645" cy="365125"/>
          </a:xfrm>
        </p:spPr>
        <p:txBody>
          <a:bodyPr/>
          <a:lstStyle/>
          <a:p>
            <a:r>
              <a:rPr lang="en-US" sz="1000" dirty="0" smtClean="0"/>
              <a:t>http://www.slideshare.net/munishsingla71/e-commerce-ppt-10713485/2</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dirty="0" smtClean="0"/>
              <a:t>A consumer uses Web browser to connect to the home page of a merchants Web site on the Internet.</a:t>
            </a:r>
          </a:p>
          <a:p>
            <a:r>
              <a:rPr lang="en-US" sz="1400" dirty="0" smtClean="0"/>
              <a:t>The consumer </a:t>
            </a:r>
            <a:r>
              <a:rPr lang="en-US" sz="1400" b="1" dirty="0" smtClean="0"/>
              <a:t>browses the catalog of products </a:t>
            </a:r>
            <a:r>
              <a:rPr lang="en-US" sz="1400" dirty="0" smtClean="0"/>
              <a:t>featured on the site and selects items to purchase. </a:t>
            </a:r>
          </a:p>
          <a:p>
            <a:r>
              <a:rPr lang="en-US" sz="1400" dirty="0" smtClean="0"/>
              <a:t>The selected items are placed in the electronic equivalent of a </a:t>
            </a:r>
            <a:r>
              <a:rPr lang="en-US" sz="1400" b="1" dirty="0" smtClean="0"/>
              <a:t>shopping cart</a:t>
            </a:r>
            <a:r>
              <a:rPr lang="en-US" sz="1400" dirty="0" smtClean="0"/>
              <a:t>.</a:t>
            </a:r>
          </a:p>
          <a:p>
            <a:r>
              <a:rPr lang="en-US" sz="1400" dirty="0" smtClean="0"/>
              <a:t>When the consumer is ready to complete the purchase of selected items (</a:t>
            </a:r>
            <a:r>
              <a:rPr lang="en-US" sz="1400" b="1" dirty="0" smtClean="0"/>
              <a:t>checkout</a:t>
            </a:r>
            <a:r>
              <a:rPr lang="en-US" sz="1400" dirty="0" smtClean="0"/>
              <a:t>), s/he provides a bill-to and ship-to addresses for purchase and delivery.</a:t>
            </a:r>
          </a:p>
          <a:p>
            <a:r>
              <a:rPr lang="en-US" sz="1400" dirty="0" smtClean="0"/>
              <a:t>When the merchant’s Web server receives this information, it computes the total cost of the order-- including tax, shipping, and handling charges--and then displays the total to the customer.</a:t>
            </a:r>
          </a:p>
          <a:p>
            <a:r>
              <a:rPr lang="en-US" sz="1400" dirty="0" smtClean="0"/>
              <a:t>The customer can now provide payment information, such as a credit card number, and then submit the order.</a:t>
            </a:r>
          </a:p>
          <a:p>
            <a:r>
              <a:rPr lang="en-US" sz="1400" dirty="0" smtClean="0"/>
              <a:t>When the credit card number is validated and the order is completed at the Commerce Server site, the merchants site displays a receipt confirming the customers purchase.</a:t>
            </a:r>
          </a:p>
          <a:p>
            <a:r>
              <a:rPr lang="en-US" sz="1400" dirty="0" smtClean="0"/>
              <a:t>The Commerce Server site then forwards the order to a Processing Network for </a:t>
            </a:r>
            <a:r>
              <a:rPr lang="en-US" sz="1400" b="1" dirty="0" smtClean="0"/>
              <a:t>payment processing </a:t>
            </a:r>
            <a:r>
              <a:rPr lang="en-US" sz="1400" dirty="0" smtClean="0"/>
              <a:t>and </a:t>
            </a:r>
            <a:r>
              <a:rPr lang="en-US" sz="1400" b="1" dirty="0" smtClean="0"/>
              <a:t>fulfillment</a:t>
            </a:r>
            <a:r>
              <a:rPr lang="en-US" sz="1400" dirty="0" smtClean="0"/>
              <a:t>.</a:t>
            </a:r>
          </a:p>
        </p:txBody>
      </p:sp>
      <p:sp>
        <p:nvSpPr>
          <p:cNvPr id="4" name="Title 3"/>
          <p:cNvSpPr>
            <a:spLocks noGrp="1"/>
          </p:cNvSpPr>
          <p:nvPr>
            <p:ph type="title"/>
          </p:nvPr>
        </p:nvSpPr>
        <p:spPr/>
        <p:txBody>
          <a:bodyPr>
            <a:normAutofit/>
          </a:bodyPr>
          <a:lstStyle/>
          <a:p>
            <a:r>
              <a:rPr lang="en-US" dirty="0" smtClean="0"/>
              <a:t>E-Commerce Process</a:t>
            </a:r>
            <a:endParaRPr lang="en-US" dirty="0"/>
          </a:p>
        </p:txBody>
      </p:sp>
      <p:sp>
        <p:nvSpPr>
          <p:cNvPr id="5" name="Footer Placeholder 2"/>
          <p:cNvSpPr>
            <a:spLocks noGrp="1"/>
          </p:cNvSpPr>
          <p:nvPr>
            <p:ph type="ftr" sz="quarter" idx="11"/>
          </p:nvPr>
        </p:nvSpPr>
        <p:spPr>
          <a:xfrm>
            <a:off x="4623955" y="6407950"/>
            <a:ext cx="3605645" cy="365125"/>
          </a:xfrm>
        </p:spPr>
        <p:txBody>
          <a:bodyPr/>
          <a:lstStyle/>
          <a:p>
            <a:r>
              <a:rPr lang="en-US" sz="1000" dirty="0" smtClean="0"/>
              <a:t>http://www.slideshare.net/munishsingla71/e-commerce-ppt-10713485/2</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Types of e-Commerce</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smtClean="0"/>
              <a:t>B2B</a:t>
            </a:r>
          </a:p>
        </p:txBody>
      </p:sp>
      <p:sp>
        <p:nvSpPr>
          <p:cNvPr id="8" name="Text Placeholder 7"/>
          <p:cNvSpPr>
            <a:spLocks noGrp="1"/>
          </p:cNvSpPr>
          <p:nvPr>
            <p:ph type="body" sz="half" idx="3"/>
          </p:nvPr>
        </p:nvSpPr>
        <p:spPr/>
        <p:txBody>
          <a:bodyPr>
            <a:normAutofit/>
          </a:bodyPr>
          <a:lstStyle/>
          <a:p>
            <a:r>
              <a:rPr lang="en-US" sz="2400" dirty="0" smtClean="0"/>
              <a:t>B2C</a:t>
            </a:r>
          </a:p>
        </p:txBody>
      </p:sp>
      <p:sp>
        <p:nvSpPr>
          <p:cNvPr id="6" name="Content Placeholder 5"/>
          <p:cNvSpPr>
            <a:spLocks noGrp="1"/>
          </p:cNvSpPr>
          <p:nvPr>
            <p:ph sz="quarter" idx="2"/>
          </p:nvPr>
        </p:nvSpPr>
        <p:spPr/>
        <p:txBody>
          <a:bodyPr>
            <a:normAutofit/>
          </a:bodyPr>
          <a:lstStyle/>
          <a:p>
            <a:r>
              <a:rPr lang="en-US" sz="1600" dirty="0" smtClean="0"/>
              <a:t>B2B stands for Business to Business. It constitutes the largest form of e-commerce. This model defines that Buyer and seller are two different entities. It is similar to manufacturer issuing goods to the retailer or wholesaler.</a:t>
            </a:r>
          </a:p>
          <a:p>
            <a:r>
              <a:rPr lang="en-US" sz="1600" dirty="0" smtClean="0"/>
              <a:t>Example: Dell electronically buys computer parts from other manufacturers (Intel, Toshiba etc.) in order to assemble and sell Dell laptops.</a:t>
            </a:r>
            <a:endParaRPr lang="en-US" sz="1600" dirty="0"/>
          </a:p>
        </p:txBody>
      </p:sp>
      <p:sp>
        <p:nvSpPr>
          <p:cNvPr id="9" name="Content Placeholder 8"/>
          <p:cNvSpPr>
            <a:spLocks noGrp="1"/>
          </p:cNvSpPr>
          <p:nvPr>
            <p:ph sz="quarter" idx="4"/>
          </p:nvPr>
        </p:nvSpPr>
        <p:spPr/>
        <p:txBody>
          <a:bodyPr>
            <a:normAutofit/>
          </a:bodyPr>
          <a:lstStyle/>
          <a:p>
            <a:r>
              <a:rPr lang="en-US" sz="1600" dirty="0" smtClean="0"/>
              <a:t>It is the model involving businesses and consumers interaction. The basic concept of this model is to sell the product online to the consumers.</a:t>
            </a:r>
          </a:p>
          <a:p>
            <a:r>
              <a:rPr lang="en-US" sz="1600" dirty="0" smtClean="0"/>
              <a:t>B2c is the direct trade between the company and consumers. It provides direct selling through online sales channel. </a:t>
            </a:r>
          </a:p>
          <a:p>
            <a:r>
              <a:rPr lang="en-US" sz="1600" dirty="0" smtClean="0"/>
              <a:t>When we (consumers) shop online it is the B2C type of e-Commerce.</a:t>
            </a:r>
          </a:p>
        </p:txBody>
      </p:sp>
      <p:sp>
        <p:nvSpPr>
          <p:cNvPr id="7" name="Footer Placeholder 2"/>
          <p:cNvSpPr>
            <a:spLocks noGrp="1"/>
          </p:cNvSpPr>
          <p:nvPr>
            <p:ph type="ftr" sz="quarter" idx="11"/>
          </p:nvPr>
        </p:nvSpPr>
        <p:spPr>
          <a:xfrm>
            <a:off x="4623955" y="6407950"/>
            <a:ext cx="4249881" cy="365125"/>
          </a:xfrm>
        </p:spPr>
        <p:txBody>
          <a:bodyPr/>
          <a:lstStyle/>
          <a:p>
            <a:r>
              <a:rPr lang="en-US" sz="1000" dirty="0" smtClean="0"/>
              <a:t>http://www.slideshare.net/munishsingla71/e-commerce-ppt-10713485/2</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1328"/>
            <a:ext cx="4031673" cy="4525963"/>
          </a:xfrm>
        </p:spPr>
        <p:txBody>
          <a:bodyPr>
            <a:noAutofit/>
          </a:bodyPr>
          <a:lstStyle/>
          <a:p>
            <a:r>
              <a:rPr lang="en-US" sz="1400" dirty="0" smtClean="0"/>
              <a:t>Top US e-Commerce sites by sales, according to the CEO World magazine, 2016 </a:t>
            </a:r>
            <a:r>
              <a:rPr lang="en-US" sz="1400" dirty="0" smtClean="0">
                <a:hlinkClick r:id="rId2"/>
              </a:rPr>
              <a:t>http://ceoworld.biz/2016/03/08/americas-top-25-e-commerce-retailers-sales</a:t>
            </a:r>
            <a:endParaRPr lang="en-US" sz="1400" dirty="0" smtClean="0"/>
          </a:p>
          <a:p>
            <a:endParaRPr lang="en-US" sz="1400" dirty="0" smtClean="0"/>
          </a:p>
        </p:txBody>
      </p:sp>
      <p:sp>
        <p:nvSpPr>
          <p:cNvPr id="4" name="Title 3"/>
          <p:cNvSpPr>
            <a:spLocks noGrp="1"/>
          </p:cNvSpPr>
          <p:nvPr>
            <p:ph type="title"/>
          </p:nvPr>
        </p:nvSpPr>
        <p:spPr/>
        <p:txBody>
          <a:bodyPr>
            <a:normAutofit/>
          </a:bodyPr>
          <a:lstStyle/>
          <a:p>
            <a:r>
              <a:rPr lang="en-US" dirty="0" smtClean="0"/>
              <a:t>Top e-Commerce Sites</a:t>
            </a:r>
            <a:endParaRPr lang="en-US" dirty="0"/>
          </a:p>
        </p:txBody>
      </p:sp>
      <p:pic>
        <p:nvPicPr>
          <p:cNvPr id="34818" name="Picture 2"/>
          <p:cNvPicPr>
            <a:picLocks noChangeAspect="1" noChangeArrowheads="1"/>
          </p:cNvPicPr>
          <p:nvPr/>
        </p:nvPicPr>
        <p:blipFill>
          <a:blip r:embed="rId3" cstate="print"/>
          <a:srcRect/>
          <a:stretch>
            <a:fillRect/>
          </a:stretch>
        </p:blipFill>
        <p:spPr bwMode="auto">
          <a:xfrm>
            <a:off x="4594795" y="1236518"/>
            <a:ext cx="3440409" cy="55063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 B2C e-Commerce Software</a:t>
            </a:r>
            <a:endParaRPr lang="en-US" dirty="0"/>
          </a:p>
        </p:txBody>
      </p:sp>
      <p:sp>
        <p:nvSpPr>
          <p:cNvPr id="9" name="Rectangle 8"/>
          <p:cNvSpPr/>
          <p:nvPr/>
        </p:nvSpPr>
        <p:spPr>
          <a:xfrm>
            <a:off x="540327" y="5468128"/>
            <a:ext cx="8437418" cy="253916"/>
          </a:xfrm>
          <a:prstGeom prst="rect">
            <a:avLst/>
          </a:prstGeom>
        </p:spPr>
        <p:txBody>
          <a:bodyPr wrap="square">
            <a:spAutoFit/>
          </a:bodyPr>
          <a:lstStyle/>
          <a:p>
            <a:r>
              <a:rPr lang="en-US" sz="1050" dirty="0" smtClean="0"/>
              <a:t>https://tomrobertshaw.net/2013/03/feb-2013-ecommerce-survey/?icid=BLOG_alexatopplatform_robertshawfeb2013report</a:t>
            </a:r>
            <a:endParaRPr lang="en-US" sz="1050" dirty="0"/>
          </a:p>
        </p:txBody>
      </p:sp>
      <p:pic>
        <p:nvPicPr>
          <p:cNvPr id="35846" name="Picture 6"/>
          <p:cNvPicPr>
            <a:picLocks noChangeAspect="1" noChangeArrowheads="1"/>
          </p:cNvPicPr>
          <p:nvPr/>
        </p:nvPicPr>
        <p:blipFill>
          <a:blip r:embed="rId2" cstate="print"/>
          <a:srcRect/>
          <a:stretch>
            <a:fillRect/>
          </a:stretch>
        </p:blipFill>
        <p:spPr bwMode="auto">
          <a:xfrm>
            <a:off x="538595" y="1488065"/>
            <a:ext cx="5448300" cy="3819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Main Functional Components of e-Commerce Software</a:t>
            </a:r>
            <a:endParaRPr lang="en-US" dirty="0"/>
          </a:p>
        </p:txBody>
      </p:sp>
      <p:pic>
        <p:nvPicPr>
          <p:cNvPr id="38914" name="Picture 2" descr="Components for Selecting an e-Commerce Store"/>
          <p:cNvPicPr>
            <a:picLocks noChangeAspect="1" noChangeArrowheads="1"/>
          </p:cNvPicPr>
          <p:nvPr/>
        </p:nvPicPr>
        <p:blipFill>
          <a:blip r:embed="rId2" cstate="print"/>
          <a:srcRect/>
          <a:stretch>
            <a:fillRect/>
          </a:stretch>
        </p:blipFill>
        <p:spPr bwMode="auto">
          <a:xfrm>
            <a:off x="1631084" y="1378093"/>
            <a:ext cx="6000750" cy="4800601"/>
          </a:xfrm>
          <a:prstGeom prst="rect">
            <a:avLst/>
          </a:prstGeom>
          <a:noFill/>
        </p:spPr>
      </p:pic>
      <p:sp>
        <p:nvSpPr>
          <p:cNvPr id="6" name="Rectangle 5"/>
          <p:cNvSpPr/>
          <p:nvPr/>
        </p:nvSpPr>
        <p:spPr>
          <a:xfrm>
            <a:off x="2524990" y="6098417"/>
            <a:ext cx="4572000" cy="261610"/>
          </a:xfrm>
          <a:prstGeom prst="rect">
            <a:avLst/>
          </a:prstGeom>
        </p:spPr>
        <p:txBody>
          <a:bodyPr>
            <a:spAutoFit/>
          </a:bodyPr>
          <a:lstStyle/>
          <a:p>
            <a:r>
              <a:rPr lang="en-US" sz="1100" dirty="0" smtClean="0"/>
              <a:t>https://www.onestop-webshop.co.uk/guide-to-selling-online</a:t>
            </a:r>
            <a:endParaRPr lang="en-US" sz="1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1925</TotalTime>
  <Words>1437</Words>
  <Application>Microsoft Office PowerPoint</Application>
  <PresentationFormat>On-screen Show (4:3)</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Introduction to e-Commerce</vt:lpstr>
      <vt:lpstr>What is e-Commerce</vt:lpstr>
      <vt:lpstr>Main Advantages of e-Commerce</vt:lpstr>
      <vt:lpstr>Brief History of e-Commerce</vt:lpstr>
      <vt:lpstr>E-Commerce Process</vt:lpstr>
      <vt:lpstr>Types of e-Commerce</vt:lpstr>
      <vt:lpstr>Top e-Commerce Sites</vt:lpstr>
      <vt:lpstr>Top B2C e-Commerce Software</vt:lpstr>
      <vt:lpstr>Main Functional Components of e-Commerce Software</vt:lpstr>
      <vt:lpstr>Magento Architectural Principles</vt:lpstr>
      <vt:lpstr>Magento Architectural Principles</vt:lpstr>
      <vt:lpstr>Magento Architectural Principles</vt:lpstr>
      <vt:lpstr>Magento Architectural Principles</vt:lpstr>
      <vt:lpstr>Magento Architectural Principles</vt:lpstr>
      <vt:lpstr>Magento Architecture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student</cp:lastModifiedBy>
  <cp:revision>297</cp:revision>
  <dcterms:created xsi:type="dcterms:W3CDTF">2016-10-12T01:09:42Z</dcterms:created>
  <dcterms:modified xsi:type="dcterms:W3CDTF">2017-09-25T13:24:36Z</dcterms:modified>
</cp:coreProperties>
</file>