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6" r:id="rId6"/>
    <p:sldId id="260" r:id="rId7"/>
    <p:sldId id="261" r:id="rId8"/>
    <p:sldId id="26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2018%20Job%20Search\7%20July%202018\070418FareHarborBIManager\071818FareHarborDistinctData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2018%20Job%20Search\7%20July%202018\070418FareHarborBIManager\071818FareHarborDistinctData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Sheet2!$B$28</c:f>
              <c:strCache>
                <c:ptCount val="1"/>
                <c:pt idx="0">
                  <c:v>TOTAL BOOKING FEES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Sheet2!$A$29:$A$50</c:f>
              <c:strCache>
                <c:ptCount val="22"/>
                <c:pt idx="0">
                  <c:v>FISHING &amp; BOAT RIDES</c:v>
                </c:pt>
                <c:pt idx="1">
                  <c:v>WATER BASED NATURE</c:v>
                </c:pt>
                <c:pt idx="2">
                  <c:v>WATER SPORTS &amp; ACTIVITIES</c:v>
                </c:pt>
                <c:pt idx="3">
                  <c:v>OUTDOOR TOURS, SIGHTSEEING &amp; TRANSPORTATION</c:v>
                </c:pt>
                <c:pt idx="4">
                  <c:v>VEHICLE ACTIVITIES &amp; RENTALS</c:v>
                </c:pt>
                <c:pt idx="5">
                  <c:v>INDOOR ATTRACTIONS</c:v>
                </c:pt>
                <c:pt idx="6">
                  <c:v>OUTDOOR SPORTS &amp; ACTIVITIES</c:v>
                </c:pt>
                <c:pt idx="7">
                  <c:v>FOOD &amp; DRINK</c:v>
                </c:pt>
                <c:pt idx="8">
                  <c:v>RAFTING</c:v>
                </c:pt>
                <c:pt idx="9">
                  <c:v>UNCERTAIN - OUTDOOR</c:v>
                </c:pt>
                <c:pt idx="10">
                  <c:v>SNOW</c:v>
                </c:pt>
                <c:pt idx="11">
                  <c:v>GENERIC RENTAL</c:v>
                </c:pt>
                <c:pt idx="12">
                  <c:v>GENERIC TOUR</c:v>
                </c:pt>
                <c:pt idx="13">
                  <c:v>AIR</c:v>
                </c:pt>
                <c:pt idx="14">
                  <c:v>INDOOR TOUR</c:v>
                </c:pt>
                <c:pt idx="15">
                  <c:v>CLASSES &amp; THEATER</c:v>
                </c:pt>
                <c:pt idx="16">
                  <c:v>AFFILIATE</c:v>
                </c:pt>
                <c:pt idx="17">
                  <c:v>CAMPING &amp; HIKING</c:v>
                </c:pt>
                <c:pt idx="18">
                  <c:v>GENERIC INTERACTIVE</c:v>
                </c:pt>
                <c:pt idx="19">
                  <c:v>MISC</c:v>
                </c:pt>
                <c:pt idx="20">
                  <c:v>INDOOR RELAXATION</c:v>
                </c:pt>
                <c:pt idx="21">
                  <c:v>UNCERTAIN - INDOOR</c:v>
                </c:pt>
              </c:strCache>
            </c:strRef>
          </c:cat>
          <c:val>
            <c:numRef>
              <c:f>Sheet2!$B$29:$B$50</c:f>
              <c:numCache>
                <c:formatCode>_("$"* #,##0.00_);_("$"* \(#,##0.00\);_("$"* "-"??_);_(@_)</c:formatCode>
                <c:ptCount val="22"/>
                <c:pt idx="0">
                  <c:v>2860344.999999993</c:v>
                </c:pt>
                <c:pt idx="1">
                  <c:v>2120132.1900000004</c:v>
                </c:pt>
                <c:pt idx="2">
                  <c:v>1438855.6399999966</c:v>
                </c:pt>
                <c:pt idx="3">
                  <c:v>1401073.7500000019</c:v>
                </c:pt>
                <c:pt idx="4">
                  <c:v>975705.12000000139</c:v>
                </c:pt>
                <c:pt idx="5">
                  <c:v>884204.5900000002</c:v>
                </c:pt>
                <c:pt idx="6">
                  <c:v>803226.15999999933</c:v>
                </c:pt>
                <c:pt idx="7">
                  <c:v>748353.36999999988</c:v>
                </c:pt>
                <c:pt idx="8">
                  <c:v>433470.50999999995</c:v>
                </c:pt>
                <c:pt idx="9">
                  <c:v>402669.70000000007</c:v>
                </c:pt>
                <c:pt idx="10">
                  <c:v>357796.82999999973</c:v>
                </c:pt>
                <c:pt idx="11">
                  <c:v>295843.77000000025</c:v>
                </c:pt>
                <c:pt idx="12">
                  <c:v>277612.74</c:v>
                </c:pt>
                <c:pt idx="13">
                  <c:v>210111.04000000007</c:v>
                </c:pt>
                <c:pt idx="14">
                  <c:v>208082.73000000004</c:v>
                </c:pt>
                <c:pt idx="15">
                  <c:v>203527.88999999996</c:v>
                </c:pt>
                <c:pt idx="16">
                  <c:v>167341.42000000019</c:v>
                </c:pt>
                <c:pt idx="17">
                  <c:v>131406.89000000004</c:v>
                </c:pt>
                <c:pt idx="18">
                  <c:v>91862.969999999958</c:v>
                </c:pt>
                <c:pt idx="19">
                  <c:v>46433.470000000023</c:v>
                </c:pt>
                <c:pt idx="20">
                  <c:v>23979.239999999994</c:v>
                </c:pt>
                <c:pt idx="21">
                  <c:v>13286.110000000002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92609600"/>
        <c:axId val="-934757856"/>
      </c:barChart>
      <c:catAx>
        <c:axId val="-99260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4757856"/>
        <c:crosses val="autoZero"/>
        <c:auto val="1"/>
        <c:lblAlgn val="ctr"/>
        <c:lblOffset val="100"/>
        <c:noMultiLvlLbl val="0"/>
      </c:catAx>
      <c:valAx>
        <c:axId val="-93475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9260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Sheet3!$A$1:$A$5</c:f>
              <c:strCache>
                <c:ptCount val="5"/>
                <c:pt idx="0">
                  <c:v>25% revenue, low fees</c:v>
                </c:pt>
                <c:pt idx="1">
                  <c:v>25% revenue, low/middle fees</c:v>
                </c:pt>
                <c:pt idx="2">
                  <c:v>35% revenue, high fees</c:v>
                </c:pt>
                <c:pt idx="3">
                  <c:v>30% revenue, low fees</c:v>
                </c:pt>
                <c:pt idx="4">
                  <c:v>17% revenue, mid-level fees</c:v>
                </c:pt>
              </c:strCache>
            </c:strRef>
          </c:cat>
          <c:val>
            <c:numRef>
              <c:f>Sheet3!$B$1:$B$5</c:f>
              <c:numCache>
                <c:formatCode>_(* #,##0_);_(* \(#,##0\);_(* "-"??_);_(@_)</c:formatCode>
                <c:ptCount val="5"/>
                <c:pt idx="0">
                  <c:v>26</c:v>
                </c:pt>
                <c:pt idx="1">
                  <c:v>3556</c:v>
                </c:pt>
                <c:pt idx="2">
                  <c:v>112</c:v>
                </c:pt>
                <c:pt idx="3">
                  <c:v>26</c:v>
                </c:pt>
                <c:pt idx="4">
                  <c:v>480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938867040"/>
        <c:axId val="-938866496"/>
      </c:barChart>
      <c:catAx>
        <c:axId val="-93886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866496"/>
        <c:crosses val="autoZero"/>
        <c:auto val="1"/>
        <c:lblAlgn val="ctr"/>
        <c:lblOffset val="100"/>
        <c:noMultiLvlLbl val="0"/>
      </c:catAx>
      <c:valAx>
        <c:axId val="-93886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38867040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226E2-B2D6-417B-B84A-A17F72B1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FareHarbor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/>
              <a:t>Recommendation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54A0BA-48EC-482B-8296-97233BB9D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Scoring Methodology</a:t>
            </a:r>
            <a:endParaRPr lang="en-US" dirty="0"/>
          </a:p>
          <a:p>
            <a:r>
              <a:rPr lang="en-US" dirty="0"/>
              <a:t>Janet </a:t>
            </a:r>
            <a:r>
              <a:rPr lang="en-US" dirty="0" smtClean="0"/>
              <a:t>Allbee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8CFFB-973F-4681-BE80-4C295059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6482CD-F8DD-4CEE-9C37-3AEE8C0D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6186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Tasks</a:t>
            </a:r>
          </a:p>
          <a:p>
            <a:pPr lvl="1"/>
            <a:r>
              <a:rPr lang="en-US" sz="1700" b="1" dirty="0" smtClean="0"/>
              <a:t>Determine a data-driven methodology for ranking / scoring current customers.</a:t>
            </a:r>
          </a:p>
          <a:p>
            <a:pPr lvl="1"/>
            <a:r>
              <a:rPr lang="en-US" sz="1700" b="1" dirty="0"/>
              <a:t>E</a:t>
            </a:r>
            <a:r>
              <a:rPr lang="en-US" sz="1700" b="1" dirty="0" smtClean="0"/>
              <a:t>xamine zoo company types and evaluate customer based on </a:t>
            </a:r>
            <a:r>
              <a:rPr lang="en-US" sz="1700" b="1" dirty="0"/>
              <a:t>that scoring </a:t>
            </a:r>
            <a:r>
              <a:rPr lang="en-US" sz="1700" b="1" dirty="0" smtClean="0"/>
              <a:t>matrix</a:t>
            </a:r>
            <a:r>
              <a:rPr lang="en-US" sz="1700" b="1" dirty="0"/>
              <a:t>.</a:t>
            </a:r>
            <a:endParaRPr lang="en-US" sz="1700" dirty="0"/>
          </a:p>
          <a:p>
            <a:r>
              <a:rPr lang="en-US" sz="1700" b="1" dirty="0" smtClean="0"/>
              <a:t>Methodology </a:t>
            </a:r>
          </a:p>
          <a:p>
            <a:pPr lvl="1"/>
            <a:r>
              <a:rPr lang="en-US" sz="1700" dirty="0" smtClean="0"/>
              <a:t>Used unsupervised machine learning method (K-means clustering) to rank customers based on fees earned by </a:t>
            </a:r>
            <a:r>
              <a:rPr lang="en-US" sz="1700" dirty="0" err="1" smtClean="0"/>
              <a:t>FareHarbor</a:t>
            </a:r>
            <a:r>
              <a:rPr lang="en-US" sz="1700" dirty="0" smtClean="0"/>
              <a:t> for the 16 months from January 2016 to April 2017.</a:t>
            </a:r>
            <a:endParaRPr lang="en-US" sz="1700" dirty="0"/>
          </a:p>
          <a:p>
            <a:r>
              <a:rPr lang="en-US" sz="1700" b="1" dirty="0" smtClean="0"/>
              <a:t>Results</a:t>
            </a:r>
          </a:p>
          <a:p>
            <a:pPr lvl="1"/>
            <a:r>
              <a:rPr lang="en-US" sz="1700" dirty="0" smtClean="0"/>
              <a:t>The clustering algorithm resulted in 5 unique groups of companies.</a:t>
            </a:r>
          </a:p>
          <a:p>
            <a:pPr lvl="1"/>
            <a:r>
              <a:rPr lang="en-US" sz="1700" dirty="0" smtClean="0"/>
              <a:t>Two groups qualify as “best customers” for </a:t>
            </a:r>
            <a:r>
              <a:rPr lang="en-US" sz="1700" dirty="0" err="1" smtClean="0"/>
              <a:t>FareHarbor</a:t>
            </a:r>
            <a:r>
              <a:rPr lang="en-US" sz="1700" dirty="0" smtClean="0"/>
              <a:t> based on booking fees.</a:t>
            </a:r>
          </a:p>
          <a:p>
            <a:pPr lvl="1"/>
            <a:r>
              <a:rPr lang="en-US" sz="1700" dirty="0" smtClean="0"/>
              <a:t>Zoos are not contained in the clusters that qualify as “best customers”.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1768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66D41-4867-4095-9B6E-D5160430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Analytical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4D5E9D-7194-4479-8501-ADF83F95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732029"/>
          </a:xfrm>
        </p:spPr>
        <p:txBody>
          <a:bodyPr>
            <a:noAutofit/>
          </a:bodyPr>
          <a:lstStyle/>
          <a:p>
            <a:r>
              <a:rPr lang="en-US" sz="1700" dirty="0"/>
              <a:t>Data was </a:t>
            </a:r>
            <a:r>
              <a:rPr lang="en-US" sz="1700" dirty="0" smtClean="0"/>
              <a:t>provided by </a:t>
            </a:r>
            <a:r>
              <a:rPr lang="en-US" sz="1700" dirty="0" err="1" smtClean="0"/>
              <a:t>FareHarbor</a:t>
            </a:r>
            <a:r>
              <a:rPr lang="en-US" sz="1700" dirty="0" smtClean="0"/>
              <a:t> and evaluated for analytical readiness by determining: </a:t>
            </a:r>
          </a:p>
          <a:p>
            <a:pPr lvl="1"/>
            <a:r>
              <a:rPr lang="en-US" sz="1700" dirty="0" smtClean="0"/>
              <a:t>Whether or not individual fields contained missing values.</a:t>
            </a:r>
          </a:p>
          <a:p>
            <a:pPr lvl="1"/>
            <a:r>
              <a:rPr lang="en-US" sz="1700" dirty="0" smtClean="0"/>
              <a:t>The accuracy of data included in the dataset (for example, the State field includes both city names and country names).</a:t>
            </a:r>
            <a:endParaRPr lang="en-US" sz="1700" dirty="0"/>
          </a:p>
          <a:p>
            <a:r>
              <a:rPr lang="en-US" sz="1700" dirty="0" smtClean="0"/>
              <a:t>Data was imported into </a:t>
            </a:r>
            <a:r>
              <a:rPr lang="en-US" sz="1700" dirty="0" err="1" smtClean="0"/>
              <a:t>RStudio</a:t>
            </a:r>
            <a:r>
              <a:rPr lang="en-US" sz="1700" dirty="0" smtClean="0"/>
              <a:t> for data transformations and analysis.</a:t>
            </a:r>
            <a:endParaRPr lang="en-US" sz="1700" dirty="0"/>
          </a:p>
          <a:p>
            <a:pPr lvl="1"/>
            <a:r>
              <a:rPr lang="en-US" sz="1700" dirty="0"/>
              <a:t>Statistical measures of model accuracy scored </a:t>
            </a:r>
            <a:r>
              <a:rPr lang="en-US" sz="1700" dirty="0" smtClean="0"/>
              <a:t>high.</a:t>
            </a:r>
            <a:endParaRPr lang="en-US" sz="1700" dirty="0"/>
          </a:p>
          <a:p>
            <a:pPr lvl="1"/>
            <a:r>
              <a:rPr lang="en-US" sz="1700" dirty="0" smtClean="0"/>
              <a:t>The model resulting from this K-means clustering explains 96.2% of the variance – this means that the clustering resulting from the model very accurately describes the differences between companies.</a:t>
            </a:r>
            <a:endParaRPr lang="en-US" sz="1700" dirty="0"/>
          </a:p>
          <a:p>
            <a:pPr lvl="1"/>
            <a:r>
              <a:rPr lang="en-US" sz="1700" dirty="0"/>
              <a:t>The data was clustered into five discreet </a:t>
            </a:r>
            <a:r>
              <a:rPr lang="en-US" sz="1700" dirty="0" smtClean="0"/>
              <a:t>groups based on booking fees and gross volumes.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2120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20AE26-8285-473D-84B9-A47BD6F7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D5F33D-3525-4D1D-96DF-5EAE5AAE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shows </a:t>
            </a:r>
            <a:r>
              <a:rPr lang="en-US" dirty="0" smtClean="0"/>
              <a:t>4,183 total companies </a:t>
            </a:r>
            <a:r>
              <a:rPr lang="en-US" dirty="0" smtClean="0"/>
              <a:t>described by </a:t>
            </a:r>
            <a:r>
              <a:rPr lang="en-US" dirty="0" smtClean="0"/>
              <a:t>8 variables </a:t>
            </a:r>
            <a:r>
              <a:rPr lang="en-US" dirty="0"/>
              <a:t>as shown in the data dictionary provided by </a:t>
            </a:r>
            <a:r>
              <a:rPr lang="en-US" dirty="0" err="1" smtClean="0"/>
              <a:t>FareHarbor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399 distinct company types are also categorized within 22 </a:t>
            </a:r>
            <a:r>
              <a:rPr lang="en-US" dirty="0" err="1" smtClean="0"/>
              <a:t>supertypes</a:t>
            </a:r>
            <a:r>
              <a:rPr lang="en-US" dirty="0" smtClean="0"/>
              <a:t> dependent on the attraction type of each company.</a:t>
            </a:r>
            <a:endParaRPr lang="en-US" dirty="0"/>
          </a:p>
          <a:p>
            <a:pPr lvl="0"/>
            <a:r>
              <a:rPr lang="en-US" dirty="0" smtClean="0"/>
              <a:t>Fishing and boat rides and water-based nature generated the largest amount of booking fees (with about $2.8 million and $2.2 million, respectively)</a:t>
            </a:r>
          </a:p>
          <a:p>
            <a:pPr lvl="0"/>
            <a:r>
              <a:rPr lang="en-US" dirty="0" smtClean="0"/>
              <a:t>“Uncertain indoor” </a:t>
            </a:r>
            <a:r>
              <a:rPr lang="en-US" dirty="0" err="1" smtClean="0"/>
              <a:t>supertype</a:t>
            </a:r>
            <a:r>
              <a:rPr lang="en-US" dirty="0" smtClean="0"/>
              <a:t> companies generated the smallest amount of fees (about $13K).  </a:t>
            </a:r>
          </a:p>
          <a:p>
            <a:pPr lvl="1"/>
            <a:r>
              <a:rPr lang="en-US" dirty="0" smtClean="0"/>
              <a:t>Companies in this category include miscellaneous company categories of “baby” and “service” as the largest fee generators.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1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8AAC15-F657-4D2E-A27B-8F7F366E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55442" cy="821724"/>
          </a:xfrm>
        </p:spPr>
        <p:txBody>
          <a:bodyPr/>
          <a:lstStyle/>
          <a:p>
            <a:r>
              <a:rPr lang="en-US" dirty="0" smtClean="0"/>
              <a:t>Booking Fees by Company </a:t>
            </a:r>
            <a:r>
              <a:rPr lang="en-US" dirty="0" err="1" smtClean="0"/>
              <a:t>Supertype</a:t>
            </a:r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178248"/>
              </p:ext>
            </p:extLst>
          </p:nvPr>
        </p:nvGraphicFramePr>
        <p:xfrm>
          <a:off x="1371600" y="1416908"/>
          <a:ext cx="9601200" cy="507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83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880C7-D093-48AC-AC2B-54CEDE5A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347159" cy="1485900"/>
          </a:xfrm>
        </p:spPr>
        <p:txBody>
          <a:bodyPr/>
          <a:lstStyle/>
          <a:p>
            <a:r>
              <a:rPr lang="en-US" dirty="0" smtClean="0"/>
              <a:t>Customer Clusters: A Snapshot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609945"/>
              </p:ext>
            </p:extLst>
          </p:nvPr>
        </p:nvGraphicFramePr>
        <p:xfrm>
          <a:off x="1451727" y="2057400"/>
          <a:ext cx="10162095" cy="423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372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2B5C6F-6FE7-46A8-8015-3612768B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BBC4D1-46C0-4657-B3CC-117A9D74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7525"/>
            <a:ext cx="9601200" cy="4917338"/>
          </a:xfrm>
        </p:spPr>
        <p:txBody>
          <a:bodyPr>
            <a:noAutofit/>
          </a:bodyPr>
          <a:lstStyle/>
          <a:p>
            <a:r>
              <a:rPr lang="en-US" sz="1700" dirty="0"/>
              <a:t>Cluster 1: </a:t>
            </a:r>
            <a:r>
              <a:rPr lang="en-US" sz="1700" dirty="0" smtClean="0"/>
              <a:t>“25% revenue, low fees" </a:t>
            </a:r>
            <a:r>
              <a:rPr lang="en-US" sz="1700" dirty="0"/>
              <a:t>-- this cluster has </a:t>
            </a:r>
            <a:r>
              <a:rPr lang="en-US" sz="1700" dirty="0" smtClean="0"/>
              <a:t>a ratio of booking fees to gross volume of 23%.  The </a:t>
            </a:r>
            <a:r>
              <a:rPr lang="en-US" sz="1700" dirty="0" smtClean="0"/>
              <a:t>average booking fee for this group was less than $10K, where gross volumes averaged over $350K for the same period.  This cluster is less profitable for </a:t>
            </a:r>
            <a:r>
              <a:rPr lang="en-US" sz="1700" dirty="0" err="1" smtClean="0"/>
              <a:t>FareHarbor</a:t>
            </a:r>
            <a:r>
              <a:rPr lang="en-US" sz="1700" dirty="0" smtClean="0"/>
              <a:t> than other clusters.</a:t>
            </a:r>
          </a:p>
          <a:p>
            <a:r>
              <a:rPr lang="en-US" sz="1700" dirty="0" smtClean="0"/>
              <a:t>Cluster </a:t>
            </a:r>
            <a:r>
              <a:rPr lang="en-US" sz="1700" dirty="0"/>
              <a:t>2: </a:t>
            </a:r>
            <a:r>
              <a:rPr lang="en-US" sz="1700" dirty="0" smtClean="0"/>
              <a:t>“25% revenue, low/middle fees" – this group was by far the largest in the dataset, with an average of $27K in booking fees, and average gross volumes of $1.1M.  This cluster provides a smaller number of fees as well, relative to other groups.</a:t>
            </a:r>
            <a:endParaRPr lang="en-US" sz="1700" dirty="0"/>
          </a:p>
          <a:p>
            <a:r>
              <a:rPr lang="en-US" sz="1700" dirty="0"/>
              <a:t>Cluster 3: </a:t>
            </a:r>
            <a:r>
              <a:rPr lang="en-US" sz="1700" dirty="0" smtClean="0"/>
              <a:t>“35% revenue, high fees" – this group has the largest average booking fees, at $198K.  Gross volume was also the highest of all the groups, at over $5M as an average.  Based on the larger amount of fees generated for </a:t>
            </a:r>
            <a:r>
              <a:rPr lang="en-US" sz="1700" dirty="0" err="1" smtClean="0"/>
              <a:t>FareHarbor</a:t>
            </a:r>
            <a:r>
              <a:rPr lang="en-US" sz="1700" dirty="0" smtClean="0"/>
              <a:t> from this group on average, these 112 companies would be the most profitable, or “best customers”.</a:t>
            </a:r>
            <a:endParaRPr lang="en-US" sz="1700" dirty="0"/>
          </a:p>
          <a:p>
            <a:r>
              <a:rPr lang="en-US" sz="1700" dirty="0"/>
              <a:t>Cluster 4: </a:t>
            </a:r>
            <a:r>
              <a:rPr lang="en-US" sz="1700" dirty="0" smtClean="0"/>
              <a:t>“30% revenue, low fees“ </a:t>
            </a:r>
            <a:r>
              <a:rPr lang="en-US" sz="1700" dirty="0"/>
              <a:t>– </a:t>
            </a:r>
            <a:r>
              <a:rPr lang="en-US" sz="1700" dirty="0" smtClean="0"/>
              <a:t>this group provides only an average of $1,000 and gross volumes are also lower, at an average of $34K. While the revenue ratio is higher than the first cluster, overall it is the provider of the least amount of revenue on average.</a:t>
            </a:r>
            <a:endParaRPr lang="en-US" sz="1700" dirty="0"/>
          </a:p>
          <a:p>
            <a:r>
              <a:rPr lang="en-US" sz="1700" dirty="0"/>
              <a:t>Cluster 5: </a:t>
            </a:r>
            <a:r>
              <a:rPr lang="en-US" sz="1700" dirty="0" smtClean="0"/>
              <a:t>“17% revenue, mid-level fees" – this group has an average booking fee of almost $49K, and gross volumes at an average of $2.8M.  This is the second most profitable group for </a:t>
            </a:r>
            <a:r>
              <a:rPr lang="en-US" sz="1700" dirty="0" err="1" smtClean="0"/>
              <a:t>FareHarbor</a:t>
            </a:r>
            <a:r>
              <a:rPr lang="en-US" sz="1700" dirty="0" smtClean="0"/>
              <a:t>, and contains and additional </a:t>
            </a:r>
            <a:r>
              <a:rPr lang="en-US" sz="1700" smtClean="0"/>
              <a:t>480 companies.</a:t>
            </a:r>
            <a:endParaRPr lang="en-US" sz="1700" dirty="0" smtClean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1682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960D6-BAD0-420E-985A-285E38C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Zoos: Good customers for </a:t>
            </a:r>
            <a:r>
              <a:rPr lang="en-US" dirty="0" err="1" smtClean="0"/>
              <a:t>FareHarbor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51272E-A72E-45F6-B8E9-F6DBF572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There are a total of 10 zoos in the company data provided.</a:t>
            </a:r>
          </a:p>
          <a:p>
            <a:r>
              <a:rPr lang="en-US" sz="2200" dirty="0" smtClean="0"/>
              <a:t>These companies are exclusively located in the low fees clusters.</a:t>
            </a:r>
          </a:p>
          <a:p>
            <a:pPr lvl="1"/>
            <a:r>
              <a:rPr lang="en-US" sz="2200" dirty="0" smtClean="0"/>
              <a:t>Two are classified as 25%, low revenues</a:t>
            </a:r>
          </a:p>
          <a:p>
            <a:pPr lvl="1"/>
            <a:r>
              <a:rPr lang="en-US" sz="2200" dirty="0" smtClean="0"/>
              <a:t>The remaining 8 are classified in the 30% revenues, low fees category</a:t>
            </a:r>
            <a:endParaRPr lang="en-US" sz="2200" dirty="0"/>
          </a:p>
          <a:p>
            <a:r>
              <a:rPr lang="en-US" sz="2200" dirty="0" smtClean="0"/>
              <a:t>Based on this analysis, none of these zoos are classified as high revenue, high fee companies.</a:t>
            </a:r>
            <a:endParaRPr lang="en-US" sz="2200" dirty="0"/>
          </a:p>
          <a:p>
            <a:pPr lvl="1"/>
            <a:r>
              <a:rPr lang="en-US" dirty="0" smtClean="0"/>
              <a:t>Using this as a definition of “best customer for </a:t>
            </a:r>
            <a:r>
              <a:rPr lang="en-US" dirty="0" err="1" smtClean="0"/>
              <a:t>FareHarbor</a:t>
            </a:r>
            <a:r>
              <a:rPr lang="en-US" dirty="0" smtClean="0"/>
              <a:t>”, zoos would not generally be considered to be a good customer for the company.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46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470</TotalTime>
  <Words>742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FareHarbor  Recommendation </vt:lpstr>
      <vt:lpstr>Executive Summary</vt:lpstr>
      <vt:lpstr>High-Level Analytical Methodology</vt:lpstr>
      <vt:lpstr>Exploratory Data Analysis Summary</vt:lpstr>
      <vt:lpstr>Booking Fees by Company Supertype</vt:lpstr>
      <vt:lpstr>Customer Clusters: A Snapshot</vt:lpstr>
      <vt:lpstr>Customer Description</vt:lpstr>
      <vt:lpstr>Zoos: Good customers for FareHarbor?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Allocation Recommendation</dc:title>
  <dc:creator>Janet Allbee</dc:creator>
  <cp:lastModifiedBy>Janet Allbee</cp:lastModifiedBy>
  <cp:revision>41</cp:revision>
  <cp:lastPrinted>2018-07-19T21:03:00Z</cp:lastPrinted>
  <dcterms:created xsi:type="dcterms:W3CDTF">2017-12-24T16:52:16Z</dcterms:created>
  <dcterms:modified xsi:type="dcterms:W3CDTF">2018-07-19T22:21:54Z</dcterms:modified>
</cp:coreProperties>
</file>