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4" r:id="rId5"/>
    <p:sldId id="266" r:id="rId6"/>
    <p:sldId id="260" r:id="rId7"/>
    <p:sldId id="261" r:id="rId8"/>
    <p:sldId id="263" r:id="rId9"/>
    <p:sldId id="262" r:id="rId10"/>
  </p:sldIdLst>
  <p:sldSz cx="12192000" cy="6858000"/>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90" d="100"/>
          <a:sy n="90" d="100"/>
        </p:scale>
        <p:origin x="43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E:\~Printing%20Projects\091717CUB_data-capstone-project.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marL="0" marR="0" lvl="0" indent="0" algn="ctr" defTabSz="914400" rtl="0" eaLnBrk="1" fontAlgn="auto" latinLnBrk="0" hangingPunct="1">
              <a:lnSpc>
                <a:spcPct val="100000"/>
              </a:lnSpc>
              <a:spcBef>
                <a:spcPts val="0"/>
              </a:spcBef>
              <a:spcAft>
                <a:spcPts val="0"/>
              </a:spcAft>
              <a:buClrTx/>
              <a:buSzTx/>
              <a:buFontTx/>
              <a:buNone/>
              <a:tabLst/>
              <a:defRPr sz="1800" b="1" i="0" u="none" strike="noStrike" kern="1200" baseline="0">
                <a:solidFill>
                  <a:sysClr val="windowText" lastClr="000000"/>
                </a:solidFill>
                <a:latin typeface="+mn-lt"/>
                <a:ea typeface="+mn-ea"/>
                <a:cs typeface="+mn-cs"/>
              </a:defRPr>
            </a:pPr>
            <a:r>
              <a:rPr lang="en-US" sz="1800" b="1" i="0" baseline="0" dirty="0">
                <a:effectLst/>
              </a:rPr>
              <a:t>Monthly Payments Due for of 36-Month LendingClub Credit Card Accounts</a:t>
            </a:r>
            <a:endParaRPr lang="en-US"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sz="1800" b="1" i="0" u="none" strike="noStrike" kern="1200" baseline="0">
                <a:solidFill>
                  <a:sysClr val="windowText" lastClr="000000"/>
                </a:solidFill>
                <a:latin typeface="+mn-lt"/>
                <a:ea typeface="+mn-ea"/>
                <a:cs typeface="+mn-cs"/>
              </a:defRPr>
            </a:pPr>
            <a:endParaRPr lang="en-US" dirty="0"/>
          </a:p>
        </c:rich>
      </c:tx>
      <c:overlay val="0"/>
    </c:title>
    <c:autoTitleDeleted val="0"/>
    <c:plotArea>
      <c:layout/>
      <c:barChart>
        <c:barDir val="col"/>
        <c:grouping val="clustered"/>
        <c:varyColors val="0"/>
        <c:ser>
          <c:idx val="0"/>
          <c:order val="0"/>
          <c:tx>
            <c:v>Frequency</c:v>
          </c:tx>
          <c:spPr>
            <a:solidFill>
              <a:schemeClr val="bg1">
                <a:lumMod val="50000"/>
              </a:schemeClr>
            </a:solidFill>
            <a:ln w="12700">
              <a:solidFill>
                <a:schemeClr val="tx1"/>
              </a:solidFill>
            </a:ln>
          </c:spPr>
          <c:invertIfNegative val="0"/>
          <c:cat>
            <c:numRef>
              <c:f>'Size of Monthly Payment Overall'!$A$2:$A$55</c:f>
              <c:numCache>
                <c:formatCode>_("$"* #,##0.00_);_("$"* \(#,##0.00\);_("$"* "-"??_);_(@_)</c:formatCode>
                <c:ptCount val="54"/>
                <c:pt idx="0">
                  <c:v>25</c:v>
                </c:pt>
                <c:pt idx="1">
                  <c:v>50</c:v>
                </c:pt>
                <c:pt idx="2">
                  <c:v>75</c:v>
                </c:pt>
                <c:pt idx="3">
                  <c:v>100</c:v>
                </c:pt>
                <c:pt idx="4">
                  <c:v>125</c:v>
                </c:pt>
                <c:pt idx="5">
                  <c:v>150</c:v>
                </c:pt>
                <c:pt idx="6">
                  <c:v>175</c:v>
                </c:pt>
                <c:pt idx="7">
                  <c:v>200</c:v>
                </c:pt>
                <c:pt idx="8">
                  <c:v>225</c:v>
                </c:pt>
                <c:pt idx="9">
                  <c:v>250</c:v>
                </c:pt>
                <c:pt idx="10">
                  <c:v>275</c:v>
                </c:pt>
                <c:pt idx="11">
                  <c:v>300</c:v>
                </c:pt>
                <c:pt idx="12">
                  <c:v>325</c:v>
                </c:pt>
                <c:pt idx="13">
                  <c:v>350</c:v>
                </c:pt>
                <c:pt idx="14">
                  <c:v>375</c:v>
                </c:pt>
                <c:pt idx="15">
                  <c:v>400</c:v>
                </c:pt>
                <c:pt idx="16">
                  <c:v>425</c:v>
                </c:pt>
                <c:pt idx="17">
                  <c:v>450</c:v>
                </c:pt>
                <c:pt idx="18">
                  <c:v>475</c:v>
                </c:pt>
                <c:pt idx="19">
                  <c:v>500</c:v>
                </c:pt>
                <c:pt idx="20">
                  <c:v>525</c:v>
                </c:pt>
                <c:pt idx="21">
                  <c:v>550</c:v>
                </c:pt>
                <c:pt idx="22">
                  <c:v>575</c:v>
                </c:pt>
                <c:pt idx="23">
                  <c:v>600</c:v>
                </c:pt>
                <c:pt idx="24">
                  <c:v>625</c:v>
                </c:pt>
                <c:pt idx="25">
                  <c:v>650</c:v>
                </c:pt>
                <c:pt idx="26">
                  <c:v>675</c:v>
                </c:pt>
                <c:pt idx="27">
                  <c:v>700</c:v>
                </c:pt>
                <c:pt idx="28">
                  <c:v>725</c:v>
                </c:pt>
                <c:pt idx="29">
                  <c:v>750</c:v>
                </c:pt>
                <c:pt idx="30">
                  <c:v>775</c:v>
                </c:pt>
                <c:pt idx="31">
                  <c:v>800</c:v>
                </c:pt>
                <c:pt idx="32">
                  <c:v>825</c:v>
                </c:pt>
                <c:pt idx="33">
                  <c:v>850</c:v>
                </c:pt>
                <c:pt idx="34">
                  <c:v>875</c:v>
                </c:pt>
                <c:pt idx="35">
                  <c:v>900</c:v>
                </c:pt>
                <c:pt idx="36">
                  <c:v>925</c:v>
                </c:pt>
                <c:pt idx="37">
                  <c:v>950</c:v>
                </c:pt>
                <c:pt idx="38">
                  <c:v>975</c:v>
                </c:pt>
                <c:pt idx="39">
                  <c:v>1000</c:v>
                </c:pt>
                <c:pt idx="40">
                  <c:v>1025</c:v>
                </c:pt>
                <c:pt idx="41">
                  <c:v>1050</c:v>
                </c:pt>
                <c:pt idx="42">
                  <c:v>1075</c:v>
                </c:pt>
                <c:pt idx="43">
                  <c:v>1100</c:v>
                </c:pt>
                <c:pt idx="44">
                  <c:v>1125</c:v>
                </c:pt>
                <c:pt idx="45">
                  <c:v>1150</c:v>
                </c:pt>
                <c:pt idx="46">
                  <c:v>1175</c:v>
                </c:pt>
                <c:pt idx="47">
                  <c:v>1200</c:v>
                </c:pt>
                <c:pt idx="48">
                  <c:v>1225</c:v>
                </c:pt>
                <c:pt idx="49">
                  <c:v>1250</c:v>
                </c:pt>
                <c:pt idx="50">
                  <c:v>1275</c:v>
                </c:pt>
                <c:pt idx="51">
                  <c:v>1300</c:v>
                </c:pt>
                <c:pt idx="52">
                  <c:v>1325</c:v>
                </c:pt>
                <c:pt idx="53">
                  <c:v>1350</c:v>
                </c:pt>
              </c:numCache>
            </c:numRef>
          </c:cat>
          <c:val>
            <c:numRef>
              <c:f>'Size of Monthly Payment Overall'!$B$2:$B$56</c:f>
              <c:numCache>
                <c:formatCode>General</c:formatCode>
                <c:ptCount val="55"/>
                <c:pt idx="0">
                  <c:v>0</c:v>
                </c:pt>
                <c:pt idx="1">
                  <c:v>29</c:v>
                </c:pt>
                <c:pt idx="2">
                  <c:v>70</c:v>
                </c:pt>
                <c:pt idx="3">
                  <c:v>119</c:v>
                </c:pt>
                <c:pt idx="4">
                  <c:v>152</c:v>
                </c:pt>
                <c:pt idx="5">
                  <c:v>162</c:v>
                </c:pt>
                <c:pt idx="6">
                  <c:v>368</c:v>
                </c:pt>
                <c:pt idx="7">
                  <c:v>361</c:v>
                </c:pt>
                <c:pt idx="8">
                  <c:v>310</c:v>
                </c:pt>
                <c:pt idx="9">
                  <c:v>312</c:v>
                </c:pt>
                <c:pt idx="10">
                  <c:v>381</c:v>
                </c:pt>
                <c:pt idx="11">
                  <c:v>281</c:v>
                </c:pt>
                <c:pt idx="12">
                  <c:v>529</c:v>
                </c:pt>
                <c:pt idx="13">
                  <c:v>357</c:v>
                </c:pt>
                <c:pt idx="14">
                  <c:v>232</c:v>
                </c:pt>
                <c:pt idx="15">
                  <c:v>314</c:v>
                </c:pt>
                <c:pt idx="16">
                  <c:v>181</c:v>
                </c:pt>
                <c:pt idx="17">
                  <c:v>147</c:v>
                </c:pt>
                <c:pt idx="18">
                  <c:v>257</c:v>
                </c:pt>
                <c:pt idx="19">
                  <c:v>243</c:v>
                </c:pt>
                <c:pt idx="20">
                  <c:v>203</c:v>
                </c:pt>
                <c:pt idx="21">
                  <c:v>118</c:v>
                </c:pt>
                <c:pt idx="22">
                  <c:v>119</c:v>
                </c:pt>
                <c:pt idx="23">
                  <c:v>74</c:v>
                </c:pt>
                <c:pt idx="24">
                  <c:v>150</c:v>
                </c:pt>
                <c:pt idx="25">
                  <c:v>207</c:v>
                </c:pt>
                <c:pt idx="26">
                  <c:v>164</c:v>
                </c:pt>
                <c:pt idx="27">
                  <c:v>130</c:v>
                </c:pt>
                <c:pt idx="28">
                  <c:v>77</c:v>
                </c:pt>
                <c:pt idx="29">
                  <c:v>63</c:v>
                </c:pt>
                <c:pt idx="30">
                  <c:v>167</c:v>
                </c:pt>
                <c:pt idx="31">
                  <c:v>80</c:v>
                </c:pt>
                <c:pt idx="32">
                  <c:v>65</c:v>
                </c:pt>
                <c:pt idx="33">
                  <c:v>48</c:v>
                </c:pt>
                <c:pt idx="34">
                  <c:v>93</c:v>
                </c:pt>
                <c:pt idx="35">
                  <c:v>56</c:v>
                </c:pt>
                <c:pt idx="36">
                  <c:v>46</c:v>
                </c:pt>
                <c:pt idx="37">
                  <c:v>64</c:v>
                </c:pt>
                <c:pt idx="38">
                  <c:v>27</c:v>
                </c:pt>
                <c:pt idx="39">
                  <c:v>31</c:v>
                </c:pt>
                <c:pt idx="40">
                  <c:v>34</c:v>
                </c:pt>
                <c:pt idx="41">
                  <c:v>25</c:v>
                </c:pt>
                <c:pt idx="42">
                  <c:v>23</c:v>
                </c:pt>
                <c:pt idx="43">
                  <c:v>66</c:v>
                </c:pt>
                <c:pt idx="44">
                  <c:v>32</c:v>
                </c:pt>
                <c:pt idx="45">
                  <c:v>42</c:v>
                </c:pt>
                <c:pt idx="46">
                  <c:v>51</c:v>
                </c:pt>
                <c:pt idx="47">
                  <c:v>33</c:v>
                </c:pt>
                <c:pt idx="48">
                  <c:v>17</c:v>
                </c:pt>
                <c:pt idx="49">
                  <c:v>16</c:v>
                </c:pt>
                <c:pt idx="50">
                  <c:v>22</c:v>
                </c:pt>
                <c:pt idx="51">
                  <c:v>1</c:v>
                </c:pt>
                <c:pt idx="52">
                  <c:v>2</c:v>
                </c:pt>
                <c:pt idx="53">
                  <c:v>0</c:v>
                </c:pt>
                <c:pt idx="54">
                  <c:v>0</c:v>
                </c:pt>
              </c:numCache>
            </c:numRef>
          </c:val>
          <c:extLst>
            <c:ext xmlns:c16="http://schemas.microsoft.com/office/drawing/2014/chart" uri="{C3380CC4-5D6E-409C-BE32-E72D297353CC}">
              <c16:uniqueId val="{00000000-1F0C-4A17-994F-E613E3F079AD}"/>
            </c:ext>
          </c:extLst>
        </c:ser>
        <c:dLbls>
          <c:showLegendKey val="0"/>
          <c:showVal val="0"/>
          <c:showCatName val="0"/>
          <c:showSerName val="0"/>
          <c:showPercent val="0"/>
          <c:showBubbleSize val="0"/>
        </c:dLbls>
        <c:gapWidth val="150"/>
        <c:axId val="-39210768"/>
        <c:axId val="-39184112"/>
      </c:barChart>
      <c:catAx>
        <c:axId val="-39210768"/>
        <c:scaling>
          <c:orientation val="minMax"/>
        </c:scaling>
        <c:delete val="0"/>
        <c:axPos val="b"/>
        <c:title>
          <c:tx>
            <c:rich>
              <a:bodyPr/>
              <a:lstStyle/>
              <a:p>
                <a:pPr>
                  <a:defRPr/>
                </a:pPr>
                <a:r>
                  <a:rPr lang="en-US" dirty="0"/>
                  <a:t>Size</a:t>
                </a:r>
                <a:r>
                  <a:rPr lang="en-US" baseline="0" dirty="0"/>
                  <a:t> of Monthly Credit Card Payments in Dollars</a:t>
                </a:r>
                <a:endParaRPr lang="en-US" dirty="0"/>
              </a:p>
            </c:rich>
          </c:tx>
          <c:overlay val="0"/>
        </c:title>
        <c:numFmt formatCode="_(&quot;$&quot;* #,##0.00_);_(&quot;$&quot;* \(#,##0.00\);_(&quot;$&quot;* &quot;-&quot;??_);_(@_)" sourceLinked="1"/>
        <c:majorTickMark val="out"/>
        <c:minorTickMark val="none"/>
        <c:tickLblPos val="nextTo"/>
        <c:crossAx val="-39184112"/>
        <c:crosses val="autoZero"/>
        <c:auto val="1"/>
        <c:lblAlgn val="ctr"/>
        <c:lblOffset val="100"/>
        <c:noMultiLvlLbl val="0"/>
      </c:catAx>
      <c:valAx>
        <c:axId val="-39184112"/>
        <c:scaling>
          <c:orientation val="minMax"/>
        </c:scaling>
        <c:delete val="0"/>
        <c:axPos val="l"/>
        <c:title>
          <c:tx>
            <c:rich>
              <a:bodyPr/>
              <a:lstStyle/>
              <a:p>
                <a:pPr>
                  <a:defRPr/>
                </a:pPr>
                <a:r>
                  <a:rPr lang="en-US" dirty="0"/>
                  <a:t>Number of Payments</a:t>
                </a:r>
              </a:p>
            </c:rich>
          </c:tx>
          <c:overlay val="0"/>
        </c:title>
        <c:numFmt formatCode="General" sourceLinked="1"/>
        <c:majorTickMark val="out"/>
        <c:minorTickMark val="none"/>
        <c:tickLblPos val="nextTo"/>
        <c:crossAx val="-39210768"/>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Number of Loans Per LendingClub</a:t>
            </a:r>
            <a:r>
              <a:rPr lang="en-US" b="1" baseline="0" dirty="0"/>
              <a:t> Fund</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bg1">
                <a:lumMod val="50000"/>
              </a:schemeClr>
            </a:solidFill>
            <a:ln w="12700">
              <a:solidFill>
                <a:schemeClr val="tx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Sheet1!$A$1:$A$5</c:f>
              <c:strCache>
                <c:ptCount val="5"/>
                <c:pt idx="0">
                  <c:v>"Big Spenders"</c:v>
                </c:pt>
                <c:pt idx="1">
                  <c:v>"Responsible Credit Users"</c:v>
                </c:pt>
                <c:pt idx="2">
                  <c:v>"Low Income Loans"</c:v>
                </c:pt>
                <c:pt idx="3">
                  <c:v>"High Risk Loans"</c:v>
                </c:pt>
                <c:pt idx="4">
                  <c:v>"Credit Available Loans"</c:v>
                </c:pt>
              </c:strCache>
            </c:strRef>
          </c:cat>
          <c:val>
            <c:numRef>
              <c:f>Sheet1!$B$1:$B$5</c:f>
              <c:numCache>
                <c:formatCode>#,##0</c:formatCode>
                <c:ptCount val="5"/>
                <c:pt idx="0">
                  <c:v>752</c:v>
                </c:pt>
                <c:pt idx="1">
                  <c:v>1374</c:v>
                </c:pt>
                <c:pt idx="2">
                  <c:v>2142</c:v>
                </c:pt>
                <c:pt idx="3">
                  <c:v>1122</c:v>
                </c:pt>
                <c:pt idx="4">
                  <c:v>1758</c:v>
                </c:pt>
              </c:numCache>
            </c:numRef>
          </c:val>
          <c:extLst>
            <c:ext xmlns:c16="http://schemas.microsoft.com/office/drawing/2014/chart" uri="{C3380CC4-5D6E-409C-BE32-E72D297353CC}">
              <c16:uniqueId val="{00000000-EEC2-4BD4-819B-2E83B3DB23C9}"/>
            </c:ext>
          </c:extLst>
        </c:ser>
        <c:dLbls>
          <c:showLegendKey val="0"/>
          <c:showVal val="0"/>
          <c:showCatName val="0"/>
          <c:showSerName val="0"/>
          <c:showPercent val="0"/>
          <c:showBubbleSize val="0"/>
        </c:dLbls>
        <c:gapWidth val="219"/>
        <c:overlap val="-27"/>
        <c:axId val="755772632"/>
        <c:axId val="755764432"/>
      </c:barChart>
      <c:catAx>
        <c:axId val="755772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Lending</a:t>
                </a:r>
                <a:r>
                  <a:rPr lang="en-US" baseline="0"/>
                  <a:t>Club Clusters by Cluster Name </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5764432"/>
        <c:crosses val="autoZero"/>
        <c:auto val="1"/>
        <c:lblAlgn val="ctr"/>
        <c:lblOffset val="100"/>
        <c:noMultiLvlLbl val="0"/>
      </c:catAx>
      <c:valAx>
        <c:axId val="755764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Number of Loans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57726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6/24/2018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6/24/2018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6/24/2018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6/24/2018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6/24/2018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26E2-B2D6-417B-B84A-A17F72B1191B}"/>
              </a:ext>
            </a:extLst>
          </p:cNvPr>
          <p:cNvSpPr>
            <a:spLocks noGrp="1"/>
          </p:cNvSpPr>
          <p:nvPr>
            <p:ph type="ctrTitle"/>
          </p:nvPr>
        </p:nvSpPr>
        <p:spPr/>
        <p:txBody>
          <a:bodyPr/>
          <a:lstStyle/>
          <a:p>
            <a:r>
              <a:rPr lang="en-US" sz="4800" dirty="0"/>
              <a:t>Business-Analytics-based Investment Allocation Recommendation</a:t>
            </a:r>
          </a:p>
        </p:txBody>
      </p:sp>
      <p:sp>
        <p:nvSpPr>
          <p:cNvPr id="3" name="Subtitle 2">
            <a:extLst>
              <a:ext uri="{FF2B5EF4-FFF2-40B4-BE49-F238E27FC236}">
                <a16:creationId xmlns:a16="http://schemas.microsoft.com/office/drawing/2014/main" id="{9B54A0BA-48EC-482B-8296-97233BB9DEF0}"/>
              </a:ext>
            </a:extLst>
          </p:cNvPr>
          <p:cNvSpPr>
            <a:spLocks noGrp="1"/>
          </p:cNvSpPr>
          <p:nvPr>
            <p:ph type="subTitle" idx="1"/>
          </p:nvPr>
        </p:nvSpPr>
        <p:spPr/>
        <p:txBody>
          <a:bodyPr>
            <a:normAutofit lnSpcReduction="10000"/>
          </a:bodyPr>
          <a:lstStyle/>
          <a:p>
            <a:r>
              <a:rPr lang="en-US" dirty="0"/>
              <a:t>LendingClub Investment Guidance</a:t>
            </a:r>
          </a:p>
          <a:p>
            <a:r>
              <a:rPr lang="en-US" dirty="0"/>
              <a:t>Janet Allbee</a:t>
            </a:r>
          </a:p>
          <a:p>
            <a:r>
              <a:rPr lang="en-US" sz="1700" dirty="0"/>
              <a:t>January 2018</a:t>
            </a:r>
          </a:p>
        </p:txBody>
      </p:sp>
    </p:spTree>
    <p:extLst>
      <p:ext uri="{BB962C8B-B14F-4D97-AF65-F5344CB8AC3E}">
        <p14:creationId xmlns:p14="http://schemas.microsoft.com/office/powerpoint/2010/main" val="2001231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8CFFB-973F-4681-BE80-4C2950591571}"/>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4C6482CD-F8DD-4CEE-9C37-3AEE8C0D7722}"/>
              </a:ext>
            </a:extLst>
          </p:cNvPr>
          <p:cNvSpPr>
            <a:spLocks noGrp="1"/>
          </p:cNvSpPr>
          <p:nvPr>
            <p:ph idx="1"/>
          </p:nvPr>
        </p:nvSpPr>
        <p:spPr>
          <a:xfrm>
            <a:off x="1371600" y="2286000"/>
            <a:ext cx="9601200" cy="4306186"/>
          </a:xfrm>
        </p:spPr>
        <p:txBody>
          <a:bodyPr>
            <a:normAutofit/>
          </a:bodyPr>
          <a:lstStyle/>
          <a:p>
            <a:r>
              <a:rPr lang="en-US" sz="1700" b="1" dirty="0"/>
              <a:t>Project: </a:t>
            </a:r>
            <a:r>
              <a:rPr lang="en-US" sz="1700" dirty="0"/>
              <a:t>analyzed LendingClub investment using business analytics principles and answer two questions:</a:t>
            </a:r>
          </a:p>
          <a:p>
            <a:pPr lvl="1"/>
            <a:r>
              <a:rPr lang="en-US" sz="1700" dirty="0"/>
              <a:t>How effective is the business analytics toolset in providing guidance for investments?</a:t>
            </a:r>
          </a:p>
          <a:p>
            <a:pPr lvl="1"/>
            <a:r>
              <a:rPr lang="en-US" sz="1700" dirty="0"/>
              <a:t>Could a reasonable investment decision be made following an analytics-based approach?</a:t>
            </a:r>
          </a:p>
          <a:p>
            <a:r>
              <a:rPr lang="en-US" sz="1700" b="1" dirty="0"/>
              <a:t>Results: </a:t>
            </a:r>
            <a:r>
              <a:rPr lang="en-US" sz="1700" dirty="0"/>
              <a:t>followed best practices for providing an effective analytics-based recommendation.</a:t>
            </a:r>
          </a:p>
          <a:p>
            <a:pPr lvl="1"/>
            <a:r>
              <a:rPr lang="en-US" sz="1700" dirty="0"/>
              <a:t>Built prescriptive model and optimized investment allocation to determine likelihood of investment success. </a:t>
            </a:r>
          </a:p>
          <a:p>
            <a:r>
              <a:rPr lang="en-US" sz="1700" b="1" dirty="0"/>
              <a:t>Results: </a:t>
            </a:r>
            <a:r>
              <a:rPr lang="en-US" sz="1700" dirty="0"/>
              <a:t>provided an overall investment recommendation based on the model generated by business analytics techniques used.</a:t>
            </a:r>
          </a:p>
          <a:p>
            <a:pPr lvl="1"/>
            <a:r>
              <a:rPr lang="en-US" sz="1700" dirty="0"/>
              <a:t>The model designed to allocate funds showed the ability to be optimized to increase potential profitability using business analysis techniques.</a:t>
            </a:r>
          </a:p>
        </p:txBody>
      </p:sp>
    </p:spTree>
    <p:extLst>
      <p:ext uri="{BB962C8B-B14F-4D97-AF65-F5344CB8AC3E}">
        <p14:creationId xmlns:p14="http://schemas.microsoft.com/office/powerpoint/2010/main" val="1817684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66D41-4867-4095-9B6E-D5160430526D}"/>
              </a:ext>
            </a:extLst>
          </p:cNvPr>
          <p:cNvSpPr>
            <a:spLocks noGrp="1"/>
          </p:cNvSpPr>
          <p:nvPr>
            <p:ph type="title"/>
          </p:nvPr>
        </p:nvSpPr>
        <p:spPr/>
        <p:txBody>
          <a:bodyPr/>
          <a:lstStyle/>
          <a:p>
            <a:r>
              <a:rPr lang="en-US" dirty="0"/>
              <a:t>High-Level Analytical Methodology</a:t>
            </a:r>
          </a:p>
        </p:txBody>
      </p:sp>
      <p:sp>
        <p:nvSpPr>
          <p:cNvPr id="3" name="Content Placeholder 2">
            <a:extLst>
              <a:ext uri="{FF2B5EF4-FFF2-40B4-BE49-F238E27FC236}">
                <a16:creationId xmlns:a16="http://schemas.microsoft.com/office/drawing/2014/main" id="{D74D5E9D-7194-4479-8501-ADF83F958E91}"/>
              </a:ext>
            </a:extLst>
          </p:cNvPr>
          <p:cNvSpPr>
            <a:spLocks noGrp="1"/>
          </p:cNvSpPr>
          <p:nvPr>
            <p:ph idx="1"/>
          </p:nvPr>
        </p:nvSpPr>
        <p:spPr>
          <a:xfrm>
            <a:off x="1371600" y="2285999"/>
            <a:ext cx="9601200" cy="3732029"/>
          </a:xfrm>
        </p:spPr>
        <p:txBody>
          <a:bodyPr>
            <a:noAutofit/>
          </a:bodyPr>
          <a:lstStyle/>
          <a:p>
            <a:r>
              <a:rPr lang="en-US" sz="1700" dirty="0"/>
              <a:t>Data was obtained and prepared for analysis by conducting data transformations such as:</a:t>
            </a:r>
          </a:p>
          <a:p>
            <a:pPr lvl="1"/>
            <a:r>
              <a:rPr lang="en-US" sz="1700" dirty="0"/>
              <a:t>Analyzing and removing data with missing values,</a:t>
            </a:r>
          </a:p>
          <a:p>
            <a:pPr lvl="1"/>
            <a:r>
              <a:rPr lang="en-US" sz="1700" dirty="0"/>
              <a:t>Recoding the data for analysis, and</a:t>
            </a:r>
          </a:p>
          <a:p>
            <a:pPr lvl="1"/>
            <a:r>
              <a:rPr lang="en-US" sz="1700" dirty="0"/>
              <a:t>Removing data that was not pertinent.</a:t>
            </a:r>
          </a:p>
          <a:p>
            <a:r>
              <a:rPr lang="en-US" sz="1700" dirty="0"/>
              <a:t>Model generation included a variety of analyses to create initial predictive models.  </a:t>
            </a:r>
          </a:p>
          <a:p>
            <a:pPr lvl="1"/>
            <a:r>
              <a:rPr lang="en-US" sz="1700" dirty="0"/>
              <a:t>Statistical measures of model accuracy scored high.</a:t>
            </a:r>
          </a:p>
          <a:p>
            <a:pPr lvl="1"/>
            <a:r>
              <a:rPr lang="en-US" sz="1700" dirty="0"/>
              <a:t>Multiple Linear Regression: R-squared value of more than 0.88 (highest value is 1.0).</a:t>
            </a:r>
          </a:p>
          <a:p>
            <a:pPr lvl="1"/>
            <a:r>
              <a:rPr lang="en-US" sz="1700" dirty="0"/>
              <a:t>The data was clustered into five discreet funds by loan recipient.</a:t>
            </a:r>
          </a:p>
          <a:p>
            <a:r>
              <a:rPr lang="en-US" sz="1700" dirty="0"/>
              <a:t>Finally, Monte Carlo simulation was used to determine the likelihood of the model to meet investment objectives.  The initial model was optimized to meet investor needs.</a:t>
            </a:r>
          </a:p>
        </p:txBody>
      </p:sp>
    </p:spTree>
    <p:extLst>
      <p:ext uri="{BB962C8B-B14F-4D97-AF65-F5344CB8AC3E}">
        <p14:creationId xmlns:p14="http://schemas.microsoft.com/office/powerpoint/2010/main" val="4221201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20AE26-8285-473D-84B9-A47BD6F7B910}"/>
              </a:ext>
            </a:extLst>
          </p:cNvPr>
          <p:cNvSpPr>
            <a:spLocks noGrp="1"/>
          </p:cNvSpPr>
          <p:nvPr>
            <p:ph type="title"/>
          </p:nvPr>
        </p:nvSpPr>
        <p:spPr/>
        <p:txBody>
          <a:bodyPr/>
          <a:lstStyle/>
          <a:p>
            <a:r>
              <a:rPr lang="en-US" dirty="0"/>
              <a:t>Exploratory Data Analysis Summary</a:t>
            </a:r>
          </a:p>
        </p:txBody>
      </p:sp>
      <p:sp>
        <p:nvSpPr>
          <p:cNvPr id="4" name="Content Placeholder 3">
            <a:extLst>
              <a:ext uri="{FF2B5EF4-FFF2-40B4-BE49-F238E27FC236}">
                <a16:creationId xmlns:a16="http://schemas.microsoft.com/office/drawing/2014/main" id="{AAD5F33D-3525-4D1D-96DF-5EAE5AAE3CDF}"/>
              </a:ext>
            </a:extLst>
          </p:cNvPr>
          <p:cNvSpPr>
            <a:spLocks noGrp="1"/>
          </p:cNvSpPr>
          <p:nvPr>
            <p:ph idx="1"/>
          </p:nvPr>
        </p:nvSpPr>
        <p:spPr/>
        <p:txBody>
          <a:bodyPr/>
          <a:lstStyle/>
          <a:p>
            <a:r>
              <a:rPr lang="en-US" dirty="0"/>
              <a:t>The data shows 7,151 total credit card accounts described by 16 variables as shown in the data dictionary provided by LendingClub.</a:t>
            </a:r>
          </a:p>
          <a:p>
            <a:pPr lvl="0"/>
            <a:r>
              <a:rPr lang="en-US" dirty="0"/>
              <a:t>The size of loans ranges from $1,000 to $35,000, with the majority of these credit lines being for $10,000.</a:t>
            </a:r>
          </a:p>
          <a:p>
            <a:r>
              <a:rPr lang="en-US" dirty="0"/>
              <a:t>Interest rates range from a low of 5.32% to a high of 25.8%, with an average of 10.43% interest.  </a:t>
            </a:r>
          </a:p>
          <a:p>
            <a:pPr lvl="0"/>
            <a:r>
              <a:rPr lang="en-US" dirty="0"/>
              <a:t>Monthly payments due range from a low of $30.85 to a high of $1.309.49. </a:t>
            </a:r>
          </a:p>
          <a:p>
            <a:r>
              <a:rPr lang="en-US" dirty="0"/>
              <a:t>The mean monthly payment is $440.84 (median at $367.28).  </a:t>
            </a:r>
          </a:p>
          <a:p>
            <a:pPr lvl="0"/>
            <a:endParaRPr lang="en-US" dirty="0"/>
          </a:p>
          <a:p>
            <a:endParaRPr lang="en-US" dirty="0"/>
          </a:p>
        </p:txBody>
      </p:sp>
    </p:spTree>
    <p:extLst>
      <p:ext uri="{BB962C8B-B14F-4D97-AF65-F5344CB8AC3E}">
        <p14:creationId xmlns:p14="http://schemas.microsoft.com/office/powerpoint/2010/main" val="516610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AC15-F657-4D2E-A27B-8F7F366E7090}"/>
              </a:ext>
            </a:extLst>
          </p:cNvPr>
          <p:cNvSpPr>
            <a:spLocks noGrp="1"/>
          </p:cNvSpPr>
          <p:nvPr>
            <p:ph type="title"/>
          </p:nvPr>
        </p:nvSpPr>
        <p:spPr>
          <a:xfrm>
            <a:off x="1371600" y="685800"/>
            <a:ext cx="10455442" cy="1485900"/>
          </a:xfrm>
        </p:spPr>
        <p:txBody>
          <a:bodyPr/>
          <a:lstStyle/>
          <a:p>
            <a:r>
              <a:rPr lang="en-US" dirty="0"/>
              <a:t>LendingClub Loans: Quality Measures</a:t>
            </a:r>
          </a:p>
        </p:txBody>
      </p:sp>
      <p:graphicFrame>
        <p:nvGraphicFramePr>
          <p:cNvPr id="4" name="Content Placeholder 3">
            <a:extLst>
              <a:ext uri="{FF2B5EF4-FFF2-40B4-BE49-F238E27FC236}">
                <a16:creationId xmlns:a16="http://schemas.microsoft.com/office/drawing/2014/main" id="{00000000-0008-0000-0700-000002000000}"/>
              </a:ext>
            </a:extLst>
          </p:cNvPr>
          <p:cNvGraphicFramePr>
            <a:graphicFrameLocks noGrp="1"/>
          </p:cNvGraphicFramePr>
          <p:nvPr>
            <p:ph idx="1"/>
            <p:extLst>
              <p:ext uri="{D42A27DB-BD31-4B8C-83A1-F6EECF244321}">
                <p14:modId xmlns:p14="http://schemas.microsoft.com/office/powerpoint/2010/main" val="432314507"/>
              </p:ext>
            </p:extLst>
          </p:nvPr>
        </p:nvGraphicFramePr>
        <p:xfrm>
          <a:off x="1371599" y="1564105"/>
          <a:ext cx="10455441" cy="48246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70834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880C7-D093-48AC-AC2B-54CEDE5ABF93}"/>
              </a:ext>
            </a:extLst>
          </p:cNvPr>
          <p:cNvSpPr>
            <a:spLocks noGrp="1"/>
          </p:cNvSpPr>
          <p:nvPr>
            <p:ph type="title"/>
          </p:nvPr>
        </p:nvSpPr>
        <p:spPr>
          <a:xfrm>
            <a:off x="1371599" y="685800"/>
            <a:ext cx="10347159" cy="1485900"/>
          </a:xfrm>
        </p:spPr>
        <p:txBody>
          <a:bodyPr/>
          <a:lstStyle/>
          <a:p>
            <a:r>
              <a:rPr lang="en-US" dirty="0"/>
              <a:t>LendingClub Funds: A Snapshot</a:t>
            </a:r>
          </a:p>
        </p:txBody>
      </p:sp>
      <p:graphicFrame>
        <p:nvGraphicFramePr>
          <p:cNvPr id="4" name="Chart 3">
            <a:extLst>
              <a:ext uri="{FF2B5EF4-FFF2-40B4-BE49-F238E27FC236}">
                <a16:creationId xmlns:a16="http://schemas.microsoft.com/office/drawing/2014/main" id="{F609F94D-4C90-4D35-A06C-FADEB58B92B2}"/>
              </a:ext>
            </a:extLst>
          </p:cNvPr>
          <p:cNvGraphicFramePr>
            <a:graphicFrameLocks/>
          </p:cNvGraphicFramePr>
          <p:nvPr>
            <p:extLst>
              <p:ext uri="{D42A27DB-BD31-4B8C-83A1-F6EECF244321}">
                <p14:modId xmlns:p14="http://schemas.microsoft.com/office/powerpoint/2010/main" val="1271946100"/>
              </p:ext>
            </p:extLst>
          </p:nvPr>
        </p:nvGraphicFramePr>
        <p:xfrm>
          <a:off x="2498651" y="1749055"/>
          <a:ext cx="7350642" cy="43221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23723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B5C6F-6FE7-46A8-8015-3612768B000A}"/>
              </a:ext>
            </a:extLst>
          </p:cNvPr>
          <p:cNvSpPr>
            <a:spLocks noGrp="1"/>
          </p:cNvSpPr>
          <p:nvPr>
            <p:ph type="title"/>
          </p:nvPr>
        </p:nvSpPr>
        <p:spPr/>
        <p:txBody>
          <a:bodyPr/>
          <a:lstStyle/>
          <a:p>
            <a:r>
              <a:rPr lang="en-US" dirty="0"/>
              <a:t>Description of Funds</a:t>
            </a:r>
          </a:p>
        </p:txBody>
      </p:sp>
      <p:sp>
        <p:nvSpPr>
          <p:cNvPr id="3" name="Content Placeholder 2">
            <a:extLst>
              <a:ext uri="{FF2B5EF4-FFF2-40B4-BE49-F238E27FC236}">
                <a16:creationId xmlns:a16="http://schemas.microsoft.com/office/drawing/2014/main" id="{C0BBC4D1-46C0-4657-B3CC-117A9D7433AD}"/>
              </a:ext>
            </a:extLst>
          </p:cNvPr>
          <p:cNvSpPr>
            <a:spLocks noGrp="1"/>
          </p:cNvSpPr>
          <p:nvPr>
            <p:ph idx="1"/>
          </p:nvPr>
        </p:nvSpPr>
        <p:spPr>
          <a:xfrm>
            <a:off x="1371600" y="2285999"/>
            <a:ext cx="9601200" cy="4138863"/>
          </a:xfrm>
        </p:spPr>
        <p:txBody>
          <a:bodyPr>
            <a:noAutofit/>
          </a:bodyPr>
          <a:lstStyle/>
          <a:p>
            <a:r>
              <a:rPr lang="en-US" sz="1700" dirty="0"/>
              <a:t>Cluster 1: "Big spenders" -- this cluster has large loan amounts and payments, with large incomes and revolving balances.  They have access to large amounts of credit and use their credit lines more than any other group.</a:t>
            </a:r>
          </a:p>
          <a:p>
            <a:r>
              <a:rPr lang="en-US" sz="1700" dirty="0"/>
              <a:t>Cluster 2: "Responsible credit users" -- this group has average loan amounts with low interest rates, above average income, smaller revolving balances and low overall credit usage for this dataset.</a:t>
            </a:r>
          </a:p>
          <a:p>
            <a:r>
              <a:rPr lang="en-US" sz="1700" dirty="0"/>
              <a:t>Cluster 3: "Low income loans" -- this group has small loan amounts with above average interest rates, below average payment amounts, below average income and low revolving balances.  </a:t>
            </a:r>
          </a:p>
          <a:p>
            <a:r>
              <a:rPr lang="en-US" sz="1700" dirty="0"/>
              <a:t>Cluster 4: "High risk loans“ – these loans have a small loan amount with the largest interest rates.  Payments, incomes, and credit usage are all low with large credit utilization.  This might be the starter card population or loans for those with poor credit.</a:t>
            </a:r>
          </a:p>
          <a:p>
            <a:r>
              <a:rPr lang="en-US" sz="1700" dirty="0"/>
              <a:t>Cluster 5: "Credit available loans" -- these loans have small loan amounts with below average interest rates and payment amounts.  Income and credit utilization are both average, but this group applied for the most credit (almost) during the past two years than any other group.</a:t>
            </a:r>
          </a:p>
        </p:txBody>
      </p:sp>
    </p:spTree>
    <p:extLst>
      <p:ext uri="{BB962C8B-B14F-4D97-AF65-F5344CB8AC3E}">
        <p14:creationId xmlns:p14="http://schemas.microsoft.com/office/powerpoint/2010/main" val="2016829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FAF32-4FAB-4526-A9FB-D1B5062D8232}"/>
              </a:ext>
            </a:extLst>
          </p:cNvPr>
          <p:cNvSpPr>
            <a:spLocks noGrp="1"/>
          </p:cNvSpPr>
          <p:nvPr>
            <p:ph type="title"/>
          </p:nvPr>
        </p:nvSpPr>
        <p:spPr/>
        <p:txBody>
          <a:bodyPr/>
          <a:lstStyle/>
          <a:p>
            <a:r>
              <a:rPr lang="en-US" dirty="0"/>
              <a:t>Creating a Monte Carlo Simulation for LendingClub Loans</a:t>
            </a:r>
          </a:p>
        </p:txBody>
      </p:sp>
      <p:sp>
        <p:nvSpPr>
          <p:cNvPr id="3" name="Content Placeholder 2">
            <a:extLst>
              <a:ext uri="{FF2B5EF4-FFF2-40B4-BE49-F238E27FC236}">
                <a16:creationId xmlns:a16="http://schemas.microsoft.com/office/drawing/2014/main" id="{F649B495-A000-4161-B0A7-D32A74210684}"/>
              </a:ext>
            </a:extLst>
          </p:cNvPr>
          <p:cNvSpPr>
            <a:spLocks noGrp="1"/>
          </p:cNvSpPr>
          <p:nvPr>
            <p:ph idx="1"/>
          </p:nvPr>
        </p:nvSpPr>
        <p:spPr/>
        <p:txBody>
          <a:bodyPr>
            <a:normAutofit/>
          </a:bodyPr>
          <a:lstStyle/>
          <a:p>
            <a:r>
              <a:rPr lang="en-US" sz="1700" dirty="0"/>
              <a:t>A Monte Carlo simulation models the probability of different outcomes when many different data variables interact with one another to impact the results.  </a:t>
            </a:r>
          </a:p>
          <a:p>
            <a:r>
              <a:rPr lang="en-US" sz="1700" dirty="0"/>
              <a:t>It’s frequently used to create forecasting models, and to show the impact of uncertainty and risk in a system.  </a:t>
            </a:r>
          </a:p>
          <a:p>
            <a:r>
              <a:rPr lang="en-US" sz="1700" dirty="0"/>
              <a:t>There is no guarantee that the most expected outcome will occur, or that actual results will or will not exceed the wildest projections.  </a:t>
            </a:r>
          </a:p>
          <a:p>
            <a:r>
              <a:rPr lang="en-US" sz="1700" dirty="0"/>
              <a:t>As with all business analysis models, Monte Carlo simulations ignore everything but the data: if the initial data is faulty, the resulting simulation will provide inaccurate (or even misleading results). </a:t>
            </a:r>
          </a:p>
          <a:p>
            <a:r>
              <a:rPr lang="en-US" sz="1700" dirty="0"/>
              <a:t>Overfitting on the part of the analyst to make the model results fit the data exactly will also impact the results of the analysis.</a:t>
            </a:r>
          </a:p>
          <a:p>
            <a:endParaRPr lang="en-US" dirty="0"/>
          </a:p>
        </p:txBody>
      </p:sp>
    </p:spTree>
    <p:extLst>
      <p:ext uri="{BB962C8B-B14F-4D97-AF65-F5344CB8AC3E}">
        <p14:creationId xmlns:p14="http://schemas.microsoft.com/office/powerpoint/2010/main" val="3548976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60D6-BAD0-420E-985A-285E38C73C55}"/>
              </a:ext>
            </a:extLst>
          </p:cNvPr>
          <p:cNvSpPr>
            <a:spLocks noGrp="1"/>
          </p:cNvSpPr>
          <p:nvPr>
            <p:ph type="title"/>
          </p:nvPr>
        </p:nvSpPr>
        <p:spPr/>
        <p:txBody>
          <a:bodyPr/>
          <a:lstStyle/>
          <a:p>
            <a:r>
              <a:rPr lang="en-US" dirty="0"/>
              <a:t>LendingClub: Invest or Pass?</a:t>
            </a:r>
          </a:p>
        </p:txBody>
      </p:sp>
      <p:sp>
        <p:nvSpPr>
          <p:cNvPr id="3" name="Content Placeholder 2">
            <a:extLst>
              <a:ext uri="{FF2B5EF4-FFF2-40B4-BE49-F238E27FC236}">
                <a16:creationId xmlns:a16="http://schemas.microsoft.com/office/drawing/2014/main" id="{8751272E-A72E-45F6-B8E9-F6DBF572ACD9}"/>
              </a:ext>
            </a:extLst>
          </p:cNvPr>
          <p:cNvSpPr>
            <a:spLocks noGrp="1"/>
          </p:cNvSpPr>
          <p:nvPr>
            <p:ph idx="1"/>
          </p:nvPr>
        </p:nvSpPr>
        <p:spPr/>
        <p:txBody>
          <a:bodyPr>
            <a:normAutofit fontScale="77500" lnSpcReduction="20000"/>
          </a:bodyPr>
          <a:lstStyle/>
          <a:p>
            <a:r>
              <a:rPr lang="en-US" sz="2200" dirty="0"/>
              <a:t>An initial non-optimized model determined that after a year, this investment would have </a:t>
            </a:r>
            <a:r>
              <a:rPr lang="en-US" sz="2200" b="1" i="1" u="sng" dirty="0"/>
              <a:t>lost</a:t>
            </a:r>
            <a:r>
              <a:rPr lang="en-US" sz="2200" dirty="0"/>
              <a:t> more than $250K.  </a:t>
            </a:r>
          </a:p>
          <a:p>
            <a:pPr lvl="1"/>
            <a:r>
              <a:rPr lang="en-US" sz="2200" dirty="0"/>
              <a:t>The percent of chance value that the investment would make more than $500K was essentially 50/50.</a:t>
            </a:r>
          </a:p>
          <a:p>
            <a:r>
              <a:rPr lang="en-US" sz="2200" dirty="0"/>
              <a:t>Optimizing the model to provide more rigorous constraints on risk and a better investment allocation showed that the investment would have instead made closer to $275K in </a:t>
            </a:r>
            <a:r>
              <a:rPr lang="en-US" sz="2200" b="1" i="1" u="sng" dirty="0"/>
              <a:t>profits</a:t>
            </a:r>
            <a:r>
              <a:rPr lang="en-US" sz="2200" dirty="0"/>
              <a:t>.  </a:t>
            </a:r>
          </a:p>
          <a:p>
            <a:pPr lvl="1"/>
            <a:r>
              <a:rPr lang="en-US" sz="2200" dirty="0"/>
              <a:t>More importantly, the percent of chance value that the investment would make more than $1M was </a:t>
            </a:r>
            <a:r>
              <a:rPr lang="en-US" sz="2200" b="1" u="sng" dirty="0"/>
              <a:t>over 23%</a:t>
            </a:r>
          </a:p>
          <a:p>
            <a:r>
              <a:rPr lang="en-US" sz="2200" dirty="0"/>
              <a:t>It appears that LendingClub loans are an investment that show the ability to provide a quality return on investment.</a:t>
            </a:r>
          </a:p>
          <a:p>
            <a:pPr lvl="1"/>
            <a:r>
              <a:rPr lang="en-US" sz="2200" dirty="0"/>
              <a:t>Each investor must make his or her own choices regarding the level of investment risk s/he is willing to tolerate.</a:t>
            </a:r>
          </a:p>
          <a:p>
            <a:pPr lvl="1"/>
            <a:endParaRPr lang="en-US" dirty="0"/>
          </a:p>
          <a:p>
            <a:pPr marL="530352" lvl="1" indent="0" algn="ctr">
              <a:buNone/>
            </a:pPr>
            <a:r>
              <a:rPr lang="en-US" sz="2400" b="1" i="0" dirty="0"/>
              <a:t>RECOMMENDATION: Invest Following Model Allocations from Analysis.</a:t>
            </a:r>
          </a:p>
          <a:p>
            <a:pPr lvl="1"/>
            <a:endParaRPr lang="en-US" dirty="0"/>
          </a:p>
        </p:txBody>
      </p:sp>
    </p:spTree>
    <p:extLst>
      <p:ext uri="{BB962C8B-B14F-4D97-AF65-F5344CB8AC3E}">
        <p14:creationId xmlns:p14="http://schemas.microsoft.com/office/powerpoint/2010/main" val="11803464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278</TotalTime>
  <Words>623</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Franklin Gothic Book</vt:lpstr>
      <vt:lpstr>Crop</vt:lpstr>
      <vt:lpstr>Business-Analytics-based Investment Allocation Recommendation</vt:lpstr>
      <vt:lpstr>Executive Summary</vt:lpstr>
      <vt:lpstr>High-Level Analytical Methodology</vt:lpstr>
      <vt:lpstr>Exploratory Data Analysis Summary</vt:lpstr>
      <vt:lpstr>LendingClub Loans: Quality Measures</vt:lpstr>
      <vt:lpstr>LendingClub Funds: A Snapshot</vt:lpstr>
      <vt:lpstr>Description of Funds</vt:lpstr>
      <vt:lpstr>Creating a Monte Carlo Simulation for LendingClub Loans</vt:lpstr>
      <vt:lpstr>LendingClub: Invest or Pass?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Allocation Recommendation</dc:title>
  <dc:creator>Janet Allbee</dc:creator>
  <cp:lastModifiedBy>Janet Allbee</cp:lastModifiedBy>
  <cp:revision>29</cp:revision>
  <cp:lastPrinted>2018-06-24T17:09:21Z</cp:lastPrinted>
  <dcterms:created xsi:type="dcterms:W3CDTF">2017-12-24T16:52:16Z</dcterms:created>
  <dcterms:modified xsi:type="dcterms:W3CDTF">2018-06-24T17:12:34Z</dcterms:modified>
</cp:coreProperties>
</file>