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256" r:id="rId2"/>
    <p:sldId id="257" r:id="rId3"/>
    <p:sldId id="265" r:id="rId4"/>
    <p:sldId id="289" r:id="rId5"/>
    <p:sldId id="280" r:id="rId6"/>
    <p:sldId id="287" r:id="rId7"/>
    <p:sldId id="284" r:id="rId8"/>
    <p:sldId id="281" r:id="rId9"/>
    <p:sldId id="290" r:id="rId10"/>
    <p:sldId id="286" r:id="rId11"/>
    <p:sldId id="282" r:id="rId12"/>
    <p:sldId id="283" r:id="rId13"/>
    <p:sldId id="288" r:id="rId14"/>
    <p:sldId id="263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007836"/>
    <a:srgbClr val="3F185B"/>
    <a:srgbClr val="00AA4D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2446" autoAdjust="0"/>
  </p:normalViewPr>
  <p:slideViewPr>
    <p:cSldViewPr snapToGrid="0">
      <p:cViewPr varScale="1">
        <p:scale>
          <a:sx n="91" d="100"/>
          <a:sy n="91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5A03F-EB87-4DBA-BB62-211A93CF94F1}" type="datetimeFigureOut">
              <a:rPr lang="es-MX" smtClean="0"/>
              <a:t>20/08/2023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2E094-FE63-413E-A1A0-CD98543D0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219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E094-FE63-413E-A1A0-CD98543D0B8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43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b="0" i="0" dirty="0" err="1">
                <a:solidFill>
                  <a:srgbClr val="171923"/>
                </a:solidFill>
                <a:effectLst/>
                <a:latin typeface="inter"/>
              </a:rPr>
              <a:t>Html</a:t>
            </a:r>
            <a:r>
              <a:rPr lang="es-ES" b="0" i="0" dirty="0">
                <a:solidFill>
                  <a:srgbClr val="171923"/>
                </a:solidFill>
                <a:effectLst/>
                <a:latin typeface="inter"/>
              </a:rPr>
              <a:t> y </a:t>
            </a:r>
            <a:r>
              <a:rPr lang="es-ES" b="0" i="0" dirty="0" err="1">
                <a:solidFill>
                  <a:srgbClr val="171923"/>
                </a:solidFill>
                <a:effectLst/>
                <a:latin typeface="inter"/>
              </a:rPr>
              <a:t>css</a:t>
            </a:r>
            <a:r>
              <a:rPr lang="es-ES" b="0" i="0" dirty="0">
                <a:solidFill>
                  <a:srgbClr val="171923"/>
                </a:solidFill>
                <a:effectLst/>
                <a:latin typeface="inter"/>
              </a:rPr>
              <a:t> NO son lenguajes de programación porque no permiten usar variables, funciones, ciclos y condicionales, ni clases</a:t>
            </a:r>
            <a:endParaRPr lang="es-MX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666666"/>
              </a:solidFill>
              <a:effectLst/>
              <a:latin typeface="var(--code-font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666666"/>
                </a:solidFill>
                <a:effectLst/>
                <a:latin typeface="var(--code-font)"/>
              </a:rPr>
              <a:t>Lenguaje de marcas de hipertexto 2014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666666"/>
              </a:solidFill>
              <a:effectLst/>
              <a:latin typeface="var(--code-font)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71923"/>
                </a:solidFill>
                <a:effectLst/>
                <a:latin typeface="inter"/>
              </a:rPr>
              <a:t>Hojas de Estilo en Cascada 1998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171923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71923"/>
                </a:solidFill>
                <a:effectLst/>
                <a:latin typeface="inter"/>
              </a:rPr>
              <a:t>JS 1995 &gt; ECMAScript 2021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171923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ECMAScript es el estándar que guía el desarrollo de JavaScript.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Es importante conocer las versiones, comprender las características nuevas y existentes, y considerar la compatibilidad con los navegadores y entornos en los que tu código se ejecutará</a:t>
            </a:r>
            <a:endParaRPr lang="es-MX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E094-FE63-413E-A1A0-CD98543D0B8A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17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666666"/>
                </a:solidFill>
                <a:effectLst/>
                <a:latin typeface="var(--code-font)"/>
              </a:rPr>
              <a:t>Lenguaje de marcas de hipertexto</a:t>
            </a:r>
          </a:p>
          <a:p>
            <a:r>
              <a:rPr lang="es-MX" dirty="0" err="1"/>
              <a:t>Html</a:t>
            </a:r>
            <a:r>
              <a:rPr lang="es-MX" dirty="0"/>
              <a:t> 5 &gt; </a:t>
            </a:r>
            <a:r>
              <a:rPr lang="es-MX" dirty="0" err="1"/>
              <a:t>Html</a:t>
            </a:r>
            <a:r>
              <a:rPr lang="es-MX" dirty="0"/>
              <a:t> 5 no es un </a:t>
            </a:r>
            <a:r>
              <a:rPr lang="es-MX" dirty="0" err="1"/>
              <a:t>contructor</a:t>
            </a:r>
            <a:r>
              <a:rPr lang="es-MX" dirty="0"/>
              <a:t> de sitios web, es un constructor de aplicaciones.</a:t>
            </a:r>
          </a:p>
          <a:p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ya no necesitan utilizar </a:t>
            </a:r>
            <a:r>
              <a:rPr lang="es-MX" b="0" i="0" dirty="0" err="1">
                <a:solidFill>
                  <a:srgbClr val="111111"/>
                </a:solidFill>
                <a:effectLst/>
                <a:latin typeface="Charter"/>
              </a:rPr>
              <a:t>plug-ins</a:t>
            </a:r>
            <a:r>
              <a:rPr lang="es-MX" b="0" i="0" dirty="0">
                <a:solidFill>
                  <a:srgbClr val="111111"/>
                </a:solidFill>
                <a:effectLst/>
                <a:latin typeface="Charter"/>
              </a:rPr>
              <a:t> como</a:t>
            </a:r>
            <a:r>
              <a:rPr lang="es-MX" dirty="0"/>
              <a:t> flash y es menos propenso a ataques.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E094-FE63-413E-A1A0-CD98543D0B8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055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Extension</a:t>
            </a:r>
            <a:r>
              <a:rPr lang="es-MX" dirty="0"/>
              <a:t> </a:t>
            </a:r>
            <a:r>
              <a:rPr lang="es-MX" dirty="0" err="1"/>
              <a:t>emmet</a:t>
            </a:r>
            <a:r>
              <a:rPr lang="es-MX" dirty="0"/>
              <a:t> &gt; guardar archivo como </a:t>
            </a:r>
            <a:r>
              <a:rPr lang="es-MX" dirty="0" err="1"/>
              <a:t>html</a:t>
            </a:r>
            <a:r>
              <a:rPr lang="es-MX" dirty="0"/>
              <a:t> &gt; escribir ! Y pulsar </a:t>
            </a:r>
            <a:r>
              <a:rPr lang="es-MX" dirty="0" err="1"/>
              <a:t>tab</a:t>
            </a:r>
            <a:r>
              <a:rPr lang="es-MX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E094-FE63-413E-A1A0-CD98543D0B8A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74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Javascript</a:t>
            </a:r>
            <a:r>
              <a:rPr lang="es-MX" dirty="0"/>
              <a:t> tiene una API nativa, que permite </a:t>
            </a:r>
            <a:r>
              <a:rPr lang="es-MX" dirty="0" err="1"/>
              <a:t>accesar</a:t>
            </a:r>
            <a:r>
              <a:rPr lang="es-MX" dirty="0"/>
              <a:t> al dom.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E094-FE63-413E-A1A0-CD98543D0B8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39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&lt;</a:t>
            </a:r>
            <a:r>
              <a:rPr lang="es-ES" dirty="0" err="1">
                <a:effectLst/>
              </a:rPr>
              <a:t>ul</a:t>
            </a:r>
            <a:r>
              <a:rPr lang="es-ES" dirty="0">
                <a:effectLst/>
              </a:rPr>
              <a:t>&gt;Establece el contenedor de una lista de elementos donde no importa el orden.</a:t>
            </a:r>
          </a:p>
          <a:p>
            <a:r>
              <a:rPr lang="es-ES" dirty="0">
                <a:effectLst/>
              </a:rPr>
              <a:t>&lt;</a:t>
            </a:r>
            <a:r>
              <a:rPr lang="es-ES" dirty="0" err="1">
                <a:effectLst/>
              </a:rPr>
              <a:t>ol</a:t>
            </a:r>
            <a:r>
              <a:rPr lang="es-ES" dirty="0">
                <a:effectLst/>
              </a:rPr>
              <a:t>&gt;Establece el contenedor de una lista de elementos numerados (con orden).</a:t>
            </a:r>
          </a:p>
          <a:p>
            <a:r>
              <a:rPr lang="es-ES" dirty="0">
                <a:effectLst/>
              </a:rPr>
              <a:t>&lt;</a:t>
            </a:r>
            <a:r>
              <a:rPr lang="es-ES" dirty="0" err="1">
                <a:effectLst/>
              </a:rPr>
              <a:t>li</a:t>
            </a:r>
            <a:r>
              <a:rPr lang="es-ES" dirty="0">
                <a:effectLst/>
              </a:rPr>
              <a:t>&gt;Cada uno de los elementos de cualquiera de las listas anteriores.</a:t>
            </a: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r>
              <a:rPr lang="es-MX" dirty="0"/>
              <a:t>https://platzi.com/blog/etiquetas-html-debes-conocer/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2E094-FE63-413E-A1A0-CD98543D0B8A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6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0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9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9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3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eth-montero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C065D0C-0F49-65D2-0376-3FD7AC5AB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59" b="17138"/>
          <a:stretch/>
        </p:blipFill>
        <p:spPr>
          <a:xfrm>
            <a:off x="20" y="-1"/>
            <a:ext cx="12191979" cy="50631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2806FE-F8D2-7EE8-0577-09541755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s-MX" dirty="0"/>
              <a:t>Introducción A  </a:t>
            </a:r>
            <a:br>
              <a:rPr lang="es-MX" dirty="0"/>
            </a:br>
            <a:r>
              <a:rPr lang="es-MX" dirty="0"/>
              <a:t>HTML, CSS Y 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BBB683-F40F-B6F0-8DE5-287C5001B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s-MX" sz="2000" dirty="0"/>
              <a:t>ING. JANETH MONTERO</a:t>
            </a:r>
          </a:p>
        </p:txBody>
      </p:sp>
    </p:spTree>
    <p:extLst>
      <p:ext uri="{BB962C8B-B14F-4D97-AF65-F5344CB8AC3E}">
        <p14:creationId xmlns:p14="http://schemas.microsoft.com/office/powerpoint/2010/main" val="336186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CC0CDF6-61EE-BC0F-DA8B-6E6C09BB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HTML	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5E5092C-0019-9E1A-1AAF-D67ACC8AB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rgbClr val="00B050"/>
                </a:solidFill>
              </a:rPr>
              <a:t>Estructura de etiquetas </a:t>
            </a:r>
            <a:r>
              <a:rPr lang="es-MX" dirty="0" err="1">
                <a:solidFill>
                  <a:srgbClr val="00B050"/>
                </a:solidFill>
              </a:rPr>
              <a:t>html</a:t>
            </a:r>
            <a:endParaRPr lang="es-MX" dirty="0">
              <a:solidFill>
                <a:srgbClr val="00B050"/>
              </a:solidFill>
            </a:endParaRP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C1C89DC8-9E1E-0F64-4B1E-BA1A90D20B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estructura de las etiquetas HTML tiene el siguiente formato:</a:t>
            </a:r>
            <a:endParaRPr lang="es-MX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76DDA24B-AFFB-9DA8-C326-3D86ECE43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>
                <a:solidFill>
                  <a:srgbClr val="00B050"/>
                </a:solidFill>
              </a:rPr>
              <a:t>Atributos de </a:t>
            </a:r>
            <a:r>
              <a:rPr lang="es-MX" dirty="0" err="1">
                <a:solidFill>
                  <a:srgbClr val="00B050"/>
                </a:solidFill>
              </a:rPr>
              <a:t>css</a:t>
            </a:r>
            <a:endParaRPr lang="es-MX" dirty="0">
              <a:solidFill>
                <a:srgbClr val="00B050"/>
              </a:solidFill>
            </a:endParaRP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06326CC9-DC61-CCFF-DA06-1C326ADB5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550107"/>
          </a:xfrm>
        </p:spPr>
        <p:txBody>
          <a:bodyPr/>
          <a:lstStyle/>
          <a:p>
            <a:r>
              <a:rPr lang="es-MX" dirty="0"/>
              <a:t>Atributo </a:t>
            </a:r>
            <a:r>
              <a:rPr lang="es-MX" dirty="0" err="1"/>
              <a:t>style</a:t>
            </a:r>
            <a:r>
              <a:rPr lang="es-MX" dirty="0"/>
              <a:t>:</a:t>
            </a:r>
          </a:p>
        </p:txBody>
      </p:sp>
      <p:pic>
        <p:nvPicPr>
          <p:cNvPr id="3074" name="Picture 2" descr="Elementos de una etiqueta HTML - Platzi">
            <a:extLst>
              <a:ext uri="{FF2B5EF4-FFF2-40B4-BE49-F238E27FC236}">
                <a16:creationId xmlns:a16="http://schemas.microsoft.com/office/drawing/2014/main" id="{A73D6827-2634-F149-D1B4-5644BBE3D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1" y="3505470"/>
            <a:ext cx="5169719" cy="258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BB78D75-EE31-EE1F-E039-70EB9100E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52" y="3057810"/>
            <a:ext cx="5742307" cy="39440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B4E2742-D03F-1BC1-F781-EACA35C5D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852" y="4905019"/>
            <a:ext cx="5742307" cy="1179284"/>
          </a:xfrm>
          <a:prstGeom prst="rect">
            <a:avLst/>
          </a:prstGeom>
        </p:spPr>
      </p:pic>
      <p:sp>
        <p:nvSpPr>
          <p:cNvPr id="25" name="Marcador de contenido 13">
            <a:extLst>
              <a:ext uri="{FF2B5EF4-FFF2-40B4-BE49-F238E27FC236}">
                <a16:creationId xmlns:a16="http://schemas.microsoft.com/office/drawing/2014/main" id="{00D750C9-4D8F-F94D-1137-DCDAB30F471D}"/>
              </a:ext>
            </a:extLst>
          </p:cNvPr>
          <p:cNvSpPr txBox="1">
            <a:spLocks/>
          </p:cNvSpPr>
          <p:nvPr/>
        </p:nvSpPr>
        <p:spPr>
          <a:xfrm>
            <a:off x="5964985" y="4348832"/>
            <a:ext cx="5183188" cy="55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Atributos identificadores y clases:</a:t>
            </a:r>
          </a:p>
        </p:txBody>
      </p:sp>
    </p:spTree>
    <p:extLst>
      <p:ext uri="{BB962C8B-B14F-4D97-AF65-F5344CB8AC3E}">
        <p14:creationId xmlns:p14="http://schemas.microsoft.com/office/powerpoint/2010/main" val="204170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446D0-6F38-9F33-353E-4C55B804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504497"/>
            <a:ext cx="10625229" cy="818845"/>
          </a:xfrm>
        </p:spPr>
        <p:txBody>
          <a:bodyPr>
            <a:normAutofit/>
          </a:bodyPr>
          <a:lstStyle/>
          <a:p>
            <a:r>
              <a:rPr lang="es-MX" dirty="0"/>
              <a:t>Sintaxis en </a:t>
            </a:r>
            <a:r>
              <a:rPr lang="es-MX" dirty="0" err="1"/>
              <a:t>css</a:t>
            </a:r>
            <a:endParaRPr lang="es-MX" dirty="0"/>
          </a:p>
        </p:txBody>
      </p:sp>
      <p:pic>
        <p:nvPicPr>
          <p:cNvPr id="10" name="Picture 2" descr="Creación de sitios web: CSS - Cascading Style Sheets">
            <a:extLst>
              <a:ext uri="{FF2B5EF4-FFF2-40B4-BE49-F238E27FC236}">
                <a16:creationId xmlns:a16="http://schemas.microsoft.com/office/drawing/2014/main" id="{38E3E3D3-23F2-CA00-57FB-0D6796D82FF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6"/>
          <a:stretch/>
        </p:blipFill>
        <p:spPr bwMode="auto">
          <a:xfrm>
            <a:off x="1059026" y="1828800"/>
            <a:ext cx="10073947" cy="438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10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A5674-58A7-62E5-1842-0C685325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77" y="416473"/>
            <a:ext cx="11130454" cy="729155"/>
          </a:xfrm>
        </p:spPr>
        <p:txBody>
          <a:bodyPr/>
          <a:lstStyle/>
          <a:p>
            <a:r>
              <a:rPr lang="es-MX" dirty="0"/>
              <a:t>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43A73-7E4B-EB25-AA18-CE5036973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76" y="1145628"/>
            <a:ext cx="11130455" cy="4713890"/>
          </a:xfrm>
        </p:spPr>
        <p:txBody>
          <a:bodyPr>
            <a:normAutofit/>
          </a:bodyPr>
          <a:lstStyle/>
          <a:p>
            <a:r>
              <a:rPr lang="es-MX" sz="1800" b="1" dirty="0">
                <a:solidFill>
                  <a:srgbClr val="00B050"/>
                </a:solidFill>
              </a:rPr>
              <a:t>Sintaxis: </a:t>
            </a:r>
            <a:r>
              <a:rPr lang="es-ES" sz="1800" dirty="0"/>
              <a:t>utiliza una sintaxis similar a otros lenguajes de programación, con declaración de variables, condicionales, bucles y funciones. Puede ser embebido en el código HTML mediante etiquetas &lt;script&gt; o en archivos externos que se enlazan con la página.</a:t>
            </a:r>
            <a:endParaRPr lang="es-MX" sz="1800" dirty="0"/>
          </a:p>
          <a:p>
            <a:r>
              <a:rPr lang="es-MX" sz="1800" b="1" dirty="0">
                <a:solidFill>
                  <a:srgbClr val="00B050"/>
                </a:solidFill>
              </a:rPr>
              <a:t>Eventos: </a:t>
            </a:r>
            <a:r>
              <a:rPr lang="es-ES" sz="1800" u="sng" dirty="0"/>
              <a:t>Los eventos son acciones que ocurren en una página </a:t>
            </a:r>
            <a:r>
              <a:rPr lang="es-ES" sz="1800" dirty="0"/>
              <a:t>web, como hacer clic en un botón, mover el mouse o cargar la página. JS permite detectar estos eventos y responder a ellos. Se pueden asignar </a:t>
            </a:r>
            <a:r>
              <a:rPr lang="es-ES" sz="1800" b="1" u="sng" dirty="0"/>
              <a:t>controladores de eventos </a:t>
            </a:r>
            <a:r>
              <a:rPr lang="es-ES" sz="1800" dirty="0"/>
              <a:t>a elementos HTML </a:t>
            </a:r>
            <a:r>
              <a:rPr lang="es-ES" sz="1800" b="1" u="sng" dirty="0"/>
              <a:t>para que se ejecute una función</a:t>
            </a:r>
            <a:r>
              <a:rPr lang="es-ES" sz="1800" dirty="0"/>
              <a:t> de JavaScript cuando ocurra un evento específico. </a:t>
            </a:r>
          </a:p>
          <a:p>
            <a:r>
              <a:rPr lang="es-MX" sz="1800" b="1" dirty="0">
                <a:solidFill>
                  <a:srgbClr val="00B050"/>
                </a:solidFill>
              </a:rPr>
              <a:t>Manipulación del DOM: </a:t>
            </a:r>
            <a:r>
              <a:rPr lang="es-ES" sz="1800" dirty="0"/>
              <a:t>se puede acceder y manipular los elementos del DOM para cambiar contenido, estilos y comportamiento de la página en respuesta a eventos o acciones del usuario.</a:t>
            </a:r>
            <a:endParaRPr lang="es-MX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C572EB-63BA-D15D-A1DA-84505278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90" y="4426530"/>
            <a:ext cx="4695661" cy="20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0670-F64E-D8C6-7F46-BEF0D49F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6ECBF-0C7D-BC40-2CBB-9B6211C3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HTML: Crea la estructura de la página y define los elementos. ¿QUÉ ES?</a:t>
            </a:r>
          </a:p>
          <a:p>
            <a:r>
              <a:rPr lang="es-ES" dirty="0"/>
              <a:t>CSS: Agrega estilo y diseño visual a los elementos. ¿CÓMO ES?</a:t>
            </a:r>
          </a:p>
          <a:p>
            <a:r>
              <a:rPr lang="es-ES" dirty="0"/>
              <a:t>JavaScript: Manipula el DOM para agregar interactividad y dinamismo. ¿QUÉ HACE?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49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56E2E-3ACF-98CC-50BB-4177B1B8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¡Gracias!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827096-4DFC-CD0A-ABCB-8456E7F2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299"/>
            <a:ext cx="7696200" cy="1305791"/>
          </a:xfrm>
        </p:spPr>
        <p:txBody>
          <a:bodyPr>
            <a:normAutofit fontScale="92500" lnSpcReduction="10000"/>
          </a:bodyPr>
          <a:lstStyle/>
          <a:p>
            <a:r>
              <a:rPr lang="es-MX" b="1" u="sng" dirty="0"/>
              <a:t>CONTACTO:</a:t>
            </a:r>
          </a:p>
          <a:p>
            <a:r>
              <a:rPr lang="es-MX" dirty="0"/>
              <a:t>JANETH MONTERO</a:t>
            </a:r>
          </a:p>
          <a:p>
            <a:r>
              <a:rPr lang="es-MX" dirty="0"/>
              <a:t>GITHUB - </a:t>
            </a:r>
            <a:r>
              <a:rPr lang="es-MX" dirty="0">
                <a:hlinkClick r:id="rId2"/>
              </a:rPr>
              <a:t>https://github.com/janeth-montero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47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5D4E-DBDE-5934-8D65-D6ED45EE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419350"/>
            <a:ext cx="7696200" cy="2743200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necesitamos SABER para iniciar?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E3E474-8ECA-20E8-33FD-A573F931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467350"/>
            <a:ext cx="7696200" cy="87630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2B4298-F0DA-0EB5-5976-22514631D99F}"/>
              </a:ext>
            </a:extLst>
          </p:cNvPr>
          <p:cNvSpPr txBox="1">
            <a:spLocks/>
          </p:cNvSpPr>
          <p:nvPr/>
        </p:nvSpPr>
        <p:spPr>
          <a:xfrm>
            <a:off x="9244584" y="1172857"/>
            <a:ext cx="2865119" cy="2109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1800" i="1" dirty="0">
              <a:solidFill>
                <a:srgbClr val="3F18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24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6E6EDD-3C29-D2CE-F40E-0281AAFF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29" y="466627"/>
            <a:ext cx="10972800" cy="719187"/>
          </a:xfrm>
        </p:spPr>
        <p:txBody>
          <a:bodyPr>
            <a:normAutofit/>
          </a:bodyPr>
          <a:lstStyle/>
          <a:p>
            <a:r>
              <a:rPr lang="es-ES" dirty="0"/>
              <a:t>Los tres lenguajes fundamentales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381CC09-5D10-A6A2-6235-DEA07AE5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29" y="1524000"/>
            <a:ext cx="11117342" cy="50134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b="1" dirty="0">
                <a:solidFill>
                  <a:srgbClr val="00B050"/>
                </a:solidFill>
              </a:rPr>
              <a:t>HTML (</a:t>
            </a:r>
            <a:r>
              <a:rPr lang="es-ES" b="1" dirty="0" err="1">
                <a:solidFill>
                  <a:srgbClr val="00B050"/>
                </a:solidFill>
              </a:rPr>
              <a:t>HyperText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Markup</a:t>
            </a:r>
            <a:r>
              <a:rPr lang="es-ES" b="1" dirty="0">
                <a:solidFill>
                  <a:srgbClr val="00B050"/>
                </a:solidFill>
              </a:rPr>
              <a:t> </a:t>
            </a:r>
            <a:r>
              <a:rPr lang="es-ES" b="1" dirty="0" err="1">
                <a:solidFill>
                  <a:srgbClr val="00B050"/>
                </a:solidFill>
              </a:rPr>
              <a:t>Language</a:t>
            </a:r>
            <a:r>
              <a:rPr lang="es-ES" b="1" dirty="0">
                <a:solidFill>
                  <a:srgbClr val="00B050"/>
                </a:solidFill>
              </a:rPr>
              <a:t>): </a:t>
            </a:r>
            <a:r>
              <a:rPr lang="es-ES" dirty="0"/>
              <a:t>Es el lenguaje de marcado utilizado para estructurar el contenido de una página. Se utiliza para definir los elementos de la página, como encabezados, párrafos, imágenes y enlaces. Construye la estructura y el esqueleto de la página.</a:t>
            </a:r>
          </a:p>
          <a:p>
            <a:pPr marL="457200" indent="-457200">
              <a:buFont typeface="+mj-lt"/>
              <a:buAutoNum type="arabicPeriod"/>
            </a:pPr>
            <a:r>
              <a:rPr lang="es-ES" b="1" dirty="0">
                <a:solidFill>
                  <a:srgbClr val="00B050"/>
                </a:solidFill>
              </a:rPr>
              <a:t>CSS (</a:t>
            </a:r>
            <a:r>
              <a:rPr lang="es-ES" b="1" dirty="0" err="1">
                <a:solidFill>
                  <a:srgbClr val="00B050"/>
                </a:solidFill>
              </a:rPr>
              <a:t>Cascading</a:t>
            </a:r>
            <a:r>
              <a:rPr lang="es-ES" b="1" dirty="0">
                <a:solidFill>
                  <a:srgbClr val="00B050"/>
                </a:solidFill>
              </a:rPr>
              <a:t> Style </a:t>
            </a:r>
            <a:r>
              <a:rPr lang="es-ES" b="1" dirty="0" err="1">
                <a:solidFill>
                  <a:srgbClr val="00B050"/>
                </a:solidFill>
              </a:rPr>
              <a:t>Sheets</a:t>
            </a:r>
            <a:r>
              <a:rPr lang="es-ES" b="1" dirty="0">
                <a:solidFill>
                  <a:srgbClr val="00B050"/>
                </a:solidFill>
              </a:rPr>
              <a:t>): </a:t>
            </a:r>
            <a:r>
              <a:rPr lang="es-ES" dirty="0"/>
              <a:t>Es el lenguaje utilizado para dar estilo y diseño a la página web. Permite controlar colores, tipografías, espacios, diseños y otros aspectos visuales. Ayuda a que los sitios web luzcan atractivos y coherentes.</a:t>
            </a:r>
          </a:p>
          <a:p>
            <a:pPr marL="457200" indent="-457200">
              <a:buFont typeface="+mj-lt"/>
              <a:buAutoNum type="arabicPeriod"/>
            </a:pPr>
            <a:r>
              <a:rPr lang="es-ES" b="1" dirty="0">
                <a:solidFill>
                  <a:srgbClr val="00B050"/>
                </a:solidFill>
              </a:rPr>
              <a:t>JAVASCRIPT: </a:t>
            </a:r>
            <a:r>
              <a:rPr lang="es-ES" dirty="0"/>
              <a:t>Es un lenguaje de programación que permite agregar interactividad y dinamismo a las páginas web, con JavaScript se pueden:</a:t>
            </a:r>
          </a:p>
          <a:p>
            <a:pPr lvl="1"/>
            <a:r>
              <a:rPr lang="es-ES" dirty="0"/>
              <a:t>Crear efectos visuales.</a:t>
            </a:r>
          </a:p>
          <a:p>
            <a:pPr lvl="1"/>
            <a:r>
              <a:rPr lang="es-ES" dirty="0"/>
              <a:t>Manipular el DOM para cambiar, agregar o eliminar elementos y responder a eventos del usuario.</a:t>
            </a:r>
          </a:p>
          <a:p>
            <a:pPr lvl="1"/>
            <a:r>
              <a:rPr lang="es-ES" dirty="0"/>
              <a:t>Realizar operaciones más complejas, como enviar datos a un servidor.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907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3C5C2-42F0-A237-B461-41A8E2AC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10625229" cy="813238"/>
          </a:xfrm>
        </p:spPr>
        <p:txBody>
          <a:bodyPr/>
          <a:lstStyle/>
          <a:p>
            <a:r>
              <a:rPr lang="es-MX" dirty="0"/>
              <a:t>HTML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539A7-8B76-C271-48C4-D31DCD86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650123"/>
            <a:ext cx="10620855" cy="4560175"/>
          </a:xfrm>
        </p:spPr>
        <p:txBody>
          <a:bodyPr>
            <a:normAutofit/>
          </a:bodyPr>
          <a:lstStyle/>
          <a:p>
            <a:r>
              <a:rPr lang="es-ES" dirty="0"/>
              <a:t>HTML 5 es la última versión del estándar HTML</a:t>
            </a:r>
          </a:p>
          <a:p>
            <a:r>
              <a:rPr lang="es-ES" dirty="0"/>
              <a:t>No es un constructor de sitios web, es un constructor de aplicaciones.</a:t>
            </a:r>
          </a:p>
          <a:p>
            <a:r>
              <a:rPr lang="es-MX" dirty="0"/>
              <a:t>Mejor rendimiento y soporte móvil.</a:t>
            </a:r>
          </a:p>
          <a:p>
            <a:r>
              <a:rPr lang="es-ES" dirty="0"/>
              <a:t>Posibilidad de añadir archivos multimedia a la web de forma nativa (videos, audios).</a:t>
            </a:r>
            <a:endParaRPr lang="es-MX" dirty="0"/>
          </a:p>
          <a:p>
            <a:r>
              <a:rPr lang="es-MX" dirty="0"/>
              <a:t>Mejores controles de formularios.</a:t>
            </a:r>
          </a:p>
          <a:p>
            <a:r>
              <a:rPr lang="es-MX" dirty="0"/>
              <a:t>Almacenamiento en la web &gt; </a:t>
            </a:r>
            <a:r>
              <a:rPr lang="es-MX" dirty="0" err="1"/>
              <a:t>localstorage</a:t>
            </a:r>
            <a:r>
              <a:rPr lang="es-MX" dirty="0"/>
              <a:t>.</a:t>
            </a:r>
          </a:p>
          <a:p>
            <a:r>
              <a:rPr lang="es-MX" dirty="0"/>
              <a:t>Creación de animaciones, aplicaciones y videojuegos.</a:t>
            </a:r>
          </a:p>
          <a:p>
            <a:r>
              <a:rPr lang="es-MX" dirty="0"/>
              <a:t>Opciones de geolocalización &gt; opciones de idiomas.</a:t>
            </a:r>
          </a:p>
          <a:p>
            <a:endParaRPr lang="es-MX" dirty="0"/>
          </a:p>
          <a:p>
            <a:endParaRPr lang="es-ES" dirty="0"/>
          </a:p>
          <a:p>
            <a:endParaRPr lang="es-MX" dirty="0"/>
          </a:p>
        </p:txBody>
      </p:sp>
      <p:pic>
        <p:nvPicPr>
          <p:cNvPr id="5122" name="Picture 2" descr="HTML5 - Wikipedia, la enciclopedia libre">
            <a:extLst>
              <a:ext uri="{FF2B5EF4-FFF2-40B4-BE49-F238E27FC236}">
                <a16:creationId xmlns:a16="http://schemas.microsoft.com/office/drawing/2014/main" id="{E433B0BA-1A1D-F9D1-19C2-E963E546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84" y="6477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F7EA-4043-D9D8-4D83-03BE98CC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493986"/>
            <a:ext cx="10625229" cy="803387"/>
          </a:xfrm>
        </p:spPr>
        <p:txBody>
          <a:bodyPr>
            <a:normAutofit/>
          </a:bodyPr>
          <a:lstStyle/>
          <a:p>
            <a:r>
              <a:rPr lang="es-ES" dirty="0"/>
              <a:t>Inicialización de una página web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A2F468-E642-9F6B-2019-5258F7E1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97" y="1504950"/>
            <a:ext cx="10620855" cy="3848100"/>
          </a:xfrm>
        </p:spPr>
        <p:txBody>
          <a:bodyPr/>
          <a:lstStyle/>
          <a:p>
            <a:r>
              <a:rPr lang="es-MX" dirty="0"/>
              <a:t>El punto de entrada es un archivo HTML, </a:t>
            </a:r>
            <a:r>
              <a:rPr lang="es-ES" dirty="0"/>
              <a:t>que define la estructura del contenido de la página. </a:t>
            </a:r>
            <a:endParaRPr lang="es-MX" dirty="0"/>
          </a:p>
          <a:p>
            <a:r>
              <a:rPr lang="es-MX" dirty="0"/>
              <a:t>En este </a:t>
            </a:r>
            <a:r>
              <a:rPr lang="es-MX" dirty="0" err="1"/>
              <a:t>html</a:t>
            </a:r>
            <a:r>
              <a:rPr lang="es-MX" dirty="0"/>
              <a:t> se pueden utilizar etiquetas para enlazar con otros documentos externos, por ejemplo: para cargar estilos (.</a:t>
            </a:r>
            <a:r>
              <a:rPr lang="es-MX" dirty="0" err="1"/>
              <a:t>css</a:t>
            </a:r>
            <a:r>
              <a:rPr lang="es-MX" dirty="0"/>
              <a:t>) y archivos </a:t>
            </a:r>
            <a:r>
              <a:rPr lang="es-MX" dirty="0" err="1"/>
              <a:t>javascript</a:t>
            </a:r>
            <a:r>
              <a:rPr lang="es-MX" dirty="0"/>
              <a:t> (.</a:t>
            </a:r>
            <a:r>
              <a:rPr lang="es-MX" dirty="0" err="1"/>
              <a:t>js</a:t>
            </a:r>
            <a:r>
              <a:rPr lang="es-MX" dirty="0"/>
              <a:t>).</a:t>
            </a:r>
          </a:p>
        </p:txBody>
      </p:sp>
      <p:pic>
        <p:nvPicPr>
          <p:cNvPr id="1030" name="Picture 6" descr="Informática – Conocimientos básicos de HTML 01 | Ney">
            <a:extLst>
              <a:ext uri="{FF2B5EF4-FFF2-40B4-BE49-F238E27FC236}">
                <a16:creationId xmlns:a16="http://schemas.microsoft.com/office/drawing/2014/main" id="{B1C701BF-0B76-6034-0B70-D9BA81110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673" y="3205655"/>
            <a:ext cx="4820653" cy="315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43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3F0EE-84B8-A508-55C7-CECE4497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565588"/>
            <a:ext cx="10625229" cy="697624"/>
          </a:xfrm>
        </p:spPr>
        <p:txBody>
          <a:bodyPr/>
          <a:lstStyle/>
          <a:p>
            <a:r>
              <a:rPr lang="es-MX" dirty="0"/>
              <a:t> DOM (</a:t>
            </a:r>
            <a:r>
              <a:rPr lang="es-MX" dirty="0" err="1"/>
              <a:t>Document</a:t>
            </a:r>
            <a:r>
              <a:rPr lang="es-MX" dirty="0"/>
              <a:t>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2EF720-B741-C7A1-D654-EB6FB0B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397876"/>
            <a:ext cx="10620855" cy="4545724"/>
          </a:xfrm>
        </p:spPr>
        <p:txBody>
          <a:bodyPr/>
          <a:lstStyle/>
          <a:p>
            <a:r>
              <a:rPr lang="es-ES" dirty="0"/>
              <a:t>El DOM es una representación estructurada en forma de árbol de todos los elementos y sus propiedades en una página web. </a:t>
            </a:r>
          </a:p>
          <a:p>
            <a:r>
              <a:rPr lang="es-ES" dirty="0"/>
              <a:t>Básicamente, es la forma en que el navegador interpreta y organiza el contenido de una página HTML para que pueda ser manipulado con JavaScript.</a:t>
            </a:r>
            <a:endParaRPr lang="es-MX" dirty="0"/>
          </a:p>
        </p:txBody>
      </p:sp>
      <p:pic>
        <p:nvPicPr>
          <p:cNvPr id="2050" name="Picture 2" descr="Qué es el DOM? - Javascript en español - Lenguaje JS">
            <a:extLst>
              <a:ext uri="{FF2B5EF4-FFF2-40B4-BE49-F238E27FC236}">
                <a16:creationId xmlns:a16="http://schemas.microsoft.com/office/drawing/2014/main" id="{ECDE1477-EA7C-2D37-13B1-1C8D5389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31" y="3272360"/>
            <a:ext cx="6947338" cy="288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40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5D4E-DBDE-5934-8D65-D6ED45EE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419350"/>
            <a:ext cx="7696200" cy="2743200"/>
          </a:xfrm>
        </p:spPr>
        <p:txBody>
          <a:bodyPr>
            <a:normAutofit/>
          </a:bodyPr>
          <a:lstStyle/>
          <a:p>
            <a:r>
              <a:rPr lang="es-ES" dirty="0"/>
              <a:t>Conceptos básicos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E3E474-8ECA-20E8-33FD-A573F931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467350"/>
            <a:ext cx="7696200" cy="876300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2B4298-F0DA-0EB5-5976-22514631D99F}"/>
              </a:ext>
            </a:extLst>
          </p:cNvPr>
          <p:cNvSpPr txBox="1">
            <a:spLocks/>
          </p:cNvSpPr>
          <p:nvPr/>
        </p:nvSpPr>
        <p:spPr>
          <a:xfrm>
            <a:off x="9244584" y="1172857"/>
            <a:ext cx="2865119" cy="2109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sz="1800" i="1" dirty="0">
              <a:solidFill>
                <a:srgbClr val="3F18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1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295CB-A9E1-9563-3CF9-33F154F2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771198"/>
          </a:xfrm>
        </p:spPr>
        <p:txBody>
          <a:bodyPr/>
          <a:lstStyle/>
          <a:p>
            <a:r>
              <a:rPr lang="es-MX" dirty="0" err="1"/>
              <a:t>html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D9D5AF-9CA8-3559-1360-70C1EE82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418898"/>
            <a:ext cx="5157787" cy="675641"/>
          </a:xfrm>
        </p:spPr>
        <p:txBody>
          <a:bodyPr/>
          <a:lstStyle/>
          <a:p>
            <a:r>
              <a:rPr lang="es-MX" dirty="0">
                <a:solidFill>
                  <a:srgbClr val="00B050"/>
                </a:solidFill>
              </a:rPr>
              <a:t>semántica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32148-F871-1EB2-C271-36A57C6A7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100254"/>
            <a:ext cx="5157787" cy="424799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refiere a darle significado y contexto a los elementos y etiquetas utilizados en la estructura de una página web. </a:t>
            </a:r>
          </a:p>
          <a:p>
            <a:r>
              <a:rPr lang="es-ES" dirty="0"/>
              <a:t>Esto mejora la accesibilidad, el SEO y la comprensión del código.</a:t>
            </a:r>
          </a:p>
          <a:p>
            <a:r>
              <a:rPr lang="es-ES" dirty="0"/>
              <a:t>Por ejemplo, en lugar de usar una etiqueta </a:t>
            </a:r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s-ES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div</a:t>
            </a:r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dirty="0" err="1"/>
              <a:t>utlizar</a:t>
            </a:r>
            <a:r>
              <a:rPr lang="es-ES" dirty="0"/>
              <a:t> elementos semánticos como </a:t>
            </a:r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s-ES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header</a:t>
            </a:r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s-ES" dirty="0"/>
              <a:t>, </a:t>
            </a:r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s-ES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nav</a:t>
            </a:r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s-ES" dirty="0"/>
              <a:t>, </a:t>
            </a:r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s-ES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s-ES" dirty="0"/>
              <a:t>y </a:t>
            </a:r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s-ES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footer</a:t>
            </a:r>
            <a:r>
              <a:rPr lang="es-E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lang="es-MX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DA228C-0BC3-A44A-E4DA-5BB20FEC6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418898"/>
            <a:ext cx="5183188" cy="675641"/>
          </a:xfrm>
        </p:spPr>
        <p:txBody>
          <a:bodyPr/>
          <a:lstStyle/>
          <a:p>
            <a:r>
              <a:rPr lang="es-MX" dirty="0">
                <a:solidFill>
                  <a:srgbClr val="00B050"/>
                </a:solidFill>
              </a:rPr>
              <a:t>etiquetas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3BBCAA-6BE4-0474-0F24-CEC2B0BF6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100254"/>
            <a:ext cx="5183188" cy="4247994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Agrupación: </a:t>
            </a:r>
            <a:r>
              <a:rPr lang="es-MX" dirty="0"/>
              <a:t>&lt;</a:t>
            </a:r>
            <a:r>
              <a:rPr lang="es-MX" dirty="0" err="1"/>
              <a:t>div</a:t>
            </a:r>
            <a:r>
              <a:rPr lang="es-MX" dirty="0"/>
              <a:t>&gt; &lt;p&gt; &lt;</a:t>
            </a:r>
            <a:r>
              <a:rPr lang="es-MX" dirty="0" err="1"/>
              <a:t>nav</a:t>
            </a:r>
            <a:r>
              <a:rPr lang="es-MX" dirty="0"/>
              <a:t>&gt; &lt;</a:t>
            </a:r>
            <a:r>
              <a:rPr lang="es-MX" dirty="0" err="1"/>
              <a:t>ul</a:t>
            </a:r>
            <a:r>
              <a:rPr lang="es-MX" dirty="0"/>
              <a:t>&gt; &lt;</a:t>
            </a:r>
            <a:r>
              <a:rPr lang="es-MX" dirty="0" err="1"/>
              <a:t>li</a:t>
            </a:r>
            <a:r>
              <a:rPr lang="es-MX" dirty="0"/>
              <a:t>&gt; &lt;</a:t>
            </a:r>
            <a:r>
              <a:rPr lang="es-MX" dirty="0" err="1"/>
              <a:t>ol</a:t>
            </a:r>
            <a:r>
              <a:rPr lang="es-MX" dirty="0"/>
              <a:t>&gt; &lt;pre&gt; &lt;figure&gt; &lt;</a:t>
            </a:r>
            <a:r>
              <a:rPr lang="es-MX" dirty="0" err="1"/>
              <a:t>header</a:t>
            </a:r>
            <a:r>
              <a:rPr lang="es-MX" dirty="0"/>
              <a:t>&gt; &lt;</a:t>
            </a:r>
            <a:r>
              <a:rPr lang="es-MX" dirty="0" err="1"/>
              <a:t>footer</a:t>
            </a:r>
            <a:r>
              <a:rPr lang="es-MX" dirty="0"/>
              <a:t>&gt;</a:t>
            </a:r>
          </a:p>
          <a:p>
            <a:r>
              <a:rPr lang="es-MX" b="1" dirty="0"/>
              <a:t>Texto: </a:t>
            </a:r>
            <a:r>
              <a:rPr lang="es-MX" dirty="0"/>
              <a:t>&lt;p&gt; &lt;h1&gt;…&lt;h6&gt; &lt;a&gt; &lt;</a:t>
            </a:r>
            <a:r>
              <a:rPr lang="es-MX" dirty="0" err="1"/>
              <a:t>strong</a:t>
            </a:r>
            <a:r>
              <a:rPr lang="es-MX" dirty="0"/>
              <a:t>&gt; &lt;</a:t>
            </a:r>
            <a:r>
              <a:rPr lang="es-MX" dirty="0" err="1"/>
              <a:t>span</a:t>
            </a:r>
            <a:r>
              <a:rPr lang="es-MX" dirty="0"/>
              <a:t>&gt; &lt;</a:t>
            </a:r>
            <a:r>
              <a:rPr lang="es-MX" dirty="0" err="1"/>
              <a:t>br</a:t>
            </a:r>
            <a:r>
              <a:rPr lang="es-MX" dirty="0"/>
              <a:t>&gt; &lt;</a:t>
            </a:r>
            <a:r>
              <a:rPr lang="es-MX" dirty="0" err="1"/>
              <a:t>blockquite</a:t>
            </a:r>
            <a:r>
              <a:rPr lang="es-MX" dirty="0"/>
              <a:t>&gt;</a:t>
            </a:r>
          </a:p>
          <a:p>
            <a:r>
              <a:rPr lang="es-MX" b="1" dirty="0"/>
              <a:t>Semánticas: </a:t>
            </a:r>
            <a:r>
              <a:rPr lang="es-MX" dirty="0"/>
              <a:t>&lt;</a:t>
            </a:r>
            <a:r>
              <a:rPr lang="es-MX" dirty="0" err="1"/>
              <a:t>article</a:t>
            </a:r>
            <a:r>
              <a:rPr lang="es-MX" dirty="0"/>
              <a:t>&gt; &lt;aside&gt; &lt;</a:t>
            </a:r>
            <a:r>
              <a:rPr lang="es-MX" dirty="0" err="1"/>
              <a:t>details</a:t>
            </a:r>
            <a:r>
              <a:rPr lang="es-MX" dirty="0"/>
              <a:t>&gt; &lt;</a:t>
            </a:r>
            <a:r>
              <a:rPr lang="es-MX" dirty="0" err="1"/>
              <a:t>figcaption</a:t>
            </a:r>
            <a:r>
              <a:rPr lang="es-MX" dirty="0"/>
              <a:t>&gt; &lt;figure&gt; &lt;</a:t>
            </a:r>
            <a:r>
              <a:rPr lang="es-MX" dirty="0" err="1"/>
              <a:t>footer</a:t>
            </a:r>
            <a:r>
              <a:rPr lang="es-MX" dirty="0"/>
              <a:t>&gt; &lt;</a:t>
            </a:r>
            <a:r>
              <a:rPr lang="es-MX" dirty="0" err="1"/>
              <a:t>header</a:t>
            </a:r>
            <a:r>
              <a:rPr lang="es-MX" dirty="0"/>
              <a:t>&gt; &lt;</a:t>
            </a:r>
            <a:r>
              <a:rPr lang="es-MX" dirty="0" err="1"/>
              <a:t>main</a:t>
            </a:r>
            <a:r>
              <a:rPr lang="es-MX" dirty="0"/>
              <a:t>&gt;</a:t>
            </a:r>
          </a:p>
          <a:p>
            <a:r>
              <a:rPr lang="es-MX" b="1" dirty="0"/>
              <a:t>Multimedia: </a:t>
            </a:r>
            <a:r>
              <a:rPr lang="es-MX" dirty="0"/>
              <a:t>&lt;</a:t>
            </a:r>
            <a:r>
              <a:rPr lang="es-MX" dirty="0" err="1"/>
              <a:t>img</a:t>
            </a:r>
            <a:r>
              <a:rPr lang="es-MX" dirty="0"/>
              <a:t>&gt; &lt;video&gt; &lt;</a:t>
            </a:r>
            <a:r>
              <a:rPr lang="es-MX" dirty="0" err="1"/>
              <a:t>iframe</a:t>
            </a:r>
            <a:r>
              <a:rPr lang="es-MX" dirty="0"/>
              <a:t>&gt; &lt;audio&gt;</a:t>
            </a:r>
          </a:p>
          <a:p>
            <a:r>
              <a:rPr lang="es-MX" dirty="0"/>
              <a:t>Tablas: &lt;table&gt; &lt;</a:t>
            </a:r>
            <a:r>
              <a:rPr lang="es-MX" dirty="0" err="1"/>
              <a:t>tr</a:t>
            </a:r>
            <a:r>
              <a:rPr lang="es-MX" dirty="0"/>
              <a:t>&gt; &lt;</a:t>
            </a:r>
            <a:r>
              <a:rPr lang="es-MX" dirty="0" err="1"/>
              <a:t>td</a:t>
            </a:r>
            <a:r>
              <a:rPr lang="es-MX" dirty="0"/>
              <a:t>&gt; &lt;</a:t>
            </a:r>
            <a:r>
              <a:rPr lang="es-MX" dirty="0" err="1"/>
              <a:t>th</a:t>
            </a:r>
            <a:r>
              <a:rPr lang="es-MX" dirty="0"/>
              <a:t>&gt; &lt;col&gt;</a:t>
            </a:r>
          </a:p>
          <a:p>
            <a:r>
              <a:rPr lang="es-MX" dirty="0"/>
              <a:t>Formularios: &lt;</a:t>
            </a:r>
            <a:r>
              <a:rPr lang="es-MX" dirty="0" err="1"/>
              <a:t>form</a:t>
            </a:r>
            <a:r>
              <a:rPr lang="es-MX" dirty="0"/>
              <a:t>&gt; &lt;input&gt; &lt;</a:t>
            </a:r>
            <a:r>
              <a:rPr lang="es-MX" dirty="0" err="1"/>
              <a:t>label</a:t>
            </a:r>
            <a:r>
              <a:rPr lang="es-MX" dirty="0"/>
              <a:t>&gt; &lt;</a:t>
            </a:r>
            <a:r>
              <a:rPr lang="es-MX" dirty="0" err="1"/>
              <a:t>textarea</a:t>
            </a:r>
            <a:r>
              <a:rPr lang="es-MX" dirty="0"/>
              <a:t>&gt; &lt;</a:t>
            </a:r>
            <a:r>
              <a:rPr lang="es-MX" dirty="0" err="1"/>
              <a:t>button</a:t>
            </a:r>
            <a:r>
              <a:rPr lang="es-MX" dirty="0"/>
              <a:t>&gt;</a:t>
            </a:r>
          </a:p>
        </p:txBody>
      </p:sp>
      <p:pic>
        <p:nvPicPr>
          <p:cNvPr id="9218" name="Picture 2" descr="Importancia de las etiquetas HTML para el SEO">
            <a:extLst>
              <a:ext uri="{FF2B5EF4-FFF2-40B4-BE49-F238E27FC236}">
                <a16:creationId xmlns:a16="http://schemas.microsoft.com/office/drawing/2014/main" id="{9EC97B4B-3D9F-A6B2-9F36-77334881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972" y="282580"/>
            <a:ext cx="2118628" cy="13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81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C07A5A4-E8F0-BE77-A582-017F176D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81" y="469025"/>
            <a:ext cx="10625229" cy="739666"/>
          </a:xfrm>
        </p:spPr>
        <p:txBody>
          <a:bodyPr/>
          <a:lstStyle/>
          <a:p>
            <a:r>
              <a:rPr lang="es-MX" dirty="0"/>
              <a:t>HTML semántico</a:t>
            </a:r>
          </a:p>
        </p:txBody>
      </p:sp>
      <p:pic>
        <p:nvPicPr>
          <p:cNvPr id="4098" name="Picture 2" descr="HTML Semántico: Guía Avanzada Para Implementarlo">
            <a:extLst>
              <a:ext uri="{FF2B5EF4-FFF2-40B4-BE49-F238E27FC236}">
                <a16:creationId xmlns:a16="http://schemas.microsoft.com/office/drawing/2014/main" id="{55219EFA-6F45-7CB6-19D7-D8A596E8E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83" b="8352"/>
          <a:stretch/>
        </p:blipFill>
        <p:spPr bwMode="auto">
          <a:xfrm>
            <a:off x="2893109" y="1481958"/>
            <a:ext cx="6405781" cy="507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2059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1000</Words>
  <Application>Microsoft Office PowerPoint</Application>
  <PresentationFormat>Panorámica</PresentationFormat>
  <Paragraphs>87</Paragraphs>
  <Slides>14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Charter</vt:lpstr>
      <vt:lpstr>Grandview</vt:lpstr>
      <vt:lpstr>Grandview Display</vt:lpstr>
      <vt:lpstr>inter</vt:lpstr>
      <vt:lpstr>Söhne</vt:lpstr>
      <vt:lpstr>var(--code-font)</vt:lpstr>
      <vt:lpstr>CitationVTI</vt:lpstr>
      <vt:lpstr>Introducción A   HTML, CSS Y JAVASCRIPT</vt:lpstr>
      <vt:lpstr>¿Qué necesitamos SABER para iniciar?</vt:lpstr>
      <vt:lpstr>Los tres lenguajes fundamentales</vt:lpstr>
      <vt:lpstr>HTML 5</vt:lpstr>
      <vt:lpstr>Inicialización de una página web</vt:lpstr>
      <vt:lpstr> DOM (Document Object Model)</vt:lpstr>
      <vt:lpstr>Conceptos básicos</vt:lpstr>
      <vt:lpstr>html</vt:lpstr>
      <vt:lpstr>HTML semántico</vt:lpstr>
      <vt:lpstr>HTML </vt:lpstr>
      <vt:lpstr>Sintaxis en css</vt:lpstr>
      <vt:lpstr>JavaScript</vt:lpstr>
      <vt:lpstr>En resumen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FRONTEND</dc:title>
  <dc:creator>Janeth Montero</dc:creator>
  <cp:lastModifiedBy>Janeth Montero</cp:lastModifiedBy>
  <cp:revision>29</cp:revision>
  <dcterms:created xsi:type="dcterms:W3CDTF">2023-08-05T02:28:44Z</dcterms:created>
  <dcterms:modified xsi:type="dcterms:W3CDTF">2023-08-21T06:11:49Z</dcterms:modified>
</cp:coreProperties>
</file>