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88" r:id="rId5"/>
  </p:sldMasterIdLst>
  <p:notesMasterIdLst>
    <p:notesMasterId r:id="rId39"/>
  </p:notesMasterIdLst>
  <p:handoutMasterIdLst>
    <p:handoutMasterId r:id="rId40"/>
  </p:handoutMasterIdLst>
  <p:sldIdLst>
    <p:sldId id="257" r:id="rId6"/>
    <p:sldId id="303" r:id="rId7"/>
    <p:sldId id="264" r:id="rId8"/>
    <p:sldId id="259" r:id="rId9"/>
    <p:sldId id="306" r:id="rId10"/>
    <p:sldId id="304" r:id="rId11"/>
    <p:sldId id="319" r:id="rId12"/>
    <p:sldId id="305" r:id="rId13"/>
    <p:sldId id="307" r:id="rId14"/>
    <p:sldId id="308" r:id="rId15"/>
    <p:sldId id="310" r:id="rId16"/>
    <p:sldId id="309" r:id="rId17"/>
    <p:sldId id="320" r:id="rId18"/>
    <p:sldId id="311" r:id="rId19"/>
    <p:sldId id="312" r:id="rId20"/>
    <p:sldId id="321" r:id="rId21"/>
    <p:sldId id="313" r:id="rId22"/>
    <p:sldId id="315" r:id="rId23"/>
    <p:sldId id="317" r:id="rId24"/>
    <p:sldId id="314" r:id="rId25"/>
    <p:sldId id="322" r:id="rId26"/>
    <p:sldId id="318" r:id="rId27"/>
    <p:sldId id="328" r:id="rId28"/>
    <p:sldId id="329" r:id="rId29"/>
    <p:sldId id="330" r:id="rId30"/>
    <p:sldId id="336" r:id="rId31"/>
    <p:sldId id="343" r:id="rId32"/>
    <p:sldId id="332" r:id="rId33"/>
    <p:sldId id="333" r:id="rId34"/>
    <p:sldId id="265" r:id="rId35"/>
    <p:sldId id="266" r:id="rId36"/>
    <p:sldId id="267" r:id="rId37"/>
    <p:sldId id="340" r:id="rId38"/>
  </p:sldIdLst>
  <p:sldSz cx="9144000" cy="6858000" type="screen4x3"/>
  <p:notesSz cx="7010400" cy="9296400"/>
  <p:defaultTextStyle>
    <a:defPPr>
      <a:defRPr lang="en-US"/>
    </a:defPPr>
    <a:lvl1pPr algn="r" rtl="1" fontAlgn="base">
      <a:spcBef>
        <a:spcPct val="0"/>
      </a:spcBef>
      <a:spcAft>
        <a:spcPct val="0"/>
      </a:spcAft>
      <a:defRPr b="1" kern="1200">
        <a:solidFill>
          <a:schemeClr val="tx1"/>
        </a:solidFill>
        <a:latin typeface="Verdana" pitchFamily="34" charset="0"/>
        <a:ea typeface="+mn-ea"/>
        <a:cs typeface="Arial" charset="0"/>
      </a:defRPr>
    </a:lvl1pPr>
    <a:lvl2pPr marL="457200" algn="r" rtl="1" fontAlgn="base">
      <a:spcBef>
        <a:spcPct val="0"/>
      </a:spcBef>
      <a:spcAft>
        <a:spcPct val="0"/>
      </a:spcAft>
      <a:defRPr b="1" kern="1200">
        <a:solidFill>
          <a:schemeClr val="tx1"/>
        </a:solidFill>
        <a:latin typeface="Verdana" pitchFamily="34" charset="0"/>
        <a:ea typeface="+mn-ea"/>
        <a:cs typeface="Arial" charset="0"/>
      </a:defRPr>
    </a:lvl2pPr>
    <a:lvl3pPr marL="914400" algn="r" rtl="1" fontAlgn="base">
      <a:spcBef>
        <a:spcPct val="0"/>
      </a:spcBef>
      <a:spcAft>
        <a:spcPct val="0"/>
      </a:spcAft>
      <a:defRPr b="1" kern="1200">
        <a:solidFill>
          <a:schemeClr val="tx1"/>
        </a:solidFill>
        <a:latin typeface="Verdana" pitchFamily="34" charset="0"/>
        <a:ea typeface="+mn-ea"/>
        <a:cs typeface="Arial" charset="0"/>
      </a:defRPr>
    </a:lvl3pPr>
    <a:lvl4pPr marL="1371600" algn="r" rtl="1" fontAlgn="base">
      <a:spcBef>
        <a:spcPct val="0"/>
      </a:spcBef>
      <a:spcAft>
        <a:spcPct val="0"/>
      </a:spcAft>
      <a:defRPr b="1" kern="1200">
        <a:solidFill>
          <a:schemeClr val="tx1"/>
        </a:solidFill>
        <a:latin typeface="Verdana" pitchFamily="34" charset="0"/>
        <a:ea typeface="+mn-ea"/>
        <a:cs typeface="Arial" charset="0"/>
      </a:defRPr>
    </a:lvl4pPr>
    <a:lvl5pPr marL="1828800" algn="r" rtl="1"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0000"/>
    <a:srgbClr val="BBCDE3"/>
    <a:srgbClr val="FF0000"/>
    <a:srgbClr val="E8F6E4"/>
    <a:srgbClr val="EEEFD7"/>
    <a:srgbClr val="FF33CC"/>
    <a:srgbClr val="B395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93" autoAdjust="0"/>
    <p:restoredTop sz="65704" autoAdjust="0"/>
  </p:normalViewPr>
  <p:slideViewPr>
    <p:cSldViewPr snapToGrid="0">
      <p:cViewPr varScale="1">
        <p:scale>
          <a:sx n="49" d="100"/>
          <a:sy n="49" d="100"/>
        </p:scale>
        <p:origin x="2112" y="42"/>
      </p:cViewPr>
      <p:guideLst>
        <p:guide orient="horz" pos="2160"/>
        <p:guide pos="2880"/>
      </p:guideLst>
    </p:cSldViewPr>
  </p:slideViewPr>
  <p:notesTextViewPr>
    <p:cViewPr>
      <p:scale>
        <a:sx n="100" d="100"/>
        <a:sy n="100" d="100"/>
      </p:scale>
      <p:origin x="0" y="0"/>
    </p:cViewPr>
  </p:notesTextViewPr>
  <p:notesViewPr>
    <p:cSldViewPr snapToGrid="0">
      <p:cViewPr>
        <p:scale>
          <a:sx n="50" d="100"/>
          <a:sy n="50" d="100"/>
        </p:scale>
        <p:origin x="-3379" y="-466"/>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E661BC-8C6A-4397-98F3-8D4EDEBA8FE3}" type="doc">
      <dgm:prSet loTypeId="urn:microsoft.com/office/officeart/2005/8/layout/lProcess2" loCatId="relationship" qsTypeId="urn:microsoft.com/office/officeart/2005/8/quickstyle/simple1" qsCatId="simple" csTypeId="urn:microsoft.com/office/officeart/2005/8/colors/accent2_2" csCatId="accent2" phldr="1"/>
      <dgm:spPr/>
      <dgm:t>
        <a:bodyPr/>
        <a:lstStyle/>
        <a:p>
          <a:endParaRPr lang="en-US"/>
        </a:p>
      </dgm:t>
    </dgm:pt>
    <dgm:pt modelId="{3CF3C4C0-CD68-4072-A40C-B50E3DC1586A}">
      <dgm:prSet phldrT="[Text]"/>
      <dgm:spPr>
        <a:solidFill>
          <a:srgbClr val="BBCDE3"/>
        </a:solidFill>
      </dgm:spPr>
      <dgm:t>
        <a:bodyPr/>
        <a:lstStyle/>
        <a:p>
          <a:pPr rtl="0"/>
          <a:r>
            <a:rPr lang="en-US" dirty="0" smtClean="0">
              <a:ln>
                <a:solidFill>
                  <a:schemeClr val="tx1"/>
                </a:solidFill>
              </a:ln>
              <a:latin typeface="Verdana" pitchFamily="34" charset="0"/>
            </a:rPr>
            <a:t>Resource Management</a:t>
          </a:r>
          <a:endParaRPr lang="en-US" dirty="0">
            <a:ln>
              <a:solidFill>
                <a:schemeClr val="tx1"/>
              </a:solidFill>
            </a:ln>
          </a:endParaRPr>
        </a:p>
      </dgm:t>
    </dgm:pt>
    <dgm:pt modelId="{BC587FAB-C1BD-4184-833A-119553BD1189}" type="parTrans" cxnId="{1D8F659C-51A0-4C55-9899-1C37C90ADFCF}">
      <dgm:prSet/>
      <dgm:spPr/>
      <dgm:t>
        <a:bodyPr/>
        <a:lstStyle/>
        <a:p>
          <a:pPr rtl="0"/>
          <a:endParaRPr lang="en-US">
            <a:ln>
              <a:solidFill>
                <a:schemeClr val="tx1"/>
              </a:solidFill>
            </a:ln>
          </a:endParaRPr>
        </a:p>
      </dgm:t>
    </dgm:pt>
    <dgm:pt modelId="{7397BE31-642E-4337-9F8A-7866F42FD5A0}" type="sibTrans" cxnId="{1D8F659C-51A0-4C55-9899-1C37C90ADFCF}">
      <dgm:prSet/>
      <dgm:spPr/>
      <dgm:t>
        <a:bodyPr/>
        <a:lstStyle/>
        <a:p>
          <a:pPr rtl="0"/>
          <a:endParaRPr lang="en-US">
            <a:ln>
              <a:solidFill>
                <a:schemeClr val="tx1"/>
              </a:solidFill>
            </a:ln>
          </a:endParaRPr>
        </a:p>
      </dgm:t>
    </dgm:pt>
    <dgm:pt modelId="{780C2F48-81F0-4486-8312-1FBE96CE7C54}">
      <dgm:prSet custT="1"/>
      <dgm:spPr/>
      <dgm:t>
        <a:bodyPr/>
        <a:lstStyle/>
        <a:p>
          <a:pPr rtl="0"/>
          <a:r>
            <a:rPr lang="en-US" sz="1600" b="1" dirty="0" smtClean="0">
              <a:solidFill>
                <a:schemeClr val="tx1"/>
              </a:solidFill>
            </a:rPr>
            <a:t>Thread Management</a:t>
          </a:r>
        </a:p>
      </dgm:t>
    </dgm:pt>
    <dgm:pt modelId="{9741DC2C-A8BA-41C9-B769-5A5AD93C4690}" type="parTrans" cxnId="{1F0DCC56-5C5D-4BAF-A74F-5885D48C20B2}">
      <dgm:prSet/>
      <dgm:spPr/>
      <dgm:t>
        <a:bodyPr/>
        <a:lstStyle/>
        <a:p>
          <a:pPr rtl="0"/>
          <a:endParaRPr lang="en-US">
            <a:ln>
              <a:solidFill>
                <a:schemeClr val="tx1"/>
              </a:solidFill>
            </a:ln>
          </a:endParaRPr>
        </a:p>
      </dgm:t>
    </dgm:pt>
    <dgm:pt modelId="{D687A58F-EED4-4A3A-A52A-4F8CB400EA19}" type="sibTrans" cxnId="{1F0DCC56-5C5D-4BAF-A74F-5885D48C20B2}">
      <dgm:prSet/>
      <dgm:spPr/>
      <dgm:t>
        <a:bodyPr/>
        <a:lstStyle/>
        <a:p>
          <a:pPr rtl="0"/>
          <a:endParaRPr lang="en-US">
            <a:ln>
              <a:solidFill>
                <a:schemeClr val="tx1"/>
              </a:solidFill>
            </a:ln>
          </a:endParaRPr>
        </a:p>
      </dgm:t>
    </dgm:pt>
    <dgm:pt modelId="{C628D000-19D0-48EB-B2AD-AD23FAFEF5C2}">
      <dgm:prSet/>
      <dgm:spPr>
        <a:solidFill>
          <a:srgbClr val="BBCDE3"/>
        </a:solidFill>
      </dgm:spPr>
      <dgm:t>
        <a:bodyPr/>
        <a:lstStyle/>
        <a:p>
          <a:pPr rtl="0"/>
          <a:r>
            <a:rPr lang="en-US" dirty="0" smtClean="0">
              <a:ln>
                <a:solidFill>
                  <a:schemeClr val="tx1"/>
                </a:solidFill>
              </a:ln>
              <a:latin typeface="Verdana" pitchFamily="34" charset="0"/>
            </a:rPr>
            <a:t>Configuration Management</a:t>
          </a:r>
        </a:p>
      </dgm:t>
    </dgm:pt>
    <dgm:pt modelId="{1239D493-3C27-43A9-B225-B5FC7961B0A8}" type="parTrans" cxnId="{F07A7EFE-97EE-49EC-8738-6DBD5D2C7318}">
      <dgm:prSet/>
      <dgm:spPr/>
      <dgm:t>
        <a:bodyPr/>
        <a:lstStyle/>
        <a:p>
          <a:pPr rtl="0"/>
          <a:endParaRPr lang="en-US">
            <a:ln>
              <a:solidFill>
                <a:schemeClr val="tx1"/>
              </a:solidFill>
            </a:ln>
          </a:endParaRPr>
        </a:p>
      </dgm:t>
    </dgm:pt>
    <dgm:pt modelId="{D1A923F4-57B4-4B42-B24A-E7ED69F3A692}" type="sibTrans" cxnId="{F07A7EFE-97EE-49EC-8738-6DBD5D2C7318}">
      <dgm:prSet/>
      <dgm:spPr/>
      <dgm:t>
        <a:bodyPr/>
        <a:lstStyle/>
        <a:p>
          <a:pPr rtl="0"/>
          <a:endParaRPr lang="en-US">
            <a:ln>
              <a:solidFill>
                <a:schemeClr val="tx1"/>
              </a:solidFill>
            </a:ln>
          </a:endParaRPr>
        </a:p>
      </dgm:t>
    </dgm:pt>
    <dgm:pt modelId="{EAA88D6D-647C-40F9-B4D2-ED3549548B10}">
      <dgm:prSet/>
      <dgm:spPr>
        <a:solidFill>
          <a:srgbClr val="BBCDE3"/>
        </a:solidFill>
      </dgm:spPr>
      <dgm:t>
        <a:bodyPr/>
        <a:lstStyle/>
        <a:p>
          <a:pPr rtl="0"/>
          <a:r>
            <a:rPr lang="en-US" dirty="0" smtClean="0">
              <a:ln>
                <a:solidFill>
                  <a:schemeClr val="tx1"/>
                </a:solidFill>
              </a:ln>
              <a:latin typeface="Verdana" pitchFamily="34" charset="0"/>
            </a:rPr>
            <a:t>Monitoring</a:t>
          </a:r>
        </a:p>
      </dgm:t>
    </dgm:pt>
    <dgm:pt modelId="{266BE0D8-E47D-4D47-A3B9-8E20DB614EB1}" type="parTrans" cxnId="{E3F96846-84F5-4EB5-88C8-185F34514C54}">
      <dgm:prSet/>
      <dgm:spPr/>
      <dgm:t>
        <a:bodyPr/>
        <a:lstStyle/>
        <a:p>
          <a:pPr rtl="0"/>
          <a:endParaRPr lang="en-US">
            <a:ln>
              <a:solidFill>
                <a:schemeClr val="tx1"/>
              </a:solidFill>
            </a:ln>
          </a:endParaRPr>
        </a:p>
      </dgm:t>
    </dgm:pt>
    <dgm:pt modelId="{887DB81D-E8D7-4294-AE83-A892E931DD56}" type="sibTrans" cxnId="{E3F96846-84F5-4EB5-88C8-185F34514C54}">
      <dgm:prSet/>
      <dgm:spPr/>
      <dgm:t>
        <a:bodyPr/>
        <a:lstStyle/>
        <a:p>
          <a:pPr rtl="0"/>
          <a:endParaRPr lang="en-US">
            <a:ln>
              <a:solidFill>
                <a:schemeClr val="tx1"/>
              </a:solidFill>
            </a:ln>
          </a:endParaRPr>
        </a:p>
      </dgm:t>
    </dgm:pt>
    <dgm:pt modelId="{224AD09B-D3B3-40EF-A555-D236157CE07A}">
      <dgm:prSet/>
      <dgm:spPr>
        <a:solidFill>
          <a:srgbClr val="BBCDE3"/>
        </a:solidFill>
      </dgm:spPr>
      <dgm:t>
        <a:bodyPr/>
        <a:lstStyle/>
        <a:p>
          <a:pPr rtl="0"/>
          <a:r>
            <a:rPr lang="en-US" dirty="0" smtClean="0">
              <a:ln>
                <a:solidFill>
                  <a:schemeClr val="tx1"/>
                </a:solidFill>
              </a:ln>
              <a:latin typeface="Verdana" pitchFamily="34" charset="0"/>
            </a:rPr>
            <a:t>Error Handling</a:t>
          </a:r>
          <a:endParaRPr lang="he-IL" dirty="0">
            <a:ln>
              <a:solidFill>
                <a:schemeClr val="tx1"/>
              </a:solidFill>
            </a:ln>
            <a:latin typeface="Verdana" pitchFamily="34" charset="0"/>
          </a:endParaRPr>
        </a:p>
      </dgm:t>
    </dgm:pt>
    <dgm:pt modelId="{509FFD39-FE48-4D51-86E4-D4AFE2E1A1A0}" type="parTrans" cxnId="{A9BBEAC9-8517-4AFA-AFD8-DE8365068BEA}">
      <dgm:prSet/>
      <dgm:spPr/>
      <dgm:t>
        <a:bodyPr/>
        <a:lstStyle/>
        <a:p>
          <a:pPr rtl="0"/>
          <a:endParaRPr lang="en-US">
            <a:ln>
              <a:solidFill>
                <a:schemeClr val="tx1"/>
              </a:solidFill>
            </a:ln>
          </a:endParaRPr>
        </a:p>
      </dgm:t>
    </dgm:pt>
    <dgm:pt modelId="{BEC6C7EE-4AF2-4605-9761-798178F8638B}" type="sibTrans" cxnId="{A9BBEAC9-8517-4AFA-AFD8-DE8365068BEA}">
      <dgm:prSet/>
      <dgm:spPr/>
      <dgm:t>
        <a:bodyPr/>
        <a:lstStyle/>
        <a:p>
          <a:pPr rtl="0"/>
          <a:endParaRPr lang="en-US">
            <a:ln>
              <a:solidFill>
                <a:schemeClr val="tx1"/>
              </a:solidFill>
            </a:ln>
          </a:endParaRPr>
        </a:p>
      </dgm:t>
    </dgm:pt>
    <dgm:pt modelId="{947B816D-03BE-499A-9F8D-CE9054669510}">
      <dgm:prSet custT="1"/>
      <dgm:spPr/>
      <dgm:t>
        <a:bodyPr/>
        <a:lstStyle/>
        <a:p>
          <a:pPr rtl="0"/>
          <a:r>
            <a:rPr lang="en-US" sz="1600" b="1" dirty="0" smtClean="0">
              <a:solidFill>
                <a:schemeClr val="tx1"/>
              </a:solidFill>
            </a:rPr>
            <a:t>Fail-Over</a:t>
          </a:r>
          <a:endParaRPr lang="he-IL" sz="1600" b="1" dirty="0">
            <a:solidFill>
              <a:schemeClr val="tx1"/>
            </a:solidFill>
          </a:endParaRPr>
        </a:p>
      </dgm:t>
    </dgm:pt>
    <dgm:pt modelId="{43A55122-1310-4F20-8625-89D0F0A42E8C}" type="parTrans" cxnId="{CB686DBE-A946-46AF-BB9F-7EADC007D342}">
      <dgm:prSet/>
      <dgm:spPr/>
      <dgm:t>
        <a:bodyPr/>
        <a:lstStyle/>
        <a:p>
          <a:pPr rtl="0"/>
          <a:endParaRPr lang="en-US">
            <a:ln>
              <a:solidFill>
                <a:schemeClr val="tx1"/>
              </a:solidFill>
            </a:ln>
          </a:endParaRPr>
        </a:p>
      </dgm:t>
    </dgm:pt>
    <dgm:pt modelId="{4D420CEF-2239-4038-B8EF-4384333E9ABE}" type="sibTrans" cxnId="{CB686DBE-A946-46AF-BB9F-7EADC007D342}">
      <dgm:prSet/>
      <dgm:spPr/>
      <dgm:t>
        <a:bodyPr/>
        <a:lstStyle/>
        <a:p>
          <a:pPr rtl="0"/>
          <a:endParaRPr lang="en-US">
            <a:ln>
              <a:solidFill>
                <a:schemeClr val="tx1"/>
              </a:solidFill>
            </a:ln>
          </a:endParaRPr>
        </a:p>
      </dgm:t>
    </dgm:pt>
    <dgm:pt modelId="{BCE911B0-C06C-4752-9F15-1A112FF82871}">
      <dgm:prSet custT="1"/>
      <dgm:spPr/>
      <dgm:t>
        <a:bodyPr/>
        <a:lstStyle/>
        <a:p>
          <a:pPr rtl="0"/>
          <a:r>
            <a:rPr lang="en-US" sz="1600" b="1" dirty="0" smtClean="0">
              <a:solidFill>
                <a:schemeClr val="tx1"/>
              </a:solidFill>
            </a:rPr>
            <a:t>Exceptions Handling</a:t>
          </a:r>
        </a:p>
      </dgm:t>
    </dgm:pt>
    <dgm:pt modelId="{4F817F46-93E4-4F93-A07A-DADC56854E6D}" type="parTrans" cxnId="{5E5119BE-C156-46EC-B7E5-9785E5591927}">
      <dgm:prSet/>
      <dgm:spPr/>
      <dgm:t>
        <a:bodyPr/>
        <a:lstStyle/>
        <a:p>
          <a:pPr rtl="0"/>
          <a:endParaRPr lang="en-US">
            <a:ln>
              <a:solidFill>
                <a:schemeClr val="tx1"/>
              </a:solidFill>
            </a:ln>
          </a:endParaRPr>
        </a:p>
      </dgm:t>
    </dgm:pt>
    <dgm:pt modelId="{2A6982BC-7084-49C7-9B2B-526EE5A111F1}" type="sibTrans" cxnId="{5E5119BE-C156-46EC-B7E5-9785E5591927}">
      <dgm:prSet/>
      <dgm:spPr/>
      <dgm:t>
        <a:bodyPr/>
        <a:lstStyle/>
        <a:p>
          <a:pPr rtl="0"/>
          <a:endParaRPr lang="en-US">
            <a:ln>
              <a:solidFill>
                <a:schemeClr val="tx1"/>
              </a:solidFill>
            </a:ln>
          </a:endParaRPr>
        </a:p>
      </dgm:t>
    </dgm:pt>
    <dgm:pt modelId="{B6D86768-DF6B-496D-8A77-8F81FEC6B94D}">
      <dgm:prSet custT="1"/>
      <dgm:spPr/>
      <dgm:t>
        <a:bodyPr lIns="0" rIns="0"/>
        <a:lstStyle/>
        <a:p>
          <a:pPr rtl="0"/>
          <a:r>
            <a:rPr lang="en-US" sz="1600" b="1" dirty="0" smtClean="0">
              <a:solidFill>
                <a:schemeClr val="tx1"/>
              </a:solidFill>
            </a:rPr>
            <a:t>Disaster Recovery</a:t>
          </a:r>
        </a:p>
      </dgm:t>
    </dgm:pt>
    <dgm:pt modelId="{9F543D6C-CF7A-45CB-A354-C678FDB89C3D}" type="parTrans" cxnId="{782123F5-C7CF-4C85-BB72-F027F4F39153}">
      <dgm:prSet/>
      <dgm:spPr/>
      <dgm:t>
        <a:bodyPr/>
        <a:lstStyle/>
        <a:p>
          <a:pPr rtl="0"/>
          <a:endParaRPr lang="en-US">
            <a:ln>
              <a:solidFill>
                <a:schemeClr val="tx1"/>
              </a:solidFill>
            </a:ln>
          </a:endParaRPr>
        </a:p>
      </dgm:t>
    </dgm:pt>
    <dgm:pt modelId="{A754172F-E054-4358-8901-61CA7BF76F40}" type="sibTrans" cxnId="{782123F5-C7CF-4C85-BB72-F027F4F39153}">
      <dgm:prSet/>
      <dgm:spPr/>
      <dgm:t>
        <a:bodyPr/>
        <a:lstStyle/>
        <a:p>
          <a:pPr rtl="0"/>
          <a:endParaRPr lang="en-US">
            <a:ln>
              <a:solidFill>
                <a:schemeClr val="tx1"/>
              </a:solidFill>
            </a:ln>
          </a:endParaRPr>
        </a:p>
      </dgm:t>
    </dgm:pt>
    <dgm:pt modelId="{3360076B-B54F-41E5-8E62-A2FDCF78D4F5}">
      <dgm:prSet custT="1"/>
      <dgm:spPr/>
      <dgm:t>
        <a:bodyPr/>
        <a:lstStyle/>
        <a:p>
          <a:pPr rtl="0"/>
          <a:r>
            <a:rPr lang="en-US" sz="1600" b="1" dirty="0" smtClean="0">
              <a:solidFill>
                <a:schemeClr val="tx1"/>
              </a:solidFill>
            </a:rPr>
            <a:t>Failed Message Management</a:t>
          </a:r>
          <a:endParaRPr lang="he-IL" sz="1600" b="1" dirty="0">
            <a:solidFill>
              <a:schemeClr val="tx1"/>
            </a:solidFill>
          </a:endParaRPr>
        </a:p>
      </dgm:t>
    </dgm:pt>
    <dgm:pt modelId="{47B96154-6B26-4DC6-B997-594A7CD26D02}" type="parTrans" cxnId="{63843FDD-EF09-4085-BC29-9BB9D7BEC47F}">
      <dgm:prSet/>
      <dgm:spPr/>
      <dgm:t>
        <a:bodyPr/>
        <a:lstStyle/>
        <a:p>
          <a:pPr rtl="0"/>
          <a:endParaRPr lang="en-US">
            <a:ln>
              <a:solidFill>
                <a:schemeClr val="tx1"/>
              </a:solidFill>
            </a:ln>
          </a:endParaRPr>
        </a:p>
      </dgm:t>
    </dgm:pt>
    <dgm:pt modelId="{41EDCA13-041F-4FA2-B549-E204D43C4B03}" type="sibTrans" cxnId="{63843FDD-EF09-4085-BC29-9BB9D7BEC47F}">
      <dgm:prSet/>
      <dgm:spPr/>
      <dgm:t>
        <a:bodyPr/>
        <a:lstStyle/>
        <a:p>
          <a:pPr rtl="0"/>
          <a:endParaRPr lang="en-US">
            <a:ln>
              <a:solidFill>
                <a:schemeClr val="tx1"/>
              </a:solidFill>
            </a:ln>
          </a:endParaRPr>
        </a:p>
      </dgm:t>
    </dgm:pt>
    <dgm:pt modelId="{5C3B20C4-EF3D-44E8-BE54-774951AAC3F7}">
      <dgm:prSet custT="1"/>
      <dgm:spPr/>
      <dgm:t>
        <a:bodyPr/>
        <a:lstStyle/>
        <a:p>
          <a:pPr rtl="0"/>
          <a:r>
            <a:rPr lang="en-US" sz="1600" b="1" dirty="0" smtClean="0">
              <a:solidFill>
                <a:schemeClr val="tx1"/>
              </a:solidFill>
            </a:rPr>
            <a:t>Availability Monitoring</a:t>
          </a:r>
        </a:p>
      </dgm:t>
    </dgm:pt>
    <dgm:pt modelId="{C1E6D6DC-9FFC-44CC-BF7D-84A2AACF1F5F}" type="parTrans" cxnId="{A8DB9FC9-C445-478F-80AD-5C5EF1A4F1B9}">
      <dgm:prSet/>
      <dgm:spPr/>
      <dgm:t>
        <a:bodyPr/>
        <a:lstStyle/>
        <a:p>
          <a:endParaRPr lang="en-US">
            <a:ln>
              <a:solidFill>
                <a:schemeClr val="tx1"/>
              </a:solidFill>
            </a:ln>
          </a:endParaRPr>
        </a:p>
      </dgm:t>
    </dgm:pt>
    <dgm:pt modelId="{28FF3522-809F-4DF4-B66C-D31C82A9C1F5}" type="sibTrans" cxnId="{A8DB9FC9-C445-478F-80AD-5C5EF1A4F1B9}">
      <dgm:prSet/>
      <dgm:spPr/>
      <dgm:t>
        <a:bodyPr/>
        <a:lstStyle/>
        <a:p>
          <a:endParaRPr lang="en-US">
            <a:ln>
              <a:solidFill>
                <a:schemeClr val="tx1"/>
              </a:solidFill>
            </a:ln>
          </a:endParaRPr>
        </a:p>
      </dgm:t>
    </dgm:pt>
    <dgm:pt modelId="{63BF084D-897B-4A92-9845-D09AE75199B0}">
      <dgm:prSet custT="1"/>
      <dgm:spPr/>
      <dgm:t>
        <a:bodyPr/>
        <a:lstStyle/>
        <a:p>
          <a:r>
            <a:rPr lang="en-US" sz="1600" b="1" dirty="0" smtClean="0">
              <a:solidFill>
                <a:schemeClr val="tx1"/>
              </a:solidFill>
            </a:rPr>
            <a:t>Health Monitoring</a:t>
          </a:r>
        </a:p>
      </dgm:t>
    </dgm:pt>
    <dgm:pt modelId="{FDE6A70B-E418-4CF8-A053-886EEA2A12FE}" type="parTrans" cxnId="{99D5AD1D-A908-4261-8F4F-1EDE8D765C93}">
      <dgm:prSet/>
      <dgm:spPr/>
      <dgm:t>
        <a:bodyPr/>
        <a:lstStyle/>
        <a:p>
          <a:endParaRPr lang="en-US">
            <a:ln>
              <a:solidFill>
                <a:schemeClr val="tx1"/>
              </a:solidFill>
            </a:ln>
          </a:endParaRPr>
        </a:p>
      </dgm:t>
    </dgm:pt>
    <dgm:pt modelId="{76B1C1FD-F5F1-4706-8AEF-A902D9DEBF27}" type="sibTrans" cxnId="{99D5AD1D-A908-4261-8F4F-1EDE8D765C93}">
      <dgm:prSet/>
      <dgm:spPr/>
      <dgm:t>
        <a:bodyPr/>
        <a:lstStyle/>
        <a:p>
          <a:endParaRPr lang="en-US">
            <a:ln>
              <a:solidFill>
                <a:schemeClr val="tx1"/>
              </a:solidFill>
            </a:ln>
          </a:endParaRPr>
        </a:p>
      </dgm:t>
    </dgm:pt>
    <dgm:pt modelId="{489026FC-5694-407E-A767-C9128AA54FC1}">
      <dgm:prSet custT="1"/>
      <dgm:spPr/>
      <dgm:t>
        <a:bodyPr/>
        <a:lstStyle/>
        <a:p>
          <a:r>
            <a:rPr lang="en-US" sz="1600" b="1" dirty="0" smtClean="0">
              <a:solidFill>
                <a:schemeClr val="tx1"/>
              </a:solidFill>
            </a:rPr>
            <a:t>Performance Tracking</a:t>
          </a:r>
        </a:p>
      </dgm:t>
    </dgm:pt>
    <dgm:pt modelId="{3434D7D9-69B6-4965-97C7-B72841F090D5}" type="parTrans" cxnId="{33877C33-C57D-40EE-A460-83693A8EE69B}">
      <dgm:prSet/>
      <dgm:spPr/>
      <dgm:t>
        <a:bodyPr/>
        <a:lstStyle/>
        <a:p>
          <a:endParaRPr lang="en-US">
            <a:ln>
              <a:solidFill>
                <a:schemeClr val="tx1"/>
              </a:solidFill>
            </a:ln>
          </a:endParaRPr>
        </a:p>
      </dgm:t>
    </dgm:pt>
    <dgm:pt modelId="{05AE7AE1-3412-4680-BD91-F924C0D5B36D}" type="sibTrans" cxnId="{33877C33-C57D-40EE-A460-83693A8EE69B}">
      <dgm:prSet/>
      <dgm:spPr/>
      <dgm:t>
        <a:bodyPr/>
        <a:lstStyle/>
        <a:p>
          <a:endParaRPr lang="en-US">
            <a:ln>
              <a:solidFill>
                <a:schemeClr val="tx1"/>
              </a:solidFill>
            </a:ln>
          </a:endParaRPr>
        </a:p>
      </dgm:t>
    </dgm:pt>
    <dgm:pt modelId="{48CA4899-E750-4996-A05E-054F0B24F046}">
      <dgm:prSet custT="1"/>
      <dgm:spPr/>
      <dgm:t>
        <a:bodyPr/>
        <a:lstStyle/>
        <a:p>
          <a:r>
            <a:rPr lang="en-US" sz="1600" b="1" dirty="0" smtClean="0">
              <a:solidFill>
                <a:schemeClr val="tx1"/>
              </a:solidFill>
            </a:rPr>
            <a:t>State Management</a:t>
          </a:r>
        </a:p>
      </dgm:t>
    </dgm:pt>
    <dgm:pt modelId="{A9A10AC6-CA7C-4CB0-8362-9BD07F02FC9B}" type="parTrans" cxnId="{6A4BBE0A-F952-4E09-B665-7712F711A34C}">
      <dgm:prSet/>
      <dgm:spPr/>
      <dgm:t>
        <a:bodyPr/>
        <a:lstStyle/>
        <a:p>
          <a:endParaRPr lang="en-US">
            <a:ln>
              <a:solidFill>
                <a:schemeClr val="tx1"/>
              </a:solidFill>
            </a:ln>
          </a:endParaRPr>
        </a:p>
      </dgm:t>
    </dgm:pt>
    <dgm:pt modelId="{581D92FA-38D3-4F1E-9E22-AA20C4803DBF}" type="sibTrans" cxnId="{6A4BBE0A-F952-4E09-B665-7712F711A34C}">
      <dgm:prSet/>
      <dgm:spPr/>
      <dgm:t>
        <a:bodyPr/>
        <a:lstStyle/>
        <a:p>
          <a:endParaRPr lang="en-US">
            <a:ln>
              <a:solidFill>
                <a:schemeClr val="tx1"/>
              </a:solidFill>
            </a:ln>
          </a:endParaRPr>
        </a:p>
      </dgm:t>
    </dgm:pt>
    <dgm:pt modelId="{67A23A64-5E85-4EA6-894C-AAE9AABC58C6}">
      <dgm:prSet custT="1"/>
      <dgm:spPr/>
      <dgm:t>
        <a:bodyPr/>
        <a:lstStyle/>
        <a:p>
          <a:r>
            <a:rPr lang="en-US" sz="1600" b="1" dirty="0" smtClean="0">
              <a:solidFill>
                <a:schemeClr val="tx1"/>
              </a:solidFill>
            </a:rPr>
            <a:t>Message Tracking</a:t>
          </a:r>
        </a:p>
      </dgm:t>
    </dgm:pt>
    <dgm:pt modelId="{3A039430-E293-4424-B487-1C4E07D2C1D8}" type="parTrans" cxnId="{263139FF-FD00-4DC0-A1E2-2188BA0E31C7}">
      <dgm:prSet/>
      <dgm:spPr/>
      <dgm:t>
        <a:bodyPr/>
        <a:lstStyle/>
        <a:p>
          <a:endParaRPr lang="en-US">
            <a:ln>
              <a:solidFill>
                <a:schemeClr val="tx1"/>
              </a:solidFill>
            </a:ln>
          </a:endParaRPr>
        </a:p>
      </dgm:t>
    </dgm:pt>
    <dgm:pt modelId="{678CE8E3-44BD-4DB4-BD1C-22FA47F5B128}" type="sibTrans" cxnId="{263139FF-FD00-4DC0-A1E2-2188BA0E31C7}">
      <dgm:prSet/>
      <dgm:spPr/>
      <dgm:t>
        <a:bodyPr/>
        <a:lstStyle/>
        <a:p>
          <a:endParaRPr lang="en-US">
            <a:ln>
              <a:solidFill>
                <a:schemeClr val="tx1"/>
              </a:solidFill>
            </a:ln>
          </a:endParaRPr>
        </a:p>
      </dgm:t>
    </dgm:pt>
    <dgm:pt modelId="{B3507284-DFCC-44A1-9084-9760C45FE911}">
      <dgm:prSet custT="1"/>
      <dgm:spPr/>
      <dgm:t>
        <a:bodyPr/>
        <a:lstStyle/>
        <a:p>
          <a:pPr rtl="0"/>
          <a:r>
            <a:rPr lang="en-US" sz="1600" b="1" dirty="0" smtClean="0">
              <a:solidFill>
                <a:schemeClr val="tx1"/>
              </a:solidFill>
            </a:rPr>
            <a:t>Scale-Out Configuration</a:t>
          </a:r>
        </a:p>
      </dgm:t>
    </dgm:pt>
    <dgm:pt modelId="{5D4CCCD7-72FF-4E47-A085-1C2A3A256FBA}" type="parTrans" cxnId="{9093A3F9-BB9F-4D0D-B7A7-698E607C5301}">
      <dgm:prSet/>
      <dgm:spPr/>
      <dgm:t>
        <a:bodyPr/>
        <a:lstStyle/>
        <a:p>
          <a:endParaRPr lang="en-US">
            <a:ln>
              <a:solidFill>
                <a:schemeClr val="tx1"/>
              </a:solidFill>
            </a:ln>
          </a:endParaRPr>
        </a:p>
      </dgm:t>
    </dgm:pt>
    <dgm:pt modelId="{52EC96D4-7FB9-40C6-A367-04545DD19B20}" type="sibTrans" cxnId="{9093A3F9-BB9F-4D0D-B7A7-698E607C5301}">
      <dgm:prSet/>
      <dgm:spPr/>
      <dgm:t>
        <a:bodyPr/>
        <a:lstStyle/>
        <a:p>
          <a:endParaRPr lang="en-US">
            <a:ln>
              <a:solidFill>
                <a:schemeClr val="tx1"/>
              </a:solidFill>
            </a:ln>
          </a:endParaRPr>
        </a:p>
      </dgm:t>
    </dgm:pt>
    <dgm:pt modelId="{9F58DE8B-C26B-4E85-950A-C0B8F74CDD17}">
      <dgm:prSet custT="1"/>
      <dgm:spPr/>
      <dgm:t>
        <a:bodyPr/>
        <a:lstStyle/>
        <a:p>
          <a:r>
            <a:rPr lang="en-US" sz="1600" b="1" dirty="0" smtClean="0">
              <a:solidFill>
                <a:schemeClr val="tx1"/>
              </a:solidFill>
            </a:rPr>
            <a:t>Multi-Environment Deployment</a:t>
          </a:r>
        </a:p>
      </dgm:t>
    </dgm:pt>
    <dgm:pt modelId="{61B4684E-876F-40CC-B075-61410D6EAFE3}" type="parTrans" cxnId="{DF05A892-F164-4931-8E3F-FCAEC309A6A5}">
      <dgm:prSet/>
      <dgm:spPr/>
      <dgm:t>
        <a:bodyPr/>
        <a:lstStyle/>
        <a:p>
          <a:endParaRPr lang="en-US">
            <a:ln>
              <a:solidFill>
                <a:schemeClr val="tx1"/>
              </a:solidFill>
            </a:ln>
          </a:endParaRPr>
        </a:p>
      </dgm:t>
    </dgm:pt>
    <dgm:pt modelId="{F157FBAA-D22F-4BB7-9181-77D802A9A909}" type="sibTrans" cxnId="{DF05A892-F164-4931-8E3F-FCAEC309A6A5}">
      <dgm:prSet/>
      <dgm:spPr/>
      <dgm:t>
        <a:bodyPr/>
        <a:lstStyle/>
        <a:p>
          <a:endParaRPr lang="en-US">
            <a:ln>
              <a:solidFill>
                <a:schemeClr val="tx1"/>
              </a:solidFill>
            </a:ln>
          </a:endParaRPr>
        </a:p>
      </dgm:t>
    </dgm:pt>
    <dgm:pt modelId="{01EECAD2-5C93-4B48-A420-DD47DA08CDB5}">
      <dgm:prSet custT="1"/>
      <dgm:spPr/>
      <dgm:t>
        <a:bodyPr/>
        <a:lstStyle/>
        <a:p>
          <a:r>
            <a:rPr lang="en-US" sz="1600" b="1" dirty="0" smtClean="0">
              <a:solidFill>
                <a:schemeClr val="tx1"/>
              </a:solidFill>
            </a:rPr>
            <a:t>Configuration Management</a:t>
          </a:r>
        </a:p>
      </dgm:t>
    </dgm:pt>
    <dgm:pt modelId="{CF15A26F-51E4-49DB-85A2-2BE7F8822459}" type="parTrans" cxnId="{BB572AC0-E06B-4BED-9C11-DAC83952E739}">
      <dgm:prSet/>
      <dgm:spPr/>
      <dgm:t>
        <a:bodyPr/>
        <a:lstStyle/>
        <a:p>
          <a:endParaRPr lang="en-US">
            <a:ln>
              <a:solidFill>
                <a:schemeClr val="tx1"/>
              </a:solidFill>
            </a:ln>
          </a:endParaRPr>
        </a:p>
      </dgm:t>
    </dgm:pt>
    <dgm:pt modelId="{31442929-4EF7-4EB1-97DD-486F09F2362D}" type="sibTrans" cxnId="{BB572AC0-E06B-4BED-9C11-DAC83952E739}">
      <dgm:prSet/>
      <dgm:spPr/>
      <dgm:t>
        <a:bodyPr/>
        <a:lstStyle/>
        <a:p>
          <a:endParaRPr lang="en-US">
            <a:ln>
              <a:solidFill>
                <a:schemeClr val="tx1"/>
              </a:solidFill>
            </a:ln>
          </a:endParaRPr>
        </a:p>
      </dgm:t>
    </dgm:pt>
    <dgm:pt modelId="{B966C3B9-D06D-4CA8-B7D9-B7A0C367011F}">
      <dgm:prSet custT="1"/>
      <dgm:spPr/>
      <dgm:t>
        <a:bodyPr lIns="0" rIns="0"/>
        <a:lstStyle/>
        <a:p>
          <a:r>
            <a:rPr lang="en-US" sz="1600" b="1" dirty="0" smtClean="0">
              <a:solidFill>
                <a:schemeClr val="tx1"/>
              </a:solidFill>
            </a:rPr>
            <a:t>Identity and Impersonation</a:t>
          </a:r>
        </a:p>
      </dgm:t>
    </dgm:pt>
    <dgm:pt modelId="{F9D5E086-AFE8-402D-8318-18A4A0856A9C}" type="parTrans" cxnId="{9D051E2D-9015-40F4-9B30-497672A42F9D}">
      <dgm:prSet/>
      <dgm:spPr/>
      <dgm:t>
        <a:bodyPr/>
        <a:lstStyle/>
        <a:p>
          <a:endParaRPr lang="en-US">
            <a:ln>
              <a:solidFill>
                <a:schemeClr val="tx1"/>
              </a:solidFill>
            </a:ln>
          </a:endParaRPr>
        </a:p>
      </dgm:t>
    </dgm:pt>
    <dgm:pt modelId="{6464CC4C-FC23-4766-A47E-718427A1B50F}" type="sibTrans" cxnId="{9D051E2D-9015-40F4-9B30-497672A42F9D}">
      <dgm:prSet/>
      <dgm:spPr/>
      <dgm:t>
        <a:bodyPr/>
        <a:lstStyle/>
        <a:p>
          <a:endParaRPr lang="en-US">
            <a:ln>
              <a:solidFill>
                <a:schemeClr val="tx1"/>
              </a:solidFill>
            </a:ln>
          </a:endParaRPr>
        </a:p>
      </dgm:t>
    </dgm:pt>
    <dgm:pt modelId="{FBD84E97-0F89-4865-9E77-BCC3EF394B52}">
      <dgm:prSet custT="1"/>
      <dgm:spPr/>
      <dgm:t>
        <a:bodyPr/>
        <a:lstStyle/>
        <a:p>
          <a:r>
            <a:rPr lang="en-US" sz="1600" b="1" dirty="0" smtClean="0">
              <a:solidFill>
                <a:schemeClr val="tx1"/>
              </a:solidFill>
            </a:rPr>
            <a:t>Memory Management</a:t>
          </a:r>
        </a:p>
      </dgm:t>
    </dgm:pt>
    <dgm:pt modelId="{41E82C23-E1C0-46E8-8744-011EC5001F7A}" type="parTrans" cxnId="{17C32B05-E3BE-4981-9BCC-494C105B9EC4}">
      <dgm:prSet/>
      <dgm:spPr/>
      <dgm:t>
        <a:bodyPr/>
        <a:lstStyle/>
        <a:p>
          <a:endParaRPr lang="en-US">
            <a:ln>
              <a:solidFill>
                <a:schemeClr val="tx1"/>
              </a:solidFill>
            </a:ln>
          </a:endParaRPr>
        </a:p>
      </dgm:t>
    </dgm:pt>
    <dgm:pt modelId="{27452EE7-EFD6-4A06-900F-A717EBA47CA6}" type="sibTrans" cxnId="{17C32B05-E3BE-4981-9BCC-494C105B9EC4}">
      <dgm:prSet/>
      <dgm:spPr/>
      <dgm:t>
        <a:bodyPr/>
        <a:lstStyle/>
        <a:p>
          <a:endParaRPr lang="en-US">
            <a:ln>
              <a:solidFill>
                <a:schemeClr val="tx1"/>
              </a:solidFill>
            </a:ln>
          </a:endParaRPr>
        </a:p>
      </dgm:t>
    </dgm:pt>
    <dgm:pt modelId="{5A14D849-1EC9-4140-A474-B1193A4DDD93}">
      <dgm:prSet custT="1"/>
      <dgm:spPr/>
      <dgm:t>
        <a:bodyPr/>
        <a:lstStyle/>
        <a:p>
          <a:r>
            <a:rPr lang="en-US" sz="1600" b="1" dirty="0" smtClean="0">
              <a:solidFill>
                <a:schemeClr val="tx1"/>
              </a:solidFill>
            </a:rPr>
            <a:t>Service Isolation</a:t>
          </a:r>
        </a:p>
      </dgm:t>
    </dgm:pt>
    <dgm:pt modelId="{C39AAEBF-3E6B-40C0-9915-7B1F164812FD}" type="parTrans" cxnId="{98E5E5A9-AC65-4BC5-952E-F185C06254DA}">
      <dgm:prSet/>
      <dgm:spPr/>
      <dgm:t>
        <a:bodyPr/>
        <a:lstStyle/>
        <a:p>
          <a:endParaRPr lang="en-US">
            <a:ln>
              <a:solidFill>
                <a:schemeClr val="tx1"/>
              </a:solidFill>
            </a:ln>
          </a:endParaRPr>
        </a:p>
      </dgm:t>
    </dgm:pt>
    <dgm:pt modelId="{0D281326-3827-4025-BD1F-8AD97C25BF70}" type="sibTrans" cxnId="{98E5E5A9-AC65-4BC5-952E-F185C06254DA}">
      <dgm:prSet/>
      <dgm:spPr/>
      <dgm:t>
        <a:bodyPr/>
        <a:lstStyle/>
        <a:p>
          <a:endParaRPr lang="en-US">
            <a:ln>
              <a:solidFill>
                <a:schemeClr val="tx1"/>
              </a:solidFill>
            </a:ln>
          </a:endParaRPr>
        </a:p>
      </dgm:t>
    </dgm:pt>
    <dgm:pt modelId="{49220693-E96D-4185-9EBD-F7ED4596055A}">
      <dgm:prSet custT="1"/>
      <dgm:spPr/>
      <dgm:t>
        <a:bodyPr/>
        <a:lstStyle/>
        <a:p>
          <a:r>
            <a:rPr lang="en-US" sz="1600" b="1" dirty="0" smtClean="0">
              <a:solidFill>
                <a:schemeClr val="tx1"/>
              </a:solidFill>
            </a:rPr>
            <a:t>Throttling</a:t>
          </a:r>
        </a:p>
      </dgm:t>
    </dgm:pt>
    <dgm:pt modelId="{313A9C1D-2115-4837-AE2E-719A003F8FD7}" type="parTrans" cxnId="{DBCB8EB2-BFBA-4126-B1EC-B38D0C1409F1}">
      <dgm:prSet/>
      <dgm:spPr/>
      <dgm:t>
        <a:bodyPr/>
        <a:lstStyle/>
        <a:p>
          <a:endParaRPr lang="en-US">
            <a:ln>
              <a:solidFill>
                <a:schemeClr val="tx1"/>
              </a:solidFill>
            </a:ln>
          </a:endParaRPr>
        </a:p>
      </dgm:t>
    </dgm:pt>
    <dgm:pt modelId="{23504330-33A9-49CE-BA7A-9C968AD3C314}" type="sibTrans" cxnId="{DBCB8EB2-BFBA-4126-B1EC-B38D0C1409F1}">
      <dgm:prSet/>
      <dgm:spPr/>
      <dgm:t>
        <a:bodyPr/>
        <a:lstStyle/>
        <a:p>
          <a:endParaRPr lang="en-US">
            <a:ln>
              <a:solidFill>
                <a:schemeClr val="tx1"/>
              </a:solidFill>
            </a:ln>
          </a:endParaRPr>
        </a:p>
      </dgm:t>
    </dgm:pt>
    <dgm:pt modelId="{B57FA798-9C70-4405-AE3B-AAC706676241}">
      <dgm:prSet custT="1"/>
      <dgm:spPr/>
      <dgm:t>
        <a:bodyPr/>
        <a:lstStyle/>
        <a:p>
          <a:r>
            <a:rPr lang="en-US" sz="1600" b="1" dirty="0" smtClean="0">
              <a:solidFill>
                <a:schemeClr val="tx1"/>
              </a:solidFill>
            </a:rPr>
            <a:t>Load Balancing</a:t>
          </a:r>
        </a:p>
      </dgm:t>
    </dgm:pt>
    <dgm:pt modelId="{E079FADD-D110-4770-9A7D-E54C5607E57F}" type="parTrans" cxnId="{021C276D-875D-45B7-B3DA-42AE90B856DD}">
      <dgm:prSet/>
      <dgm:spPr/>
      <dgm:t>
        <a:bodyPr/>
        <a:lstStyle/>
        <a:p>
          <a:endParaRPr lang="en-US">
            <a:ln>
              <a:solidFill>
                <a:schemeClr val="tx1"/>
              </a:solidFill>
            </a:ln>
          </a:endParaRPr>
        </a:p>
      </dgm:t>
    </dgm:pt>
    <dgm:pt modelId="{770E27BC-043F-45FF-8895-416C7D24F436}" type="sibTrans" cxnId="{021C276D-875D-45B7-B3DA-42AE90B856DD}">
      <dgm:prSet/>
      <dgm:spPr/>
      <dgm:t>
        <a:bodyPr/>
        <a:lstStyle/>
        <a:p>
          <a:endParaRPr lang="en-US">
            <a:ln>
              <a:solidFill>
                <a:schemeClr val="tx1"/>
              </a:solidFill>
            </a:ln>
          </a:endParaRPr>
        </a:p>
      </dgm:t>
    </dgm:pt>
    <dgm:pt modelId="{F22B8B0A-457C-4FFC-BADD-B05B2413CBE4}" type="pres">
      <dgm:prSet presAssocID="{3AE661BC-8C6A-4397-98F3-8D4EDEBA8FE3}" presName="theList" presStyleCnt="0">
        <dgm:presLayoutVars>
          <dgm:dir/>
          <dgm:animLvl val="lvl"/>
          <dgm:resizeHandles val="exact"/>
        </dgm:presLayoutVars>
      </dgm:prSet>
      <dgm:spPr/>
      <dgm:t>
        <a:bodyPr/>
        <a:lstStyle/>
        <a:p>
          <a:endParaRPr lang="en-US"/>
        </a:p>
      </dgm:t>
    </dgm:pt>
    <dgm:pt modelId="{453337B3-F8BA-47D7-A895-6995AC25FDCF}" type="pres">
      <dgm:prSet presAssocID="{3CF3C4C0-CD68-4072-A40C-B50E3DC1586A}" presName="compNode" presStyleCnt="0"/>
      <dgm:spPr/>
    </dgm:pt>
    <dgm:pt modelId="{BD7A95BE-BA42-4AC4-BAB4-D077C41EEB45}" type="pres">
      <dgm:prSet presAssocID="{3CF3C4C0-CD68-4072-A40C-B50E3DC1586A}" presName="aNode" presStyleLbl="bgShp" presStyleIdx="0" presStyleCnt="4"/>
      <dgm:spPr/>
      <dgm:t>
        <a:bodyPr/>
        <a:lstStyle/>
        <a:p>
          <a:endParaRPr lang="en-US"/>
        </a:p>
      </dgm:t>
    </dgm:pt>
    <dgm:pt modelId="{5D8102A1-A95D-484E-A798-721ABB99128D}" type="pres">
      <dgm:prSet presAssocID="{3CF3C4C0-CD68-4072-A40C-B50E3DC1586A}" presName="textNode" presStyleLbl="bgShp" presStyleIdx="0" presStyleCnt="4"/>
      <dgm:spPr/>
      <dgm:t>
        <a:bodyPr/>
        <a:lstStyle/>
        <a:p>
          <a:endParaRPr lang="en-US"/>
        </a:p>
      </dgm:t>
    </dgm:pt>
    <dgm:pt modelId="{F501A7D0-F7D1-49F3-9170-AF9C088E7206}" type="pres">
      <dgm:prSet presAssocID="{3CF3C4C0-CD68-4072-A40C-B50E3DC1586A}" presName="compChildNode" presStyleCnt="0"/>
      <dgm:spPr/>
    </dgm:pt>
    <dgm:pt modelId="{E3170A31-FD91-4FB1-8D0B-77D04FDF4D07}" type="pres">
      <dgm:prSet presAssocID="{3CF3C4C0-CD68-4072-A40C-B50E3DC1586A}" presName="theInnerList" presStyleCnt="0"/>
      <dgm:spPr/>
    </dgm:pt>
    <dgm:pt modelId="{681A7A5F-BB79-436A-9291-39799F918A5B}" type="pres">
      <dgm:prSet presAssocID="{780C2F48-81F0-4486-8312-1FBE96CE7C54}" presName="childNode" presStyleLbl="node1" presStyleIdx="0" presStyleCnt="18" custScaleX="109793">
        <dgm:presLayoutVars>
          <dgm:bulletEnabled val="1"/>
        </dgm:presLayoutVars>
      </dgm:prSet>
      <dgm:spPr/>
      <dgm:t>
        <a:bodyPr/>
        <a:lstStyle/>
        <a:p>
          <a:endParaRPr lang="en-US"/>
        </a:p>
      </dgm:t>
    </dgm:pt>
    <dgm:pt modelId="{ED26AD12-0876-4991-B9C6-C3F6A1AEBE8F}" type="pres">
      <dgm:prSet presAssocID="{780C2F48-81F0-4486-8312-1FBE96CE7C54}" presName="aSpace2" presStyleCnt="0"/>
      <dgm:spPr/>
    </dgm:pt>
    <dgm:pt modelId="{BCB52B8F-AA0F-43EB-A8C2-82FFB0875774}" type="pres">
      <dgm:prSet presAssocID="{FBD84E97-0F89-4865-9E77-BCC3EF394B52}" presName="childNode" presStyleLbl="node1" presStyleIdx="1" presStyleCnt="18" custScaleX="109793">
        <dgm:presLayoutVars>
          <dgm:bulletEnabled val="1"/>
        </dgm:presLayoutVars>
      </dgm:prSet>
      <dgm:spPr/>
      <dgm:t>
        <a:bodyPr/>
        <a:lstStyle/>
        <a:p>
          <a:endParaRPr lang="en-US"/>
        </a:p>
      </dgm:t>
    </dgm:pt>
    <dgm:pt modelId="{CE1FACE3-063F-4BDC-9738-8BFD6C120B7E}" type="pres">
      <dgm:prSet presAssocID="{FBD84E97-0F89-4865-9E77-BCC3EF394B52}" presName="aSpace2" presStyleCnt="0"/>
      <dgm:spPr/>
    </dgm:pt>
    <dgm:pt modelId="{B6BC85F0-8A6E-42D8-9A48-DF8F7D863A26}" type="pres">
      <dgm:prSet presAssocID="{5A14D849-1EC9-4140-A474-B1193A4DDD93}" presName="childNode" presStyleLbl="node1" presStyleIdx="2" presStyleCnt="18" custScaleX="109793">
        <dgm:presLayoutVars>
          <dgm:bulletEnabled val="1"/>
        </dgm:presLayoutVars>
      </dgm:prSet>
      <dgm:spPr/>
      <dgm:t>
        <a:bodyPr/>
        <a:lstStyle/>
        <a:p>
          <a:endParaRPr lang="en-US"/>
        </a:p>
      </dgm:t>
    </dgm:pt>
    <dgm:pt modelId="{B454E004-402B-492B-9AC8-FEAEDED29C56}" type="pres">
      <dgm:prSet presAssocID="{5A14D849-1EC9-4140-A474-B1193A4DDD93}" presName="aSpace2" presStyleCnt="0"/>
      <dgm:spPr/>
    </dgm:pt>
    <dgm:pt modelId="{44CA0AFC-160F-4913-8191-FE78518495B1}" type="pres">
      <dgm:prSet presAssocID="{49220693-E96D-4185-9EBD-F7ED4596055A}" presName="childNode" presStyleLbl="node1" presStyleIdx="3" presStyleCnt="18" custScaleX="109793">
        <dgm:presLayoutVars>
          <dgm:bulletEnabled val="1"/>
        </dgm:presLayoutVars>
      </dgm:prSet>
      <dgm:spPr/>
      <dgm:t>
        <a:bodyPr/>
        <a:lstStyle/>
        <a:p>
          <a:endParaRPr lang="en-US"/>
        </a:p>
      </dgm:t>
    </dgm:pt>
    <dgm:pt modelId="{56A126B9-EFD8-4557-AB6F-63E4EB3FB9E0}" type="pres">
      <dgm:prSet presAssocID="{49220693-E96D-4185-9EBD-F7ED4596055A}" presName="aSpace2" presStyleCnt="0"/>
      <dgm:spPr/>
    </dgm:pt>
    <dgm:pt modelId="{C15FBA36-311F-4714-B438-2309DEB9F217}" type="pres">
      <dgm:prSet presAssocID="{B57FA798-9C70-4405-AE3B-AAC706676241}" presName="childNode" presStyleLbl="node1" presStyleIdx="4" presStyleCnt="18" custScaleX="109793">
        <dgm:presLayoutVars>
          <dgm:bulletEnabled val="1"/>
        </dgm:presLayoutVars>
      </dgm:prSet>
      <dgm:spPr/>
      <dgm:t>
        <a:bodyPr/>
        <a:lstStyle/>
        <a:p>
          <a:endParaRPr lang="en-US"/>
        </a:p>
      </dgm:t>
    </dgm:pt>
    <dgm:pt modelId="{F7AC17E9-98EC-4908-BD68-D5602E0D0DDF}" type="pres">
      <dgm:prSet presAssocID="{3CF3C4C0-CD68-4072-A40C-B50E3DC1586A}" presName="aSpace" presStyleCnt="0"/>
      <dgm:spPr/>
    </dgm:pt>
    <dgm:pt modelId="{F0825FCF-260A-4844-8652-5DC70162CDFF}" type="pres">
      <dgm:prSet presAssocID="{C628D000-19D0-48EB-B2AD-AD23FAFEF5C2}" presName="compNode" presStyleCnt="0"/>
      <dgm:spPr/>
    </dgm:pt>
    <dgm:pt modelId="{260FEC5A-0612-4156-8A30-B01617C7E656}" type="pres">
      <dgm:prSet presAssocID="{C628D000-19D0-48EB-B2AD-AD23FAFEF5C2}" presName="aNode" presStyleLbl="bgShp" presStyleIdx="1" presStyleCnt="4"/>
      <dgm:spPr/>
      <dgm:t>
        <a:bodyPr/>
        <a:lstStyle/>
        <a:p>
          <a:endParaRPr lang="en-US"/>
        </a:p>
      </dgm:t>
    </dgm:pt>
    <dgm:pt modelId="{EADF84A0-5934-4529-BA0D-238567BEA752}" type="pres">
      <dgm:prSet presAssocID="{C628D000-19D0-48EB-B2AD-AD23FAFEF5C2}" presName="textNode" presStyleLbl="bgShp" presStyleIdx="1" presStyleCnt="4"/>
      <dgm:spPr/>
      <dgm:t>
        <a:bodyPr/>
        <a:lstStyle/>
        <a:p>
          <a:endParaRPr lang="en-US"/>
        </a:p>
      </dgm:t>
    </dgm:pt>
    <dgm:pt modelId="{4B6E7FC8-AC4C-4D8A-94EE-8BB441875063}" type="pres">
      <dgm:prSet presAssocID="{C628D000-19D0-48EB-B2AD-AD23FAFEF5C2}" presName="compChildNode" presStyleCnt="0"/>
      <dgm:spPr/>
    </dgm:pt>
    <dgm:pt modelId="{6583AB19-836E-4200-B13D-BBFDC09B4772}" type="pres">
      <dgm:prSet presAssocID="{C628D000-19D0-48EB-B2AD-AD23FAFEF5C2}" presName="theInnerList" presStyleCnt="0"/>
      <dgm:spPr/>
    </dgm:pt>
    <dgm:pt modelId="{C2450EEE-7675-40DA-8D6C-A64090C179E2}" type="pres">
      <dgm:prSet presAssocID="{B3507284-DFCC-44A1-9084-9760C45FE911}" presName="childNode" presStyleLbl="node1" presStyleIdx="5" presStyleCnt="18" custScaleX="109793">
        <dgm:presLayoutVars>
          <dgm:bulletEnabled val="1"/>
        </dgm:presLayoutVars>
      </dgm:prSet>
      <dgm:spPr/>
      <dgm:t>
        <a:bodyPr/>
        <a:lstStyle/>
        <a:p>
          <a:endParaRPr lang="en-US"/>
        </a:p>
      </dgm:t>
    </dgm:pt>
    <dgm:pt modelId="{0277E473-7E33-43A0-A688-F7B1DDA90CFC}" type="pres">
      <dgm:prSet presAssocID="{B3507284-DFCC-44A1-9084-9760C45FE911}" presName="aSpace2" presStyleCnt="0"/>
      <dgm:spPr/>
    </dgm:pt>
    <dgm:pt modelId="{CD15BD67-D9EB-4FCF-9DD3-C3F4F9C0ACFF}" type="pres">
      <dgm:prSet presAssocID="{9F58DE8B-C26B-4E85-950A-C0B8F74CDD17}" presName="childNode" presStyleLbl="node1" presStyleIdx="6" presStyleCnt="18" custScaleX="109793">
        <dgm:presLayoutVars>
          <dgm:bulletEnabled val="1"/>
        </dgm:presLayoutVars>
      </dgm:prSet>
      <dgm:spPr/>
      <dgm:t>
        <a:bodyPr/>
        <a:lstStyle/>
        <a:p>
          <a:endParaRPr lang="en-US"/>
        </a:p>
      </dgm:t>
    </dgm:pt>
    <dgm:pt modelId="{0EC963E9-406D-42A3-A884-29E5F52B2F71}" type="pres">
      <dgm:prSet presAssocID="{9F58DE8B-C26B-4E85-950A-C0B8F74CDD17}" presName="aSpace2" presStyleCnt="0"/>
      <dgm:spPr/>
    </dgm:pt>
    <dgm:pt modelId="{1318DA7F-B38A-4338-A049-6C8DBC7BE946}" type="pres">
      <dgm:prSet presAssocID="{01EECAD2-5C93-4B48-A420-DD47DA08CDB5}" presName="childNode" presStyleLbl="node1" presStyleIdx="7" presStyleCnt="18" custScaleX="109793">
        <dgm:presLayoutVars>
          <dgm:bulletEnabled val="1"/>
        </dgm:presLayoutVars>
      </dgm:prSet>
      <dgm:spPr/>
      <dgm:t>
        <a:bodyPr/>
        <a:lstStyle/>
        <a:p>
          <a:endParaRPr lang="en-US"/>
        </a:p>
      </dgm:t>
    </dgm:pt>
    <dgm:pt modelId="{D0B9EB2B-F3F5-4587-88A1-C7E94E5F8A6A}" type="pres">
      <dgm:prSet presAssocID="{01EECAD2-5C93-4B48-A420-DD47DA08CDB5}" presName="aSpace2" presStyleCnt="0"/>
      <dgm:spPr/>
    </dgm:pt>
    <dgm:pt modelId="{6AF9233A-6FE6-4F54-9C04-68F619B40DE9}" type="pres">
      <dgm:prSet presAssocID="{B966C3B9-D06D-4CA8-B7D9-B7A0C367011F}" presName="childNode" presStyleLbl="node1" presStyleIdx="8" presStyleCnt="18" custScaleX="109793">
        <dgm:presLayoutVars>
          <dgm:bulletEnabled val="1"/>
        </dgm:presLayoutVars>
      </dgm:prSet>
      <dgm:spPr/>
      <dgm:t>
        <a:bodyPr/>
        <a:lstStyle/>
        <a:p>
          <a:endParaRPr lang="en-US"/>
        </a:p>
      </dgm:t>
    </dgm:pt>
    <dgm:pt modelId="{6DA4B238-3D59-45BB-BF60-A582487B839D}" type="pres">
      <dgm:prSet presAssocID="{C628D000-19D0-48EB-B2AD-AD23FAFEF5C2}" presName="aSpace" presStyleCnt="0"/>
      <dgm:spPr/>
    </dgm:pt>
    <dgm:pt modelId="{5B4F690A-8F86-4497-A885-5FD95DEB9602}" type="pres">
      <dgm:prSet presAssocID="{EAA88D6D-647C-40F9-B4D2-ED3549548B10}" presName="compNode" presStyleCnt="0"/>
      <dgm:spPr/>
    </dgm:pt>
    <dgm:pt modelId="{C34C201F-56F0-4584-AB2D-8B7CFFA6D087}" type="pres">
      <dgm:prSet presAssocID="{EAA88D6D-647C-40F9-B4D2-ED3549548B10}" presName="aNode" presStyleLbl="bgShp" presStyleIdx="2" presStyleCnt="4"/>
      <dgm:spPr/>
      <dgm:t>
        <a:bodyPr/>
        <a:lstStyle/>
        <a:p>
          <a:endParaRPr lang="en-US"/>
        </a:p>
      </dgm:t>
    </dgm:pt>
    <dgm:pt modelId="{FA5FB80C-26E8-40F3-8F1C-9846109B51F6}" type="pres">
      <dgm:prSet presAssocID="{EAA88D6D-647C-40F9-B4D2-ED3549548B10}" presName="textNode" presStyleLbl="bgShp" presStyleIdx="2" presStyleCnt="4"/>
      <dgm:spPr/>
      <dgm:t>
        <a:bodyPr/>
        <a:lstStyle/>
        <a:p>
          <a:endParaRPr lang="en-US"/>
        </a:p>
      </dgm:t>
    </dgm:pt>
    <dgm:pt modelId="{667A5EF8-6929-4F0A-AACD-6DB05E1FE476}" type="pres">
      <dgm:prSet presAssocID="{EAA88D6D-647C-40F9-B4D2-ED3549548B10}" presName="compChildNode" presStyleCnt="0"/>
      <dgm:spPr/>
    </dgm:pt>
    <dgm:pt modelId="{760AF8C6-8575-4984-A164-35FCAB2E6885}" type="pres">
      <dgm:prSet presAssocID="{EAA88D6D-647C-40F9-B4D2-ED3549548B10}" presName="theInnerList" presStyleCnt="0"/>
      <dgm:spPr/>
    </dgm:pt>
    <dgm:pt modelId="{5F6FC20D-1DBE-43C4-9CD0-31CF394EA117}" type="pres">
      <dgm:prSet presAssocID="{5C3B20C4-EF3D-44E8-BE54-774951AAC3F7}" presName="childNode" presStyleLbl="node1" presStyleIdx="9" presStyleCnt="18" custScaleX="109793">
        <dgm:presLayoutVars>
          <dgm:bulletEnabled val="1"/>
        </dgm:presLayoutVars>
      </dgm:prSet>
      <dgm:spPr/>
      <dgm:t>
        <a:bodyPr/>
        <a:lstStyle/>
        <a:p>
          <a:endParaRPr lang="en-US"/>
        </a:p>
      </dgm:t>
    </dgm:pt>
    <dgm:pt modelId="{D2473F9F-0FDD-4D5C-B3C6-2FA0A45FB4A3}" type="pres">
      <dgm:prSet presAssocID="{5C3B20C4-EF3D-44E8-BE54-774951AAC3F7}" presName="aSpace2" presStyleCnt="0"/>
      <dgm:spPr/>
    </dgm:pt>
    <dgm:pt modelId="{2FC32012-CD33-4439-9F5D-357A82AE0184}" type="pres">
      <dgm:prSet presAssocID="{63BF084D-897B-4A92-9845-D09AE75199B0}" presName="childNode" presStyleLbl="node1" presStyleIdx="10" presStyleCnt="18" custScaleX="109793">
        <dgm:presLayoutVars>
          <dgm:bulletEnabled val="1"/>
        </dgm:presLayoutVars>
      </dgm:prSet>
      <dgm:spPr/>
      <dgm:t>
        <a:bodyPr/>
        <a:lstStyle/>
        <a:p>
          <a:endParaRPr lang="en-US"/>
        </a:p>
      </dgm:t>
    </dgm:pt>
    <dgm:pt modelId="{0DA389A7-871F-499D-BAAC-8AAA16999861}" type="pres">
      <dgm:prSet presAssocID="{63BF084D-897B-4A92-9845-D09AE75199B0}" presName="aSpace2" presStyleCnt="0"/>
      <dgm:spPr/>
    </dgm:pt>
    <dgm:pt modelId="{73AFDC61-F3D0-4864-AD5A-5515AEAEE6E3}" type="pres">
      <dgm:prSet presAssocID="{489026FC-5694-407E-A767-C9128AA54FC1}" presName="childNode" presStyleLbl="node1" presStyleIdx="11" presStyleCnt="18" custScaleX="109793">
        <dgm:presLayoutVars>
          <dgm:bulletEnabled val="1"/>
        </dgm:presLayoutVars>
      </dgm:prSet>
      <dgm:spPr/>
      <dgm:t>
        <a:bodyPr/>
        <a:lstStyle/>
        <a:p>
          <a:endParaRPr lang="en-US"/>
        </a:p>
      </dgm:t>
    </dgm:pt>
    <dgm:pt modelId="{973BA72B-3DD1-4FF5-AD57-4A944F52BB95}" type="pres">
      <dgm:prSet presAssocID="{489026FC-5694-407E-A767-C9128AA54FC1}" presName="aSpace2" presStyleCnt="0"/>
      <dgm:spPr/>
    </dgm:pt>
    <dgm:pt modelId="{0F84E119-5A41-4F7E-A309-1F905E72DECC}" type="pres">
      <dgm:prSet presAssocID="{48CA4899-E750-4996-A05E-054F0B24F046}" presName="childNode" presStyleLbl="node1" presStyleIdx="12" presStyleCnt="18" custScaleX="109793">
        <dgm:presLayoutVars>
          <dgm:bulletEnabled val="1"/>
        </dgm:presLayoutVars>
      </dgm:prSet>
      <dgm:spPr/>
      <dgm:t>
        <a:bodyPr/>
        <a:lstStyle/>
        <a:p>
          <a:endParaRPr lang="en-US"/>
        </a:p>
      </dgm:t>
    </dgm:pt>
    <dgm:pt modelId="{AEC8BBA6-84CF-4A75-A2BC-99C4628697B3}" type="pres">
      <dgm:prSet presAssocID="{48CA4899-E750-4996-A05E-054F0B24F046}" presName="aSpace2" presStyleCnt="0"/>
      <dgm:spPr/>
    </dgm:pt>
    <dgm:pt modelId="{116F129C-744D-471F-8A15-2FDAA7F94F1E}" type="pres">
      <dgm:prSet presAssocID="{67A23A64-5E85-4EA6-894C-AAE9AABC58C6}" presName="childNode" presStyleLbl="node1" presStyleIdx="13" presStyleCnt="18" custScaleX="109793">
        <dgm:presLayoutVars>
          <dgm:bulletEnabled val="1"/>
        </dgm:presLayoutVars>
      </dgm:prSet>
      <dgm:spPr/>
      <dgm:t>
        <a:bodyPr/>
        <a:lstStyle/>
        <a:p>
          <a:endParaRPr lang="en-US"/>
        </a:p>
      </dgm:t>
    </dgm:pt>
    <dgm:pt modelId="{774AC563-F995-4BF1-B89E-4AB9A6D39063}" type="pres">
      <dgm:prSet presAssocID="{EAA88D6D-647C-40F9-B4D2-ED3549548B10}" presName="aSpace" presStyleCnt="0"/>
      <dgm:spPr/>
    </dgm:pt>
    <dgm:pt modelId="{464C2445-9C65-4CCD-B879-53240FA89947}" type="pres">
      <dgm:prSet presAssocID="{224AD09B-D3B3-40EF-A555-D236157CE07A}" presName="compNode" presStyleCnt="0"/>
      <dgm:spPr/>
    </dgm:pt>
    <dgm:pt modelId="{1A070887-5B3A-4812-8E99-6BEC938F3B2E}" type="pres">
      <dgm:prSet presAssocID="{224AD09B-D3B3-40EF-A555-D236157CE07A}" presName="aNode" presStyleLbl="bgShp" presStyleIdx="3" presStyleCnt="4"/>
      <dgm:spPr/>
      <dgm:t>
        <a:bodyPr/>
        <a:lstStyle/>
        <a:p>
          <a:endParaRPr lang="en-US"/>
        </a:p>
      </dgm:t>
    </dgm:pt>
    <dgm:pt modelId="{34123B9C-6908-4A29-A057-8E619C77A67A}" type="pres">
      <dgm:prSet presAssocID="{224AD09B-D3B3-40EF-A555-D236157CE07A}" presName="textNode" presStyleLbl="bgShp" presStyleIdx="3" presStyleCnt="4"/>
      <dgm:spPr/>
      <dgm:t>
        <a:bodyPr/>
        <a:lstStyle/>
        <a:p>
          <a:endParaRPr lang="en-US"/>
        </a:p>
      </dgm:t>
    </dgm:pt>
    <dgm:pt modelId="{8CC853D6-DA6F-46D2-B33F-69EA6406A30F}" type="pres">
      <dgm:prSet presAssocID="{224AD09B-D3B3-40EF-A555-D236157CE07A}" presName="compChildNode" presStyleCnt="0"/>
      <dgm:spPr/>
    </dgm:pt>
    <dgm:pt modelId="{96ADDC9E-CBBA-4A85-A443-0202E59F1935}" type="pres">
      <dgm:prSet presAssocID="{224AD09B-D3B3-40EF-A555-D236157CE07A}" presName="theInnerList" presStyleCnt="0"/>
      <dgm:spPr/>
    </dgm:pt>
    <dgm:pt modelId="{DBE614B4-A820-4139-BA63-82FD5652334E}" type="pres">
      <dgm:prSet presAssocID="{947B816D-03BE-499A-9F8D-CE9054669510}" presName="childNode" presStyleLbl="node1" presStyleIdx="14" presStyleCnt="18" custScaleX="109793">
        <dgm:presLayoutVars>
          <dgm:bulletEnabled val="1"/>
        </dgm:presLayoutVars>
      </dgm:prSet>
      <dgm:spPr/>
      <dgm:t>
        <a:bodyPr/>
        <a:lstStyle/>
        <a:p>
          <a:endParaRPr lang="en-US"/>
        </a:p>
      </dgm:t>
    </dgm:pt>
    <dgm:pt modelId="{ECB68925-A81D-4781-A9AA-D702D6B2A707}" type="pres">
      <dgm:prSet presAssocID="{947B816D-03BE-499A-9F8D-CE9054669510}" presName="aSpace2" presStyleCnt="0"/>
      <dgm:spPr/>
    </dgm:pt>
    <dgm:pt modelId="{991E8862-519E-4BC5-A646-5B895AEC675F}" type="pres">
      <dgm:prSet presAssocID="{3360076B-B54F-41E5-8E62-A2FDCF78D4F5}" presName="childNode" presStyleLbl="node1" presStyleIdx="15" presStyleCnt="18" custScaleX="109793">
        <dgm:presLayoutVars>
          <dgm:bulletEnabled val="1"/>
        </dgm:presLayoutVars>
      </dgm:prSet>
      <dgm:spPr/>
      <dgm:t>
        <a:bodyPr/>
        <a:lstStyle/>
        <a:p>
          <a:endParaRPr lang="en-US"/>
        </a:p>
      </dgm:t>
    </dgm:pt>
    <dgm:pt modelId="{C52D4797-70A3-44E6-856A-BA9CB074D791}" type="pres">
      <dgm:prSet presAssocID="{3360076B-B54F-41E5-8E62-A2FDCF78D4F5}" presName="aSpace2" presStyleCnt="0"/>
      <dgm:spPr/>
    </dgm:pt>
    <dgm:pt modelId="{AFAC4C4E-F162-48D9-84DC-21401579ABFA}" type="pres">
      <dgm:prSet presAssocID="{BCE911B0-C06C-4752-9F15-1A112FF82871}" presName="childNode" presStyleLbl="node1" presStyleIdx="16" presStyleCnt="18" custScaleX="109793">
        <dgm:presLayoutVars>
          <dgm:bulletEnabled val="1"/>
        </dgm:presLayoutVars>
      </dgm:prSet>
      <dgm:spPr/>
      <dgm:t>
        <a:bodyPr/>
        <a:lstStyle/>
        <a:p>
          <a:endParaRPr lang="en-US"/>
        </a:p>
      </dgm:t>
    </dgm:pt>
    <dgm:pt modelId="{115D8D46-BE4F-433C-9423-C7E38D32075A}" type="pres">
      <dgm:prSet presAssocID="{BCE911B0-C06C-4752-9F15-1A112FF82871}" presName="aSpace2" presStyleCnt="0"/>
      <dgm:spPr/>
    </dgm:pt>
    <dgm:pt modelId="{BB190853-4E08-413F-AE17-D3D2B9C78866}" type="pres">
      <dgm:prSet presAssocID="{B6D86768-DF6B-496D-8A77-8F81FEC6B94D}" presName="childNode" presStyleLbl="node1" presStyleIdx="17" presStyleCnt="18" custScaleX="109793">
        <dgm:presLayoutVars>
          <dgm:bulletEnabled val="1"/>
        </dgm:presLayoutVars>
      </dgm:prSet>
      <dgm:spPr/>
      <dgm:t>
        <a:bodyPr/>
        <a:lstStyle/>
        <a:p>
          <a:endParaRPr lang="en-US"/>
        </a:p>
      </dgm:t>
    </dgm:pt>
  </dgm:ptLst>
  <dgm:cxnLst>
    <dgm:cxn modelId="{A9BBEAC9-8517-4AFA-AFD8-DE8365068BEA}" srcId="{3AE661BC-8C6A-4397-98F3-8D4EDEBA8FE3}" destId="{224AD09B-D3B3-40EF-A555-D236157CE07A}" srcOrd="3" destOrd="0" parTransId="{509FFD39-FE48-4D51-86E4-D4AFE2E1A1A0}" sibTransId="{BEC6C7EE-4AF2-4605-9761-798178F8638B}"/>
    <dgm:cxn modelId="{DBCB8EB2-BFBA-4126-B1EC-B38D0C1409F1}" srcId="{3CF3C4C0-CD68-4072-A40C-B50E3DC1586A}" destId="{49220693-E96D-4185-9EBD-F7ED4596055A}" srcOrd="3" destOrd="0" parTransId="{313A9C1D-2115-4837-AE2E-719A003F8FD7}" sibTransId="{23504330-33A9-49CE-BA7A-9C968AD3C314}"/>
    <dgm:cxn modelId="{4977171A-3F24-432B-A92A-6E5143FA2B54}" type="presOf" srcId="{9F58DE8B-C26B-4E85-950A-C0B8F74CDD17}" destId="{CD15BD67-D9EB-4FCF-9DD3-C3F4F9C0ACFF}" srcOrd="0" destOrd="0" presId="urn:microsoft.com/office/officeart/2005/8/layout/lProcess2"/>
    <dgm:cxn modelId="{85585EBE-6908-44FC-A197-E6341635D3E8}" type="presOf" srcId="{C628D000-19D0-48EB-B2AD-AD23FAFEF5C2}" destId="{EADF84A0-5934-4529-BA0D-238567BEA752}" srcOrd="1" destOrd="0" presId="urn:microsoft.com/office/officeart/2005/8/layout/lProcess2"/>
    <dgm:cxn modelId="{17C32B05-E3BE-4981-9BCC-494C105B9EC4}" srcId="{3CF3C4C0-CD68-4072-A40C-B50E3DC1586A}" destId="{FBD84E97-0F89-4865-9E77-BCC3EF394B52}" srcOrd="1" destOrd="0" parTransId="{41E82C23-E1C0-46E8-8744-011EC5001F7A}" sibTransId="{27452EE7-EFD6-4A06-900F-A717EBA47CA6}"/>
    <dgm:cxn modelId="{F86AB684-E8CB-4B25-8DBE-554F71E5CDFD}" type="presOf" srcId="{3CF3C4C0-CD68-4072-A40C-B50E3DC1586A}" destId="{BD7A95BE-BA42-4AC4-BAB4-D077C41EEB45}" srcOrd="0" destOrd="0" presId="urn:microsoft.com/office/officeart/2005/8/layout/lProcess2"/>
    <dgm:cxn modelId="{9D051E2D-9015-40F4-9B30-497672A42F9D}" srcId="{C628D000-19D0-48EB-B2AD-AD23FAFEF5C2}" destId="{B966C3B9-D06D-4CA8-B7D9-B7A0C367011F}" srcOrd="3" destOrd="0" parTransId="{F9D5E086-AFE8-402D-8318-18A4A0856A9C}" sibTransId="{6464CC4C-FC23-4766-A47E-718427A1B50F}"/>
    <dgm:cxn modelId="{943479A7-08CB-4FC8-88CD-CA79C481BEE1}" type="presOf" srcId="{947B816D-03BE-499A-9F8D-CE9054669510}" destId="{DBE614B4-A820-4139-BA63-82FD5652334E}" srcOrd="0" destOrd="0" presId="urn:microsoft.com/office/officeart/2005/8/layout/lProcess2"/>
    <dgm:cxn modelId="{263139FF-FD00-4DC0-A1E2-2188BA0E31C7}" srcId="{EAA88D6D-647C-40F9-B4D2-ED3549548B10}" destId="{67A23A64-5E85-4EA6-894C-AAE9AABC58C6}" srcOrd="4" destOrd="0" parTransId="{3A039430-E293-4424-B487-1C4E07D2C1D8}" sibTransId="{678CE8E3-44BD-4DB4-BD1C-22FA47F5B128}"/>
    <dgm:cxn modelId="{98E5E5A9-AC65-4BC5-952E-F185C06254DA}" srcId="{3CF3C4C0-CD68-4072-A40C-B50E3DC1586A}" destId="{5A14D849-1EC9-4140-A474-B1193A4DDD93}" srcOrd="2" destOrd="0" parTransId="{C39AAEBF-3E6B-40C0-9915-7B1F164812FD}" sibTransId="{0D281326-3827-4025-BD1F-8AD97C25BF70}"/>
    <dgm:cxn modelId="{0B72BB65-AE8A-4759-8703-97BBC2DA1DB0}" type="presOf" srcId="{BCE911B0-C06C-4752-9F15-1A112FF82871}" destId="{AFAC4C4E-F162-48D9-84DC-21401579ABFA}" srcOrd="0" destOrd="0" presId="urn:microsoft.com/office/officeart/2005/8/layout/lProcess2"/>
    <dgm:cxn modelId="{A8C4BBA5-E275-4C04-8D21-7FFFA74A8B4A}" type="presOf" srcId="{48CA4899-E750-4996-A05E-054F0B24F046}" destId="{0F84E119-5A41-4F7E-A309-1F905E72DECC}" srcOrd="0" destOrd="0" presId="urn:microsoft.com/office/officeart/2005/8/layout/lProcess2"/>
    <dgm:cxn modelId="{F91375BE-B1DA-4942-AA16-AD9CBE7332F3}" type="presOf" srcId="{780C2F48-81F0-4486-8312-1FBE96CE7C54}" destId="{681A7A5F-BB79-436A-9291-39799F918A5B}" srcOrd="0" destOrd="0" presId="urn:microsoft.com/office/officeart/2005/8/layout/lProcess2"/>
    <dgm:cxn modelId="{981D4D38-5611-4BD3-BD46-F52E5652459E}" type="presOf" srcId="{EAA88D6D-647C-40F9-B4D2-ED3549548B10}" destId="{FA5FB80C-26E8-40F3-8F1C-9846109B51F6}" srcOrd="1" destOrd="0" presId="urn:microsoft.com/office/officeart/2005/8/layout/lProcess2"/>
    <dgm:cxn modelId="{782123F5-C7CF-4C85-BB72-F027F4F39153}" srcId="{224AD09B-D3B3-40EF-A555-D236157CE07A}" destId="{B6D86768-DF6B-496D-8A77-8F81FEC6B94D}" srcOrd="3" destOrd="0" parTransId="{9F543D6C-CF7A-45CB-A354-C678FDB89C3D}" sibTransId="{A754172F-E054-4358-8901-61CA7BF76F40}"/>
    <dgm:cxn modelId="{8410F86E-5FB0-4C8A-B5FD-6BB26EEB5602}" type="presOf" srcId="{01EECAD2-5C93-4B48-A420-DD47DA08CDB5}" destId="{1318DA7F-B38A-4338-A049-6C8DBC7BE946}" srcOrd="0" destOrd="0" presId="urn:microsoft.com/office/officeart/2005/8/layout/lProcess2"/>
    <dgm:cxn modelId="{DF05A892-F164-4931-8E3F-FCAEC309A6A5}" srcId="{C628D000-19D0-48EB-B2AD-AD23FAFEF5C2}" destId="{9F58DE8B-C26B-4E85-950A-C0B8F74CDD17}" srcOrd="1" destOrd="0" parTransId="{61B4684E-876F-40CC-B075-61410D6EAFE3}" sibTransId="{F157FBAA-D22F-4BB7-9181-77D802A9A909}"/>
    <dgm:cxn modelId="{9A58164D-8CB3-496C-A51A-173A23A8E5A2}" type="presOf" srcId="{3CF3C4C0-CD68-4072-A40C-B50E3DC1586A}" destId="{5D8102A1-A95D-484E-A798-721ABB99128D}" srcOrd="1" destOrd="0" presId="urn:microsoft.com/office/officeart/2005/8/layout/lProcess2"/>
    <dgm:cxn modelId="{BB572AC0-E06B-4BED-9C11-DAC83952E739}" srcId="{C628D000-19D0-48EB-B2AD-AD23FAFEF5C2}" destId="{01EECAD2-5C93-4B48-A420-DD47DA08CDB5}" srcOrd="2" destOrd="0" parTransId="{CF15A26F-51E4-49DB-85A2-2BE7F8822459}" sibTransId="{31442929-4EF7-4EB1-97DD-486F09F2362D}"/>
    <dgm:cxn modelId="{6B9B6538-BA15-45BC-A11A-B587BDA6DF67}" type="presOf" srcId="{FBD84E97-0F89-4865-9E77-BCC3EF394B52}" destId="{BCB52B8F-AA0F-43EB-A8C2-82FFB0875774}" srcOrd="0" destOrd="0" presId="urn:microsoft.com/office/officeart/2005/8/layout/lProcess2"/>
    <dgm:cxn modelId="{7369E4B5-E0FB-4404-9E73-DFED7F1B9282}" type="presOf" srcId="{B6D86768-DF6B-496D-8A77-8F81FEC6B94D}" destId="{BB190853-4E08-413F-AE17-D3D2B9C78866}" srcOrd="0" destOrd="0" presId="urn:microsoft.com/office/officeart/2005/8/layout/lProcess2"/>
    <dgm:cxn modelId="{1D8F659C-51A0-4C55-9899-1C37C90ADFCF}" srcId="{3AE661BC-8C6A-4397-98F3-8D4EDEBA8FE3}" destId="{3CF3C4C0-CD68-4072-A40C-B50E3DC1586A}" srcOrd="0" destOrd="0" parTransId="{BC587FAB-C1BD-4184-833A-119553BD1189}" sibTransId="{7397BE31-642E-4337-9F8A-7866F42FD5A0}"/>
    <dgm:cxn modelId="{CB686DBE-A946-46AF-BB9F-7EADC007D342}" srcId="{224AD09B-D3B3-40EF-A555-D236157CE07A}" destId="{947B816D-03BE-499A-9F8D-CE9054669510}" srcOrd="0" destOrd="0" parTransId="{43A55122-1310-4F20-8625-89D0F0A42E8C}" sibTransId="{4D420CEF-2239-4038-B8EF-4384333E9ABE}"/>
    <dgm:cxn modelId="{7CA22163-056C-4B3E-AB24-275F4E7E344E}" type="presOf" srcId="{C628D000-19D0-48EB-B2AD-AD23FAFEF5C2}" destId="{260FEC5A-0612-4156-8A30-B01617C7E656}" srcOrd="0" destOrd="0" presId="urn:microsoft.com/office/officeart/2005/8/layout/lProcess2"/>
    <dgm:cxn modelId="{5E5119BE-C156-46EC-B7E5-9785E5591927}" srcId="{224AD09B-D3B3-40EF-A555-D236157CE07A}" destId="{BCE911B0-C06C-4752-9F15-1A112FF82871}" srcOrd="2" destOrd="0" parTransId="{4F817F46-93E4-4F93-A07A-DADC56854E6D}" sibTransId="{2A6982BC-7084-49C7-9B2B-526EE5A111F1}"/>
    <dgm:cxn modelId="{99D5AD1D-A908-4261-8F4F-1EDE8D765C93}" srcId="{EAA88D6D-647C-40F9-B4D2-ED3549548B10}" destId="{63BF084D-897B-4A92-9845-D09AE75199B0}" srcOrd="1" destOrd="0" parTransId="{FDE6A70B-E418-4CF8-A053-886EEA2A12FE}" sibTransId="{76B1C1FD-F5F1-4706-8AEF-A902D9DEBF27}"/>
    <dgm:cxn modelId="{63843FDD-EF09-4085-BC29-9BB9D7BEC47F}" srcId="{224AD09B-D3B3-40EF-A555-D236157CE07A}" destId="{3360076B-B54F-41E5-8E62-A2FDCF78D4F5}" srcOrd="1" destOrd="0" parTransId="{47B96154-6B26-4DC6-B997-594A7CD26D02}" sibTransId="{41EDCA13-041F-4FA2-B549-E204D43C4B03}"/>
    <dgm:cxn modelId="{808F3E7F-7D94-401E-B26F-78CC812112A0}" type="presOf" srcId="{49220693-E96D-4185-9EBD-F7ED4596055A}" destId="{44CA0AFC-160F-4913-8191-FE78518495B1}" srcOrd="0" destOrd="0" presId="urn:microsoft.com/office/officeart/2005/8/layout/lProcess2"/>
    <dgm:cxn modelId="{DBB659ED-00B5-4674-AA6C-003B6DC26E29}" type="presOf" srcId="{67A23A64-5E85-4EA6-894C-AAE9AABC58C6}" destId="{116F129C-744D-471F-8A15-2FDAA7F94F1E}" srcOrd="0" destOrd="0" presId="urn:microsoft.com/office/officeart/2005/8/layout/lProcess2"/>
    <dgm:cxn modelId="{533F8627-B4F3-41F5-9259-47EB62DCFF0C}" type="presOf" srcId="{63BF084D-897B-4A92-9845-D09AE75199B0}" destId="{2FC32012-CD33-4439-9F5D-357A82AE0184}" srcOrd="0" destOrd="0" presId="urn:microsoft.com/office/officeart/2005/8/layout/lProcess2"/>
    <dgm:cxn modelId="{6A4BBE0A-F952-4E09-B665-7712F711A34C}" srcId="{EAA88D6D-647C-40F9-B4D2-ED3549548B10}" destId="{48CA4899-E750-4996-A05E-054F0B24F046}" srcOrd="3" destOrd="0" parTransId="{A9A10AC6-CA7C-4CB0-8362-9BD07F02FC9B}" sibTransId="{581D92FA-38D3-4F1E-9E22-AA20C4803DBF}"/>
    <dgm:cxn modelId="{33877C33-C57D-40EE-A460-83693A8EE69B}" srcId="{EAA88D6D-647C-40F9-B4D2-ED3549548B10}" destId="{489026FC-5694-407E-A767-C9128AA54FC1}" srcOrd="2" destOrd="0" parTransId="{3434D7D9-69B6-4965-97C7-B72841F090D5}" sibTransId="{05AE7AE1-3412-4680-BD91-F924C0D5B36D}"/>
    <dgm:cxn modelId="{152090D9-A99F-42A7-9D42-F0B2101E5CA2}" type="presOf" srcId="{B966C3B9-D06D-4CA8-B7D9-B7A0C367011F}" destId="{6AF9233A-6FE6-4F54-9C04-68F619B40DE9}" srcOrd="0" destOrd="0" presId="urn:microsoft.com/office/officeart/2005/8/layout/lProcess2"/>
    <dgm:cxn modelId="{CB9D4489-3862-4257-AF0E-950AF14B5E49}" type="presOf" srcId="{5C3B20C4-EF3D-44E8-BE54-774951AAC3F7}" destId="{5F6FC20D-1DBE-43C4-9CD0-31CF394EA117}" srcOrd="0" destOrd="0" presId="urn:microsoft.com/office/officeart/2005/8/layout/lProcess2"/>
    <dgm:cxn modelId="{021C276D-875D-45B7-B3DA-42AE90B856DD}" srcId="{3CF3C4C0-CD68-4072-A40C-B50E3DC1586A}" destId="{B57FA798-9C70-4405-AE3B-AAC706676241}" srcOrd="4" destOrd="0" parTransId="{E079FADD-D110-4770-9A7D-E54C5607E57F}" sibTransId="{770E27BC-043F-45FF-8895-416C7D24F436}"/>
    <dgm:cxn modelId="{386029D8-4941-42A6-862E-8700AF41A435}" type="presOf" srcId="{489026FC-5694-407E-A767-C9128AA54FC1}" destId="{73AFDC61-F3D0-4864-AD5A-5515AEAEE6E3}" srcOrd="0" destOrd="0" presId="urn:microsoft.com/office/officeart/2005/8/layout/lProcess2"/>
    <dgm:cxn modelId="{28924A26-0797-49D6-B352-609F288F90CE}" type="presOf" srcId="{3AE661BC-8C6A-4397-98F3-8D4EDEBA8FE3}" destId="{F22B8B0A-457C-4FFC-BADD-B05B2413CBE4}" srcOrd="0" destOrd="0" presId="urn:microsoft.com/office/officeart/2005/8/layout/lProcess2"/>
    <dgm:cxn modelId="{A8DB9FC9-C445-478F-80AD-5C5EF1A4F1B9}" srcId="{EAA88D6D-647C-40F9-B4D2-ED3549548B10}" destId="{5C3B20C4-EF3D-44E8-BE54-774951AAC3F7}" srcOrd="0" destOrd="0" parTransId="{C1E6D6DC-9FFC-44CC-BF7D-84A2AACF1F5F}" sibTransId="{28FF3522-809F-4DF4-B66C-D31C82A9C1F5}"/>
    <dgm:cxn modelId="{F07A7EFE-97EE-49EC-8738-6DBD5D2C7318}" srcId="{3AE661BC-8C6A-4397-98F3-8D4EDEBA8FE3}" destId="{C628D000-19D0-48EB-B2AD-AD23FAFEF5C2}" srcOrd="1" destOrd="0" parTransId="{1239D493-3C27-43A9-B225-B5FC7961B0A8}" sibTransId="{D1A923F4-57B4-4B42-B24A-E7ED69F3A692}"/>
    <dgm:cxn modelId="{E3F96846-84F5-4EB5-88C8-185F34514C54}" srcId="{3AE661BC-8C6A-4397-98F3-8D4EDEBA8FE3}" destId="{EAA88D6D-647C-40F9-B4D2-ED3549548B10}" srcOrd="2" destOrd="0" parTransId="{266BE0D8-E47D-4D47-A3B9-8E20DB614EB1}" sibTransId="{887DB81D-E8D7-4294-AE83-A892E931DD56}"/>
    <dgm:cxn modelId="{AABB9391-5A52-4D8D-A085-583C3DD02D87}" type="presOf" srcId="{5A14D849-1EC9-4140-A474-B1193A4DDD93}" destId="{B6BC85F0-8A6E-42D8-9A48-DF8F7D863A26}" srcOrd="0" destOrd="0" presId="urn:microsoft.com/office/officeart/2005/8/layout/lProcess2"/>
    <dgm:cxn modelId="{E1A1D6DF-261D-4E4D-9CE4-5B57383C0295}" type="presOf" srcId="{3360076B-B54F-41E5-8E62-A2FDCF78D4F5}" destId="{991E8862-519E-4BC5-A646-5B895AEC675F}" srcOrd="0" destOrd="0" presId="urn:microsoft.com/office/officeart/2005/8/layout/lProcess2"/>
    <dgm:cxn modelId="{394CF3E1-7580-4D1F-93B9-DF6C5FAA9D21}" type="presOf" srcId="{EAA88D6D-647C-40F9-B4D2-ED3549548B10}" destId="{C34C201F-56F0-4584-AB2D-8B7CFFA6D087}" srcOrd="0" destOrd="0" presId="urn:microsoft.com/office/officeart/2005/8/layout/lProcess2"/>
    <dgm:cxn modelId="{56DEDEA0-7664-43ED-A6C1-2DDE49AB0C4D}" type="presOf" srcId="{B57FA798-9C70-4405-AE3B-AAC706676241}" destId="{C15FBA36-311F-4714-B438-2309DEB9F217}" srcOrd="0" destOrd="0" presId="urn:microsoft.com/office/officeart/2005/8/layout/lProcess2"/>
    <dgm:cxn modelId="{6B77946D-2C45-44A6-B68E-07DF552935CC}" type="presOf" srcId="{B3507284-DFCC-44A1-9084-9760C45FE911}" destId="{C2450EEE-7675-40DA-8D6C-A64090C179E2}" srcOrd="0" destOrd="0" presId="urn:microsoft.com/office/officeart/2005/8/layout/lProcess2"/>
    <dgm:cxn modelId="{1F0DCC56-5C5D-4BAF-A74F-5885D48C20B2}" srcId="{3CF3C4C0-CD68-4072-A40C-B50E3DC1586A}" destId="{780C2F48-81F0-4486-8312-1FBE96CE7C54}" srcOrd="0" destOrd="0" parTransId="{9741DC2C-A8BA-41C9-B769-5A5AD93C4690}" sibTransId="{D687A58F-EED4-4A3A-A52A-4F8CB400EA19}"/>
    <dgm:cxn modelId="{9093A3F9-BB9F-4D0D-B7A7-698E607C5301}" srcId="{C628D000-19D0-48EB-B2AD-AD23FAFEF5C2}" destId="{B3507284-DFCC-44A1-9084-9760C45FE911}" srcOrd="0" destOrd="0" parTransId="{5D4CCCD7-72FF-4E47-A085-1C2A3A256FBA}" sibTransId="{52EC96D4-7FB9-40C6-A367-04545DD19B20}"/>
    <dgm:cxn modelId="{C3872184-1BD4-4B6C-A875-AC65BDF7C6A4}" type="presOf" srcId="{224AD09B-D3B3-40EF-A555-D236157CE07A}" destId="{34123B9C-6908-4A29-A057-8E619C77A67A}" srcOrd="1" destOrd="0" presId="urn:microsoft.com/office/officeart/2005/8/layout/lProcess2"/>
    <dgm:cxn modelId="{59B1A394-451D-420D-AD6F-93770CC6C48B}" type="presOf" srcId="{224AD09B-D3B3-40EF-A555-D236157CE07A}" destId="{1A070887-5B3A-4812-8E99-6BEC938F3B2E}" srcOrd="0" destOrd="0" presId="urn:microsoft.com/office/officeart/2005/8/layout/lProcess2"/>
    <dgm:cxn modelId="{F5B00311-AA16-404F-A438-499356DD0A73}" type="presParOf" srcId="{F22B8B0A-457C-4FFC-BADD-B05B2413CBE4}" destId="{453337B3-F8BA-47D7-A895-6995AC25FDCF}" srcOrd="0" destOrd="0" presId="urn:microsoft.com/office/officeart/2005/8/layout/lProcess2"/>
    <dgm:cxn modelId="{69B62B19-0F44-4006-9FAE-B88CC2E659E4}" type="presParOf" srcId="{453337B3-F8BA-47D7-A895-6995AC25FDCF}" destId="{BD7A95BE-BA42-4AC4-BAB4-D077C41EEB45}" srcOrd="0" destOrd="0" presId="urn:microsoft.com/office/officeart/2005/8/layout/lProcess2"/>
    <dgm:cxn modelId="{37E48D39-BD2E-40BF-B336-28B17396AD50}" type="presParOf" srcId="{453337B3-F8BA-47D7-A895-6995AC25FDCF}" destId="{5D8102A1-A95D-484E-A798-721ABB99128D}" srcOrd="1" destOrd="0" presId="urn:microsoft.com/office/officeart/2005/8/layout/lProcess2"/>
    <dgm:cxn modelId="{D13D6769-8023-42C1-BF3B-66C11779EA87}" type="presParOf" srcId="{453337B3-F8BA-47D7-A895-6995AC25FDCF}" destId="{F501A7D0-F7D1-49F3-9170-AF9C088E7206}" srcOrd="2" destOrd="0" presId="urn:microsoft.com/office/officeart/2005/8/layout/lProcess2"/>
    <dgm:cxn modelId="{72BF6C17-FF5D-41A9-8257-B6617FE0A547}" type="presParOf" srcId="{F501A7D0-F7D1-49F3-9170-AF9C088E7206}" destId="{E3170A31-FD91-4FB1-8D0B-77D04FDF4D07}" srcOrd="0" destOrd="0" presId="urn:microsoft.com/office/officeart/2005/8/layout/lProcess2"/>
    <dgm:cxn modelId="{E91C2EED-A8C2-4F44-B87A-A6E4250A11D6}" type="presParOf" srcId="{E3170A31-FD91-4FB1-8D0B-77D04FDF4D07}" destId="{681A7A5F-BB79-436A-9291-39799F918A5B}" srcOrd="0" destOrd="0" presId="urn:microsoft.com/office/officeart/2005/8/layout/lProcess2"/>
    <dgm:cxn modelId="{AF174E33-5FBF-4DF5-9BDE-9EFCA8452C13}" type="presParOf" srcId="{E3170A31-FD91-4FB1-8D0B-77D04FDF4D07}" destId="{ED26AD12-0876-4991-B9C6-C3F6A1AEBE8F}" srcOrd="1" destOrd="0" presId="urn:microsoft.com/office/officeart/2005/8/layout/lProcess2"/>
    <dgm:cxn modelId="{FB34A8AA-1A03-4973-AECD-E24EF26CCDAA}" type="presParOf" srcId="{E3170A31-FD91-4FB1-8D0B-77D04FDF4D07}" destId="{BCB52B8F-AA0F-43EB-A8C2-82FFB0875774}" srcOrd="2" destOrd="0" presId="urn:microsoft.com/office/officeart/2005/8/layout/lProcess2"/>
    <dgm:cxn modelId="{C038AFA1-5FA2-4B4F-A3D4-B5DE3BF9C57C}" type="presParOf" srcId="{E3170A31-FD91-4FB1-8D0B-77D04FDF4D07}" destId="{CE1FACE3-063F-4BDC-9738-8BFD6C120B7E}" srcOrd="3" destOrd="0" presId="urn:microsoft.com/office/officeart/2005/8/layout/lProcess2"/>
    <dgm:cxn modelId="{A5A30D3B-8F1F-4773-A4BC-2383F15E233E}" type="presParOf" srcId="{E3170A31-FD91-4FB1-8D0B-77D04FDF4D07}" destId="{B6BC85F0-8A6E-42D8-9A48-DF8F7D863A26}" srcOrd="4" destOrd="0" presId="urn:microsoft.com/office/officeart/2005/8/layout/lProcess2"/>
    <dgm:cxn modelId="{0AF95D9D-1043-42AD-A23E-76B8C4BBF635}" type="presParOf" srcId="{E3170A31-FD91-4FB1-8D0B-77D04FDF4D07}" destId="{B454E004-402B-492B-9AC8-FEAEDED29C56}" srcOrd="5" destOrd="0" presId="urn:microsoft.com/office/officeart/2005/8/layout/lProcess2"/>
    <dgm:cxn modelId="{2B30FE23-37F2-4B57-BEB2-B41738E9E306}" type="presParOf" srcId="{E3170A31-FD91-4FB1-8D0B-77D04FDF4D07}" destId="{44CA0AFC-160F-4913-8191-FE78518495B1}" srcOrd="6" destOrd="0" presId="urn:microsoft.com/office/officeart/2005/8/layout/lProcess2"/>
    <dgm:cxn modelId="{19472AAD-A52B-4C74-B656-940FE006C5EF}" type="presParOf" srcId="{E3170A31-FD91-4FB1-8D0B-77D04FDF4D07}" destId="{56A126B9-EFD8-4557-AB6F-63E4EB3FB9E0}" srcOrd="7" destOrd="0" presId="urn:microsoft.com/office/officeart/2005/8/layout/lProcess2"/>
    <dgm:cxn modelId="{713C532C-7B4F-426D-AEF2-36B0AE88F49C}" type="presParOf" srcId="{E3170A31-FD91-4FB1-8D0B-77D04FDF4D07}" destId="{C15FBA36-311F-4714-B438-2309DEB9F217}" srcOrd="8" destOrd="0" presId="urn:microsoft.com/office/officeart/2005/8/layout/lProcess2"/>
    <dgm:cxn modelId="{0FEB3C54-ADF0-4D61-A866-237BE86B88F7}" type="presParOf" srcId="{F22B8B0A-457C-4FFC-BADD-B05B2413CBE4}" destId="{F7AC17E9-98EC-4908-BD68-D5602E0D0DDF}" srcOrd="1" destOrd="0" presId="urn:microsoft.com/office/officeart/2005/8/layout/lProcess2"/>
    <dgm:cxn modelId="{13C10D2C-0A67-446A-A5C7-08A102BAE03A}" type="presParOf" srcId="{F22B8B0A-457C-4FFC-BADD-B05B2413CBE4}" destId="{F0825FCF-260A-4844-8652-5DC70162CDFF}" srcOrd="2" destOrd="0" presId="urn:microsoft.com/office/officeart/2005/8/layout/lProcess2"/>
    <dgm:cxn modelId="{04F74563-09E2-46D5-9F0D-DE63D42F2C3C}" type="presParOf" srcId="{F0825FCF-260A-4844-8652-5DC70162CDFF}" destId="{260FEC5A-0612-4156-8A30-B01617C7E656}" srcOrd="0" destOrd="0" presId="urn:microsoft.com/office/officeart/2005/8/layout/lProcess2"/>
    <dgm:cxn modelId="{5F2DDF1E-81B7-4740-B9B6-39436076B929}" type="presParOf" srcId="{F0825FCF-260A-4844-8652-5DC70162CDFF}" destId="{EADF84A0-5934-4529-BA0D-238567BEA752}" srcOrd="1" destOrd="0" presId="urn:microsoft.com/office/officeart/2005/8/layout/lProcess2"/>
    <dgm:cxn modelId="{2B39BF67-FAB5-4B72-AA25-9AB0E07E5719}" type="presParOf" srcId="{F0825FCF-260A-4844-8652-5DC70162CDFF}" destId="{4B6E7FC8-AC4C-4D8A-94EE-8BB441875063}" srcOrd="2" destOrd="0" presId="urn:microsoft.com/office/officeart/2005/8/layout/lProcess2"/>
    <dgm:cxn modelId="{ED0775FF-33FD-4768-AD09-3A507971B08C}" type="presParOf" srcId="{4B6E7FC8-AC4C-4D8A-94EE-8BB441875063}" destId="{6583AB19-836E-4200-B13D-BBFDC09B4772}" srcOrd="0" destOrd="0" presId="urn:microsoft.com/office/officeart/2005/8/layout/lProcess2"/>
    <dgm:cxn modelId="{68D7FC2D-DD34-450E-8AC2-C2AAB91793D1}" type="presParOf" srcId="{6583AB19-836E-4200-B13D-BBFDC09B4772}" destId="{C2450EEE-7675-40DA-8D6C-A64090C179E2}" srcOrd="0" destOrd="0" presId="urn:microsoft.com/office/officeart/2005/8/layout/lProcess2"/>
    <dgm:cxn modelId="{0ECF7C49-4A41-4EA5-8A4E-3EF8FD5F24D8}" type="presParOf" srcId="{6583AB19-836E-4200-B13D-BBFDC09B4772}" destId="{0277E473-7E33-43A0-A688-F7B1DDA90CFC}" srcOrd="1" destOrd="0" presId="urn:microsoft.com/office/officeart/2005/8/layout/lProcess2"/>
    <dgm:cxn modelId="{125DE9C0-BA52-4216-A08B-6D325457C37B}" type="presParOf" srcId="{6583AB19-836E-4200-B13D-BBFDC09B4772}" destId="{CD15BD67-D9EB-4FCF-9DD3-C3F4F9C0ACFF}" srcOrd="2" destOrd="0" presId="urn:microsoft.com/office/officeart/2005/8/layout/lProcess2"/>
    <dgm:cxn modelId="{2EA7D428-1BD4-4D97-AB37-9D483548CBF6}" type="presParOf" srcId="{6583AB19-836E-4200-B13D-BBFDC09B4772}" destId="{0EC963E9-406D-42A3-A884-29E5F52B2F71}" srcOrd="3" destOrd="0" presId="urn:microsoft.com/office/officeart/2005/8/layout/lProcess2"/>
    <dgm:cxn modelId="{73429F83-F6BE-4DFD-955A-17718A595FA5}" type="presParOf" srcId="{6583AB19-836E-4200-B13D-BBFDC09B4772}" destId="{1318DA7F-B38A-4338-A049-6C8DBC7BE946}" srcOrd="4" destOrd="0" presId="urn:microsoft.com/office/officeart/2005/8/layout/lProcess2"/>
    <dgm:cxn modelId="{32F42537-3FD9-4B43-9DA4-127A06B5B3A5}" type="presParOf" srcId="{6583AB19-836E-4200-B13D-BBFDC09B4772}" destId="{D0B9EB2B-F3F5-4587-88A1-C7E94E5F8A6A}" srcOrd="5" destOrd="0" presId="urn:microsoft.com/office/officeart/2005/8/layout/lProcess2"/>
    <dgm:cxn modelId="{6BD97CE8-65F7-429A-AB77-53732205AC0C}" type="presParOf" srcId="{6583AB19-836E-4200-B13D-BBFDC09B4772}" destId="{6AF9233A-6FE6-4F54-9C04-68F619B40DE9}" srcOrd="6" destOrd="0" presId="urn:microsoft.com/office/officeart/2005/8/layout/lProcess2"/>
    <dgm:cxn modelId="{D86A5460-A101-4DDA-9A2C-623A987F22CE}" type="presParOf" srcId="{F22B8B0A-457C-4FFC-BADD-B05B2413CBE4}" destId="{6DA4B238-3D59-45BB-BF60-A582487B839D}" srcOrd="3" destOrd="0" presId="urn:microsoft.com/office/officeart/2005/8/layout/lProcess2"/>
    <dgm:cxn modelId="{7AD799E5-033B-4BEC-9F0F-D29B8A19A194}" type="presParOf" srcId="{F22B8B0A-457C-4FFC-BADD-B05B2413CBE4}" destId="{5B4F690A-8F86-4497-A885-5FD95DEB9602}" srcOrd="4" destOrd="0" presId="urn:microsoft.com/office/officeart/2005/8/layout/lProcess2"/>
    <dgm:cxn modelId="{E853B9D7-4977-4BDE-BD90-3716D8AAA1B8}" type="presParOf" srcId="{5B4F690A-8F86-4497-A885-5FD95DEB9602}" destId="{C34C201F-56F0-4584-AB2D-8B7CFFA6D087}" srcOrd="0" destOrd="0" presId="urn:microsoft.com/office/officeart/2005/8/layout/lProcess2"/>
    <dgm:cxn modelId="{6EC0CCBA-B87C-4BD7-9ECC-5A38186619E2}" type="presParOf" srcId="{5B4F690A-8F86-4497-A885-5FD95DEB9602}" destId="{FA5FB80C-26E8-40F3-8F1C-9846109B51F6}" srcOrd="1" destOrd="0" presId="urn:microsoft.com/office/officeart/2005/8/layout/lProcess2"/>
    <dgm:cxn modelId="{4B396999-4169-4BDF-8627-81D0C43151A3}" type="presParOf" srcId="{5B4F690A-8F86-4497-A885-5FD95DEB9602}" destId="{667A5EF8-6929-4F0A-AACD-6DB05E1FE476}" srcOrd="2" destOrd="0" presId="urn:microsoft.com/office/officeart/2005/8/layout/lProcess2"/>
    <dgm:cxn modelId="{B971824A-3327-4DB8-9379-B4812B0E1C09}" type="presParOf" srcId="{667A5EF8-6929-4F0A-AACD-6DB05E1FE476}" destId="{760AF8C6-8575-4984-A164-35FCAB2E6885}" srcOrd="0" destOrd="0" presId="urn:microsoft.com/office/officeart/2005/8/layout/lProcess2"/>
    <dgm:cxn modelId="{27E0EBEF-D8EE-426D-B9E6-216C7822EED9}" type="presParOf" srcId="{760AF8C6-8575-4984-A164-35FCAB2E6885}" destId="{5F6FC20D-1DBE-43C4-9CD0-31CF394EA117}" srcOrd="0" destOrd="0" presId="urn:microsoft.com/office/officeart/2005/8/layout/lProcess2"/>
    <dgm:cxn modelId="{E69BC3F7-6854-4851-B40A-8B969A4FE31D}" type="presParOf" srcId="{760AF8C6-8575-4984-A164-35FCAB2E6885}" destId="{D2473F9F-0FDD-4D5C-B3C6-2FA0A45FB4A3}" srcOrd="1" destOrd="0" presId="urn:microsoft.com/office/officeart/2005/8/layout/lProcess2"/>
    <dgm:cxn modelId="{57DF7CB8-49AC-44BD-8994-46AA5C32AB82}" type="presParOf" srcId="{760AF8C6-8575-4984-A164-35FCAB2E6885}" destId="{2FC32012-CD33-4439-9F5D-357A82AE0184}" srcOrd="2" destOrd="0" presId="urn:microsoft.com/office/officeart/2005/8/layout/lProcess2"/>
    <dgm:cxn modelId="{38F0D817-8F9C-45F3-8E6D-9C7B7BF6096C}" type="presParOf" srcId="{760AF8C6-8575-4984-A164-35FCAB2E6885}" destId="{0DA389A7-871F-499D-BAAC-8AAA16999861}" srcOrd="3" destOrd="0" presId="urn:microsoft.com/office/officeart/2005/8/layout/lProcess2"/>
    <dgm:cxn modelId="{03434E3D-89A8-40D8-8744-3A8B2F6CFD58}" type="presParOf" srcId="{760AF8C6-8575-4984-A164-35FCAB2E6885}" destId="{73AFDC61-F3D0-4864-AD5A-5515AEAEE6E3}" srcOrd="4" destOrd="0" presId="urn:microsoft.com/office/officeart/2005/8/layout/lProcess2"/>
    <dgm:cxn modelId="{3202147D-729D-4F62-80D9-4D69AFAD7F22}" type="presParOf" srcId="{760AF8C6-8575-4984-A164-35FCAB2E6885}" destId="{973BA72B-3DD1-4FF5-AD57-4A944F52BB95}" srcOrd="5" destOrd="0" presId="urn:microsoft.com/office/officeart/2005/8/layout/lProcess2"/>
    <dgm:cxn modelId="{1F417919-79A9-4375-BEC2-033D3920F3B2}" type="presParOf" srcId="{760AF8C6-8575-4984-A164-35FCAB2E6885}" destId="{0F84E119-5A41-4F7E-A309-1F905E72DECC}" srcOrd="6" destOrd="0" presId="urn:microsoft.com/office/officeart/2005/8/layout/lProcess2"/>
    <dgm:cxn modelId="{EF9CED0B-896D-4307-A36E-BC1234BD2823}" type="presParOf" srcId="{760AF8C6-8575-4984-A164-35FCAB2E6885}" destId="{AEC8BBA6-84CF-4A75-A2BC-99C4628697B3}" srcOrd="7" destOrd="0" presId="urn:microsoft.com/office/officeart/2005/8/layout/lProcess2"/>
    <dgm:cxn modelId="{0F4D5E92-6B86-4BE3-847F-050F4AE85AB5}" type="presParOf" srcId="{760AF8C6-8575-4984-A164-35FCAB2E6885}" destId="{116F129C-744D-471F-8A15-2FDAA7F94F1E}" srcOrd="8" destOrd="0" presId="urn:microsoft.com/office/officeart/2005/8/layout/lProcess2"/>
    <dgm:cxn modelId="{6836000D-D4EC-45E6-9820-A9731DDDD78A}" type="presParOf" srcId="{F22B8B0A-457C-4FFC-BADD-B05B2413CBE4}" destId="{774AC563-F995-4BF1-B89E-4AB9A6D39063}" srcOrd="5" destOrd="0" presId="urn:microsoft.com/office/officeart/2005/8/layout/lProcess2"/>
    <dgm:cxn modelId="{CD1ED939-BF3D-42B5-8084-86F30D2690FA}" type="presParOf" srcId="{F22B8B0A-457C-4FFC-BADD-B05B2413CBE4}" destId="{464C2445-9C65-4CCD-B879-53240FA89947}" srcOrd="6" destOrd="0" presId="urn:microsoft.com/office/officeart/2005/8/layout/lProcess2"/>
    <dgm:cxn modelId="{2E7F4FCD-9911-4ED5-8E8E-1B545EB91564}" type="presParOf" srcId="{464C2445-9C65-4CCD-B879-53240FA89947}" destId="{1A070887-5B3A-4812-8E99-6BEC938F3B2E}" srcOrd="0" destOrd="0" presId="urn:microsoft.com/office/officeart/2005/8/layout/lProcess2"/>
    <dgm:cxn modelId="{C08804CF-12AB-47AA-93C1-4268A355A173}" type="presParOf" srcId="{464C2445-9C65-4CCD-B879-53240FA89947}" destId="{34123B9C-6908-4A29-A057-8E619C77A67A}" srcOrd="1" destOrd="0" presId="urn:microsoft.com/office/officeart/2005/8/layout/lProcess2"/>
    <dgm:cxn modelId="{CD9E0C74-E2C2-41DA-BEEF-0D45067FFBE1}" type="presParOf" srcId="{464C2445-9C65-4CCD-B879-53240FA89947}" destId="{8CC853D6-DA6F-46D2-B33F-69EA6406A30F}" srcOrd="2" destOrd="0" presId="urn:microsoft.com/office/officeart/2005/8/layout/lProcess2"/>
    <dgm:cxn modelId="{ABE9460D-B5FC-4502-BEAF-9FD4805CE892}" type="presParOf" srcId="{8CC853D6-DA6F-46D2-B33F-69EA6406A30F}" destId="{96ADDC9E-CBBA-4A85-A443-0202E59F1935}" srcOrd="0" destOrd="0" presId="urn:microsoft.com/office/officeart/2005/8/layout/lProcess2"/>
    <dgm:cxn modelId="{E9B80DE4-1B73-4DAD-9884-C64A02CA4B13}" type="presParOf" srcId="{96ADDC9E-CBBA-4A85-A443-0202E59F1935}" destId="{DBE614B4-A820-4139-BA63-82FD5652334E}" srcOrd="0" destOrd="0" presId="urn:microsoft.com/office/officeart/2005/8/layout/lProcess2"/>
    <dgm:cxn modelId="{0578E15A-36F6-4F26-885B-4287F18630B0}" type="presParOf" srcId="{96ADDC9E-CBBA-4A85-A443-0202E59F1935}" destId="{ECB68925-A81D-4781-A9AA-D702D6B2A707}" srcOrd="1" destOrd="0" presId="urn:microsoft.com/office/officeart/2005/8/layout/lProcess2"/>
    <dgm:cxn modelId="{C1444735-3EB2-4D07-A129-0479BE0772EF}" type="presParOf" srcId="{96ADDC9E-CBBA-4A85-A443-0202E59F1935}" destId="{991E8862-519E-4BC5-A646-5B895AEC675F}" srcOrd="2" destOrd="0" presId="urn:microsoft.com/office/officeart/2005/8/layout/lProcess2"/>
    <dgm:cxn modelId="{4EA927B6-AB2E-4441-9BD2-B20D4BC59A9B}" type="presParOf" srcId="{96ADDC9E-CBBA-4A85-A443-0202E59F1935}" destId="{C52D4797-70A3-44E6-856A-BA9CB074D791}" srcOrd="3" destOrd="0" presId="urn:microsoft.com/office/officeart/2005/8/layout/lProcess2"/>
    <dgm:cxn modelId="{D095DCAC-3CDF-4BE0-9CD1-8FECB8E3DB8D}" type="presParOf" srcId="{96ADDC9E-CBBA-4A85-A443-0202E59F1935}" destId="{AFAC4C4E-F162-48D9-84DC-21401579ABFA}" srcOrd="4" destOrd="0" presId="urn:microsoft.com/office/officeart/2005/8/layout/lProcess2"/>
    <dgm:cxn modelId="{4DB04326-6825-4185-898E-C70F8FD75E06}" type="presParOf" srcId="{96ADDC9E-CBBA-4A85-A443-0202E59F1935}" destId="{115D8D46-BE4F-433C-9423-C7E38D32075A}" srcOrd="5" destOrd="0" presId="urn:microsoft.com/office/officeart/2005/8/layout/lProcess2"/>
    <dgm:cxn modelId="{39421CD4-1894-4C4E-B0A8-ED263E7D698C}" type="presParOf" srcId="{96ADDC9E-CBBA-4A85-A443-0202E59F1935}" destId="{BB190853-4E08-413F-AE17-D3D2B9C78866}" srcOrd="6"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7A95BE-BA42-4AC4-BAB4-D077C41EEB45}">
      <dsp:nvSpPr>
        <dsp:cNvPr id="0" name=""/>
        <dsp:cNvSpPr/>
      </dsp:nvSpPr>
      <dsp:spPr>
        <a:xfrm>
          <a:off x="2152" y="0"/>
          <a:ext cx="2112117" cy="5472000"/>
        </a:xfrm>
        <a:prstGeom prst="roundRect">
          <a:avLst>
            <a:gd name="adj" fmla="val 10000"/>
          </a:avLst>
        </a:prstGeom>
        <a:solidFill>
          <a:srgbClr val="BBCDE3"/>
        </a:solidFill>
        <a:ln>
          <a:noFill/>
        </a:ln>
        <a:effectLst/>
      </dsp:spPr>
      <dsp:style>
        <a:lnRef idx="0">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lang="en-US" sz="2200" kern="1200" dirty="0" smtClean="0">
              <a:ln>
                <a:solidFill>
                  <a:schemeClr val="tx1"/>
                </a:solidFill>
              </a:ln>
              <a:latin typeface="Verdana" pitchFamily="34" charset="0"/>
            </a:rPr>
            <a:t>Resource Management</a:t>
          </a:r>
          <a:endParaRPr lang="en-US" sz="2200" kern="1200" dirty="0">
            <a:ln>
              <a:solidFill>
                <a:schemeClr val="tx1"/>
              </a:solidFill>
            </a:ln>
          </a:endParaRPr>
        </a:p>
      </dsp:txBody>
      <dsp:txXfrm>
        <a:off x="2152" y="0"/>
        <a:ext cx="2112117" cy="1641600"/>
      </dsp:txXfrm>
    </dsp:sp>
    <dsp:sp modelId="{681A7A5F-BB79-436A-9291-39799F918A5B}">
      <dsp:nvSpPr>
        <dsp:cNvPr id="0" name=""/>
        <dsp:cNvSpPr/>
      </dsp:nvSpPr>
      <dsp:spPr>
        <a:xfrm>
          <a:off x="130628" y="1642635"/>
          <a:ext cx="1855165" cy="633033"/>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rtl="0">
            <a:lnSpc>
              <a:spcPct val="90000"/>
            </a:lnSpc>
            <a:spcBef>
              <a:spcPct val="0"/>
            </a:spcBef>
            <a:spcAft>
              <a:spcPct val="35000"/>
            </a:spcAft>
          </a:pPr>
          <a:r>
            <a:rPr lang="en-US" sz="1600" b="1" kern="1200" dirty="0" smtClean="0">
              <a:solidFill>
                <a:schemeClr val="tx1"/>
              </a:solidFill>
            </a:rPr>
            <a:t>Thread Management</a:t>
          </a:r>
        </a:p>
      </dsp:txBody>
      <dsp:txXfrm>
        <a:off x="149169" y="1661176"/>
        <a:ext cx="1818083" cy="595951"/>
      </dsp:txXfrm>
    </dsp:sp>
    <dsp:sp modelId="{BCB52B8F-AA0F-43EB-A8C2-82FFB0875774}">
      <dsp:nvSpPr>
        <dsp:cNvPr id="0" name=""/>
        <dsp:cNvSpPr/>
      </dsp:nvSpPr>
      <dsp:spPr>
        <a:xfrm>
          <a:off x="130628" y="2373059"/>
          <a:ext cx="1855165" cy="633033"/>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tx1"/>
              </a:solidFill>
            </a:rPr>
            <a:t>Memory Management</a:t>
          </a:r>
        </a:p>
      </dsp:txBody>
      <dsp:txXfrm>
        <a:off x="149169" y="2391600"/>
        <a:ext cx="1818083" cy="595951"/>
      </dsp:txXfrm>
    </dsp:sp>
    <dsp:sp modelId="{B6BC85F0-8A6E-42D8-9A48-DF8F7D863A26}">
      <dsp:nvSpPr>
        <dsp:cNvPr id="0" name=""/>
        <dsp:cNvSpPr/>
      </dsp:nvSpPr>
      <dsp:spPr>
        <a:xfrm>
          <a:off x="130628" y="3103483"/>
          <a:ext cx="1855165" cy="633033"/>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tx1"/>
              </a:solidFill>
            </a:rPr>
            <a:t>Service Isolation</a:t>
          </a:r>
        </a:p>
      </dsp:txBody>
      <dsp:txXfrm>
        <a:off x="149169" y="3122024"/>
        <a:ext cx="1818083" cy="595951"/>
      </dsp:txXfrm>
    </dsp:sp>
    <dsp:sp modelId="{44CA0AFC-160F-4913-8191-FE78518495B1}">
      <dsp:nvSpPr>
        <dsp:cNvPr id="0" name=""/>
        <dsp:cNvSpPr/>
      </dsp:nvSpPr>
      <dsp:spPr>
        <a:xfrm>
          <a:off x="130628" y="3833906"/>
          <a:ext cx="1855165" cy="633033"/>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tx1"/>
              </a:solidFill>
            </a:rPr>
            <a:t>Throttling</a:t>
          </a:r>
        </a:p>
      </dsp:txBody>
      <dsp:txXfrm>
        <a:off x="149169" y="3852447"/>
        <a:ext cx="1818083" cy="595951"/>
      </dsp:txXfrm>
    </dsp:sp>
    <dsp:sp modelId="{C15FBA36-311F-4714-B438-2309DEB9F217}">
      <dsp:nvSpPr>
        <dsp:cNvPr id="0" name=""/>
        <dsp:cNvSpPr/>
      </dsp:nvSpPr>
      <dsp:spPr>
        <a:xfrm>
          <a:off x="130628" y="4564330"/>
          <a:ext cx="1855165" cy="633033"/>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tx1"/>
              </a:solidFill>
            </a:rPr>
            <a:t>Load Balancing</a:t>
          </a:r>
        </a:p>
      </dsp:txBody>
      <dsp:txXfrm>
        <a:off x="149169" y="4582871"/>
        <a:ext cx="1818083" cy="595951"/>
      </dsp:txXfrm>
    </dsp:sp>
    <dsp:sp modelId="{260FEC5A-0612-4156-8A30-B01617C7E656}">
      <dsp:nvSpPr>
        <dsp:cNvPr id="0" name=""/>
        <dsp:cNvSpPr/>
      </dsp:nvSpPr>
      <dsp:spPr>
        <a:xfrm>
          <a:off x="2272678" y="0"/>
          <a:ext cx="2112117" cy="5472000"/>
        </a:xfrm>
        <a:prstGeom prst="roundRect">
          <a:avLst>
            <a:gd name="adj" fmla="val 10000"/>
          </a:avLst>
        </a:prstGeom>
        <a:solidFill>
          <a:srgbClr val="BBCDE3"/>
        </a:solidFill>
        <a:ln>
          <a:noFill/>
        </a:ln>
        <a:effectLst/>
      </dsp:spPr>
      <dsp:style>
        <a:lnRef idx="0">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lang="en-US" sz="2200" kern="1200" dirty="0" smtClean="0">
              <a:ln>
                <a:solidFill>
                  <a:schemeClr val="tx1"/>
                </a:solidFill>
              </a:ln>
              <a:latin typeface="Verdana" pitchFamily="34" charset="0"/>
            </a:rPr>
            <a:t>Configuration Management</a:t>
          </a:r>
        </a:p>
      </dsp:txBody>
      <dsp:txXfrm>
        <a:off x="2272678" y="0"/>
        <a:ext cx="2112117" cy="1641600"/>
      </dsp:txXfrm>
    </dsp:sp>
    <dsp:sp modelId="{C2450EEE-7675-40DA-8D6C-A64090C179E2}">
      <dsp:nvSpPr>
        <dsp:cNvPr id="0" name=""/>
        <dsp:cNvSpPr/>
      </dsp:nvSpPr>
      <dsp:spPr>
        <a:xfrm>
          <a:off x="2401154" y="1641733"/>
          <a:ext cx="1855165" cy="797153"/>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rtl="0">
            <a:lnSpc>
              <a:spcPct val="90000"/>
            </a:lnSpc>
            <a:spcBef>
              <a:spcPct val="0"/>
            </a:spcBef>
            <a:spcAft>
              <a:spcPct val="35000"/>
            </a:spcAft>
          </a:pPr>
          <a:r>
            <a:rPr lang="en-US" sz="1600" b="1" kern="1200" dirty="0" smtClean="0">
              <a:solidFill>
                <a:schemeClr val="tx1"/>
              </a:solidFill>
            </a:rPr>
            <a:t>Scale-Out Configuration</a:t>
          </a:r>
        </a:p>
      </dsp:txBody>
      <dsp:txXfrm>
        <a:off x="2424502" y="1665081"/>
        <a:ext cx="1808469" cy="750457"/>
      </dsp:txXfrm>
    </dsp:sp>
    <dsp:sp modelId="{CD15BD67-D9EB-4FCF-9DD3-C3F4F9C0ACFF}">
      <dsp:nvSpPr>
        <dsp:cNvPr id="0" name=""/>
        <dsp:cNvSpPr/>
      </dsp:nvSpPr>
      <dsp:spPr>
        <a:xfrm>
          <a:off x="2401154" y="2561526"/>
          <a:ext cx="1855165" cy="797153"/>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tx1"/>
              </a:solidFill>
            </a:rPr>
            <a:t>Multi-Environment Deployment</a:t>
          </a:r>
        </a:p>
      </dsp:txBody>
      <dsp:txXfrm>
        <a:off x="2424502" y="2584874"/>
        <a:ext cx="1808469" cy="750457"/>
      </dsp:txXfrm>
    </dsp:sp>
    <dsp:sp modelId="{1318DA7F-B38A-4338-A049-6C8DBC7BE946}">
      <dsp:nvSpPr>
        <dsp:cNvPr id="0" name=""/>
        <dsp:cNvSpPr/>
      </dsp:nvSpPr>
      <dsp:spPr>
        <a:xfrm>
          <a:off x="2401154" y="3481319"/>
          <a:ext cx="1855165" cy="797153"/>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tx1"/>
              </a:solidFill>
            </a:rPr>
            <a:t>Configuration Management</a:t>
          </a:r>
        </a:p>
      </dsp:txBody>
      <dsp:txXfrm>
        <a:off x="2424502" y="3504667"/>
        <a:ext cx="1808469" cy="750457"/>
      </dsp:txXfrm>
    </dsp:sp>
    <dsp:sp modelId="{6AF9233A-6FE6-4F54-9C04-68F619B40DE9}">
      <dsp:nvSpPr>
        <dsp:cNvPr id="0" name=""/>
        <dsp:cNvSpPr/>
      </dsp:nvSpPr>
      <dsp:spPr>
        <a:xfrm>
          <a:off x="2401154" y="4401112"/>
          <a:ext cx="1855165" cy="797153"/>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0480" rIns="0" bIns="3048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tx1"/>
              </a:solidFill>
            </a:rPr>
            <a:t>Identity and Impersonation</a:t>
          </a:r>
        </a:p>
      </dsp:txBody>
      <dsp:txXfrm>
        <a:off x="2424502" y="4424460"/>
        <a:ext cx="1808469" cy="750457"/>
      </dsp:txXfrm>
    </dsp:sp>
    <dsp:sp modelId="{C34C201F-56F0-4584-AB2D-8B7CFFA6D087}">
      <dsp:nvSpPr>
        <dsp:cNvPr id="0" name=""/>
        <dsp:cNvSpPr/>
      </dsp:nvSpPr>
      <dsp:spPr>
        <a:xfrm>
          <a:off x="4543204" y="0"/>
          <a:ext cx="2112117" cy="5472000"/>
        </a:xfrm>
        <a:prstGeom prst="roundRect">
          <a:avLst>
            <a:gd name="adj" fmla="val 10000"/>
          </a:avLst>
        </a:prstGeom>
        <a:solidFill>
          <a:srgbClr val="BBCDE3"/>
        </a:solidFill>
        <a:ln>
          <a:noFill/>
        </a:ln>
        <a:effectLst/>
      </dsp:spPr>
      <dsp:style>
        <a:lnRef idx="0">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lang="en-US" sz="2200" kern="1200" dirty="0" smtClean="0">
              <a:ln>
                <a:solidFill>
                  <a:schemeClr val="tx1"/>
                </a:solidFill>
              </a:ln>
              <a:latin typeface="Verdana" pitchFamily="34" charset="0"/>
            </a:rPr>
            <a:t>Monitoring</a:t>
          </a:r>
        </a:p>
      </dsp:txBody>
      <dsp:txXfrm>
        <a:off x="4543204" y="0"/>
        <a:ext cx="2112117" cy="1641600"/>
      </dsp:txXfrm>
    </dsp:sp>
    <dsp:sp modelId="{5F6FC20D-1DBE-43C4-9CD0-31CF394EA117}">
      <dsp:nvSpPr>
        <dsp:cNvPr id="0" name=""/>
        <dsp:cNvSpPr/>
      </dsp:nvSpPr>
      <dsp:spPr>
        <a:xfrm>
          <a:off x="4671680" y="1642635"/>
          <a:ext cx="1855165" cy="633033"/>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rtl="0">
            <a:lnSpc>
              <a:spcPct val="90000"/>
            </a:lnSpc>
            <a:spcBef>
              <a:spcPct val="0"/>
            </a:spcBef>
            <a:spcAft>
              <a:spcPct val="35000"/>
            </a:spcAft>
          </a:pPr>
          <a:r>
            <a:rPr lang="en-US" sz="1600" b="1" kern="1200" dirty="0" smtClean="0">
              <a:solidFill>
                <a:schemeClr val="tx1"/>
              </a:solidFill>
            </a:rPr>
            <a:t>Availability Monitoring</a:t>
          </a:r>
        </a:p>
      </dsp:txBody>
      <dsp:txXfrm>
        <a:off x="4690221" y="1661176"/>
        <a:ext cx="1818083" cy="595951"/>
      </dsp:txXfrm>
    </dsp:sp>
    <dsp:sp modelId="{2FC32012-CD33-4439-9F5D-357A82AE0184}">
      <dsp:nvSpPr>
        <dsp:cNvPr id="0" name=""/>
        <dsp:cNvSpPr/>
      </dsp:nvSpPr>
      <dsp:spPr>
        <a:xfrm>
          <a:off x="4671680" y="2373059"/>
          <a:ext cx="1855165" cy="633033"/>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tx1"/>
              </a:solidFill>
            </a:rPr>
            <a:t>Health Monitoring</a:t>
          </a:r>
        </a:p>
      </dsp:txBody>
      <dsp:txXfrm>
        <a:off x="4690221" y="2391600"/>
        <a:ext cx="1818083" cy="595951"/>
      </dsp:txXfrm>
    </dsp:sp>
    <dsp:sp modelId="{73AFDC61-F3D0-4864-AD5A-5515AEAEE6E3}">
      <dsp:nvSpPr>
        <dsp:cNvPr id="0" name=""/>
        <dsp:cNvSpPr/>
      </dsp:nvSpPr>
      <dsp:spPr>
        <a:xfrm>
          <a:off x="4671680" y="3103483"/>
          <a:ext cx="1855165" cy="633033"/>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tx1"/>
              </a:solidFill>
            </a:rPr>
            <a:t>Performance Tracking</a:t>
          </a:r>
        </a:p>
      </dsp:txBody>
      <dsp:txXfrm>
        <a:off x="4690221" y="3122024"/>
        <a:ext cx="1818083" cy="595951"/>
      </dsp:txXfrm>
    </dsp:sp>
    <dsp:sp modelId="{0F84E119-5A41-4F7E-A309-1F905E72DECC}">
      <dsp:nvSpPr>
        <dsp:cNvPr id="0" name=""/>
        <dsp:cNvSpPr/>
      </dsp:nvSpPr>
      <dsp:spPr>
        <a:xfrm>
          <a:off x="4671680" y="3833906"/>
          <a:ext cx="1855165" cy="633033"/>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tx1"/>
              </a:solidFill>
            </a:rPr>
            <a:t>State Management</a:t>
          </a:r>
        </a:p>
      </dsp:txBody>
      <dsp:txXfrm>
        <a:off x="4690221" y="3852447"/>
        <a:ext cx="1818083" cy="595951"/>
      </dsp:txXfrm>
    </dsp:sp>
    <dsp:sp modelId="{116F129C-744D-471F-8A15-2FDAA7F94F1E}">
      <dsp:nvSpPr>
        <dsp:cNvPr id="0" name=""/>
        <dsp:cNvSpPr/>
      </dsp:nvSpPr>
      <dsp:spPr>
        <a:xfrm>
          <a:off x="4671680" y="4564330"/>
          <a:ext cx="1855165" cy="633033"/>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tx1"/>
              </a:solidFill>
            </a:rPr>
            <a:t>Message Tracking</a:t>
          </a:r>
        </a:p>
      </dsp:txBody>
      <dsp:txXfrm>
        <a:off x="4690221" y="4582871"/>
        <a:ext cx="1818083" cy="595951"/>
      </dsp:txXfrm>
    </dsp:sp>
    <dsp:sp modelId="{1A070887-5B3A-4812-8E99-6BEC938F3B2E}">
      <dsp:nvSpPr>
        <dsp:cNvPr id="0" name=""/>
        <dsp:cNvSpPr/>
      </dsp:nvSpPr>
      <dsp:spPr>
        <a:xfrm>
          <a:off x="6813730" y="0"/>
          <a:ext cx="2112117" cy="5472000"/>
        </a:xfrm>
        <a:prstGeom prst="roundRect">
          <a:avLst>
            <a:gd name="adj" fmla="val 10000"/>
          </a:avLst>
        </a:prstGeom>
        <a:solidFill>
          <a:srgbClr val="BBCDE3"/>
        </a:solidFill>
        <a:ln>
          <a:noFill/>
        </a:ln>
        <a:effectLst/>
      </dsp:spPr>
      <dsp:style>
        <a:lnRef idx="0">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lang="en-US" sz="2200" kern="1200" dirty="0" smtClean="0">
              <a:ln>
                <a:solidFill>
                  <a:schemeClr val="tx1"/>
                </a:solidFill>
              </a:ln>
              <a:latin typeface="Verdana" pitchFamily="34" charset="0"/>
            </a:rPr>
            <a:t>Error Handling</a:t>
          </a:r>
          <a:endParaRPr lang="he-IL" sz="2200" kern="1200" dirty="0">
            <a:ln>
              <a:solidFill>
                <a:schemeClr val="tx1"/>
              </a:solidFill>
            </a:ln>
            <a:latin typeface="Verdana" pitchFamily="34" charset="0"/>
          </a:endParaRPr>
        </a:p>
      </dsp:txBody>
      <dsp:txXfrm>
        <a:off x="6813730" y="0"/>
        <a:ext cx="2112117" cy="1641600"/>
      </dsp:txXfrm>
    </dsp:sp>
    <dsp:sp modelId="{DBE614B4-A820-4139-BA63-82FD5652334E}">
      <dsp:nvSpPr>
        <dsp:cNvPr id="0" name=""/>
        <dsp:cNvSpPr/>
      </dsp:nvSpPr>
      <dsp:spPr>
        <a:xfrm>
          <a:off x="6942206" y="1641733"/>
          <a:ext cx="1855165" cy="797153"/>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rtl="0">
            <a:lnSpc>
              <a:spcPct val="90000"/>
            </a:lnSpc>
            <a:spcBef>
              <a:spcPct val="0"/>
            </a:spcBef>
            <a:spcAft>
              <a:spcPct val="35000"/>
            </a:spcAft>
          </a:pPr>
          <a:r>
            <a:rPr lang="en-US" sz="1600" b="1" kern="1200" dirty="0" smtClean="0">
              <a:solidFill>
                <a:schemeClr val="tx1"/>
              </a:solidFill>
            </a:rPr>
            <a:t>Fail-Over</a:t>
          </a:r>
          <a:endParaRPr lang="he-IL" sz="1600" b="1" kern="1200" dirty="0">
            <a:solidFill>
              <a:schemeClr val="tx1"/>
            </a:solidFill>
          </a:endParaRPr>
        </a:p>
      </dsp:txBody>
      <dsp:txXfrm>
        <a:off x="6965554" y="1665081"/>
        <a:ext cx="1808469" cy="750457"/>
      </dsp:txXfrm>
    </dsp:sp>
    <dsp:sp modelId="{991E8862-519E-4BC5-A646-5B895AEC675F}">
      <dsp:nvSpPr>
        <dsp:cNvPr id="0" name=""/>
        <dsp:cNvSpPr/>
      </dsp:nvSpPr>
      <dsp:spPr>
        <a:xfrm>
          <a:off x="6942206" y="2561526"/>
          <a:ext cx="1855165" cy="797153"/>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rtl="0">
            <a:lnSpc>
              <a:spcPct val="90000"/>
            </a:lnSpc>
            <a:spcBef>
              <a:spcPct val="0"/>
            </a:spcBef>
            <a:spcAft>
              <a:spcPct val="35000"/>
            </a:spcAft>
          </a:pPr>
          <a:r>
            <a:rPr lang="en-US" sz="1600" b="1" kern="1200" dirty="0" smtClean="0">
              <a:solidFill>
                <a:schemeClr val="tx1"/>
              </a:solidFill>
            </a:rPr>
            <a:t>Failed Message Management</a:t>
          </a:r>
          <a:endParaRPr lang="he-IL" sz="1600" b="1" kern="1200" dirty="0">
            <a:solidFill>
              <a:schemeClr val="tx1"/>
            </a:solidFill>
          </a:endParaRPr>
        </a:p>
      </dsp:txBody>
      <dsp:txXfrm>
        <a:off x="6965554" y="2584874"/>
        <a:ext cx="1808469" cy="750457"/>
      </dsp:txXfrm>
    </dsp:sp>
    <dsp:sp modelId="{AFAC4C4E-F162-48D9-84DC-21401579ABFA}">
      <dsp:nvSpPr>
        <dsp:cNvPr id="0" name=""/>
        <dsp:cNvSpPr/>
      </dsp:nvSpPr>
      <dsp:spPr>
        <a:xfrm>
          <a:off x="6942206" y="3481319"/>
          <a:ext cx="1855165" cy="797153"/>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rtl="0">
            <a:lnSpc>
              <a:spcPct val="90000"/>
            </a:lnSpc>
            <a:spcBef>
              <a:spcPct val="0"/>
            </a:spcBef>
            <a:spcAft>
              <a:spcPct val="35000"/>
            </a:spcAft>
          </a:pPr>
          <a:r>
            <a:rPr lang="en-US" sz="1600" b="1" kern="1200" dirty="0" smtClean="0">
              <a:solidFill>
                <a:schemeClr val="tx1"/>
              </a:solidFill>
            </a:rPr>
            <a:t>Exceptions Handling</a:t>
          </a:r>
        </a:p>
      </dsp:txBody>
      <dsp:txXfrm>
        <a:off x="6965554" y="3504667"/>
        <a:ext cx="1808469" cy="750457"/>
      </dsp:txXfrm>
    </dsp:sp>
    <dsp:sp modelId="{BB190853-4E08-413F-AE17-D3D2B9C78866}">
      <dsp:nvSpPr>
        <dsp:cNvPr id="0" name=""/>
        <dsp:cNvSpPr/>
      </dsp:nvSpPr>
      <dsp:spPr>
        <a:xfrm>
          <a:off x="6942206" y="4401112"/>
          <a:ext cx="1855165" cy="797153"/>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0480" rIns="0" bIns="30480" numCol="1" spcCol="1270" anchor="ctr" anchorCtr="0">
          <a:noAutofit/>
        </a:bodyPr>
        <a:lstStyle/>
        <a:p>
          <a:pPr lvl="0" algn="ctr" defTabSz="711200" rtl="0">
            <a:lnSpc>
              <a:spcPct val="90000"/>
            </a:lnSpc>
            <a:spcBef>
              <a:spcPct val="0"/>
            </a:spcBef>
            <a:spcAft>
              <a:spcPct val="35000"/>
            </a:spcAft>
          </a:pPr>
          <a:r>
            <a:rPr lang="en-US" sz="1600" b="1" kern="1200" dirty="0" smtClean="0">
              <a:solidFill>
                <a:schemeClr val="tx1"/>
              </a:solidFill>
            </a:rPr>
            <a:t>Disaster Recovery</a:t>
          </a:r>
        </a:p>
      </dsp:txBody>
      <dsp:txXfrm>
        <a:off x="6965554" y="4424460"/>
        <a:ext cx="1808469" cy="750457"/>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971925" y="0"/>
            <a:ext cx="3038475" cy="465138"/>
          </a:xfrm>
          <a:prstGeom prst="rect">
            <a:avLst/>
          </a:prstGeom>
        </p:spPr>
        <p:txBody>
          <a:bodyPr vert="horz" wrap="square" lIns="91440" tIns="45720" rIns="91440" bIns="45720" numCol="1" anchor="t" anchorCtr="0" compatLnSpc="1">
            <a:prstTxWarp prst="textNoShape">
              <a:avLst/>
            </a:prstTxWarp>
          </a:bodyPr>
          <a:lstStyle>
            <a:lvl1pPr>
              <a:defRPr sz="1200">
                <a:cs typeface="Arial" pitchFamily="34" charset="0"/>
              </a:defRPr>
            </a:lvl1pPr>
          </a:lstStyle>
          <a:p>
            <a:pPr>
              <a:defRPr/>
            </a:pPr>
            <a:r>
              <a:rPr lang="en-US"/>
              <a:t>Module 3: Hosting Microsoft® Windows Communication Foundation Services</a:t>
            </a:r>
            <a:endParaRPr lang="he-IL"/>
          </a:p>
        </p:txBody>
      </p:sp>
      <p:sp>
        <p:nvSpPr>
          <p:cNvPr id="3" name="Date Placeholder 2"/>
          <p:cNvSpPr>
            <a:spLocks noGrp="1"/>
          </p:cNvSpPr>
          <p:nvPr>
            <p:ph type="dt" sz="quarter" idx="1"/>
          </p:nvPr>
        </p:nvSpPr>
        <p:spPr>
          <a:xfrm>
            <a:off x="1588" y="0"/>
            <a:ext cx="3038475" cy="465138"/>
          </a:xfrm>
          <a:prstGeom prst="rect">
            <a:avLst/>
          </a:prstGeom>
        </p:spPr>
        <p:txBody>
          <a:bodyPr vert="horz" lIns="91440" tIns="45720" rIns="91440" bIns="45720" rtlCol="1"/>
          <a:lstStyle>
            <a:lvl1pPr algn="l">
              <a:defRPr sz="1200">
                <a:latin typeface="Verdana" pitchFamily="34" charset="0"/>
                <a:cs typeface="Arial" pitchFamily="34" charset="0"/>
              </a:defRPr>
            </a:lvl1pPr>
          </a:lstStyle>
          <a:p>
            <a:pPr>
              <a:defRPr/>
            </a:pPr>
            <a:r>
              <a:rPr lang="he-IL"/>
              <a:t>Course </a:t>
            </a:r>
            <a:r>
              <a:rPr lang="he-IL" err="1"/>
              <a:t>10263</a:t>
            </a:r>
            <a:r>
              <a:rPr lang="he-IL"/>
              <a:t>A </a:t>
            </a:r>
          </a:p>
        </p:txBody>
      </p:sp>
      <p:sp>
        <p:nvSpPr>
          <p:cNvPr id="4" name="Footer Placeholder 3"/>
          <p:cNvSpPr>
            <a:spLocks noGrp="1"/>
          </p:cNvSpPr>
          <p:nvPr>
            <p:ph type="ftr" sz="quarter" idx="2"/>
          </p:nvPr>
        </p:nvSpPr>
        <p:spPr>
          <a:xfrm>
            <a:off x="3971925" y="8829675"/>
            <a:ext cx="3038475" cy="465138"/>
          </a:xfrm>
          <a:prstGeom prst="rect">
            <a:avLst/>
          </a:prstGeom>
        </p:spPr>
        <p:txBody>
          <a:bodyPr vert="horz" lIns="91440" tIns="45720" rIns="91440" bIns="45720" rtlCol="1" anchor="b"/>
          <a:lstStyle>
            <a:lvl1pPr algn="r">
              <a:defRPr sz="1200">
                <a:latin typeface="Verdana" pitchFamily="34" charset="0"/>
                <a:cs typeface="Arial" pitchFamily="34" charset="0"/>
              </a:defRPr>
            </a:lvl1pPr>
          </a:lstStyle>
          <a:p>
            <a:pPr>
              <a:defRPr/>
            </a:pPr>
            <a:endParaRPr lang="he-IL"/>
          </a:p>
        </p:txBody>
      </p:sp>
      <p:sp>
        <p:nvSpPr>
          <p:cNvPr id="5" name="Slide Number Placeholder 4"/>
          <p:cNvSpPr>
            <a:spLocks noGrp="1"/>
          </p:cNvSpPr>
          <p:nvPr>
            <p:ph type="sldNum" sz="quarter" idx="3"/>
          </p:nvPr>
        </p:nvSpPr>
        <p:spPr>
          <a:xfrm>
            <a:off x="1588" y="8829675"/>
            <a:ext cx="3038475" cy="465138"/>
          </a:xfrm>
          <a:prstGeom prst="rect">
            <a:avLst/>
          </a:prstGeom>
        </p:spPr>
        <p:txBody>
          <a:bodyPr vert="horz" lIns="91440" tIns="45720" rIns="91440" bIns="45720" rtlCol="1" anchor="b"/>
          <a:lstStyle>
            <a:lvl1pPr algn="l">
              <a:defRPr sz="1200">
                <a:latin typeface="Verdana" pitchFamily="34" charset="0"/>
                <a:cs typeface="Arial" pitchFamily="34" charset="0"/>
              </a:defRPr>
            </a:lvl1pPr>
          </a:lstStyle>
          <a:p>
            <a:pPr>
              <a:defRPr/>
            </a:pPr>
            <a:fld id="{F2E936CD-F1EE-4DA9-93CF-B4D99C4608A1}" type="slidenum">
              <a:rPr lang="he-IL"/>
              <a:pPr>
                <a:defRPr/>
              </a:pPr>
              <a:t>‹Nº›</a:t>
            </a:fld>
            <a:endParaRPr lang="he-IL" dirty="0"/>
          </a:p>
        </p:txBody>
      </p:sp>
    </p:spTree>
    <p:extLst>
      <p:ext uri="{BB962C8B-B14F-4D97-AF65-F5344CB8AC3E}">
        <p14:creationId xmlns:p14="http://schemas.microsoft.com/office/powerpoint/2010/main" val="3683061351"/>
      </p:ext>
    </p:extLst>
  </p:cSld>
  <p:clrMap bg1="lt1" tx1="dk1" bg2="lt2" tx2="dk2" accent1="accent1" accent2="accent2" accent3="accent3" accent4="accent4" accent5="accent5" accent6="accent6" hlink="hlink" folHlink="folHlink"/>
  <p:hf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238125"/>
            <a:ext cx="3038475" cy="347663"/>
          </a:xfrm>
          <a:prstGeom prst="rect">
            <a:avLst/>
          </a:prstGeom>
          <a:noFill/>
          <a:ln w="9525">
            <a:noFill/>
            <a:miter lim="800000"/>
            <a:headEnd/>
            <a:tailEnd/>
          </a:ln>
          <a:effectLst/>
        </p:spPr>
        <p:txBody>
          <a:bodyPr vert="horz" wrap="square" lIns="91440" tIns="0" rIns="91440" bIns="0" numCol="1" anchor="t" anchorCtr="0" compatLnSpc="1">
            <a:prstTxWarp prst="textNoShape">
              <a:avLst/>
            </a:prstTxWarp>
          </a:bodyPr>
          <a:lstStyle>
            <a:lvl1pPr algn="l" rtl="0" eaLnBrk="1" hangingPunct="1">
              <a:defRPr sz="1200">
                <a:solidFill>
                  <a:srgbClr val="336699"/>
                </a:solidFill>
                <a:latin typeface="Verdana" pitchFamily="34" charset="0"/>
                <a:cs typeface="+mn-cs"/>
              </a:defRPr>
            </a:lvl1pPr>
          </a:lstStyle>
          <a:p>
            <a:pPr>
              <a:defRPr/>
            </a:pPr>
            <a:r>
              <a:rPr lang="en-US"/>
              <a:t>Module 3: Hosting Microsoft® Windows Communication Foundation Services</a:t>
            </a:r>
          </a:p>
        </p:txBody>
      </p:sp>
      <p:sp>
        <p:nvSpPr>
          <p:cNvPr id="5123" name="Rectangle 3"/>
          <p:cNvSpPr>
            <a:spLocks noGrp="1" noChangeArrowheads="1"/>
          </p:cNvSpPr>
          <p:nvPr>
            <p:ph type="dt" idx="1"/>
          </p:nvPr>
        </p:nvSpPr>
        <p:spPr bwMode="auto">
          <a:xfrm>
            <a:off x="0" y="0"/>
            <a:ext cx="3038475" cy="222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rtl="0">
              <a:defRPr sz="1200">
                <a:cs typeface="Arial" pitchFamily="34" charset="0"/>
              </a:defRPr>
            </a:lvl1pPr>
          </a:lstStyle>
          <a:p>
            <a:pPr>
              <a:defRPr/>
            </a:pPr>
            <a:r>
              <a:rPr lang="he-IL"/>
              <a:t>Course 10263A </a:t>
            </a:r>
            <a:endParaRPr lang="en-US" dirty="0"/>
          </a:p>
        </p:txBody>
      </p:sp>
      <p:sp>
        <p:nvSpPr>
          <p:cNvPr id="43012" name="Rectangle 4"/>
          <p:cNvSpPr>
            <a:spLocks noGrp="1" noRot="1" noChangeAspect="1" noChangeArrowheads="1" noTextEdit="1"/>
          </p:cNvSpPr>
          <p:nvPr>
            <p:ph type="sldImg" idx="2"/>
          </p:nvPr>
        </p:nvSpPr>
        <p:spPr bwMode="auto">
          <a:xfrm>
            <a:off x="4367213" y="76200"/>
            <a:ext cx="2528887" cy="1897063"/>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314325" y="795338"/>
            <a:ext cx="6286500" cy="8232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5127"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rtl="0" eaLnBrk="1" hangingPunct="1">
              <a:defRPr sz="1200" b="0">
                <a:latin typeface="Verdana" pitchFamily="34" charset="0"/>
                <a:cs typeface="+mn-cs"/>
              </a:defRPr>
            </a:lvl1pPr>
          </a:lstStyle>
          <a:p>
            <a:pPr>
              <a:defRPr/>
            </a:pPr>
            <a:fld id="{8CB676A2-3938-45FA-81E8-BC5B42E5FCAF}" type="slidenum">
              <a:rPr lang="en-US"/>
              <a:pPr>
                <a:defRPr/>
              </a:pPr>
              <a:t>‹Nº›</a:t>
            </a:fld>
            <a:endParaRPr lang="en-US" dirty="0"/>
          </a:p>
        </p:txBody>
      </p:sp>
    </p:spTree>
    <p:extLst>
      <p:ext uri="{BB962C8B-B14F-4D97-AF65-F5344CB8AC3E}">
        <p14:creationId xmlns:p14="http://schemas.microsoft.com/office/powerpoint/2010/main" val="8337031"/>
      </p:ext>
    </p:extLst>
  </p:cSld>
  <p:clrMap bg1="lt1" tx1="dk1" bg2="lt2" tx2="dk2" accent1="accent1" accent2="accent2" accent3="accent3" accent4="accent4" accent5="accent5" accent6="accent6" hlink="hlink" folHlink="folHlink"/>
  <p:hf ftr="0"/>
  <p:notesStyle>
    <a:lvl1pPr algn="l" rtl="0" eaLnBrk="0" fontAlgn="base" hangingPunct="0">
      <a:spcBef>
        <a:spcPct val="0"/>
      </a:spcBef>
      <a:spcAft>
        <a:spcPct val="60000"/>
      </a:spcAft>
      <a:defRPr sz="1000" kern="1200">
        <a:solidFill>
          <a:schemeClr val="tx1"/>
        </a:solidFill>
        <a:latin typeface="Verdana" pitchFamily="34" charset="0"/>
        <a:ea typeface="+mn-ea"/>
        <a:cs typeface="+mn-cs"/>
      </a:defRPr>
    </a:lvl1pPr>
    <a:lvl2pPr marL="342900" indent="-114300" algn="l" rtl="0" eaLnBrk="0" fontAlgn="base" hangingPunct="0">
      <a:spcBef>
        <a:spcPct val="0"/>
      </a:spcBef>
      <a:spcAft>
        <a:spcPct val="60000"/>
      </a:spcAft>
      <a:buClr>
        <a:srgbClr val="336699"/>
      </a:buClr>
      <a:buChar char="•"/>
      <a:defRPr sz="1000" kern="1200">
        <a:solidFill>
          <a:schemeClr val="tx1"/>
        </a:solidFill>
        <a:latin typeface="Verdana" pitchFamily="34" charset="0"/>
        <a:ea typeface="+mn-ea"/>
        <a:cs typeface="+mn-cs"/>
      </a:defRPr>
    </a:lvl2pPr>
    <a:lvl3pPr marL="914400" algn="l" rtl="0" eaLnBrk="0" fontAlgn="base" hangingPunct="0">
      <a:spcBef>
        <a:spcPct val="0"/>
      </a:spcBef>
      <a:spcAft>
        <a:spcPct val="60000"/>
      </a:spcAft>
      <a:defRPr sz="1000" kern="1200">
        <a:solidFill>
          <a:schemeClr val="tx1"/>
        </a:solidFill>
        <a:latin typeface="Verdana" pitchFamily="34" charset="0"/>
        <a:ea typeface="+mn-ea"/>
        <a:cs typeface="+mn-cs"/>
      </a:defRPr>
    </a:lvl3pPr>
    <a:lvl4pPr marL="1371600" algn="l" rtl="0" eaLnBrk="0" fontAlgn="base" hangingPunct="0">
      <a:spcBef>
        <a:spcPct val="0"/>
      </a:spcBef>
      <a:spcAft>
        <a:spcPct val="60000"/>
      </a:spcAft>
      <a:defRPr sz="1000" kern="1200">
        <a:solidFill>
          <a:schemeClr val="tx1"/>
        </a:solidFill>
        <a:latin typeface="Verdana" pitchFamily="34" charset="0"/>
        <a:ea typeface="+mn-ea"/>
        <a:cs typeface="+mn-cs"/>
      </a:defRPr>
    </a:lvl4pPr>
    <a:lvl5pPr marL="1828800" algn="l" rtl="0" eaLnBrk="0" fontAlgn="base" hangingPunct="0">
      <a:spcBef>
        <a:spcPct val="0"/>
      </a:spcBef>
      <a:spcAft>
        <a:spcPct val="60000"/>
      </a:spcAft>
      <a:defRPr sz="10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go.microsoft.com/fwlink/?LinkId=192354"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a:xfrm>
            <a:off x="0" y="238125"/>
            <a:ext cx="3038475" cy="652463"/>
          </a:xfrm>
        </p:spPr>
        <p:txBody>
          <a:bodyPr/>
          <a:lstStyle/>
          <a:p>
            <a:pPr>
              <a:defRPr/>
            </a:pPr>
            <a:r>
              <a:rPr lang="en-US"/>
              <a:t>Module 3: Hosting Microsoft® Windows Communication Foundation Services</a:t>
            </a:r>
          </a:p>
        </p:txBody>
      </p:sp>
      <p:sp>
        <p:nvSpPr>
          <p:cNvPr id="44035" name="Rectangle 3"/>
          <p:cNvSpPr>
            <a:spLocks noGrp="1" noChangeArrowheads="1"/>
          </p:cNvSpPr>
          <p:nvPr>
            <p:ph type="dt" sz="quarter" idx="1"/>
          </p:nvPr>
        </p:nvSpPr>
        <p:spPr>
          <a:noFill/>
        </p:spPr>
        <p:txBody>
          <a:bodyPr/>
          <a:lstStyle/>
          <a:p>
            <a:r>
              <a:rPr lang="he-IL" smtClean="0">
                <a:cs typeface="Arial" charset="0"/>
              </a:rPr>
              <a:t>Course 10263A </a:t>
            </a:r>
            <a:endParaRPr lang="en-US" smtClean="0">
              <a:cs typeface="Arial" charset="0"/>
            </a:endParaRPr>
          </a:p>
        </p:txBody>
      </p:sp>
      <p:sp>
        <p:nvSpPr>
          <p:cNvPr id="23556" name="Rectangle 7"/>
          <p:cNvSpPr>
            <a:spLocks noGrp="1" noChangeArrowheads="1"/>
          </p:cNvSpPr>
          <p:nvPr>
            <p:ph type="sldNum" sz="quarter" idx="5"/>
          </p:nvPr>
        </p:nvSpPr>
        <p:spPr/>
        <p:txBody>
          <a:bodyPr/>
          <a:lstStyle/>
          <a:p>
            <a:pPr>
              <a:defRPr/>
            </a:pPr>
            <a:r>
              <a:rPr lang="en-US" dirty="0"/>
              <a:t>1</a:t>
            </a:r>
          </a:p>
        </p:txBody>
      </p:sp>
      <p:sp>
        <p:nvSpPr>
          <p:cNvPr id="44037" name="Rectangle 2"/>
          <p:cNvSpPr>
            <a:spLocks noGrp="1" noRot="1" noChangeAspect="1" noChangeArrowheads="1" noTextEdit="1"/>
          </p:cNvSpPr>
          <p:nvPr>
            <p:ph type="sldImg"/>
          </p:nvPr>
        </p:nvSpPr>
        <p:spPr>
          <a:ln/>
        </p:spPr>
      </p:sp>
      <p:sp>
        <p:nvSpPr>
          <p:cNvPr id="2" name="Notes Placeholder 1"/>
          <p:cNvSpPr>
            <a:spLocks noGrp="1"/>
          </p:cNvSpPr>
          <p:nvPr>
            <p:ph type="body" idx="1"/>
          </p:nvPr>
        </p:nvSpPr>
        <p:spPr>
          <a:xfrm>
            <a:off x="314325" y="2103438"/>
            <a:ext cx="6286500" cy="6916737"/>
          </a:xfrm>
        </p:spPr>
        <p:txBody>
          <a:bodyPr/>
          <a:lstStyle/>
          <a:p>
            <a:pPr>
              <a:defRPr/>
            </a:pPr>
            <a:r>
              <a:rPr lang="en-US" b="1" dirty="0" smtClean="0">
                <a:latin typeface="Arial" pitchFamily="34" charset="0"/>
              </a:rPr>
              <a:t>Presentation: 60 minutes </a:t>
            </a:r>
          </a:p>
          <a:p>
            <a:pPr>
              <a:defRPr/>
            </a:pPr>
            <a:r>
              <a:rPr lang="en-US" b="1" dirty="0" smtClean="0">
                <a:latin typeface="Arial" pitchFamily="34" charset="0"/>
              </a:rPr>
              <a:t>Lab: 60 minutes </a:t>
            </a:r>
          </a:p>
          <a:p>
            <a:pPr>
              <a:defRPr/>
            </a:pPr>
            <a:r>
              <a:rPr lang="en-US" dirty="0" smtClean="0">
                <a:latin typeface="Arial" pitchFamily="34" charset="0"/>
              </a:rPr>
              <a:t>After completing this module, students will be able to: </a:t>
            </a:r>
          </a:p>
          <a:p>
            <a:pPr marL="171450" indent="-171450" eaLnBrk="1" hangingPunct="1">
              <a:buFont typeface="Arial" pitchFamily="34" charset="0"/>
              <a:buChar char="•"/>
              <a:defRPr/>
            </a:pPr>
            <a:r>
              <a:rPr lang="en-US" dirty="0" smtClean="0">
                <a:latin typeface="Arial" pitchFamily="34" charset="0"/>
              </a:rPr>
              <a:t>Appreciate and compare different Microsoft® Windows Communication Foundation Services (WCF) service hosts. </a:t>
            </a:r>
          </a:p>
          <a:p>
            <a:pPr marL="171450" indent="-171450" eaLnBrk="1" hangingPunct="1">
              <a:buFont typeface="Arial" pitchFamily="34" charset="0"/>
              <a:buChar char="•"/>
              <a:defRPr/>
            </a:pPr>
            <a:r>
              <a:rPr lang="en-US" dirty="0" smtClean="0">
                <a:latin typeface="Arial" pitchFamily="34" charset="0"/>
              </a:rPr>
              <a:t>Configure service hosts for optimal service operation.</a:t>
            </a:r>
          </a:p>
          <a:p>
            <a:pPr marL="171450" indent="-171450" eaLnBrk="1" hangingPunct="1">
              <a:buFont typeface="Arial" pitchFamily="34" charset="0"/>
              <a:buChar char="•"/>
              <a:defRPr/>
            </a:pPr>
            <a:r>
              <a:rPr lang="en-US" dirty="0" smtClean="0">
                <a:latin typeface="Arial" pitchFamily="34" charset="0"/>
              </a:rPr>
              <a:t>Host WCF services in Windows® Services. </a:t>
            </a:r>
          </a:p>
          <a:p>
            <a:pPr marL="171450" indent="-171450" eaLnBrk="1" hangingPunct="1">
              <a:buFont typeface="Arial" pitchFamily="34" charset="0"/>
              <a:buChar char="•"/>
              <a:defRPr/>
            </a:pPr>
            <a:r>
              <a:rPr lang="en-US" dirty="0" smtClean="0">
                <a:latin typeface="Arial" pitchFamily="34" charset="0"/>
              </a:rPr>
              <a:t>Host WCF services in Internet Information Services (IIS), Windows Activation Service (WAS), and Windows Server AppFabric™. </a:t>
            </a:r>
            <a:br>
              <a:rPr lang="en-US" dirty="0" smtClean="0">
                <a:latin typeface="Arial" pitchFamily="34" charset="0"/>
              </a:rPr>
            </a:br>
            <a:endParaRPr lang="en-US" dirty="0" smtClean="0">
              <a:latin typeface="Arial" pitchFamily="34" charset="0"/>
            </a:endParaRPr>
          </a:p>
          <a:p>
            <a:pPr>
              <a:defRPr/>
            </a:pPr>
            <a:r>
              <a:rPr lang="en-US" b="1" dirty="0" smtClean="0">
                <a:latin typeface="Arial" pitchFamily="34" charset="0"/>
              </a:rPr>
              <a:t>Required materials</a:t>
            </a:r>
          </a:p>
          <a:p>
            <a:pPr>
              <a:defRPr/>
            </a:pPr>
            <a:r>
              <a:rPr lang="en-US" dirty="0" smtClean="0">
                <a:latin typeface="Arial" pitchFamily="34" charset="0"/>
              </a:rPr>
              <a:t>To teach this module, you need the Microsoft Office PowerPoint® file 10262A_03.ppt.</a:t>
            </a:r>
          </a:p>
          <a:p>
            <a:pPr>
              <a:defRPr/>
            </a:pPr>
            <a:r>
              <a:rPr lang="en-US" b="1" dirty="0" smtClean="0">
                <a:latin typeface="Arial" pitchFamily="34" charset="0"/>
              </a:rPr>
              <a:t>Important: </a:t>
            </a:r>
            <a:r>
              <a:rPr lang="en-US" dirty="0" smtClean="0">
                <a:latin typeface="Arial" pitchFamily="34" charset="0"/>
              </a:rPr>
              <a:t>It is recommended that you use PowerPoint 2002 or a later version to display the slides for this course. If you use PowerPoint Viewer or an earlier version of PowerPoint, all the features of the slides might not be displayed correctly.</a:t>
            </a:r>
            <a:br>
              <a:rPr lang="en-US" dirty="0" smtClean="0">
                <a:latin typeface="Arial" pitchFamily="34" charset="0"/>
              </a:rPr>
            </a:br>
            <a:endParaRPr lang="en-US" dirty="0" smtClean="0">
              <a:latin typeface="Arial" pitchFamily="34" charset="0"/>
            </a:endParaRPr>
          </a:p>
          <a:p>
            <a:pPr>
              <a:defRPr/>
            </a:pPr>
            <a:r>
              <a:rPr lang="en-US" b="1" dirty="0" smtClean="0">
                <a:latin typeface="Arial" pitchFamily="34" charset="0"/>
              </a:rPr>
              <a:t>Preparation tasks</a:t>
            </a:r>
          </a:p>
          <a:p>
            <a:pPr>
              <a:defRPr/>
            </a:pPr>
            <a:r>
              <a:rPr lang="en-US" dirty="0" smtClean="0">
                <a:latin typeface="Arial" pitchFamily="34" charset="0"/>
              </a:rPr>
              <a:t>To prepare for this module:</a:t>
            </a:r>
          </a:p>
          <a:p>
            <a:pPr marL="171450" indent="-171450">
              <a:buFont typeface="Arial" pitchFamily="34" charset="0"/>
              <a:buChar char="•"/>
              <a:defRPr/>
            </a:pPr>
            <a:r>
              <a:rPr lang="en-US" dirty="0" smtClean="0">
                <a:latin typeface="Arial" pitchFamily="34" charset="0"/>
              </a:rPr>
              <a:t>Read all of the materials for this module.</a:t>
            </a:r>
          </a:p>
          <a:p>
            <a:pPr marL="171450" indent="-171450">
              <a:buFont typeface="Arial" pitchFamily="34" charset="0"/>
              <a:buChar char="•"/>
              <a:defRPr/>
            </a:pPr>
            <a:r>
              <a:rPr lang="en-US" dirty="0" smtClean="0">
                <a:latin typeface="Arial" pitchFamily="34" charset="0"/>
              </a:rPr>
              <a:t>Practice performing the demonstrations and the lab exercises.</a:t>
            </a:r>
          </a:p>
          <a:p>
            <a:pPr marL="171450" indent="-171450">
              <a:buFont typeface="Arial" pitchFamily="34" charset="0"/>
              <a:buChar char="•"/>
              <a:defRPr/>
            </a:pPr>
            <a:r>
              <a:rPr lang="en-US" dirty="0" smtClean="0">
                <a:latin typeface="Arial" pitchFamily="34" charset="0"/>
              </a:rPr>
              <a:t>Work through the Module Review and Takeaways section, and determine how you will use this section to reinforce student learning and promote knowledge transfer to on-the-job performance. </a:t>
            </a:r>
          </a:p>
          <a:p>
            <a:pPr>
              <a:defRPr/>
            </a:pPr>
            <a:endParaRPr lang="en-US" b="1" dirty="0" smtClean="0">
              <a:latin typeface="Arial" pitchFamily="34" charset="0"/>
            </a:endParaRPr>
          </a:p>
          <a:p>
            <a:pPr>
              <a:defRPr/>
            </a:pPr>
            <a:endParaRPr lang="en-US" b="1" dirty="0" smtClean="0">
              <a:latin typeface="Arial" pitchFamily="34" charset="0"/>
            </a:endParaRPr>
          </a:p>
          <a:p>
            <a:pPr>
              <a:defRPr/>
            </a:pPr>
            <a:endParaRPr lang="en-US" b="1" dirty="0" smtClean="0">
              <a:latin typeface="Arial" pitchFamily="34" charset="0"/>
            </a:endParaRPr>
          </a:p>
          <a:p>
            <a:pPr>
              <a:defRPr/>
            </a:pPr>
            <a:endParaRPr lang="en-US" b="1" dirty="0"/>
          </a:p>
        </p:txBody>
      </p:sp>
    </p:spTree>
    <p:extLst>
      <p:ext uri="{BB962C8B-B14F-4D97-AF65-F5344CB8AC3E}">
        <p14:creationId xmlns:p14="http://schemas.microsoft.com/office/powerpoint/2010/main" val="28508030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xfrm>
            <a:off x="314325" y="2184400"/>
            <a:ext cx="6286500" cy="6843713"/>
          </a:xfrm>
          <a:noFill/>
          <a:ln/>
        </p:spPr>
        <p:txBody>
          <a:bodyPr/>
          <a:lstStyle/>
          <a:p>
            <a:r>
              <a:rPr lang="en-US" smtClean="0">
                <a:latin typeface="Arial" charset="0"/>
              </a:rPr>
              <a:t>In this simple code snippet, you can see how an endpoint is configured in code as well as in a configuration file.</a:t>
            </a:r>
          </a:p>
          <a:p>
            <a:r>
              <a:rPr lang="en-US" smtClean="0">
                <a:latin typeface="Arial" charset="0"/>
              </a:rPr>
              <a:t>This is a simple example. Real services will use binding and behavior configurations. </a:t>
            </a:r>
          </a:p>
          <a:p>
            <a:r>
              <a:rPr lang="en-US" smtClean="0">
                <a:latin typeface="Arial" charset="0"/>
              </a:rPr>
              <a:t>Notice that the service name (in the configuration) is the full name of the service implementation type. </a:t>
            </a:r>
          </a:p>
          <a:p>
            <a:endParaRPr lang="en-US" smtClean="0">
              <a:latin typeface="Arial" charset="0"/>
            </a:endParaRPr>
          </a:p>
          <a:p>
            <a:r>
              <a:rPr lang="en-US" smtClean="0">
                <a:latin typeface="Arial" charset="0"/>
              </a:rPr>
              <a:t>It is common to read configuration from custom configuration storage (for example, a database), and write code which will use the configuration to open a new host.</a:t>
            </a:r>
          </a:p>
          <a:p>
            <a:r>
              <a:rPr lang="en-US" smtClean="0">
                <a:latin typeface="Arial" charset="0"/>
              </a:rPr>
              <a:t>Almost anything that can be written in configuration can be written in code, with some exceptions. For example, the diagnostic configuration must be written in a configuration file.</a:t>
            </a:r>
          </a:p>
          <a:p>
            <a:r>
              <a:rPr lang="en-US" smtClean="0">
                <a:latin typeface="Arial" charset="0"/>
              </a:rPr>
              <a:t>It is recommended NOT to write the service address in code. The service address is a deployment detail. </a:t>
            </a:r>
          </a:p>
        </p:txBody>
      </p:sp>
      <p:sp>
        <p:nvSpPr>
          <p:cNvPr id="55300" name="Rectangle 2"/>
          <p:cNvSpPr txBox="1">
            <a:spLocks noGrp="1" noChangeArrowheads="1"/>
          </p:cNvSpPr>
          <p:nvPr/>
        </p:nvSpPr>
        <p:spPr bwMode="auto">
          <a:xfrm>
            <a:off x="0" y="238125"/>
            <a:ext cx="3038475" cy="728663"/>
          </a:xfrm>
          <a:prstGeom prst="rect">
            <a:avLst/>
          </a:prstGeom>
          <a:noFill/>
          <a:ln w="9525">
            <a:noFill/>
            <a:miter lim="800000"/>
            <a:headEnd/>
            <a:tailEnd/>
          </a:ln>
        </p:spPr>
        <p:txBody>
          <a:bodyPr tIns="0" bIns="0"/>
          <a:lstStyle/>
          <a:p>
            <a:pPr algn="l" rtl="0"/>
            <a:endParaRPr lang="he-IL" sz="1200">
              <a:solidFill>
                <a:srgbClr val="336699"/>
              </a:solidFill>
            </a:endParaRPr>
          </a:p>
        </p:txBody>
      </p:sp>
      <p:sp>
        <p:nvSpPr>
          <p:cNvPr id="55301" name="Rectangle 3"/>
          <p:cNvSpPr txBox="1">
            <a:spLocks noGrp="1" noChangeArrowheads="1"/>
          </p:cNvSpPr>
          <p:nvPr/>
        </p:nvSpPr>
        <p:spPr bwMode="auto">
          <a:xfrm>
            <a:off x="0" y="0"/>
            <a:ext cx="3038475" cy="222250"/>
          </a:xfrm>
          <a:prstGeom prst="rect">
            <a:avLst/>
          </a:prstGeom>
          <a:noFill/>
          <a:ln w="9525">
            <a:noFill/>
            <a:miter lim="800000"/>
            <a:headEnd/>
            <a:tailEnd/>
          </a:ln>
        </p:spPr>
        <p:txBody>
          <a:bodyPr/>
          <a:lstStyle/>
          <a:p>
            <a:pPr algn="l" rtl="0"/>
            <a:endParaRPr lang="he-IL" sz="1200"/>
          </a:p>
        </p:txBody>
      </p:sp>
      <p:sp>
        <p:nvSpPr>
          <p:cNvPr id="55302" name="Date Placeholder 5"/>
          <p:cNvSpPr>
            <a:spLocks noGrp="1"/>
          </p:cNvSpPr>
          <p:nvPr>
            <p:ph type="dt" sz="quarter" idx="1"/>
          </p:nvPr>
        </p:nvSpPr>
        <p:spPr>
          <a:noFill/>
        </p:spPr>
        <p:txBody>
          <a:bodyPr/>
          <a:lstStyle/>
          <a:p>
            <a:r>
              <a:rPr lang="he-IL" smtClean="0">
                <a:cs typeface="Arial" charset="0"/>
              </a:rPr>
              <a:t>Course 10263A </a:t>
            </a:r>
            <a:endParaRPr lang="en-US" smtClean="0">
              <a:cs typeface="Arial" charset="0"/>
            </a:endParaRPr>
          </a:p>
        </p:txBody>
      </p:sp>
      <p:sp>
        <p:nvSpPr>
          <p:cNvPr id="7" name="Slide Number Placeholder 6"/>
          <p:cNvSpPr>
            <a:spLocks noGrp="1"/>
          </p:cNvSpPr>
          <p:nvPr>
            <p:ph type="sldNum" sz="quarter" idx="5"/>
          </p:nvPr>
        </p:nvSpPr>
        <p:spPr/>
        <p:txBody>
          <a:bodyPr/>
          <a:lstStyle/>
          <a:p>
            <a:pPr>
              <a:defRPr/>
            </a:pPr>
            <a:fld id="{3C0F50C9-3843-4A7C-968B-A3D7C352959A}" type="slidenum">
              <a:rPr lang="en-US"/>
              <a:pPr>
                <a:defRPr/>
              </a:pPr>
              <a:t>10</a:t>
            </a:fld>
            <a:endParaRPr lang="en-US" dirty="0"/>
          </a:p>
        </p:txBody>
      </p:sp>
      <p:sp>
        <p:nvSpPr>
          <p:cNvPr id="8" name="Header Placeholder 7"/>
          <p:cNvSpPr>
            <a:spLocks noGrp="1"/>
          </p:cNvSpPr>
          <p:nvPr>
            <p:ph type="hdr" sz="quarter"/>
          </p:nvPr>
        </p:nvSpPr>
        <p:spPr/>
        <p:txBody>
          <a:bodyPr/>
          <a:lstStyle/>
          <a:p>
            <a:pPr>
              <a:defRPr/>
            </a:pPr>
            <a:r>
              <a:rPr lang="en-US"/>
              <a:t>Module 3: Hosting Microsoft® Windows Communication Foundation Services</a:t>
            </a:r>
          </a:p>
        </p:txBody>
      </p:sp>
    </p:spTree>
    <p:extLst>
      <p:ext uri="{BB962C8B-B14F-4D97-AF65-F5344CB8AC3E}">
        <p14:creationId xmlns:p14="http://schemas.microsoft.com/office/powerpoint/2010/main" val="27380628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xfrm>
            <a:off x="314325" y="2184400"/>
            <a:ext cx="6286500" cy="6843713"/>
          </a:xfrm>
          <a:ln/>
        </p:spPr>
        <p:txBody>
          <a:bodyPr/>
          <a:lstStyle/>
          <a:p>
            <a:pPr>
              <a:defRPr/>
            </a:pPr>
            <a:r>
              <a:rPr lang="en-US" dirty="0" smtClean="0">
                <a:latin typeface="Arial" pitchFamily="34" charset="0"/>
              </a:rPr>
              <a:t>A service address can be spit into a base address and an endpoint address.</a:t>
            </a:r>
          </a:p>
          <a:p>
            <a:pPr lvl="1">
              <a:defRPr/>
            </a:pPr>
            <a:r>
              <a:rPr lang="en-US" dirty="0" smtClean="0">
                <a:latin typeface="Arial" pitchFamily="34" charset="0"/>
              </a:rPr>
              <a:t> The endpoint address is relative to the base address.</a:t>
            </a:r>
          </a:p>
          <a:p>
            <a:pPr>
              <a:defRPr/>
            </a:pPr>
            <a:r>
              <a:rPr lang="en-US" dirty="0" smtClean="0">
                <a:latin typeface="Arial" pitchFamily="34" charset="0"/>
              </a:rPr>
              <a:t>A dispatcher is listening on the base address.</a:t>
            </a:r>
          </a:p>
          <a:p>
            <a:pPr>
              <a:defRPr/>
            </a:pPr>
            <a:r>
              <a:rPr lang="en-US" dirty="0" smtClean="0">
                <a:latin typeface="Arial" pitchFamily="34" charset="0"/>
              </a:rPr>
              <a:t>The base address is also used for metadata retrieval. </a:t>
            </a:r>
          </a:p>
          <a:p>
            <a:pPr>
              <a:defRPr/>
            </a:pPr>
            <a:r>
              <a:rPr lang="en-US" dirty="0" smtClean="0">
                <a:latin typeface="Arial" pitchFamily="34" charset="0"/>
              </a:rPr>
              <a:t>A service can have several base addresses, one per addressing scheme—for example, one </a:t>
            </a:r>
            <a:r>
              <a:rPr lang="en-US" i="1" dirty="0" smtClean="0">
                <a:latin typeface="Arial" pitchFamily="34" charset="0"/>
              </a:rPr>
              <a:t>http://</a:t>
            </a:r>
            <a:r>
              <a:rPr lang="en-US" dirty="0" smtClean="0">
                <a:latin typeface="Arial" pitchFamily="34" charset="0"/>
              </a:rPr>
              <a:t> base address and one </a:t>
            </a:r>
            <a:r>
              <a:rPr lang="en-US" i="1" dirty="0" smtClean="0">
                <a:latin typeface="Arial" pitchFamily="34" charset="0"/>
              </a:rPr>
              <a:t>net.tcp://</a:t>
            </a:r>
            <a:r>
              <a:rPr lang="en-US" dirty="0" smtClean="0">
                <a:latin typeface="Arial" pitchFamily="34" charset="0"/>
              </a:rPr>
              <a:t> base address.</a:t>
            </a:r>
            <a:endParaRPr lang="en-US" b="1" u="sng" dirty="0" smtClean="0">
              <a:latin typeface="Arial" pitchFamily="34" charset="0"/>
            </a:endParaRPr>
          </a:p>
          <a:p>
            <a:pPr>
              <a:buFontTx/>
              <a:buChar char="•"/>
              <a:defRPr/>
            </a:pPr>
            <a:endParaRPr lang="en-US" dirty="0" smtClean="0">
              <a:latin typeface="Arial" pitchFamily="34" charset="0"/>
            </a:endParaRPr>
          </a:p>
          <a:p>
            <a:pPr>
              <a:defRPr/>
            </a:pPr>
            <a:r>
              <a:rPr lang="en-US" dirty="0" smtClean="0">
                <a:latin typeface="Arial" pitchFamily="34" charset="0"/>
              </a:rPr>
              <a:t>Base addresses can be demonstrated using the following example:</a:t>
            </a:r>
          </a:p>
          <a:p>
            <a:pPr marL="228600" indent="-114300">
              <a:buFont typeface="Arial" pitchFamily="34" charset="0"/>
              <a:buChar char="•"/>
              <a:defRPr/>
            </a:pPr>
            <a:r>
              <a:rPr lang="en-US" dirty="0" smtClean="0">
                <a:latin typeface="Arial" pitchFamily="34" charset="0"/>
              </a:rPr>
              <a:t>A building with many apartments has an address. This is the base address. In the lobby, there is a doorman, whom you can ask about particular apartment numbers (metadata) to locate your friend’s apartment. The apartment number is relative to the building’s address.</a:t>
            </a:r>
            <a:br>
              <a:rPr lang="en-US" dirty="0" smtClean="0">
                <a:latin typeface="Arial" pitchFamily="34" charset="0"/>
              </a:rPr>
            </a:br>
            <a:endParaRPr lang="en-US" dirty="0" smtClean="0">
              <a:latin typeface="Arial" pitchFamily="34" charset="0"/>
            </a:endParaRPr>
          </a:p>
          <a:p>
            <a:pPr>
              <a:defRPr/>
            </a:pPr>
            <a:r>
              <a:rPr lang="en-US" b="1" dirty="0" smtClean="0">
                <a:latin typeface="Arial" pitchFamily="34" charset="0"/>
              </a:rPr>
              <a:t>Question:</a:t>
            </a:r>
            <a:r>
              <a:rPr lang="en-US" dirty="0" smtClean="0">
                <a:latin typeface="Arial" pitchFamily="34" charset="0"/>
              </a:rPr>
              <a:t> If the same address is used for different contracts, how will the service host know which endpoint was called?</a:t>
            </a:r>
          </a:p>
          <a:p>
            <a:pPr>
              <a:defRPr/>
            </a:pPr>
            <a:r>
              <a:rPr lang="en-US" b="1" dirty="0" smtClean="0">
                <a:latin typeface="Arial" pitchFamily="34" charset="0"/>
              </a:rPr>
              <a:t>Answer:</a:t>
            </a:r>
            <a:r>
              <a:rPr lang="en-US" dirty="0" smtClean="0">
                <a:latin typeface="Arial" pitchFamily="34" charset="0"/>
              </a:rPr>
              <a:t> Each message contains information about the required operation, including the name of the service contract to which that operation belongs. The dispatcher reads the content of the message, and recognizes to which contract the message refers.</a:t>
            </a:r>
          </a:p>
          <a:p>
            <a:pPr>
              <a:buFontTx/>
              <a:buChar char="•"/>
              <a:defRPr/>
            </a:pPr>
            <a:endParaRPr lang="en-US" dirty="0" smtClean="0">
              <a:latin typeface="Arial" pitchFamily="34" charset="0"/>
            </a:endParaRPr>
          </a:p>
        </p:txBody>
      </p:sp>
      <p:sp>
        <p:nvSpPr>
          <p:cNvPr id="56324" name="Rectangle 2"/>
          <p:cNvSpPr txBox="1">
            <a:spLocks noGrp="1" noChangeArrowheads="1"/>
          </p:cNvSpPr>
          <p:nvPr/>
        </p:nvSpPr>
        <p:spPr bwMode="auto">
          <a:xfrm>
            <a:off x="0" y="238125"/>
            <a:ext cx="3038475" cy="728663"/>
          </a:xfrm>
          <a:prstGeom prst="rect">
            <a:avLst/>
          </a:prstGeom>
          <a:noFill/>
          <a:ln w="9525">
            <a:noFill/>
            <a:miter lim="800000"/>
            <a:headEnd/>
            <a:tailEnd/>
          </a:ln>
        </p:spPr>
        <p:txBody>
          <a:bodyPr tIns="0" bIns="0"/>
          <a:lstStyle/>
          <a:p>
            <a:pPr algn="l" rtl="0"/>
            <a:endParaRPr lang="he-IL" sz="1200">
              <a:solidFill>
                <a:srgbClr val="336699"/>
              </a:solidFill>
            </a:endParaRPr>
          </a:p>
        </p:txBody>
      </p:sp>
      <p:sp>
        <p:nvSpPr>
          <p:cNvPr id="56325" name="Rectangle 3"/>
          <p:cNvSpPr txBox="1">
            <a:spLocks noGrp="1" noChangeArrowheads="1"/>
          </p:cNvSpPr>
          <p:nvPr/>
        </p:nvSpPr>
        <p:spPr bwMode="auto">
          <a:xfrm>
            <a:off x="0" y="0"/>
            <a:ext cx="3038475" cy="222250"/>
          </a:xfrm>
          <a:prstGeom prst="rect">
            <a:avLst/>
          </a:prstGeom>
          <a:noFill/>
          <a:ln w="9525">
            <a:noFill/>
            <a:miter lim="800000"/>
            <a:headEnd/>
            <a:tailEnd/>
          </a:ln>
        </p:spPr>
        <p:txBody>
          <a:bodyPr/>
          <a:lstStyle/>
          <a:p>
            <a:pPr algn="l" rtl="0"/>
            <a:endParaRPr lang="he-IL" sz="1200"/>
          </a:p>
        </p:txBody>
      </p:sp>
      <p:sp>
        <p:nvSpPr>
          <p:cNvPr id="56326" name="Date Placeholder 5"/>
          <p:cNvSpPr>
            <a:spLocks noGrp="1"/>
          </p:cNvSpPr>
          <p:nvPr>
            <p:ph type="dt" sz="quarter" idx="1"/>
          </p:nvPr>
        </p:nvSpPr>
        <p:spPr>
          <a:noFill/>
        </p:spPr>
        <p:txBody>
          <a:bodyPr/>
          <a:lstStyle/>
          <a:p>
            <a:r>
              <a:rPr lang="he-IL" smtClean="0">
                <a:cs typeface="Arial" charset="0"/>
              </a:rPr>
              <a:t>Course 10263A </a:t>
            </a:r>
            <a:endParaRPr lang="en-US" smtClean="0">
              <a:cs typeface="Arial" charset="0"/>
            </a:endParaRPr>
          </a:p>
        </p:txBody>
      </p:sp>
      <p:sp>
        <p:nvSpPr>
          <p:cNvPr id="7" name="Slide Number Placeholder 6"/>
          <p:cNvSpPr>
            <a:spLocks noGrp="1"/>
          </p:cNvSpPr>
          <p:nvPr>
            <p:ph type="sldNum" sz="quarter" idx="5"/>
          </p:nvPr>
        </p:nvSpPr>
        <p:spPr/>
        <p:txBody>
          <a:bodyPr/>
          <a:lstStyle/>
          <a:p>
            <a:pPr>
              <a:defRPr/>
            </a:pPr>
            <a:fld id="{0CE611D2-E83E-4CE2-B03B-CF4DC9ADAD0A}" type="slidenum">
              <a:rPr lang="en-US"/>
              <a:pPr>
                <a:defRPr/>
              </a:pPr>
              <a:t>11</a:t>
            </a:fld>
            <a:endParaRPr lang="en-US" dirty="0"/>
          </a:p>
        </p:txBody>
      </p:sp>
      <p:sp>
        <p:nvSpPr>
          <p:cNvPr id="8" name="Header Placeholder 7"/>
          <p:cNvSpPr>
            <a:spLocks noGrp="1"/>
          </p:cNvSpPr>
          <p:nvPr>
            <p:ph type="hdr" sz="quarter"/>
          </p:nvPr>
        </p:nvSpPr>
        <p:spPr/>
        <p:txBody>
          <a:bodyPr/>
          <a:lstStyle/>
          <a:p>
            <a:pPr>
              <a:defRPr/>
            </a:pPr>
            <a:r>
              <a:rPr lang="en-US"/>
              <a:t>Module 3: Hosting Microsoft® Windows Communication Foundation Services</a:t>
            </a:r>
          </a:p>
        </p:txBody>
      </p:sp>
    </p:spTree>
    <p:extLst>
      <p:ext uri="{BB962C8B-B14F-4D97-AF65-F5344CB8AC3E}">
        <p14:creationId xmlns:p14="http://schemas.microsoft.com/office/powerpoint/2010/main" val="7737486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xfrm>
            <a:off x="314325" y="2184400"/>
            <a:ext cx="6286500" cy="6843713"/>
          </a:xfrm>
          <a:noFill/>
          <a:ln/>
        </p:spPr>
        <p:txBody>
          <a:bodyPr/>
          <a:lstStyle/>
          <a:p>
            <a:r>
              <a:rPr lang="en-US" smtClean="0">
                <a:latin typeface="Arial" charset="0"/>
              </a:rPr>
              <a:t>WCF is designed to be simple. Default endpoints in WCF 4 simplify the configuration experience significantly.</a:t>
            </a:r>
          </a:p>
          <a:p>
            <a:r>
              <a:rPr lang="en-US" smtClean="0">
                <a:latin typeface="Arial" charset="0"/>
              </a:rPr>
              <a:t>In previous versions, you were required to specifically define endpoints before a host could be opened.</a:t>
            </a:r>
          </a:p>
          <a:p>
            <a:r>
              <a:rPr lang="en-US" smtClean="0">
                <a:latin typeface="Arial" charset="0"/>
              </a:rPr>
              <a:t>There are scenarios where endpoints are simple and configuring the same endpoints over and over again is a burden. WCF 4 solves that issue. If a host is opened and the service runtime does not find any endpoint to open, it will declare a default endpoint based on the base address.</a:t>
            </a:r>
          </a:p>
          <a:p>
            <a:r>
              <a:rPr lang="en-US" smtClean="0">
                <a:latin typeface="Arial" charset="0"/>
              </a:rPr>
              <a:t>The binding for the service is fixed using a predefined mapping between the addressing scheme and the binding configuration. This mapping can be configured with the </a:t>
            </a:r>
            <a:r>
              <a:rPr lang="en-US" b="1" smtClean="0">
                <a:latin typeface="Arial" charset="0"/>
              </a:rPr>
              <a:t>protocolMapping</a:t>
            </a:r>
            <a:r>
              <a:rPr lang="en-US" smtClean="0">
                <a:latin typeface="Arial" charset="0"/>
              </a:rPr>
              <a:t> configuration section.</a:t>
            </a:r>
          </a:p>
          <a:p>
            <a:r>
              <a:rPr lang="en-US" smtClean="0">
                <a:latin typeface="Arial" charset="0"/>
              </a:rPr>
              <a:t>The contract is determined by exploring the implementation type using reflection. </a:t>
            </a:r>
          </a:p>
          <a:p>
            <a:r>
              <a:rPr lang="en-US" smtClean="0">
                <a:latin typeface="Arial" charset="0"/>
              </a:rPr>
              <a:t>Unnamed behaviors are automatically attached to the service (with the default endpoints).</a:t>
            </a:r>
          </a:p>
        </p:txBody>
      </p:sp>
      <p:sp>
        <p:nvSpPr>
          <p:cNvPr id="57348" name="Rectangle 2"/>
          <p:cNvSpPr txBox="1">
            <a:spLocks noGrp="1" noChangeArrowheads="1"/>
          </p:cNvSpPr>
          <p:nvPr/>
        </p:nvSpPr>
        <p:spPr bwMode="auto">
          <a:xfrm>
            <a:off x="0" y="238125"/>
            <a:ext cx="3038475" cy="728663"/>
          </a:xfrm>
          <a:prstGeom prst="rect">
            <a:avLst/>
          </a:prstGeom>
          <a:noFill/>
          <a:ln w="9525">
            <a:noFill/>
            <a:miter lim="800000"/>
            <a:headEnd/>
            <a:tailEnd/>
          </a:ln>
        </p:spPr>
        <p:txBody>
          <a:bodyPr tIns="0" bIns="0"/>
          <a:lstStyle/>
          <a:p>
            <a:pPr algn="l" rtl="0"/>
            <a:endParaRPr lang="he-IL" sz="1200">
              <a:solidFill>
                <a:srgbClr val="336699"/>
              </a:solidFill>
            </a:endParaRPr>
          </a:p>
        </p:txBody>
      </p:sp>
      <p:sp>
        <p:nvSpPr>
          <p:cNvPr id="57349" name="Rectangle 3"/>
          <p:cNvSpPr txBox="1">
            <a:spLocks noGrp="1" noChangeArrowheads="1"/>
          </p:cNvSpPr>
          <p:nvPr/>
        </p:nvSpPr>
        <p:spPr bwMode="auto">
          <a:xfrm>
            <a:off x="0" y="0"/>
            <a:ext cx="3038475" cy="222250"/>
          </a:xfrm>
          <a:prstGeom prst="rect">
            <a:avLst/>
          </a:prstGeom>
          <a:noFill/>
          <a:ln w="9525">
            <a:noFill/>
            <a:miter lim="800000"/>
            <a:headEnd/>
            <a:tailEnd/>
          </a:ln>
        </p:spPr>
        <p:txBody>
          <a:bodyPr/>
          <a:lstStyle/>
          <a:p>
            <a:pPr algn="l" rtl="0"/>
            <a:endParaRPr lang="he-IL" sz="1200"/>
          </a:p>
        </p:txBody>
      </p:sp>
      <p:sp>
        <p:nvSpPr>
          <p:cNvPr id="57350" name="Date Placeholder 5"/>
          <p:cNvSpPr>
            <a:spLocks noGrp="1"/>
          </p:cNvSpPr>
          <p:nvPr>
            <p:ph type="dt" sz="quarter" idx="1"/>
          </p:nvPr>
        </p:nvSpPr>
        <p:spPr>
          <a:noFill/>
        </p:spPr>
        <p:txBody>
          <a:bodyPr/>
          <a:lstStyle/>
          <a:p>
            <a:r>
              <a:rPr lang="he-IL" smtClean="0">
                <a:cs typeface="Arial" charset="0"/>
              </a:rPr>
              <a:t>Course 10263A </a:t>
            </a:r>
            <a:endParaRPr lang="en-US" smtClean="0">
              <a:cs typeface="Arial" charset="0"/>
            </a:endParaRPr>
          </a:p>
        </p:txBody>
      </p:sp>
      <p:sp>
        <p:nvSpPr>
          <p:cNvPr id="7" name="Slide Number Placeholder 6"/>
          <p:cNvSpPr>
            <a:spLocks noGrp="1"/>
          </p:cNvSpPr>
          <p:nvPr>
            <p:ph type="sldNum" sz="quarter" idx="5"/>
          </p:nvPr>
        </p:nvSpPr>
        <p:spPr/>
        <p:txBody>
          <a:bodyPr/>
          <a:lstStyle/>
          <a:p>
            <a:pPr>
              <a:defRPr/>
            </a:pPr>
            <a:fld id="{5526D268-69B6-483A-A6D7-8A95E3EF3A09}" type="slidenum">
              <a:rPr lang="en-US"/>
              <a:pPr>
                <a:defRPr/>
              </a:pPr>
              <a:t>12</a:t>
            </a:fld>
            <a:endParaRPr lang="en-US" dirty="0"/>
          </a:p>
        </p:txBody>
      </p:sp>
      <p:sp>
        <p:nvSpPr>
          <p:cNvPr id="8" name="Header Placeholder 7"/>
          <p:cNvSpPr>
            <a:spLocks noGrp="1"/>
          </p:cNvSpPr>
          <p:nvPr>
            <p:ph type="hdr" sz="quarter"/>
          </p:nvPr>
        </p:nvSpPr>
        <p:spPr/>
        <p:txBody>
          <a:bodyPr/>
          <a:lstStyle/>
          <a:p>
            <a:pPr>
              <a:defRPr/>
            </a:pPr>
            <a:r>
              <a:rPr lang="en-US"/>
              <a:t>Module 3: Hosting Microsoft® Windows Communication Foundation Services</a:t>
            </a:r>
          </a:p>
        </p:txBody>
      </p:sp>
    </p:spTree>
    <p:extLst>
      <p:ext uri="{BB962C8B-B14F-4D97-AF65-F5344CB8AC3E}">
        <p14:creationId xmlns:p14="http://schemas.microsoft.com/office/powerpoint/2010/main" val="4165894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anchor="b"/>
          <a:lstStyle/>
          <a:p>
            <a:pPr rtl="0"/>
            <a:endParaRPr lang="he-IL" sz="120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xfrm>
            <a:off x="314325" y="2255838"/>
            <a:ext cx="6286500" cy="6772275"/>
          </a:xfrm>
          <a:noFill/>
          <a:ln/>
        </p:spPr>
        <p:txBody>
          <a:bodyPr/>
          <a:lstStyle/>
          <a:p>
            <a:pPr eaLnBrk="1" hangingPunct="1"/>
            <a:endParaRPr lang="da-DK" smtClean="0"/>
          </a:p>
        </p:txBody>
      </p:sp>
      <p:sp>
        <p:nvSpPr>
          <p:cNvPr id="58373" name="Rectangle 2"/>
          <p:cNvSpPr txBox="1">
            <a:spLocks noGrp="1" noChangeArrowheads="1"/>
          </p:cNvSpPr>
          <p:nvPr/>
        </p:nvSpPr>
        <p:spPr bwMode="auto">
          <a:xfrm>
            <a:off x="0" y="238125"/>
            <a:ext cx="3038475" cy="728663"/>
          </a:xfrm>
          <a:prstGeom prst="rect">
            <a:avLst/>
          </a:prstGeom>
          <a:noFill/>
          <a:ln w="9525">
            <a:noFill/>
            <a:miter lim="800000"/>
            <a:headEnd/>
            <a:tailEnd/>
          </a:ln>
        </p:spPr>
        <p:txBody>
          <a:bodyPr tIns="0" bIns="0"/>
          <a:lstStyle/>
          <a:p>
            <a:pPr algn="l" rtl="0"/>
            <a:endParaRPr lang="he-IL" sz="1200">
              <a:solidFill>
                <a:srgbClr val="336699"/>
              </a:solidFill>
            </a:endParaRPr>
          </a:p>
        </p:txBody>
      </p:sp>
      <p:sp>
        <p:nvSpPr>
          <p:cNvPr id="58374" name="Rectangle 3"/>
          <p:cNvSpPr txBox="1">
            <a:spLocks noGrp="1" noChangeArrowheads="1"/>
          </p:cNvSpPr>
          <p:nvPr/>
        </p:nvSpPr>
        <p:spPr bwMode="auto">
          <a:xfrm>
            <a:off x="0" y="0"/>
            <a:ext cx="3038475" cy="222250"/>
          </a:xfrm>
          <a:prstGeom prst="rect">
            <a:avLst/>
          </a:prstGeom>
          <a:noFill/>
          <a:ln w="9525">
            <a:noFill/>
            <a:miter lim="800000"/>
            <a:headEnd/>
            <a:tailEnd/>
          </a:ln>
        </p:spPr>
        <p:txBody>
          <a:bodyPr/>
          <a:lstStyle/>
          <a:p>
            <a:pPr algn="l" rtl="0"/>
            <a:endParaRPr lang="he-IL" sz="1200"/>
          </a:p>
        </p:txBody>
      </p:sp>
      <p:sp>
        <p:nvSpPr>
          <p:cNvPr id="58375" name="Date Placeholder 6"/>
          <p:cNvSpPr>
            <a:spLocks noGrp="1"/>
          </p:cNvSpPr>
          <p:nvPr>
            <p:ph type="dt" sz="quarter" idx="1"/>
          </p:nvPr>
        </p:nvSpPr>
        <p:spPr>
          <a:noFill/>
        </p:spPr>
        <p:txBody>
          <a:bodyPr/>
          <a:lstStyle/>
          <a:p>
            <a:r>
              <a:rPr lang="he-IL" smtClean="0">
                <a:cs typeface="Arial" charset="0"/>
              </a:rPr>
              <a:t>Course 10263A </a:t>
            </a:r>
            <a:endParaRPr lang="en-US" smtClean="0">
              <a:cs typeface="Arial" charset="0"/>
            </a:endParaRPr>
          </a:p>
        </p:txBody>
      </p:sp>
      <p:sp>
        <p:nvSpPr>
          <p:cNvPr id="8" name="Slide Number Placeholder 7"/>
          <p:cNvSpPr>
            <a:spLocks noGrp="1"/>
          </p:cNvSpPr>
          <p:nvPr>
            <p:ph type="sldNum" sz="quarter" idx="5"/>
          </p:nvPr>
        </p:nvSpPr>
        <p:spPr/>
        <p:txBody>
          <a:bodyPr/>
          <a:lstStyle/>
          <a:p>
            <a:pPr>
              <a:defRPr/>
            </a:pPr>
            <a:fld id="{443E91B3-B8AF-4CA3-82CD-C1B1F66A2AD5}" type="slidenum">
              <a:rPr lang="en-US"/>
              <a:pPr>
                <a:defRPr/>
              </a:pPr>
              <a:t>13</a:t>
            </a:fld>
            <a:endParaRPr lang="en-US" dirty="0"/>
          </a:p>
        </p:txBody>
      </p:sp>
      <p:sp>
        <p:nvSpPr>
          <p:cNvPr id="9" name="Header Placeholder 8"/>
          <p:cNvSpPr>
            <a:spLocks noGrp="1"/>
          </p:cNvSpPr>
          <p:nvPr>
            <p:ph type="hdr" sz="quarter"/>
          </p:nvPr>
        </p:nvSpPr>
        <p:spPr/>
        <p:txBody>
          <a:bodyPr/>
          <a:lstStyle/>
          <a:p>
            <a:pPr>
              <a:defRPr/>
            </a:pPr>
            <a:r>
              <a:rPr lang="en-US"/>
              <a:t>Module 3: Hosting Microsoft® Windows Communication Foundation Services</a:t>
            </a:r>
          </a:p>
        </p:txBody>
      </p:sp>
    </p:spTree>
    <p:extLst>
      <p:ext uri="{BB962C8B-B14F-4D97-AF65-F5344CB8AC3E}">
        <p14:creationId xmlns:p14="http://schemas.microsoft.com/office/powerpoint/2010/main" val="893691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xfrm>
            <a:off x="314325" y="2184400"/>
            <a:ext cx="6286500" cy="6843713"/>
          </a:xfrm>
          <a:noFill/>
          <a:ln/>
        </p:spPr>
        <p:txBody>
          <a:bodyPr/>
          <a:lstStyle/>
          <a:p>
            <a:r>
              <a:rPr lang="en-US" smtClean="0">
                <a:latin typeface="Arial" charset="0"/>
              </a:rPr>
              <a:t>Windows Services are very useful in creating a WCF hosts.</a:t>
            </a:r>
          </a:p>
          <a:p>
            <a:r>
              <a:rPr lang="en-US" smtClean="0">
                <a:latin typeface="Arial" charset="0"/>
              </a:rPr>
              <a:t>A Windows Service is a process that should run for a long time without user interaction. Usually the user is unaware of the service’s existence. The process runs on the background without any user interface (UI).</a:t>
            </a:r>
          </a:p>
          <a:p>
            <a:r>
              <a:rPr lang="en-US" smtClean="0">
                <a:latin typeface="Arial" charset="0"/>
              </a:rPr>
              <a:t>The only interface exposed to the user is through the Service Control Manager, which you can use to manage Windows Services.</a:t>
            </a:r>
          </a:p>
          <a:p>
            <a:r>
              <a:rPr lang="en-US" smtClean="0">
                <a:latin typeface="Arial" charset="0"/>
              </a:rPr>
              <a:t>Usually Windows Services run using a special security context (for example, NetworkService, LocalService, or System).</a:t>
            </a:r>
          </a:p>
          <a:p>
            <a:r>
              <a:rPr lang="en-US" smtClean="0">
                <a:latin typeface="Arial" charset="0"/>
              </a:rPr>
              <a:t>If you plan to run your code in a Windows Service, special testing must be executed to verify that the code does not break when running in a Windows Service security context.</a:t>
            </a:r>
          </a:p>
          <a:p>
            <a:r>
              <a:rPr lang="en-US" smtClean="0">
                <a:latin typeface="Arial" charset="0"/>
              </a:rPr>
              <a:t>Services are registered in the Windows Registry. To install a Windows Service, a special installer must be executed—for example, installutil.exe. XCOPY-deployment is not enough.</a:t>
            </a:r>
          </a:p>
        </p:txBody>
      </p:sp>
      <p:sp>
        <p:nvSpPr>
          <p:cNvPr id="59396" name="Rectangle 2"/>
          <p:cNvSpPr txBox="1">
            <a:spLocks noGrp="1" noChangeArrowheads="1"/>
          </p:cNvSpPr>
          <p:nvPr/>
        </p:nvSpPr>
        <p:spPr bwMode="auto">
          <a:xfrm>
            <a:off x="0" y="238125"/>
            <a:ext cx="3038475" cy="728663"/>
          </a:xfrm>
          <a:prstGeom prst="rect">
            <a:avLst/>
          </a:prstGeom>
          <a:noFill/>
          <a:ln w="9525">
            <a:noFill/>
            <a:miter lim="800000"/>
            <a:headEnd/>
            <a:tailEnd/>
          </a:ln>
        </p:spPr>
        <p:txBody>
          <a:bodyPr tIns="0" bIns="0"/>
          <a:lstStyle/>
          <a:p>
            <a:pPr algn="l" rtl="0"/>
            <a:endParaRPr lang="he-IL" sz="1200">
              <a:solidFill>
                <a:srgbClr val="336699"/>
              </a:solidFill>
            </a:endParaRPr>
          </a:p>
        </p:txBody>
      </p:sp>
      <p:sp>
        <p:nvSpPr>
          <p:cNvPr id="59397" name="Rectangle 3"/>
          <p:cNvSpPr txBox="1">
            <a:spLocks noGrp="1" noChangeArrowheads="1"/>
          </p:cNvSpPr>
          <p:nvPr/>
        </p:nvSpPr>
        <p:spPr bwMode="auto">
          <a:xfrm>
            <a:off x="0" y="0"/>
            <a:ext cx="3038475" cy="222250"/>
          </a:xfrm>
          <a:prstGeom prst="rect">
            <a:avLst/>
          </a:prstGeom>
          <a:noFill/>
          <a:ln w="9525">
            <a:noFill/>
            <a:miter lim="800000"/>
            <a:headEnd/>
            <a:tailEnd/>
          </a:ln>
        </p:spPr>
        <p:txBody>
          <a:bodyPr/>
          <a:lstStyle/>
          <a:p>
            <a:pPr algn="l" rtl="0"/>
            <a:endParaRPr lang="he-IL" sz="1200"/>
          </a:p>
        </p:txBody>
      </p:sp>
      <p:sp>
        <p:nvSpPr>
          <p:cNvPr id="59398" name="Date Placeholder 5"/>
          <p:cNvSpPr>
            <a:spLocks noGrp="1"/>
          </p:cNvSpPr>
          <p:nvPr>
            <p:ph type="dt" sz="quarter" idx="1"/>
          </p:nvPr>
        </p:nvSpPr>
        <p:spPr>
          <a:noFill/>
        </p:spPr>
        <p:txBody>
          <a:bodyPr/>
          <a:lstStyle/>
          <a:p>
            <a:r>
              <a:rPr lang="he-IL" smtClean="0">
                <a:cs typeface="Arial" charset="0"/>
              </a:rPr>
              <a:t>Course 10263A </a:t>
            </a:r>
            <a:endParaRPr lang="en-US" smtClean="0">
              <a:cs typeface="Arial" charset="0"/>
            </a:endParaRPr>
          </a:p>
        </p:txBody>
      </p:sp>
      <p:sp>
        <p:nvSpPr>
          <p:cNvPr id="7" name="Slide Number Placeholder 6"/>
          <p:cNvSpPr>
            <a:spLocks noGrp="1"/>
          </p:cNvSpPr>
          <p:nvPr>
            <p:ph type="sldNum" sz="quarter" idx="5"/>
          </p:nvPr>
        </p:nvSpPr>
        <p:spPr/>
        <p:txBody>
          <a:bodyPr/>
          <a:lstStyle/>
          <a:p>
            <a:pPr>
              <a:defRPr/>
            </a:pPr>
            <a:fld id="{F6EF144A-9F04-4048-A6ED-4AEAB67D3C9C}" type="slidenum">
              <a:rPr lang="en-US"/>
              <a:pPr>
                <a:defRPr/>
              </a:pPr>
              <a:t>14</a:t>
            </a:fld>
            <a:endParaRPr lang="en-US" dirty="0"/>
          </a:p>
        </p:txBody>
      </p:sp>
      <p:sp>
        <p:nvSpPr>
          <p:cNvPr id="8" name="Header Placeholder 7"/>
          <p:cNvSpPr>
            <a:spLocks noGrp="1"/>
          </p:cNvSpPr>
          <p:nvPr>
            <p:ph type="hdr" sz="quarter"/>
          </p:nvPr>
        </p:nvSpPr>
        <p:spPr/>
        <p:txBody>
          <a:bodyPr/>
          <a:lstStyle/>
          <a:p>
            <a:pPr>
              <a:defRPr/>
            </a:pPr>
            <a:r>
              <a:rPr lang="en-US"/>
              <a:t>Module 3: Hosting Microsoft® Windows Communication Foundation Services</a:t>
            </a:r>
          </a:p>
        </p:txBody>
      </p:sp>
    </p:spTree>
    <p:extLst>
      <p:ext uri="{BB962C8B-B14F-4D97-AF65-F5344CB8AC3E}">
        <p14:creationId xmlns:p14="http://schemas.microsoft.com/office/powerpoint/2010/main" val="3079431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xfrm>
            <a:off x="314325" y="2184400"/>
            <a:ext cx="6286500" cy="6843713"/>
          </a:xfrm>
          <a:ln/>
        </p:spPr>
        <p:txBody>
          <a:bodyPr/>
          <a:lstStyle/>
          <a:p>
            <a:pPr>
              <a:defRPr/>
            </a:pPr>
            <a:r>
              <a:rPr lang="en-US" dirty="0" smtClean="0">
                <a:latin typeface="Arial" pitchFamily="34" charset="0"/>
              </a:rPr>
              <a:t>There are many reasons to run a WCF host inside a Windows Service.</a:t>
            </a:r>
          </a:p>
          <a:p>
            <a:pPr marL="228600" indent="-114300">
              <a:buFont typeface="Arial" pitchFamily="34" charset="0"/>
              <a:buChar char="•"/>
              <a:defRPr/>
            </a:pPr>
            <a:r>
              <a:rPr lang="en-US" dirty="0" smtClean="0">
                <a:latin typeface="Arial" pitchFamily="34" charset="0"/>
              </a:rPr>
              <a:t>When a process presents a UI, it usually can be shut down by the user quite easily. </a:t>
            </a:r>
          </a:p>
          <a:p>
            <a:pPr marL="228600" indent="-114300">
              <a:buFont typeface="Arial" pitchFamily="34" charset="0"/>
              <a:buChar char="•"/>
              <a:defRPr/>
            </a:pPr>
            <a:r>
              <a:rPr lang="en-US" dirty="0" smtClean="0">
                <a:latin typeface="Arial" pitchFamily="34" charset="0"/>
              </a:rPr>
              <a:t>Hosts should be as reliable as possible, so the less interaction with the user the better.</a:t>
            </a:r>
            <a:br>
              <a:rPr lang="en-US" dirty="0" smtClean="0">
                <a:latin typeface="Arial" pitchFamily="34" charset="0"/>
              </a:rPr>
            </a:br>
            <a:endParaRPr lang="en-US" dirty="0" smtClean="0">
              <a:latin typeface="Arial" pitchFamily="34" charset="0"/>
            </a:endParaRPr>
          </a:p>
          <a:p>
            <a:pPr>
              <a:defRPr/>
            </a:pPr>
            <a:r>
              <a:rPr lang="en-US" dirty="0" smtClean="0">
                <a:latin typeface="Arial" pitchFamily="34" charset="0"/>
              </a:rPr>
              <a:t>Hosts require management. The Services Microsoft Management Console (MMC) snap-in and the Windows Management Instrumentation (WMI) infrastructure are useful in managing hosts.</a:t>
            </a:r>
          </a:p>
          <a:p>
            <a:pPr>
              <a:defRPr/>
            </a:pPr>
            <a:r>
              <a:rPr lang="en-US" dirty="0" smtClean="0">
                <a:latin typeface="Arial" pitchFamily="34" charset="0"/>
              </a:rPr>
              <a:t>Windows Services can be configured to start automatically on startup and to restart in case of a failure, both useful features for WCF hosts.</a:t>
            </a:r>
          </a:p>
          <a:p>
            <a:pPr marL="228600" indent="-114300">
              <a:buFont typeface="Arial" pitchFamily="34" charset="0"/>
              <a:buChar char="•"/>
              <a:defRPr/>
            </a:pPr>
            <a:r>
              <a:rPr lang="en-US" dirty="0" smtClean="0">
                <a:latin typeface="Arial" pitchFamily="34" charset="0"/>
              </a:rPr>
              <a:t>There is no need for any user interface except for the management console. </a:t>
            </a:r>
          </a:p>
          <a:p>
            <a:pPr marL="228600" indent="-114300">
              <a:buFont typeface="Arial" pitchFamily="34" charset="0"/>
              <a:buChar char="•"/>
              <a:defRPr/>
            </a:pPr>
            <a:r>
              <a:rPr lang="en-US" dirty="0" smtClean="0">
                <a:latin typeface="Arial" pitchFamily="34" charset="0"/>
              </a:rPr>
              <a:t>Logging should be used to notify the administrator about any important event.</a:t>
            </a:r>
            <a:br>
              <a:rPr lang="en-US" dirty="0" smtClean="0">
                <a:latin typeface="Arial" pitchFamily="34" charset="0"/>
              </a:rPr>
            </a:br>
            <a:endParaRPr lang="en-US" dirty="0" smtClean="0">
              <a:latin typeface="Arial" pitchFamily="34" charset="0"/>
            </a:endParaRPr>
          </a:p>
          <a:p>
            <a:pPr>
              <a:defRPr/>
            </a:pPr>
            <a:r>
              <a:rPr lang="en-US" dirty="0" smtClean="0">
                <a:latin typeface="Arial" pitchFamily="34" charset="0"/>
              </a:rPr>
              <a:t>Many WCF hosts run inside a Windows Service.</a:t>
            </a:r>
          </a:p>
          <a:p>
            <a:pPr>
              <a:defRPr/>
            </a:pPr>
            <a:r>
              <a:rPr lang="en-US" dirty="0" smtClean="0">
                <a:latin typeface="Arial" pitchFamily="34" charset="0"/>
              </a:rPr>
              <a:t>IIS, WAS, and AppFabric are based on Windows Services. </a:t>
            </a:r>
          </a:p>
        </p:txBody>
      </p:sp>
      <p:sp>
        <p:nvSpPr>
          <p:cNvPr id="60420" name="Rectangle 2"/>
          <p:cNvSpPr txBox="1">
            <a:spLocks noGrp="1" noChangeArrowheads="1"/>
          </p:cNvSpPr>
          <p:nvPr/>
        </p:nvSpPr>
        <p:spPr bwMode="auto">
          <a:xfrm>
            <a:off x="0" y="238125"/>
            <a:ext cx="3038475" cy="728663"/>
          </a:xfrm>
          <a:prstGeom prst="rect">
            <a:avLst/>
          </a:prstGeom>
          <a:noFill/>
          <a:ln w="9525">
            <a:noFill/>
            <a:miter lim="800000"/>
            <a:headEnd/>
            <a:tailEnd/>
          </a:ln>
        </p:spPr>
        <p:txBody>
          <a:bodyPr tIns="0" bIns="0"/>
          <a:lstStyle/>
          <a:p>
            <a:pPr algn="l" rtl="0"/>
            <a:endParaRPr lang="he-IL" sz="1200">
              <a:solidFill>
                <a:srgbClr val="336699"/>
              </a:solidFill>
            </a:endParaRPr>
          </a:p>
        </p:txBody>
      </p:sp>
      <p:sp>
        <p:nvSpPr>
          <p:cNvPr id="60421" name="Rectangle 3"/>
          <p:cNvSpPr txBox="1">
            <a:spLocks noGrp="1" noChangeArrowheads="1"/>
          </p:cNvSpPr>
          <p:nvPr/>
        </p:nvSpPr>
        <p:spPr bwMode="auto">
          <a:xfrm>
            <a:off x="0" y="0"/>
            <a:ext cx="3038475" cy="222250"/>
          </a:xfrm>
          <a:prstGeom prst="rect">
            <a:avLst/>
          </a:prstGeom>
          <a:noFill/>
          <a:ln w="9525">
            <a:noFill/>
            <a:miter lim="800000"/>
            <a:headEnd/>
            <a:tailEnd/>
          </a:ln>
        </p:spPr>
        <p:txBody>
          <a:bodyPr/>
          <a:lstStyle/>
          <a:p>
            <a:pPr algn="l" rtl="0"/>
            <a:endParaRPr lang="he-IL" sz="1200"/>
          </a:p>
        </p:txBody>
      </p:sp>
      <p:sp>
        <p:nvSpPr>
          <p:cNvPr id="60422" name="Date Placeholder 5"/>
          <p:cNvSpPr>
            <a:spLocks noGrp="1"/>
          </p:cNvSpPr>
          <p:nvPr>
            <p:ph type="dt" sz="quarter" idx="1"/>
          </p:nvPr>
        </p:nvSpPr>
        <p:spPr>
          <a:noFill/>
        </p:spPr>
        <p:txBody>
          <a:bodyPr/>
          <a:lstStyle/>
          <a:p>
            <a:r>
              <a:rPr lang="he-IL" smtClean="0">
                <a:cs typeface="Arial" charset="0"/>
              </a:rPr>
              <a:t>Course 10263A </a:t>
            </a:r>
            <a:endParaRPr lang="en-US" smtClean="0">
              <a:cs typeface="Arial" charset="0"/>
            </a:endParaRPr>
          </a:p>
        </p:txBody>
      </p:sp>
      <p:sp>
        <p:nvSpPr>
          <p:cNvPr id="7" name="Slide Number Placeholder 6"/>
          <p:cNvSpPr>
            <a:spLocks noGrp="1"/>
          </p:cNvSpPr>
          <p:nvPr>
            <p:ph type="sldNum" sz="quarter" idx="5"/>
          </p:nvPr>
        </p:nvSpPr>
        <p:spPr/>
        <p:txBody>
          <a:bodyPr/>
          <a:lstStyle/>
          <a:p>
            <a:pPr>
              <a:defRPr/>
            </a:pPr>
            <a:fld id="{3C1852CA-B557-489F-9B1C-3945D40970E9}" type="slidenum">
              <a:rPr lang="en-US"/>
              <a:pPr>
                <a:defRPr/>
              </a:pPr>
              <a:t>15</a:t>
            </a:fld>
            <a:endParaRPr lang="en-US" dirty="0"/>
          </a:p>
        </p:txBody>
      </p:sp>
      <p:sp>
        <p:nvSpPr>
          <p:cNvPr id="8" name="Header Placeholder 7"/>
          <p:cNvSpPr>
            <a:spLocks noGrp="1"/>
          </p:cNvSpPr>
          <p:nvPr>
            <p:ph type="hdr" sz="quarter"/>
          </p:nvPr>
        </p:nvSpPr>
        <p:spPr/>
        <p:txBody>
          <a:bodyPr/>
          <a:lstStyle/>
          <a:p>
            <a:pPr>
              <a:defRPr/>
            </a:pPr>
            <a:r>
              <a:rPr lang="en-US"/>
              <a:t>Module 3: Hosting Microsoft® Windows Communication Foundation Services</a:t>
            </a:r>
          </a:p>
        </p:txBody>
      </p:sp>
    </p:spTree>
    <p:extLst>
      <p:ext uri="{BB962C8B-B14F-4D97-AF65-F5344CB8AC3E}">
        <p14:creationId xmlns:p14="http://schemas.microsoft.com/office/powerpoint/2010/main" val="31889001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anchor="b"/>
          <a:lstStyle/>
          <a:p>
            <a:pPr rtl="0"/>
            <a:endParaRPr lang="he-IL" sz="120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xfrm>
            <a:off x="314325" y="2255838"/>
            <a:ext cx="6286500" cy="6772275"/>
          </a:xfrm>
          <a:noFill/>
          <a:ln/>
        </p:spPr>
        <p:txBody>
          <a:bodyPr/>
          <a:lstStyle/>
          <a:p>
            <a:pPr eaLnBrk="1" hangingPunct="1"/>
            <a:endParaRPr lang="da-DK" smtClean="0"/>
          </a:p>
        </p:txBody>
      </p:sp>
      <p:sp>
        <p:nvSpPr>
          <p:cNvPr id="61445" name="Rectangle 2"/>
          <p:cNvSpPr txBox="1">
            <a:spLocks noGrp="1" noChangeArrowheads="1"/>
          </p:cNvSpPr>
          <p:nvPr/>
        </p:nvSpPr>
        <p:spPr bwMode="auto">
          <a:xfrm>
            <a:off x="0" y="238125"/>
            <a:ext cx="3038475" cy="728663"/>
          </a:xfrm>
          <a:prstGeom prst="rect">
            <a:avLst/>
          </a:prstGeom>
          <a:noFill/>
          <a:ln w="9525">
            <a:noFill/>
            <a:miter lim="800000"/>
            <a:headEnd/>
            <a:tailEnd/>
          </a:ln>
        </p:spPr>
        <p:txBody>
          <a:bodyPr tIns="0" bIns="0"/>
          <a:lstStyle/>
          <a:p>
            <a:pPr algn="l" rtl="0"/>
            <a:endParaRPr lang="he-IL" sz="1200">
              <a:solidFill>
                <a:srgbClr val="336699"/>
              </a:solidFill>
            </a:endParaRPr>
          </a:p>
        </p:txBody>
      </p:sp>
      <p:sp>
        <p:nvSpPr>
          <p:cNvPr id="61446" name="Rectangle 3"/>
          <p:cNvSpPr txBox="1">
            <a:spLocks noGrp="1" noChangeArrowheads="1"/>
          </p:cNvSpPr>
          <p:nvPr/>
        </p:nvSpPr>
        <p:spPr bwMode="auto">
          <a:xfrm>
            <a:off x="0" y="0"/>
            <a:ext cx="3038475" cy="222250"/>
          </a:xfrm>
          <a:prstGeom prst="rect">
            <a:avLst/>
          </a:prstGeom>
          <a:noFill/>
          <a:ln w="9525">
            <a:noFill/>
            <a:miter lim="800000"/>
            <a:headEnd/>
            <a:tailEnd/>
          </a:ln>
        </p:spPr>
        <p:txBody>
          <a:bodyPr/>
          <a:lstStyle/>
          <a:p>
            <a:pPr algn="l" rtl="0"/>
            <a:endParaRPr lang="he-IL" sz="1200"/>
          </a:p>
        </p:txBody>
      </p:sp>
      <p:sp>
        <p:nvSpPr>
          <p:cNvPr id="61447" name="Date Placeholder 6"/>
          <p:cNvSpPr>
            <a:spLocks noGrp="1"/>
          </p:cNvSpPr>
          <p:nvPr>
            <p:ph type="dt" sz="quarter" idx="1"/>
          </p:nvPr>
        </p:nvSpPr>
        <p:spPr>
          <a:noFill/>
        </p:spPr>
        <p:txBody>
          <a:bodyPr/>
          <a:lstStyle/>
          <a:p>
            <a:r>
              <a:rPr lang="he-IL" smtClean="0">
                <a:cs typeface="Arial" charset="0"/>
              </a:rPr>
              <a:t>Course 10263A </a:t>
            </a:r>
            <a:endParaRPr lang="en-US" smtClean="0">
              <a:cs typeface="Arial" charset="0"/>
            </a:endParaRPr>
          </a:p>
        </p:txBody>
      </p:sp>
      <p:sp>
        <p:nvSpPr>
          <p:cNvPr id="8" name="Slide Number Placeholder 7"/>
          <p:cNvSpPr>
            <a:spLocks noGrp="1"/>
          </p:cNvSpPr>
          <p:nvPr>
            <p:ph type="sldNum" sz="quarter" idx="5"/>
          </p:nvPr>
        </p:nvSpPr>
        <p:spPr/>
        <p:txBody>
          <a:bodyPr/>
          <a:lstStyle/>
          <a:p>
            <a:pPr>
              <a:defRPr/>
            </a:pPr>
            <a:fld id="{71805A45-8E08-4169-A285-269D73E6F906}" type="slidenum">
              <a:rPr lang="en-US"/>
              <a:pPr>
                <a:defRPr/>
              </a:pPr>
              <a:t>16</a:t>
            </a:fld>
            <a:endParaRPr lang="en-US" dirty="0"/>
          </a:p>
        </p:txBody>
      </p:sp>
      <p:sp>
        <p:nvSpPr>
          <p:cNvPr id="9" name="Header Placeholder 8"/>
          <p:cNvSpPr>
            <a:spLocks noGrp="1"/>
          </p:cNvSpPr>
          <p:nvPr>
            <p:ph type="hdr" sz="quarter"/>
          </p:nvPr>
        </p:nvSpPr>
        <p:spPr/>
        <p:txBody>
          <a:bodyPr/>
          <a:lstStyle/>
          <a:p>
            <a:pPr>
              <a:defRPr/>
            </a:pPr>
            <a:r>
              <a:rPr lang="en-US"/>
              <a:t>Module 3: Hosting Microsoft® Windows Communication Foundation Services</a:t>
            </a:r>
          </a:p>
        </p:txBody>
      </p:sp>
    </p:spTree>
    <p:extLst>
      <p:ext uri="{BB962C8B-B14F-4D97-AF65-F5344CB8AC3E}">
        <p14:creationId xmlns:p14="http://schemas.microsoft.com/office/powerpoint/2010/main" val="5360925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xfrm>
            <a:off x="314325" y="2184400"/>
            <a:ext cx="6286500" cy="6843713"/>
          </a:xfrm>
          <a:noFill/>
          <a:ln/>
        </p:spPr>
        <p:txBody>
          <a:bodyPr/>
          <a:lstStyle/>
          <a:p>
            <a:r>
              <a:rPr lang="en-US" smtClean="0">
                <a:latin typeface="Arial" charset="0"/>
              </a:rPr>
              <a:t>IIS is a well-known, reliable, and powerful host for web applications.</a:t>
            </a:r>
          </a:p>
          <a:p>
            <a:r>
              <a:rPr lang="en-US" smtClean="0">
                <a:latin typeface="Arial" charset="0"/>
              </a:rPr>
              <a:t>IIS was originally designed to host Web sites and applications, but WCF services can be comfortably hosted on IIS.</a:t>
            </a:r>
          </a:p>
          <a:p>
            <a:r>
              <a:rPr lang="en-US" smtClean="0">
                <a:latin typeface="Arial" charset="0"/>
              </a:rPr>
              <a:t>Several versions ago, IIS was limited to HTTP transport only. WAS has changed that.</a:t>
            </a:r>
          </a:p>
          <a:p>
            <a:r>
              <a:rPr lang="en-US" smtClean="0">
                <a:latin typeface="Arial" charset="0"/>
              </a:rPr>
              <a:t>IIS 7.0 revolutionized the IIS management console. It is powerful, easy to use and extensible.</a:t>
            </a:r>
          </a:p>
          <a:p>
            <a:r>
              <a:rPr lang="en-US" smtClean="0">
                <a:latin typeface="Arial" charset="0"/>
              </a:rPr>
              <a:t>IIS has a security layer that can be combined with ASP.NET, WCF, or any other platform running on top of it.</a:t>
            </a:r>
          </a:p>
          <a:p>
            <a:r>
              <a:rPr lang="en-US" smtClean="0">
                <a:latin typeface="Arial" charset="0"/>
              </a:rPr>
              <a:t>Services are isolated by design, because each web application that is run is a separate AppDomain. </a:t>
            </a:r>
          </a:p>
          <a:p>
            <a:r>
              <a:rPr lang="en-US" smtClean="0">
                <a:latin typeface="Arial" charset="0"/>
              </a:rPr>
              <a:t>IIS provides a hierarchical configuration model. Each virtual directory inherits the configuration from its base.</a:t>
            </a:r>
          </a:p>
          <a:p>
            <a:pPr>
              <a:buFontTx/>
              <a:buChar char="•"/>
            </a:pPr>
            <a:endParaRPr lang="en-US" smtClean="0">
              <a:latin typeface="Arial" charset="0"/>
            </a:endParaRPr>
          </a:p>
          <a:p>
            <a:r>
              <a:rPr lang="en-US" b="1" smtClean="0">
                <a:latin typeface="Arial" charset="0"/>
              </a:rPr>
              <a:t>Question:</a:t>
            </a:r>
            <a:r>
              <a:rPr lang="en-US" smtClean="0">
                <a:latin typeface="Arial" charset="0"/>
              </a:rPr>
              <a:t> Why is using WAS preferable to using a Windows Service?</a:t>
            </a:r>
          </a:p>
          <a:p>
            <a:r>
              <a:rPr lang="en-US" b="1" smtClean="0">
                <a:latin typeface="Arial" charset="0"/>
              </a:rPr>
              <a:t>Answer:</a:t>
            </a:r>
            <a:r>
              <a:rPr lang="en-US" smtClean="0">
                <a:latin typeface="Arial" charset="0"/>
              </a:rPr>
              <a:t> Using WAS offers you the benefit of IIS's health monitoring and management, which a Windows Service does not.</a:t>
            </a:r>
          </a:p>
          <a:p>
            <a:pPr>
              <a:buFontTx/>
              <a:buChar char="•"/>
            </a:pPr>
            <a:endParaRPr lang="en-US" smtClean="0">
              <a:latin typeface="Arial" charset="0"/>
            </a:endParaRPr>
          </a:p>
        </p:txBody>
      </p:sp>
      <p:sp>
        <p:nvSpPr>
          <p:cNvPr id="62468" name="Rectangle 2"/>
          <p:cNvSpPr txBox="1">
            <a:spLocks noGrp="1" noChangeArrowheads="1"/>
          </p:cNvSpPr>
          <p:nvPr/>
        </p:nvSpPr>
        <p:spPr bwMode="auto">
          <a:xfrm>
            <a:off x="0" y="238125"/>
            <a:ext cx="3038475" cy="728663"/>
          </a:xfrm>
          <a:prstGeom prst="rect">
            <a:avLst/>
          </a:prstGeom>
          <a:noFill/>
          <a:ln w="9525">
            <a:noFill/>
            <a:miter lim="800000"/>
            <a:headEnd/>
            <a:tailEnd/>
          </a:ln>
        </p:spPr>
        <p:txBody>
          <a:bodyPr tIns="0" bIns="0"/>
          <a:lstStyle/>
          <a:p>
            <a:pPr algn="l" rtl="0"/>
            <a:endParaRPr lang="he-IL" sz="1200">
              <a:solidFill>
                <a:srgbClr val="336699"/>
              </a:solidFill>
            </a:endParaRPr>
          </a:p>
        </p:txBody>
      </p:sp>
      <p:sp>
        <p:nvSpPr>
          <p:cNvPr id="62469" name="Rectangle 3"/>
          <p:cNvSpPr txBox="1">
            <a:spLocks noGrp="1" noChangeArrowheads="1"/>
          </p:cNvSpPr>
          <p:nvPr/>
        </p:nvSpPr>
        <p:spPr bwMode="auto">
          <a:xfrm>
            <a:off x="0" y="0"/>
            <a:ext cx="3038475" cy="222250"/>
          </a:xfrm>
          <a:prstGeom prst="rect">
            <a:avLst/>
          </a:prstGeom>
          <a:noFill/>
          <a:ln w="9525">
            <a:noFill/>
            <a:miter lim="800000"/>
            <a:headEnd/>
            <a:tailEnd/>
          </a:ln>
        </p:spPr>
        <p:txBody>
          <a:bodyPr/>
          <a:lstStyle/>
          <a:p>
            <a:pPr algn="l" rtl="0"/>
            <a:endParaRPr lang="he-IL" sz="1200"/>
          </a:p>
        </p:txBody>
      </p:sp>
      <p:sp>
        <p:nvSpPr>
          <p:cNvPr id="62470" name="Date Placeholder 5"/>
          <p:cNvSpPr>
            <a:spLocks noGrp="1"/>
          </p:cNvSpPr>
          <p:nvPr>
            <p:ph type="dt" sz="quarter" idx="1"/>
          </p:nvPr>
        </p:nvSpPr>
        <p:spPr>
          <a:noFill/>
        </p:spPr>
        <p:txBody>
          <a:bodyPr/>
          <a:lstStyle/>
          <a:p>
            <a:r>
              <a:rPr lang="he-IL" smtClean="0">
                <a:cs typeface="Arial" charset="0"/>
              </a:rPr>
              <a:t>Course 10263A </a:t>
            </a:r>
            <a:endParaRPr lang="en-US" smtClean="0">
              <a:cs typeface="Arial" charset="0"/>
            </a:endParaRPr>
          </a:p>
        </p:txBody>
      </p:sp>
      <p:sp>
        <p:nvSpPr>
          <p:cNvPr id="7" name="Slide Number Placeholder 6"/>
          <p:cNvSpPr>
            <a:spLocks noGrp="1"/>
          </p:cNvSpPr>
          <p:nvPr>
            <p:ph type="sldNum" sz="quarter" idx="5"/>
          </p:nvPr>
        </p:nvSpPr>
        <p:spPr/>
        <p:txBody>
          <a:bodyPr/>
          <a:lstStyle/>
          <a:p>
            <a:pPr>
              <a:defRPr/>
            </a:pPr>
            <a:fld id="{4189F4D9-A372-4515-A75A-1EFD6B2D5244}" type="slidenum">
              <a:rPr lang="en-US"/>
              <a:pPr>
                <a:defRPr/>
              </a:pPr>
              <a:t>17</a:t>
            </a:fld>
            <a:endParaRPr lang="en-US" dirty="0"/>
          </a:p>
        </p:txBody>
      </p:sp>
      <p:sp>
        <p:nvSpPr>
          <p:cNvPr id="8" name="Header Placeholder 7"/>
          <p:cNvSpPr>
            <a:spLocks noGrp="1"/>
          </p:cNvSpPr>
          <p:nvPr>
            <p:ph type="hdr" sz="quarter"/>
          </p:nvPr>
        </p:nvSpPr>
        <p:spPr/>
        <p:txBody>
          <a:bodyPr/>
          <a:lstStyle/>
          <a:p>
            <a:pPr>
              <a:defRPr/>
            </a:pPr>
            <a:r>
              <a:rPr lang="en-US"/>
              <a:t>Module 3: Hosting Microsoft® Windows Communication Foundation Services</a:t>
            </a:r>
          </a:p>
        </p:txBody>
      </p:sp>
    </p:spTree>
    <p:extLst>
      <p:ext uri="{BB962C8B-B14F-4D97-AF65-F5344CB8AC3E}">
        <p14:creationId xmlns:p14="http://schemas.microsoft.com/office/powerpoint/2010/main" val="13124123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xfrm>
            <a:off x="314325" y="2184400"/>
            <a:ext cx="6286500" cy="6843713"/>
          </a:xfrm>
          <a:noFill/>
          <a:ln/>
        </p:spPr>
        <p:txBody>
          <a:bodyPr/>
          <a:lstStyle/>
          <a:p>
            <a:r>
              <a:rPr lang="en-US" smtClean="0">
                <a:latin typeface="Arial" charset="0"/>
              </a:rPr>
              <a:t>When hosting a service in IIS, it resides inside a virtual directory.</a:t>
            </a:r>
          </a:p>
          <a:p>
            <a:r>
              <a:rPr lang="en-US" smtClean="0">
                <a:latin typeface="Arial" charset="0"/>
              </a:rPr>
              <a:t>Virtual directories are grouped into Web applications.</a:t>
            </a:r>
          </a:p>
          <a:p>
            <a:r>
              <a:rPr lang="en-US" smtClean="0">
                <a:latin typeface="Arial" charset="0"/>
              </a:rPr>
              <a:t>Each virtual directory can have its own configuration file, called web.config.</a:t>
            </a:r>
          </a:p>
          <a:p>
            <a:r>
              <a:rPr lang="en-US" smtClean="0">
                <a:latin typeface="Arial" charset="0"/>
              </a:rPr>
              <a:t>Web.config files are ordered hierarchically—each virtual directory inherit from its base.</a:t>
            </a:r>
          </a:p>
          <a:p>
            <a:r>
              <a:rPr lang="en-US" smtClean="0">
                <a:latin typeface="Arial" charset="0"/>
              </a:rPr>
              <a:t>The base configuration file is located at \Windows\Microsoft.NET\Framework\&lt;</a:t>
            </a:r>
            <a:r>
              <a:rPr lang="en-US" i="1" smtClean="0">
                <a:latin typeface="Arial" charset="0"/>
              </a:rPr>
              <a:t>version</a:t>
            </a:r>
            <a:r>
              <a:rPr lang="en-US" smtClean="0">
                <a:latin typeface="Arial" charset="0"/>
              </a:rPr>
              <a:t>&gt;\Config.</a:t>
            </a:r>
          </a:p>
          <a:p>
            <a:endParaRPr lang="en-US" smtClean="0">
              <a:latin typeface="Arial" charset="0"/>
            </a:endParaRPr>
          </a:p>
          <a:p>
            <a:r>
              <a:rPr lang="en-US" smtClean="0">
                <a:latin typeface="Arial" charset="0"/>
              </a:rPr>
              <a:t>The service is represented by a short .svc markup file, which contains simple metadata about the host.</a:t>
            </a:r>
          </a:p>
          <a:p>
            <a:r>
              <a:rPr lang="en-US" smtClean="0">
                <a:latin typeface="Arial" charset="0"/>
              </a:rPr>
              <a:t>This is the same model that is used by ASP.NET ASMX Web Services.</a:t>
            </a:r>
          </a:p>
          <a:p>
            <a:r>
              <a:rPr lang="en-US" smtClean="0">
                <a:latin typeface="Arial" charset="0"/>
              </a:rPr>
              <a:t>In this code snippet, we can see a sample of a simple .svc file.</a:t>
            </a:r>
          </a:p>
          <a:p>
            <a:pPr lvl="1"/>
            <a:r>
              <a:rPr lang="en-US" smtClean="0">
                <a:latin typeface="Arial" charset="0"/>
              </a:rPr>
              <a:t> The Factory attribute supplies a custom host factory for detailed host configuration, as will be demonstrated on the next slide. </a:t>
            </a:r>
          </a:p>
          <a:p>
            <a:pPr>
              <a:buFontTx/>
              <a:buChar char="•"/>
            </a:pPr>
            <a:endParaRPr lang="en-US" smtClean="0">
              <a:latin typeface="Arial" charset="0"/>
            </a:endParaRPr>
          </a:p>
        </p:txBody>
      </p:sp>
      <p:sp>
        <p:nvSpPr>
          <p:cNvPr id="63492" name="Rectangle 2"/>
          <p:cNvSpPr txBox="1">
            <a:spLocks noGrp="1" noChangeArrowheads="1"/>
          </p:cNvSpPr>
          <p:nvPr/>
        </p:nvSpPr>
        <p:spPr bwMode="auto">
          <a:xfrm>
            <a:off x="0" y="238125"/>
            <a:ext cx="3038475" cy="728663"/>
          </a:xfrm>
          <a:prstGeom prst="rect">
            <a:avLst/>
          </a:prstGeom>
          <a:noFill/>
          <a:ln w="9525">
            <a:noFill/>
            <a:miter lim="800000"/>
            <a:headEnd/>
            <a:tailEnd/>
          </a:ln>
        </p:spPr>
        <p:txBody>
          <a:bodyPr tIns="0" bIns="0"/>
          <a:lstStyle/>
          <a:p>
            <a:pPr algn="l" rtl="0"/>
            <a:endParaRPr lang="he-IL" sz="1200">
              <a:solidFill>
                <a:srgbClr val="336699"/>
              </a:solidFill>
            </a:endParaRPr>
          </a:p>
        </p:txBody>
      </p:sp>
      <p:sp>
        <p:nvSpPr>
          <p:cNvPr id="63493" name="Rectangle 3"/>
          <p:cNvSpPr txBox="1">
            <a:spLocks noGrp="1" noChangeArrowheads="1"/>
          </p:cNvSpPr>
          <p:nvPr/>
        </p:nvSpPr>
        <p:spPr bwMode="auto">
          <a:xfrm>
            <a:off x="0" y="0"/>
            <a:ext cx="3038475" cy="222250"/>
          </a:xfrm>
          <a:prstGeom prst="rect">
            <a:avLst/>
          </a:prstGeom>
          <a:noFill/>
          <a:ln w="9525">
            <a:noFill/>
            <a:miter lim="800000"/>
            <a:headEnd/>
            <a:tailEnd/>
          </a:ln>
        </p:spPr>
        <p:txBody>
          <a:bodyPr/>
          <a:lstStyle/>
          <a:p>
            <a:pPr algn="l" rtl="0"/>
            <a:endParaRPr lang="he-IL" sz="1200"/>
          </a:p>
        </p:txBody>
      </p:sp>
      <p:sp>
        <p:nvSpPr>
          <p:cNvPr id="63494" name="Date Placeholder 5"/>
          <p:cNvSpPr>
            <a:spLocks noGrp="1"/>
          </p:cNvSpPr>
          <p:nvPr>
            <p:ph type="dt" sz="quarter" idx="1"/>
          </p:nvPr>
        </p:nvSpPr>
        <p:spPr>
          <a:noFill/>
        </p:spPr>
        <p:txBody>
          <a:bodyPr/>
          <a:lstStyle/>
          <a:p>
            <a:r>
              <a:rPr lang="he-IL" smtClean="0">
                <a:cs typeface="Arial" charset="0"/>
              </a:rPr>
              <a:t>Course 10263A </a:t>
            </a:r>
            <a:endParaRPr lang="en-US" smtClean="0">
              <a:cs typeface="Arial" charset="0"/>
            </a:endParaRPr>
          </a:p>
        </p:txBody>
      </p:sp>
      <p:sp>
        <p:nvSpPr>
          <p:cNvPr id="7" name="Slide Number Placeholder 6"/>
          <p:cNvSpPr>
            <a:spLocks noGrp="1"/>
          </p:cNvSpPr>
          <p:nvPr>
            <p:ph type="sldNum" sz="quarter" idx="5"/>
          </p:nvPr>
        </p:nvSpPr>
        <p:spPr/>
        <p:txBody>
          <a:bodyPr/>
          <a:lstStyle/>
          <a:p>
            <a:pPr>
              <a:defRPr/>
            </a:pPr>
            <a:fld id="{946FE8C4-C44D-46D3-A7EF-5910E3B97884}" type="slidenum">
              <a:rPr lang="en-US"/>
              <a:pPr>
                <a:defRPr/>
              </a:pPr>
              <a:t>18</a:t>
            </a:fld>
            <a:endParaRPr lang="en-US" dirty="0"/>
          </a:p>
        </p:txBody>
      </p:sp>
      <p:sp>
        <p:nvSpPr>
          <p:cNvPr id="8" name="Header Placeholder 7"/>
          <p:cNvSpPr>
            <a:spLocks noGrp="1"/>
          </p:cNvSpPr>
          <p:nvPr>
            <p:ph type="hdr" sz="quarter"/>
          </p:nvPr>
        </p:nvSpPr>
        <p:spPr/>
        <p:txBody>
          <a:bodyPr/>
          <a:lstStyle/>
          <a:p>
            <a:pPr>
              <a:defRPr/>
            </a:pPr>
            <a:r>
              <a:rPr lang="en-US"/>
              <a:t>Module 3: Hosting Microsoft® Windows Communication Foundation Services</a:t>
            </a:r>
          </a:p>
        </p:txBody>
      </p:sp>
    </p:spTree>
    <p:extLst>
      <p:ext uri="{BB962C8B-B14F-4D97-AF65-F5344CB8AC3E}">
        <p14:creationId xmlns:p14="http://schemas.microsoft.com/office/powerpoint/2010/main" val="16742136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xfrm>
            <a:off x="314325" y="2184400"/>
            <a:ext cx="6286500" cy="6843713"/>
          </a:xfrm>
          <a:ln/>
        </p:spPr>
        <p:txBody>
          <a:bodyPr/>
          <a:lstStyle/>
          <a:p>
            <a:pPr>
              <a:defRPr/>
            </a:pPr>
            <a:r>
              <a:rPr lang="en-US" dirty="0" smtClean="0">
                <a:latin typeface="Arial" pitchFamily="34" charset="0"/>
              </a:rPr>
              <a:t>As was described earlier, the base type that is used to implement a WCF host is </a:t>
            </a:r>
            <a:r>
              <a:rPr lang="en-US" b="1" dirty="0" smtClean="0">
                <a:latin typeface="Arial" pitchFamily="34" charset="0"/>
              </a:rPr>
              <a:t>ServiceHost</a:t>
            </a:r>
            <a:r>
              <a:rPr lang="en-US" dirty="0" smtClean="0">
                <a:latin typeface="Arial" pitchFamily="34" charset="0"/>
              </a:rPr>
              <a:t>.</a:t>
            </a:r>
          </a:p>
          <a:p>
            <a:pPr>
              <a:defRPr/>
            </a:pPr>
            <a:r>
              <a:rPr lang="en-US" dirty="0" smtClean="0">
                <a:latin typeface="Arial" pitchFamily="34" charset="0"/>
              </a:rPr>
              <a:t>We have seen that the host can be configured in code to fine-tune the service’s behavior. </a:t>
            </a:r>
          </a:p>
          <a:p>
            <a:pPr>
              <a:defRPr/>
            </a:pPr>
            <a:r>
              <a:rPr lang="en-US" dirty="0" smtClean="0">
                <a:latin typeface="Arial" pitchFamily="34" charset="0"/>
              </a:rPr>
              <a:t>You can achieve the same agility with </a:t>
            </a:r>
            <a:r>
              <a:rPr lang="en-US" b="1" dirty="0" err="1" smtClean="0">
                <a:latin typeface="Arial" pitchFamily="34" charset="0"/>
              </a:rPr>
              <a:t>ServiceHostFactory</a:t>
            </a:r>
            <a:r>
              <a:rPr lang="en-US" dirty="0" smtClean="0">
                <a:latin typeface="Arial" pitchFamily="34" charset="0"/>
              </a:rPr>
              <a:t>.</a:t>
            </a:r>
          </a:p>
          <a:p>
            <a:pPr>
              <a:defRPr/>
            </a:pPr>
            <a:r>
              <a:rPr lang="en-US" dirty="0" smtClean="0">
                <a:latin typeface="Arial" pitchFamily="34" charset="0"/>
              </a:rPr>
              <a:t>Using the </a:t>
            </a:r>
            <a:r>
              <a:rPr lang="en-US" b="1" dirty="0" err="1" smtClean="0">
                <a:latin typeface="Arial" pitchFamily="34" charset="0"/>
              </a:rPr>
              <a:t>ServiceHostFactory</a:t>
            </a:r>
            <a:r>
              <a:rPr lang="en-US" dirty="0" smtClean="0">
                <a:latin typeface="Arial" pitchFamily="34" charset="0"/>
              </a:rPr>
              <a:t> you can plug in code that will configure the host exactly as required, or provide a whole new custom host derived from </a:t>
            </a:r>
            <a:r>
              <a:rPr lang="en-US" b="1" dirty="0" smtClean="0">
                <a:latin typeface="Arial" pitchFamily="34" charset="0"/>
              </a:rPr>
              <a:t>ServiceHost</a:t>
            </a:r>
            <a:r>
              <a:rPr lang="en-US" dirty="0" smtClean="0">
                <a:latin typeface="Arial" pitchFamily="34" charset="0"/>
              </a:rPr>
              <a:t>.</a:t>
            </a:r>
          </a:p>
          <a:p>
            <a:pPr>
              <a:defRPr/>
            </a:pPr>
            <a:r>
              <a:rPr lang="en-US" dirty="0" smtClean="0">
                <a:latin typeface="Arial" pitchFamily="34" charset="0"/>
              </a:rPr>
              <a:t>In this sample code, we create a </a:t>
            </a:r>
            <a:r>
              <a:rPr lang="en-US" b="1" dirty="0" err="1" smtClean="0">
                <a:latin typeface="Arial" pitchFamily="34" charset="0"/>
              </a:rPr>
              <a:t>ServiceHostFactory</a:t>
            </a:r>
            <a:r>
              <a:rPr lang="en-US" dirty="0" smtClean="0">
                <a:latin typeface="Arial" pitchFamily="34" charset="0"/>
              </a:rPr>
              <a:t> that adds an additional endpoint to the service.</a:t>
            </a:r>
          </a:p>
          <a:p>
            <a:pPr marL="228600" indent="-114300">
              <a:buFont typeface="Arial" pitchFamily="34" charset="0"/>
              <a:buChar char="•"/>
              <a:defRPr/>
            </a:pPr>
            <a:r>
              <a:rPr lang="en-US" dirty="0" smtClean="0">
                <a:latin typeface="Arial" pitchFamily="34" charset="0"/>
              </a:rPr>
              <a:t>The </a:t>
            </a:r>
            <a:r>
              <a:rPr lang="en-US" b="1" dirty="0" err="1" smtClean="0">
                <a:latin typeface="Arial" pitchFamily="34" charset="0"/>
              </a:rPr>
              <a:t>BaseAddress</a:t>
            </a:r>
            <a:r>
              <a:rPr lang="en-US" dirty="0" smtClean="0">
                <a:latin typeface="Arial" pitchFamily="34" charset="0"/>
              </a:rPr>
              <a:t> is read from configuration.</a:t>
            </a:r>
          </a:p>
        </p:txBody>
      </p:sp>
      <p:sp>
        <p:nvSpPr>
          <p:cNvPr id="64516" name="Rectangle 2"/>
          <p:cNvSpPr txBox="1">
            <a:spLocks noGrp="1" noChangeArrowheads="1"/>
          </p:cNvSpPr>
          <p:nvPr/>
        </p:nvSpPr>
        <p:spPr bwMode="auto">
          <a:xfrm>
            <a:off x="0" y="238125"/>
            <a:ext cx="3038475" cy="728663"/>
          </a:xfrm>
          <a:prstGeom prst="rect">
            <a:avLst/>
          </a:prstGeom>
          <a:noFill/>
          <a:ln w="9525">
            <a:noFill/>
            <a:miter lim="800000"/>
            <a:headEnd/>
            <a:tailEnd/>
          </a:ln>
        </p:spPr>
        <p:txBody>
          <a:bodyPr tIns="0" bIns="0"/>
          <a:lstStyle/>
          <a:p>
            <a:pPr algn="l" rtl="0"/>
            <a:endParaRPr lang="he-IL" sz="1200">
              <a:solidFill>
                <a:srgbClr val="336699"/>
              </a:solidFill>
            </a:endParaRPr>
          </a:p>
        </p:txBody>
      </p:sp>
      <p:sp>
        <p:nvSpPr>
          <p:cNvPr id="64517" name="Rectangle 3"/>
          <p:cNvSpPr txBox="1">
            <a:spLocks noGrp="1" noChangeArrowheads="1"/>
          </p:cNvSpPr>
          <p:nvPr/>
        </p:nvSpPr>
        <p:spPr bwMode="auto">
          <a:xfrm>
            <a:off x="0" y="0"/>
            <a:ext cx="3038475" cy="222250"/>
          </a:xfrm>
          <a:prstGeom prst="rect">
            <a:avLst/>
          </a:prstGeom>
          <a:noFill/>
          <a:ln w="9525">
            <a:noFill/>
            <a:miter lim="800000"/>
            <a:headEnd/>
            <a:tailEnd/>
          </a:ln>
        </p:spPr>
        <p:txBody>
          <a:bodyPr/>
          <a:lstStyle/>
          <a:p>
            <a:pPr algn="l" rtl="0"/>
            <a:endParaRPr lang="he-IL" sz="1200"/>
          </a:p>
        </p:txBody>
      </p:sp>
      <p:sp>
        <p:nvSpPr>
          <p:cNvPr id="64518" name="Date Placeholder 5"/>
          <p:cNvSpPr>
            <a:spLocks noGrp="1"/>
          </p:cNvSpPr>
          <p:nvPr>
            <p:ph type="dt" sz="quarter" idx="1"/>
          </p:nvPr>
        </p:nvSpPr>
        <p:spPr>
          <a:noFill/>
        </p:spPr>
        <p:txBody>
          <a:bodyPr/>
          <a:lstStyle/>
          <a:p>
            <a:r>
              <a:rPr lang="he-IL" smtClean="0">
                <a:cs typeface="Arial" charset="0"/>
              </a:rPr>
              <a:t>Course 10263A </a:t>
            </a:r>
            <a:endParaRPr lang="en-US" smtClean="0">
              <a:cs typeface="Arial" charset="0"/>
            </a:endParaRPr>
          </a:p>
        </p:txBody>
      </p:sp>
      <p:sp>
        <p:nvSpPr>
          <p:cNvPr id="7" name="Slide Number Placeholder 6"/>
          <p:cNvSpPr>
            <a:spLocks noGrp="1"/>
          </p:cNvSpPr>
          <p:nvPr>
            <p:ph type="sldNum" sz="quarter" idx="5"/>
          </p:nvPr>
        </p:nvSpPr>
        <p:spPr/>
        <p:txBody>
          <a:bodyPr/>
          <a:lstStyle/>
          <a:p>
            <a:pPr>
              <a:defRPr/>
            </a:pPr>
            <a:fld id="{65815A9A-D61A-4272-90DD-7D927C2937C6}" type="slidenum">
              <a:rPr lang="en-US"/>
              <a:pPr>
                <a:defRPr/>
              </a:pPr>
              <a:t>19</a:t>
            </a:fld>
            <a:endParaRPr lang="en-US" dirty="0"/>
          </a:p>
        </p:txBody>
      </p:sp>
      <p:sp>
        <p:nvSpPr>
          <p:cNvPr id="8" name="Header Placeholder 7"/>
          <p:cNvSpPr>
            <a:spLocks noGrp="1"/>
          </p:cNvSpPr>
          <p:nvPr>
            <p:ph type="hdr" sz="quarter"/>
          </p:nvPr>
        </p:nvSpPr>
        <p:spPr/>
        <p:txBody>
          <a:bodyPr/>
          <a:lstStyle/>
          <a:p>
            <a:pPr>
              <a:defRPr/>
            </a:pPr>
            <a:r>
              <a:rPr lang="en-US"/>
              <a:t>Module 3: Hosting Microsoft® Windows Communication Foundation Services</a:t>
            </a:r>
          </a:p>
        </p:txBody>
      </p:sp>
    </p:spTree>
    <p:extLst>
      <p:ext uri="{BB962C8B-B14F-4D97-AF65-F5344CB8AC3E}">
        <p14:creationId xmlns:p14="http://schemas.microsoft.com/office/powerpoint/2010/main" val="7768490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anchor="b"/>
          <a:lstStyle/>
          <a:p>
            <a:pPr rtl="0"/>
            <a:endParaRPr lang="he-IL" sz="120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xfrm>
            <a:off x="314325" y="2255838"/>
            <a:ext cx="6286500" cy="6772275"/>
          </a:xfrm>
          <a:noFill/>
          <a:ln/>
        </p:spPr>
        <p:txBody>
          <a:bodyPr/>
          <a:lstStyle/>
          <a:p>
            <a:pPr eaLnBrk="1" hangingPunct="1"/>
            <a:endParaRPr lang="da-DK" smtClean="0"/>
          </a:p>
        </p:txBody>
      </p:sp>
      <p:sp>
        <p:nvSpPr>
          <p:cNvPr id="45061" name="Rectangle 2"/>
          <p:cNvSpPr txBox="1">
            <a:spLocks noGrp="1" noChangeArrowheads="1"/>
          </p:cNvSpPr>
          <p:nvPr/>
        </p:nvSpPr>
        <p:spPr bwMode="auto">
          <a:xfrm>
            <a:off x="0" y="238125"/>
            <a:ext cx="3038475" cy="728663"/>
          </a:xfrm>
          <a:prstGeom prst="rect">
            <a:avLst/>
          </a:prstGeom>
          <a:noFill/>
          <a:ln w="9525">
            <a:noFill/>
            <a:miter lim="800000"/>
            <a:headEnd/>
            <a:tailEnd/>
          </a:ln>
        </p:spPr>
        <p:txBody>
          <a:bodyPr tIns="0" bIns="0"/>
          <a:lstStyle/>
          <a:p>
            <a:pPr algn="l" rtl="0"/>
            <a:endParaRPr lang="he-IL" sz="1200">
              <a:solidFill>
                <a:srgbClr val="336699"/>
              </a:solidFill>
            </a:endParaRPr>
          </a:p>
        </p:txBody>
      </p:sp>
      <p:sp>
        <p:nvSpPr>
          <p:cNvPr id="45062" name="Rectangle 3"/>
          <p:cNvSpPr txBox="1">
            <a:spLocks noGrp="1" noChangeArrowheads="1"/>
          </p:cNvSpPr>
          <p:nvPr/>
        </p:nvSpPr>
        <p:spPr bwMode="auto">
          <a:xfrm>
            <a:off x="0" y="0"/>
            <a:ext cx="3038475" cy="222250"/>
          </a:xfrm>
          <a:prstGeom prst="rect">
            <a:avLst/>
          </a:prstGeom>
          <a:noFill/>
          <a:ln w="9525">
            <a:noFill/>
            <a:miter lim="800000"/>
            <a:headEnd/>
            <a:tailEnd/>
          </a:ln>
        </p:spPr>
        <p:txBody>
          <a:bodyPr/>
          <a:lstStyle/>
          <a:p>
            <a:pPr algn="l" rtl="0"/>
            <a:endParaRPr lang="he-IL" sz="1200"/>
          </a:p>
        </p:txBody>
      </p:sp>
      <p:sp>
        <p:nvSpPr>
          <p:cNvPr id="45063" name="Date Placeholder 6"/>
          <p:cNvSpPr>
            <a:spLocks noGrp="1"/>
          </p:cNvSpPr>
          <p:nvPr>
            <p:ph type="dt" sz="quarter" idx="1"/>
          </p:nvPr>
        </p:nvSpPr>
        <p:spPr>
          <a:noFill/>
        </p:spPr>
        <p:txBody>
          <a:bodyPr/>
          <a:lstStyle/>
          <a:p>
            <a:r>
              <a:rPr lang="he-IL" smtClean="0">
                <a:cs typeface="Arial" charset="0"/>
              </a:rPr>
              <a:t>Course 10263A </a:t>
            </a:r>
            <a:endParaRPr lang="en-US" smtClean="0">
              <a:cs typeface="Arial" charset="0"/>
            </a:endParaRPr>
          </a:p>
        </p:txBody>
      </p:sp>
      <p:sp>
        <p:nvSpPr>
          <p:cNvPr id="8" name="Slide Number Placeholder 7"/>
          <p:cNvSpPr>
            <a:spLocks noGrp="1"/>
          </p:cNvSpPr>
          <p:nvPr>
            <p:ph type="sldNum" sz="quarter" idx="5"/>
          </p:nvPr>
        </p:nvSpPr>
        <p:spPr/>
        <p:txBody>
          <a:bodyPr/>
          <a:lstStyle/>
          <a:p>
            <a:pPr>
              <a:defRPr/>
            </a:pPr>
            <a:fld id="{E4FD5D30-C3B7-42CE-805E-517194E66893}" type="slidenum">
              <a:rPr lang="en-US"/>
              <a:pPr>
                <a:defRPr/>
              </a:pPr>
              <a:t>2</a:t>
            </a:fld>
            <a:endParaRPr lang="en-US" dirty="0"/>
          </a:p>
        </p:txBody>
      </p:sp>
      <p:sp>
        <p:nvSpPr>
          <p:cNvPr id="9" name="Header Placeholder 8"/>
          <p:cNvSpPr>
            <a:spLocks noGrp="1"/>
          </p:cNvSpPr>
          <p:nvPr>
            <p:ph type="hdr" sz="quarter"/>
          </p:nvPr>
        </p:nvSpPr>
        <p:spPr/>
        <p:txBody>
          <a:bodyPr/>
          <a:lstStyle/>
          <a:p>
            <a:pPr>
              <a:defRPr/>
            </a:pPr>
            <a:r>
              <a:rPr lang="en-US"/>
              <a:t>Module 3: Hosting Microsoft® Windows Communication Foundation Services</a:t>
            </a:r>
          </a:p>
        </p:txBody>
      </p:sp>
    </p:spTree>
    <p:extLst>
      <p:ext uri="{BB962C8B-B14F-4D97-AF65-F5344CB8AC3E}">
        <p14:creationId xmlns:p14="http://schemas.microsoft.com/office/powerpoint/2010/main" val="19767980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xfrm>
            <a:off x="314325" y="2184400"/>
            <a:ext cx="6286500" cy="6843713"/>
          </a:xfrm>
          <a:ln/>
        </p:spPr>
        <p:txBody>
          <a:bodyPr/>
          <a:lstStyle/>
          <a:p>
            <a:pPr>
              <a:defRPr/>
            </a:pPr>
            <a:r>
              <a:rPr lang="en-US" dirty="0" smtClean="0">
                <a:latin typeface="Arial" pitchFamily="34" charset="0"/>
              </a:rPr>
              <a:t>AppFabric is a service host that is built on IIS and WAS. </a:t>
            </a:r>
          </a:p>
          <a:p>
            <a:pPr>
              <a:defRPr/>
            </a:pPr>
            <a:r>
              <a:rPr lang="en-US" dirty="0" smtClean="0">
                <a:latin typeface="Arial" pitchFamily="34" charset="0"/>
              </a:rPr>
              <a:t>AppFabric brings the Application Server to the next level, providing out-of-the-box robust and scalable hosting, caching, and management. AppFabric:</a:t>
            </a:r>
          </a:p>
          <a:p>
            <a:pPr marL="228600" indent="-114300">
              <a:buFont typeface="Arial" pitchFamily="34" charset="0"/>
              <a:buChar char="•"/>
              <a:defRPr/>
            </a:pPr>
            <a:r>
              <a:rPr lang="en-US" dirty="0" smtClean="0">
                <a:latin typeface="Arial" pitchFamily="34" charset="0"/>
              </a:rPr>
              <a:t>Is designed to easily deploy, host and manage .NET applications.</a:t>
            </a:r>
          </a:p>
          <a:p>
            <a:pPr marL="228600" indent="-114300">
              <a:buFont typeface="Arial" pitchFamily="34" charset="0"/>
              <a:buChar char="•"/>
              <a:defRPr/>
            </a:pPr>
            <a:r>
              <a:rPr lang="en-US" dirty="0" smtClean="0">
                <a:latin typeface="Arial" pitchFamily="34" charset="0"/>
              </a:rPr>
              <a:t>Provides powerful monitoring and management for WCF and Workflow services.</a:t>
            </a:r>
          </a:p>
          <a:p>
            <a:pPr marL="228600" indent="-114300">
              <a:buFont typeface="Arial" pitchFamily="34" charset="0"/>
              <a:buChar char="•"/>
              <a:defRPr/>
            </a:pPr>
            <a:r>
              <a:rPr lang="en-US" dirty="0" smtClean="0">
                <a:latin typeface="Arial" pitchFamily="34" charset="0"/>
              </a:rPr>
              <a:t>Centralizes all the information about the services in a single view—the dashboard.</a:t>
            </a:r>
            <a:br>
              <a:rPr lang="en-US" dirty="0" smtClean="0">
                <a:latin typeface="Arial" pitchFamily="34" charset="0"/>
              </a:rPr>
            </a:br>
            <a:endParaRPr lang="en-US" dirty="0" smtClean="0">
              <a:latin typeface="Arial" pitchFamily="34" charset="0"/>
            </a:endParaRPr>
          </a:p>
          <a:p>
            <a:pPr>
              <a:defRPr/>
            </a:pPr>
            <a:r>
              <a:rPr lang="en-US" dirty="0" smtClean="0">
                <a:latin typeface="Arial" pitchFamily="34" charset="0"/>
              </a:rPr>
              <a:t>The dashboard provides a hierarchical view, starting from a high level, and drilling down incrementally. </a:t>
            </a:r>
          </a:p>
          <a:p>
            <a:pPr>
              <a:buFontTx/>
              <a:buChar char="•"/>
              <a:defRPr/>
            </a:pPr>
            <a:endParaRPr lang="en-US" dirty="0" smtClean="0">
              <a:latin typeface="Arial" pitchFamily="34" charset="0"/>
            </a:endParaRPr>
          </a:p>
          <a:p>
            <a:pPr>
              <a:defRPr/>
            </a:pPr>
            <a:r>
              <a:rPr lang="en-US" dirty="0" smtClean="0">
                <a:latin typeface="Arial" pitchFamily="34" charset="0"/>
              </a:rPr>
              <a:t>Microsoft Visual Studio® 2010 introduces the concept of deployment package.</a:t>
            </a:r>
          </a:p>
          <a:p>
            <a:pPr marL="228600" indent="-114300">
              <a:buFont typeface="Arial" pitchFamily="34" charset="0"/>
              <a:buChar char="•"/>
              <a:defRPr/>
            </a:pPr>
            <a:r>
              <a:rPr lang="en-US" dirty="0" smtClean="0">
                <a:latin typeface="Arial" pitchFamily="34" charset="0"/>
              </a:rPr>
              <a:t>Complicated deployment tasks are simplified to a simple wizard.</a:t>
            </a:r>
          </a:p>
          <a:p>
            <a:pPr marL="228600" indent="-114300">
              <a:buFont typeface="Arial" pitchFamily="34" charset="0"/>
              <a:buChar char="•"/>
              <a:defRPr/>
            </a:pPr>
            <a:r>
              <a:rPr lang="en-US" dirty="0" smtClean="0">
                <a:latin typeface="Arial" pitchFamily="34" charset="0"/>
              </a:rPr>
              <a:t>Deployment packages support a multi-environment deployment (for example, different deployment for staging and production).</a:t>
            </a:r>
          </a:p>
          <a:p>
            <a:pPr marL="228600" indent="-114300">
              <a:buFont typeface="Arial" pitchFamily="34" charset="0"/>
              <a:buChar char="•"/>
              <a:defRPr/>
            </a:pPr>
            <a:r>
              <a:rPr lang="en-US" dirty="0" smtClean="0">
                <a:latin typeface="Arial" pitchFamily="34" charset="0"/>
              </a:rPr>
              <a:t>Each environment has its own configuration.</a:t>
            </a:r>
          </a:p>
          <a:p>
            <a:pPr marL="228600" indent="-114300">
              <a:buFont typeface="Arial" pitchFamily="34" charset="0"/>
              <a:buChar char="•"/>
              <a:defRPr/>
            </a:pPr>
            <a:r>
              <a:rPr lang="en-US" dirty="0" smtClean="0">
                <a:latin typeface="Arial" pitchFamily="34" charset="0"/>
              </a:rPr>
              <a:t>AppFabric supports Visual Studio deployment packages—it imports the application, and deploys the service.</a:t>
            </a:r>
          </a:p>
          <a:p>
            <a:pPr>
              <a:buFontTx/>
              <a:buChar char="•"/>
              <a:defRPr/>
            </a:pPr>
            <a:endParaRPr lang="en-US" dirty="0" smtClean="0">
              <a:latin typeface="Arial" pitchFamily="34" charset="0"/>
            </a:endParaRPr>
          </a:p>
          <a:p>
            <a:pPr>
              <a:defRPr/>
            </a:pPr>
            <a:r>
              <a:rPr lang="en-US" dirty="0" smtClean="0">
                <a:latin typeface="Arial" pitchFamily="34" charset="0"/>
              </a:rPr>
              <a:t>AppFabric enables you to configure several aspects of the service configuration from the console. When necessary, it will recycle the service to apply the new configuration.</a:t>
            </a:r>
          </a:p>
          <a:p>
            <a:pPr>
              <a:defRPr/>
            </a:pPr>
            <a:r>
              <a:rPr lang="en-US" dirty="0" smtClean="0">
                <a:latin typeface="Arial" pitchFamily="34" charset="0"/>
              </a:rPr>
              <a:t>AppFabric can be configured to work in a Web farm—it provides a built-in distributed cache for </a:t>
            </a:r>
            <a:r>
              <a:rPr lang="en-US" dirty="0" err="1" smtClean="0">
                <a:latin typeface="Arial" pitchFamily="34" charset="0"/>
              </a:rPr>
              <a:t>serializable</a:t>
            </a:r>
            <a:r>
              <a:rPr lang="en-US" dirty="0" smtClean="0">
                <a:latin typeface="Arial" pitchFamily="34" charset="0"/>
              </a:rPr>
              <a:t> Microsoft .NET objects.</a:t>
            </a:r>
          </a:p>
          <a:p>
            <a:pPr>
              <a:defRPr/>
            </a:pPr>
            <a:r>
              <a:rPr lang="en-US" dirty="0" smtClean="0">
                <a:latin typeface="Arial" pitchFamily="34" charset="0"/>
              </a:rPr>
              <a:t>The AppFabric distributed cache can significantly improve web application scalability and performance. </a:t>
            </a:r>
            <a:br>
              <a:rPr lang="en-US" dirty="0" smtClean="0">
                <a:latin typeface="Arial" pitchFamily="34" charset="0"/>
              </a:rPr>
            </a:br>
            <a:endParaRPr lang="en-US" dirty="0" smtClean="0">
              <a:latin typeface="Arial" pitchFamily="34" charset="0"/>
            </a:endParaRPr>
          </a:p>
          <a:p>
            <a:pPr>
              <a:buFontTx/>
              <a:buChar char="•"/>
              <a:defRPr/>
            </a:pPr>
            <a:endParaRPr lang="en-US" dirty="0" smtClean="0">
              <a:latin typeface="Arial" pitchFamily="34" charset="0"/>
            </a:endParaRPr>
          </a:p>
          <a:p>
            <a:pPr>
              <a:buFontTx/>
              <a:buChar char="•"/>
              <a:defRPr/>
            </a:pPr>
            <a:endParaRPr lang="en-US" dirty="0" smtClean="0">
              <a:latin typeface="Arial" pitchFamily="34" charset="0"/>
            </a:endParaRPr>
          </a:p>
        </p:txBody>
      </p:sp>
      <p:sp>
        <p:nvSpPr>
          <p:cNvPr id="65540" name="Rectangle 2"/>
          <p:cNvSpPr txBox="1">
            <a:spLocks noGrp="1" noChangeArrowheads="1"/>
          </p:cNvSpPr>
          <p:nvPr/>
        </p:nvSpPr>
        <p:spPr bwMode="auto">
          <a:xfrm>
            <a:off x="0" y="238125"/>
            <a:ext cx="3038475" cy="728663"/>
          </a:xfrm>
          <a:prstGeom prst="rect">
            <a:avLst/>
          </a:prstGeom>
          <a:noFill/>
          <a:ln w="9525">
            <a:noFill/>
            <a:miter lim="800000"/>
            <a:headEnd/>
            <a:tailEnd/>
          </a:ln>
        </p:spPr>
        <p:txBody>
          <a:bodyPr tIns="0" bIns="0"/>
          <a:lstStyle/>
          <a:p>
            <a:pPr algn="l" rtl="0"/>
            <a:endParaRPr lang="he-IL" sz="1200">
              <a:solidFill>
                <a:srgbClr val="336699"/>
              </a:solidFill>
            </a:endParaRPr>
          </a:p>
        </p:txBody>
      </p:sp>
      <p:sp>
        <p:nvSpPr>
          <p:cNvPr id="65541" name="Rectangle 3"/>
          <p:cNvSpPr txBox="1">
            <a:spLocks noGrp="1" noChangeArrowheads="1"/>
          </p:cNvSpPr>
          <p:nvPr/>
        </p:nvSpPr>
        <p:spPr bwMode="auto">
          <a:xfrm>
            <a:off x="0" y="0"/>
            <a:ext cx="3038475" cy="222250"/>
          </a:xfrm>
          <a:prstGeom prst="rect">
            <a:avLst/>
          </a:prstGeom>
          <a:noFill/>
          <a:ln w="9525">
            <a:noFill/>
            <a:miter lim="800000"/>
            <a:headEnd/>
            <a:tailEnd/>
          </a:ln>
        </p:spPr>
        <p:txBody>
          <a:bodyPr/>
          <a:lstStyle/>
          <a:p>
            <a:pPr algn="l" rtl="0"/>
            <a:endParaRPr lang="he-IL" sz="1200"/>
          </a:p>
        </p:txBody>
      </p:sp>
      <p:sp>
        <p:nvSpPr>
          <p:cNvPr id="65542" name="Date Placeholder 5"/>
          <p:cNvSpPr>
            <a:spLocks noGrp="1"/>
          </p:cNvSpPr>
          <p:nvPr>
            <p:ph type="dt" sz="quarter" idx="1"/>
          </p:nvPr>
        </p:nvSpPr>
        <p:spPr>
          <a:noFill/>
        </p:spPr>
        <p:txBody>
          <a:bodyPr/>
          <a:lstStyle/>
          <a:p>
            <a:r>
              <a:rPr lang="he-IL" smtClean="0">
                <a:cs typeface="Arial" charset="0"/>
              </a:rPr>
              <a:t>Course 10263A </a:t>
            </a:r>
            <a:endParaRPr lang="en-US" smtClean="0">
              <a:cs typeface="Arial" charset="0"/>
            </a:endParaRPr>
          </a:p>
        </p:txBody>
      </p:sp>
      <p:sp>
        <p:nvSpPr>
          <p:cNvPr id="7" name="Slide Number Placeholder 6"/>
          <p:cNvSpPr>
            <a:spLocks noGrp="1"/>
          </p:cNvSpPr>
          <p:nvPr>
            <p:ph type="sldNum" sz="quarter" idx="5"/>
          </p:nvPr>
        </p:nvSpPr>
        <p:spPr/>
        <p:txBody>
          <a:bodyPr/>
          <a:lstStyle/>
          <a:p>
            <a:pPr>
              <a:defRPr/>
            </a:pPr>
            <a:fld id="{237682AD-0A43-453F-9599-9670C7558C07}" type="slidenum">
              <a:rPr lang="en-US"/>
              <a:pPr>
                <a:defRPr/>
              </a:pPr>
              <a:t>20</a:t>
            </a:fld>
            <a:endParaRPr lang="en-US" dirty="0"/>
          </a:p>
        </p:txBody>
      </p:sp>
      <p:sp>
        <p:nvSpPr>
          <p:cNvPr id="8" name="Header Placeholder 7"/>
          <p:cNvSpPr>
            <a:spLocks noGrp="1"/>
          </p:cNvSpPr>
          <p:nvPr>
            <p:ph type="hdr" sz="quarter"/>
          </p:nvPr>
        </p:nvSpPr>
        <p:spPr/>
        <p:txBody>
          <a:bodyPr/>
          <a:lstStyle/>
          <a:p>
            <a:pPr>
              <a:defRPr/>
            </a:pPr>
            <a:r>
              <a:rPr lang="en-US"/>
              <a:t>Module 3: Hosting Microsoft® Windows Communication Foundation Services</a:t>
            </a:r>
          </a:p>
        </p:txBody>
      </p:sp>
    </p:spTree>
    <p:extLst>
      <p:ext uri="{BB962C8B-B14F-4D97-AF65-F5344CB8AC3E}">
        <p14:creationId xmlns:p14="http://schemas.microsoft.com/office/powerpoint/2010/main" val="27849538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anchor="b"/>
          <a:lstStyle/>
          <a:p>
            <a:pPr rtl="0"/>
            <a:endParaRPr lang="he-IL" sz="120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xfrm>
            <a:off x="314325" y="2255838"/>
            <a:ext cx="6286500" cy="6772275"/>
          </a:xfrm>
          <a:noFill/>
          <a:ln/>
        </p:spPr>
        <p:txBody>
          <a:bodyPr/>
          <a:lstStyle/>
          <a:p>
            <a:pPr eaLnBrk="1" hangingPunct="1"/>
            <a:endParaRPr lang="da-DK" smtClean="0"/>
          </a:p>
        </p:txBody>
      </p:sp>
      <p:sp>
        <p:nvSpPr>
          <p:cNvPr id="66565" name="Rectangle 2"/>
          <p:cNvSpPr txBox="1">
            <a:spLocks noGrp="1" noChangeArrowheads="1"/>
          </p:cNvSpPr>
          <p:nvPr/>
        </p:nvSpPr>
        <p:spPr bwMode="auto">
          <a:xfrm>
            <a:off x="0" y="238125"/>
            <a:ext cx="3038475" cy="728663"/>
          </a:xfrm>
          <a:prstGeom prst="rect">
            <a:avLst/>
          </a:prstGeom>
          <a:noFill/>
          <a:ln w="9525">
            <a:noFill/>
            <a:miter lim="800000"/>
            <a:headEnd/>
            <a:tailEnd/>
          </a:ln>
        </p:spPr>
        <p:txBody>
          <a:bodyPr tIns="0" bIns="0"/>
          <a:lstStyle/>
          <a:p>
            <a:pPr algn="l" rtl="0"/>
            <a:endParaRPr lang="he-IL" sz="1200">
              <a:solidFill>
                <a:srgbClr val="336699"/>
              </a:solidFill>
            </a:endParaRPr>
          </a:p>
        </p:txBody>
      </p:sp>
      <p:sp>
        <p:nvSpPr>
          <p:cNvPr id="66566" name="Rectangle 3"/>
          <p:cNvSpPr txBox="1">
            <a:spLocks noGrp="1" noChangeArrowheads="1"/>
          </p:cNvSpPr>
          <p:nvPr/>
        </p:nvSpPr>
        <p:spPr bwMode="auto">
          <a:xfrm>
            <a:off x="0" y="0"/>
            <a:ext cx="3038475" cy="222250"/>
          </a:xfrm>
          <a:prstGeom prst="rect">
            <a:avLst/>
          </a:prstGeom>
          <a:noFill/>
          <a:ln w="9525">
            <a:noFill/>
            <a:miter lim="800000"/>
            <a:headEnd/>
            <a:tailEnd/>
          </a:ln>
        </p:spPr>
        <p:txBody>
          <a:bodyPr/>
          <a:lstStyle/>
          <a:p>
            <a:pPr algn="l" rtl="0"/>
            <a:endParaRPr lang="he-IL" sz="1200"/>
          </a:p>
        </p:txBody>
      </p:sp>
      <p:sp>
        <p:nvSpPr>
          <p:cNvPr id="66567" name="Date Placeholder 6"/>
          <p:cNvSpPr>
            <a:spLocks noGrp="1"/>
          </p:cNvSpPr>
          <p:nvPr>
            <p:ph type="dt" sz="quarter" idx="1"/>
          </p:nvPr>
        </p:nvSpPr>
        <p:spPr>
          <a:noFill/>
        </p:spPr>
        <p:txBody>
          <a:bodyPr/>
          <a:lstStyle/>
          <a:p>
            <a:r>
              <a:rPr lang="he-IL" smtClean="0">
                <a:cs typeface="Arial" charset="0"/>
              </a:rPr>
              <a:t>Course 10263A </a:t>
            </a:r>
            <a:endParaRPr lang="en-US" smtClean="0">
              <a:cs typeface="Arial" charset="0"/>
            </a:endParaRPr>
          </a:p>
        </p:txBody>
      </p:sp>
      <p:sp>
        <p:nvSpPr>
          <p:cNvPr id="8" name="Slide Number Placeholder 7"/>
          <p:cNvSpPr>
            <a:spLocks noGrp="1"/>
          </p:cNvSpPr>
          <p:nvPr>
            <p:ph type="sldNum" sz="quarter" idx="5"/>
          </p:nvPr>
        </p:nvSpPr>
        <p:spPr/>
        <p:txBody>
          <a:bodyPr/>
          <a:lstStyle/>
          <a:p>
            <a:pPr>
              <a:defRPr/>
            </a:pPr>
            <a:fld id="{37BAF8DB-2425-4945-8F13-CA5AC8A784A2}" type="slidenum">
              <a:rPr lang="en-US"/>
              <a:pPr>
                <a:defRPr/>
              </a:pPr>
              <a:t>21</a:t>
            </a:fld>
            <a:endParaRPr lang="en-US" dirty="0"/>
          </a:p>
        </p:txBody>
      </p:sp>
      <p:sp>
        <p:nvSpPr>
          <p:cNvPr id="9" name="Header Placeholder 8"/>
          <p:cNvSpPr>
            <a:spLocks noGrp="1"/>
          </p:cNvSpPr>
          <p:nvPr>
            <p:ph type="hdr" sz="quarter"/>
          </p:nvPr>
        </p:nvSpPr>
        <p:spPr/>
        <p:txBody>
          <a:bodyPr/>
          <a:lstStyle/>
          <a:p>
            <a:pPr>
              <a:defRPr/>
            </a:pPr>
            <a:r>
              <a:rPr lang="en-US"/>
              <a:t>Module 3: Hosting Microsoft® Windows Communication Foundation Services</a:t>
            </a:r>
          </a:p>
        </p:txBody>
      </p:sp>
    </p:spTree>
    <p:extLst>
      <p:ext uri="{BB962C8B-B14F-4D97-AF65-F5344CB8AC3E}">
        <p14:creationId xmlns:p14="http://schemas.microsoft.com/office/powerpoint/2010/main" val="34077158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xfrm>
            <a:off x="314325" y="2035175"/>
            <a:ext cx="6286500" cy="6992938"/>
          </a:xfrm>
          <a:ln/>
        </p:spPr>
        <p:txBody>
          <a:bodyPr/>
          <a:lstStyle/>
          <a:p>
            <a:pPr>
              <a:defRPr/>
            </a:pPr>
            <a:r>
              <a:rPr lang="en-US" dirty="0" smtClean="0">
                <a:latin typeface="Arial" pitchFamily="34" charset="0"/>
              </a:rPr>
              <a:t>There are several configuration aspects that are concerned with the actual host, and the machine on which it runs, such as throttling. Use the resources you have in a responsible manner.</a:t>
            </a:r>
          </a:p>
          <a:p>
            <a:pPr>
              <a:defRPr/>
            </a:pPr>
            <a:r>
              <a:rPr lang="en-US" dirty="0" smtClean="0">
                <a:latin typeface="Arial" pitchFamily="34" charset="0"/>
              </a:rPr>
              <a:t>WCF is configured to restrict the amount of resources allocated, to a certain limit. The limit depends on the environment in which the service is running. </a:t>
            </a:r>
          </a:p>
          <a:p>
            <a:pPr>
              <a:defRPr/>
            </a:pPr>
            <a:r>
              <a:rPr lang="en-US" dirty="0" smtClean="0">
                <a:latin typeface="Arial" pitchFamily="34" charset="0"/>
              </a:rPr>
              <a:t>Throttling is configured in the service throttling behavior. For example: </a:t>
            </a:r>
          </a:p>
          <a:p>
            <a:pPr>
              <a:defRPr/>
            </a:pPr>
            <a:r>
              <a:rPr lang="en-US" dirty="0" smtClean="0">
                <a:latin typeface="Arial" pitchFamily="34" charset="0"/>
                <a:cs typeface="Courier New" pitchFamily="49" charset="0"/>
              </a:rPr>
              <a:t>&lt;serviceThrottling maxConcurrentCalls=“100" maxConcurrentInstances=“100" maxConcurrentSessions=“100"/&gt; </a:t>
            </a:r>
            <a:br>
              <a:rPr lang="en-US" dirty="0" smtClean="0">
                <a:latin typeface="Arial" pitchFamily="34" charset="0"/>
                <a:cs typeface="Courier New" pitchFamily="49" charset="0"/>
              </a:rPr>
            </a:br>
            <a:endParaRPr lang="en-US" dirty="0" smtClean="0">
              <a:latin typeface="Arial" pitchFamily="34" charset="0"/>
              <a:cs typeface="Courier New" pitchFamily="49" charset="0"/>
            </a:endParaRPr>
          </a:p>
          <a:p>
            <a:pPr>
              <a:defRPr/>
            </a:pPr>
            <a:r>
              <a:rPr lang="en-US" dirty="0" smtClean="0">
                <a:latin typeface="Arial" pitchFamily="34" charset="0"/>
              </a:rPr>
              <a:t>The following throttling parameters can be configured:</a:t>
            </a:r>
          </a:p>
          <a:p>
            <a:pPr marL="228600" indent="-114300">
              <a:buFont typeface="Arial" pitchFamily="34" charset="0"/>
              <a:buChar char="•"/>
              <a:defRPr/>
            </a:pPr>
            <a:r>
              <a:rPr lang="en-US" b="1" dirty="0" err="1" smtClean="0">
                <a:latin typeface="Arial" pitchFamily="34" charset="0"/>
              </a:rPr>
              <a:t>maxConcurrentCalls</a:t>
            </a:r>
            <a:r>
              <a:rPr lang="en-US" dirty="0" smtClean="0">
                <a:latin typeface="Arial" pitchFamily="34" charset="0"/>
              </a:rPr>
              <a:t>. (default: 16 * number of processors) depends on the service’s concurrency mode:</a:t>
            </a:r>
          </a:p>
          <a:p>
            <a:pPr marL="457200" indent="-114300">
              <a:buFont typeface="Arial" pitchFamily="34" charset="0"/>
              <a:buChar char="•"/>
              <a:defRPr/>
            </a:pPr>
            <a:r>
              <a:rPr lang="en-US" dirty="0" smtClean="0">
                <a:latin typeface="Arial" pitchFamily="34" charset="0"/>
              </a:rPr>
              <a:t>Multiple - defines the number of threads opened in the service to handle requests.</a:t>
            </a:r>
          </a:p>
          <a:p>
            <a:pPr marL="457200" indent="-114300">
              <a:buFont typeface="Arial" pitchFamily="34" charset="0"/>
              <a:buChar char="•"/>
              <a:defRPr/>
            </a:pPr>
            <a:r>
              <a:rPr lang="en-US" dirty="0" smtClean="0">
                <a:latin typeface="Arial" pitchFamily="34" charset="0"/>
              </a:rPr>
              <a:t>Single - ignored. </a:t>
            </a:r>
            <a:br>
              <a:rPr lang="en-US" dirty="0" smtClean="0">
                <a:latin typeface="Arial" pitchFamily="34" charset="0"/>
              </a:rPr>
            </a:br>
            <a:endParaRPr lang="en-US" dirty="0" smtClean="0">
              <a:latin typeface="Arial" pitchFamily="34" charset="0"/>
            </a:endParaRPr>
          </a:p>
          <a:p>
            <a:pPr marL="228600" indent="-114300">
              <a:buFont typeface="Arial" pitchFamily="34" charset="0"/>
              <a:buChar char="•"/>
              <a:defRPr/>
            </a:pPr>
            <a:r>
              <a:rPr lang="en-US" b="1" dirty="0" err="1" smtClean="0">
                <a:latin typeface="Arial" pitchFamily="34" charset="0"/>
              </a:rPr>
              <a:t>maxConcurrentSessions</a:t>
            </a:r>
            <a:r>
              <a:rPr lang="en-US" dirty="0" smtClean="0">
                <a:latin typeface="Arial" pitchFamily="34" charset="0"/>
              </a:rPr>
              <a:t> (default: 100 * number of processors) </a:t>
            </a:r>
          </a:p>
          <a:p>
            <a:pPr marL="457200" indent="-114300">
              <a:buFont typeface="Arial" pitchFamily="34" charset="0"/>
              <a:buChar char="•"/>
              <a:defRPr/>
            </a:pPr>
            <a:r>
              <a:rPr lang="en-US" dirty="0" smtClean="0">
                <a:latin typeface="Arial" pitchFamily="34" charset="0"/>
              </a:rPr>
              <a:t>Limits the number of active sessions in the service.</a:t>
            </a:r>
          </a:p>
          <a:p>
            <a:pPr marL="457200" indent="-114300">
              <a:buFont typeface="Arial" pitchFamily="34" charset="0"/>
              <a:buChar char="•"/>
              <a:defRPr/>
            </a:pPr>
            <a:r>
              <a:rPr lang="en-US" dirty="0" smtClean="0">
                <a:latin typeface="Arial" pitchFamily="34" charset="0"/>
              </a:rPr>
              <a:t>Each time the client creates a new channel (proxy), a new session is created.</a:t>
            </a:r>
            <a:br>
              <a:rPr lang="en-US" dirty="0" smtClean="0">
                <a:latin typeface="Arial" pitchFamily="34" charset="0"/>
              </a:rPr>
            </a:br>
            <a:endParaRPr lang="en-US" dirty="0" smtClean="0">
              <a:latin typeface="Arial" pitchFamily="34" charset="0"/>
            </a:endParaRPr>
          </a:p>
          <a:p>
            <a:pPr marL="228600" indent="-114300">
              <a:buFont typeface="Arial" pitchFamily="34" charset="0"/>
              <a:buChar char="•"/>
              <a:defRPr/>
            </a:pPr>
            <a:r>
              <a:rPr lang="en-US" b="1" dirty="0" err="1" smtClean="0">
                <a:latin typeface="Arial" pitchFamily="34" charset="0"/>
              </a:rPr>
              <a:t>maxConcurrentInstances</a:t>
            </a:r>
            <a:r>
              <a:rPr lang="en-US" dirty="0" smtClean="0">
                <a:latin typeface="Arial" pitchFamily="34" charset="0"/>
              </a:rPr>
              <a:t> (default: sum of </a:t>
            </a:r>
            <a:r>
              <a:rPr lang="en-US" b="1" dirty="0" err="1" smtClean="0">
                <a:latin typeface="Arial" pitchFamily="34" charset="0"/>
              </a:rPr>
              <a:t>maxConcurrentCalls</a:t>
            </a:r>
            <a:r>
              <a:rPr lang="en-US" dirty="0" smtClean="0">
                <a:latin typeface="Arial" pitchFamily="34" charset="0"/>
              </a:rPr>
              <a:t> plus </a:t>
            </a:r>
            <a:r>
              <a:rPr lang="en-US" b="1" dirty="0" err="1" smtClean="0">
                <a:latin typeface="Arial" pitchFamily="34" charset="0"/>
              </a:rPr>
              <a:t>maxConcurrentSessions</a:t>
            </a:r>
            <a:r>
              <a:rPr lang="en-US" dirty="0" smtClean="0">
                <a:latin typeface="Arial" pitchFamily="34" charset="0"/>
              </a:rPr>
              <a:t>) depends on the service’s instance context mode:</a:t>
            </a:r>
          </a:p>
          <a:p>
            <a:pPr marL="457200" indent="-114300">
              <a:buFont typeface="Arial" pitchFamily="34" charset="0"/>
              <a:buChar char="•"/>
              <a:defRPr/>
            </a:pPr>
            <a:r>
              <a:rPr lang="en-US" dirty="0" smtClean="0">
                <a:latin typeface="Arial" pitchFamily="34" charset="0"/>
              </a:rPr>
              <a:t>Session – The maximum number of sessions will be the minimum value between the </a:t>
            </a:r>
            <a:r>
              <a:rPr lang="en-US" b="1" dirty="0" err="1" smtClean="0">
                <a:latin typeface="Arial" pitchFamily="34" charset="0"/>
              </a:rPr>
              <a:t>maxConcurrentSessions</a:t>
            </a:r>
            <a:r>
              <a:rPr lang="en-US" dirty="0" smtClean="0">
                <a:latin typeface="Arial" pitchFamily="34" charset="0"/>
              </a:rPr>
              <a:t>  and </a:t>
            </a:r>
            <a:r>
              <a:rPr lang="en-US" b="1" dirty="0" err="1" smtClean="0">
                <a:latin typeface="Arial" pitchFamily="34" charset="0"/>
              </a:rPr>
              <a:t>maxConcurrentInstances</a:t>
            </a:r>
            <a:r>
              <a:rPr lang="en-US" dirty="0" smtClean="0">
                <a:latin typeface="Arial" pitchFamily="34" charset="0"/>
              </a:rPr>
              <a:t>.</a:t>
            </a:r>
          </a:p>
          <a:p>
            <a:pPr marL="457200" indent="-114300">
              <a:buFont typeface="Arial" pitchFamily="34" charset="0"/>
              <a:buChar char="•"/>
              <a:defRPr/>
            </a:pPr>
            <a:r>
              <a:rPr lang="en-US" dirty="0" smtClean="0">
                <a:latin typeface="Arial" pitchFamily="34" charset="0"/>
              </a:rPr>
              <a:t>PerCall – Limits the number of active service instances. If the maximum number of instances is exceeded, the new requests will be queued for later processing.</a:t>
            </a:r>
          </a:p>
          <a:p>
            <a:pPr marL="457200" indent="-114300">
              <a:buFont typeface="Arial" pitchFamily="34" charset="0"/>
              <a:buChar char="•"/>
              <a:defRPr/>
            </a:pPr>
            <a:r>
              <a:rPr lang="en-US" dirty="0" smtClean="0">
                <a:latin typeface="Arial" pitchFamily="34" charset="0"/>
              </a:rPr>
              <a:t>Single – Ignored.</a:t>
            </a:r>
            <a:br>
              <a:rPr lang="en-US" dirty="0" smtClean="0">
                <a:latin typeface="Arial" pitchFamily="34" charset="0"/>
              </a:rPr>
            </a:br>
            <a:endParaRPr lang="en-US" dirty="0" smtClean="0">
              <a:latin typeface="Arial" pitchFamily="34" charset="0"/>
            </a:endParaRPr>
          </a:p>
        </p:txBody>
      </p:sp>
      <p:sp>
        <p:nvSpPr>
          <p:cNvPr id="67588" name="Rectangle 2"/>
          <p:cNvSpPr txBox="1">
            <a:spLocks noGrp="1" noChangeArrowheads="1"/>
          </p:cNvSpPr>
          <p:nvPr/>
        </p:nvSpPr>
        <p:spPr bwMode="auto">
          <a:xfrm>
            <a:off x="0" y="238125"/>
            <a:ext cx="3038475" cy="728663"/>
          </a:xfrm>
          <a:prstGeom prst="rect">
            <a:avLst/>
          </a:prstGeom>
          <a:noFill/>
          <a:ln w="9525">
            <a:noFill/>
            <a:miter lim="800000"/>
            <a:headEnd/>
            <a:tailEnd/>
          </a:ln>
        </p:spPr>
        <p:txBody>
          <a:bodyPr tIns="0" bIns="0"/>
          <a:lstStyle/>
          <a:p>
            <a:pPr algn="l" rtl="0"/>
            <a:endParaRPr lang="he-IL" sz="1200">
              <a:solidFill>
                <a:srgbClr val="336699"/>
              </a:solidFill>
            </a:endParaRPr>
          </a:p>
        </p:txBody>
      </p:sp>
      <p:sp>
        <p:nvSpPr>
          <p:cNvPr id="67589" name="Rectangle 3"/>
          <p:cNvSpPr txBox="1">
            <a:spLocks noGrp="1" noChangeArrowheads="1"/>
          </p:cNvSpPr>
          <p:nvPr/>
        </p:nvSpPr>
        <p:spPr bwMode="auto">
          <a:xfrm>
            <a:off x="0" y="0"/>
            <a:ext cx="3038475" cy="222250"/>
          </a:xfrm>
          <a:prstGeom prst="rect">
            <a:avLst/>
          </a:prstGeom>
          <a:noFill/>
          <a:ln w="9525">
            <a:noFill/>
            <a:miter lim="800000"/>
            <a:headEnd/>
            <a:tailEnd/>
          </a:ln>
        </p:spPr>
        <p:txBody>
          <a:bodyPr/>
          <a:lstStyle/>
          <a:p>
            <a:pPr algn="l" rtl="0"/>
            <a:endParaRPr lang="he-IL" sz="1200"/>
          </a:p>
        </p:txBody>
      </p:sp>
      <p:sp>
        <p:nvSpPr>
          <p:cNvPr id="67590" name="Date Placeholder 5"/>
          <p:cNvSpPr>
            <a:spLocks noGrp="1"/>
          </p:cNvSpPr>
          <p:nvPr>
            <p:ph type="dt" sz="quarter" idx="1"/>
          </p:nvPr>
        </p:nvSpPr>
        <p:spPr>
          <a:noFill/>
        </p:spPr>
        <p:txBody>
          <a:bodyPr/>
          <a:lstStyle/>
          <a:p>
            <a:r>
              <a:rPr lang="he-IL" smtClean="0">
                <a:cs typeface="Arial" charset="0"/>
              </a:rPr>
              <a:t>Course 10263A </a:t>
            </a:r>
            <a:endParaRPr lang="en-US" smtClean="0">
              <a:cs typeface="Arial" charset="0"/>
            </a:endParaRPr>
          </a:p>
        </p:txBody>
      </p:sp>
      <p:sp>
        <p:nvSpPr>
          <p:cNvPr id="7" name="Slide Number Placeholder 6"/>
          <p:cNvSpPr>
            <a:spLocks noGrp="1"/>
          </p:cNvSpPr>
          <p:nvPr>
            <p:ph type="sldNum" sz="quarter" idx="5"/>
          </p:nvPr>
        </p:nvSpPr>
        <p:spPr/>
        <p:txBody>
          <a:bodyPr/>
          <a:lstStyle/>
          <a:p>
            <a:pPr>
              <a:defRPr/>
            </a:pPr>
            <a:fld id="{3894727D-75EF-4ED6-9044-748D4A83562E}" type="slidenum">
              <a:rPr lang="en-US"/>
              <a:pPr>
                <a:defRPr/>
              </a:pPr>
              <a:t>22</a:t>
            </a:fld>
            <a:endParaRPr lang="en-US" dirty="0"/>
          </a:p>
        </p:txBody>
      </p:sp>
      <p:sp>
        <p:nvSpPr>
          <p:cNvPr id="8" name="Header Placeholder 7"/>
          <p:cNvSpPr>
            <a:spLocks noGrp="1"/>
          </p:cNvSpPr>
          <p:nvPr>
            <p:ph type="hdr" sz="quarter"/>
          </p:nvPr>
        </p:nvSpPr>
        <p:spPr/>
        <p:txBody>
          <a:bodyPr/>
          <a:lstStyle/>
          <a:p>
            <a:pPr>
              <a:defRPr/>
            </a:pPr>
            <a:r>
              <a:rPr lang="en-US"/>
              <a:t>Module 3: Hosting Microsoft® Windows Communication Foundation Services</a:t>
            </a:r>
          </a:p>
        </p:txBody>
      </p:sp>
    </p:spTree>
    <p:extLst>
      <p:ext uri="{BB962C8B-B14F-4D97-AF65-F5344CB8AC3E}">
        <p14:creationId xmlns:p14="http://schemas.microsoft.com/office/powerpoint/2010/main" val="20777038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xfrm>
            <a:off x="314325" y="2184400"/>
            <a:ext cx="6286500" cy="6843713"/>
          </a:xfrm>
          <a:ln/>
        </p:spPr>
        <p:txBody>
          <a:bodyPr/>
          <a:lstStyle/>
          <a:p>
            <a:pPr>
              <a:defRPr/>
            </a:pPr>
            <a:r>
              <a:rPr lang="en-US" dirty="0" smtClean="0">
                <a:latin typeface="Arial" pitchFamily="34" charset="0"/>
              </a:rPr>
              <a:t>Diagnostics are crucial for managing the service and maintain the quality of service and Service Level Agreement (SLA).</a:t>
            </a:r>
          </a:p>
          <a:p>
            <a:pPr>
              <a:defRPr/>
            </a:pPr>
            <a:r>
              <a:rPr lang="en-US" dirty="0" smtClean="0">
                <a:latin typeface="Arial" pitchFamily="34" charset="0"/>
              </a:rPr>
              <a:t>There are several technologies that can be used to monitor the service:</a:t>
            </a:r>
          </a:p>
          <a:p>
            <a:pPr marL="114300" indent="-114300">
              <a:buFont typeface="Arial" pitchFamily="34" charset="0"/>
              <a:buChar char="•"/>
              <a:defRPr/>
            </a:pPr>
            <a:r>
              <a:rPr lang="en-US" dirty="0" smtClean="0">
                <a:latin typeface="Arial" pitchFamily="34" charset="0"/>
              </a:rPr>
              <a:t>Event Tracing for Windows. Event Tracing for Windows (ETW) is a tracing mechanism that is provided by Windows-based operating systems for high-speed general-purpose tracing.</a:t>
            </a:r>
          </a:p>
          <a:p>
            <a:pPr marL="342900" indent="-114300">
              <a:buFont typeface="Arial" pitchFamily="34" charset="0"/>
              <a:buChar char="•"/>
              <a:defRPr/>
            </a:pPr>
            <a:r>
              <a:rPr lang="en-US" dirty="0" smtClean="0">
                <a:latin typeface="Arial" pitchFamily="34" charset="0"/>
              </a:rPr>
              <a:t>ETW uses buffering and logging implemented in the Windows kernel to guarantee efficient tracing for user-mode as well as kernel-mode events. </a:t>
            </a:r>
          </a:p>
          <a:p>
            <a:pPr marL="342900" indent="-114300">
              <a:buFont typeface="Arial" pitchFamily="34" charset="0"/>
              <a:buChar char="•"/>
              <a:defRPr/>
            </a:pPr>
            <a:r>
              <a:rPr lang="en-US" dirty="0" smtClean="0">
                <a:latin typeface="Arial" pitchFamily="34" charset="0"/>
              </a:rPr>
              <a:t>ETW logging can be enabled and disabled dynamically without recycling the application (as opposed to other configuration updates). ETW uses per-processor buffers that are written to disk asynchronously, to enable high-scale with a minimum performance overhead.</a:t>
            </a:r>
          </a:p>
          <a:p>
            <a:pPr marL="114300" indent="-114300">
              <a:buFont typeface="Arial" pitchFamily="34" charset="0"/>
              <a:buChar char="•"/>
              <a:defRPr/>
            </a:pPr>
            <a:r>
              <a:rPr lang="en-US" dirty="0" smtClean="0">
                <a:latin typeface="Arial" pitchFamily="34" charset="0"/>
              </a:rPr>
              <a:t>Message Logging. Messages can be logged and persisted. The default logger is a file. Other listeners can be plugged in.</a:t>
            </a:r>
          </a:p>
          <a:p>
            <a:pPr marL="342900" indent="-114300">
              <a:buFont typeface="Arial" pitchFamily="34" charset="0"/>
              <a:buChar char="•"/>
              <a:defRPr/>
            </a:pPr>
            <a:r>
              <a:rPr lang="en-US" dirty="0" smtClean="0">
                <a:latin typeface="Arial" pitchFamily="34" charset="0"/>
              </a:rPr>
              <a:t>Message logging has a performance penalty. It is possible to configure the maximum number of messages to be logged.</a:t>
            </a:r>
          </a:p>
          <a:p>
            <a:pPr marL="114300" indent="-114300">
              <a:buFont typeface="Arial" pitchFamily="34" charset="0"/>
              <a:buChar char="•"/>
              <a:defRPr/>
            </a:pPr>
            <a:r>
              <a:rPr lang="en-US" dirty="0" smtClean="0">
                <a:latin typeface="Arial" pitchFamily="34" charset="0"/>
              </a:rPr>
              <a:t>Performance counters. WCF has a large number of predefined performance counters. It is recommended to turn them on and to monitor the runtime behavior of the service, because they are associated with a relatively low overhead.</a:t>
            </a:r>
          </a:p>
          <a:p>
            <a:pPr marL="114300" indent="-114300">
              <a:buFont typeface="Arial" pitchFamily="34" charset="0"/>
              <a:buChar char="•"/>
              <a:defRPr/>
            </a:pPr>
            <a:r>
              <a:rPr lang="en-US" dirty="0" smtClean="0">
                <a:latin typeface="Arial" pitchFamily="34" charset="0"/>
              </a:rPr>
              <a:t>Windows Management Instrumentation. Windows Management Instrumentation (WMI) is the infrastructure for management data and operations on Windows-based operating systems. WCF can be configured to expose a WMI provider, which can be used to manage and monitor the service from WMI-based management systems such as the Microsoft System Center.</a:t>
            </a:r>
          </a:p>
          <a:p>
            <a:pPr>
              <a:defRPr/>
            </a:pPr>
            <a:endParaRPr lang="en-US" dirty="0" smtClean="0">
              <a:latin typeface="Arial" pitchFamily="34" charset="0"/>
            </a:endParaRPr>
          </a:p>
          <a:p>
            <a:pPr>
              <a:defRPr/>
            </a:pPr>
            <a:r>
              <a:rPr lang="en-US" dirty="0" smtClean="0">
                <a:latin typeface="Arial" pitchFamily="34" charset="0"/>
              </a:rPr>
              <a:t>WCF Tracing records WCF important events and execution phases. It is based on System.Diagnostics. More information about tracing can be found at </a:t>
            </a:r>
            <a:r>
              <a:rPr lang="en-US" dirty="0" smtClean="0">
                <a:latin typeface="Arial" pitchFamily="34" charset="0"/>
                <a:hlinkClick r:id="rId3"/>
              </a:rPr>
              <a:t>http://go.microsoft.com/fwlink/?LinkId=192354</a:t>
            </a:r>
            <a:r>
              <a:rPr lang="en-US" dirty="0" smtClean="0">
                <a:latin typeface="Arial" pitchFamily="34" charset="0"/>
              </a:rPr>
              <a:t>. </a:t>
            </a:r>
            <a:br>
              <a:rPr lang="en-US" dirty="0" smtClean="0">
                <a:latin typeface="Arial" pitchFamily="34" charset="0"/>
              </a:rPr>
            </a:br>
            <a:endParaRPr lang="en-US" dirty="0" smtClean="0">
              <a:latin typeface="Arial" pitchFamily="34" charset="0"/>
            </a:endParaRPr>
          </a:p>
          <a:p>
            <a:pPr>
              <a:defRPr/>
            </a:pPr>
            <a:r>
              <a:rPr lang="en-US" dirty="0" smtClean="0">
                <a:latin typeface="Arial" pitchFamily="34" charset="0"/>
              </a:rPr>
              <a:t>Workflow Services are WCF services that are implemented using workflows.</a:t>
            </a:r>
            <a:br>
              <a:rPr lang="en-US" dirty="0" smtClean="0">
                <a:latin typeface="Arial" pitchFamily="34" charset="0"/>
              </a:rPr>
            </a:br>
            <a:r>
              <a:rPr lang="en-US" dirty="0" smtClean="0">
                <a:latin typeface="Arial" pitchFamily="34" charset="0"/>
              </a:rPr>
              <a:t>Workflow Foundation has a built-in tracking mechanism that can be used to monitor the state of running workflows. </a:t>
            </a:r>
          </a:p>
          <a:p>
            <a:pPr>
              <a:buFontTx/>
              <a:buChar char="•"/>
              <a:defRPr/>
            </a:pPr>
            <a:endParaRPr lang="en-US" dirty="0" smtClean="0">
              <a:latin typeface="Arial" pitchFamily="34" charset="0"/>
            </a:endParaRPr>
          </a:p>
        </p:txBody>
      </p:sp>
      <p:sp>
        <p:nvSpPr>
          <p:cNvPr id="69636" name="Rectangle 2"/>
          <p:cNvSpPr txBox="1">
            <a:spLocks noGrp="1" noChangeArrowheads="1"/>
          </p:cNvSpPr>
          <p:nvPr/>
        </p:nvSpPr>
        <p:spPr bwMode="auto">
          <a:xfrm>
            <a:off x="0" y="238125"/>
            <a:ext cx="3038475" cy="728663"/>
          </a:xfrm>
          <a:prstGeom prst="rect">
            <a:avLst/>
          </a:prstGeom>
          <a:noFill/>
          <a:ln w="9525">
            <a:noFill/>
            <a:miter lim="800000"/>
            <a:headEnd/>
            <a:tailEnd/>
          </a:ln>
        </p:spPr>
        <p:txBody>
          <a:bodyPr tIns="0" bIns="0"/>
          <a:lstStyle/>
          <a:p>
            <a:pPr algn="l" rtl="0"/>
            <a:endParaRPr lang="he-IL" sz="1200">
              <a:solidFill>
                <a:srgbClr val="336699"/>
              </a:solidFill>
            </a:endParaRPr>
          </a:p>
        </p:txBody>
      </p:sp>
      <p:sp>
        <p:nvSpPr>
          <p:cNvPr id="69637" name="Rectangle 3"/>
          <p:cNvSpPr txBox="1">
            <a:spLocks noGrp="1" noChangeArrowheads="1"/>
          </p:cNvSpPr>
          <p:nvPr/>
        </p:nvSpPr>
        <p:spPr bwMode="auto">
          <a:xfrm>
            <a:off x="0" y="0"/>
            <a:ext cx="3038475" cy="222250"/>
          </a:xfrm>
          <a:prstGeom prst="rect">
            <a:avLst/>
          </a:prstGeom>
          <a:noFill/>
          <a:ln w="9525">
            <a:noFill/>
            <a:miter lim="800000"/>
            <a:headEnd/>
            <a:tailEnd/>
          </a:ln>
        </p:spPr>
        <p:txBody>
          <a:bodyPr/>
          <a:lstStyle/>
          <a:p>
            <a:pPr algn="l" rtl="0"/>
            <a:endParaRPr lang="he-IL" sz="1200"/>
          </a:p>
        </p:txBody>
      </p:sp>
      <p:sp>
        <p:nvSpPr>
          <p:cNvPr id="69638" name="Date Placeholder 5"/>
          <p:cNvSpPr>
            <a:spLocks noGrp="1"/>
          </p:cNvSpPr>
          <p:nvPr>
            <p:ph type="dt" sz="quarter" idx="1"/>
          </p:nvPr>
        </p:nvSpPr>
        <p:spPr>
          <a:noFill/>
        </p:spPr>
        <p:txBody>
          <a:bodyPr/>
          <a:lstStyle/>
          <a:p>
            <a:r>
              <a:rPr lang="he-IL" smtClean="0">
                <a:cs typeface="Arial" charset="0"/>
              </a:rPr>
              <a:t>Course 10263A </a:t>
            </a:r>
            <a:endParaRPr lang="en-US" smtClean="0">
              <a:cs typeface="Arial" charset="0"/>
            </a:endParaRPr>
          </a:p>
        </p:txBody>
      </p:sp>
      <p:sp>
        <p:nvSpPr>
          <p:cNvPr id="7" name="Slide Number Placeholder 6"/>
          <p:cNvSpPr>
            <a:spLocks noGrp="1"/>
          </p:cNvSpPr>
          <p:nvPr>
            <p:ph type="sldNum" sz="quarter" idx="5"/>
          </p:nvPr>
        </p:nvSpPr>
        <p:spPr/>
        <p:txBody>
          <a:bodyPr/>
          <a:lstStyle/>
          <a:p>
            <a:pPr>
              <a:defRPr/>
            </a:pPr>
            <a:fld id="{2D46BB29-79E7-41CB-84E3-64C6B081EE9E}" type="slidenum">
              <a:rPr lang="en-US"/>
              <a:pPr>
                <a:defRPr/>
              </a:pPr>
              <a:t>23</a:t>
            </a:fld>
            <a:endParaRPr lang="en-US" dirty="0"/>
          </a:p>
        </p:txBody>
      </p:sp>
      <p:sp>
        <p:nvSpPr>
          <p:cNvPr id="8" name="Header Placeholder 7"/>
          <p:cNvSpPr>
            <a:spLocks noGrp="1"/>
          </p:cNvSpPr>
          <p:nvPr>
            <p:ph type="hdr" sz="quarter"/>
          </p:nvPr>
        </p:nvSpPr>
        <p:spPr/>
        <p:txBody>
          <a:bodyPr/>
          <a:lstStyle/>
          <a:p>
            <a:pPr>
              <a:defRPr/>
            </a:pPr>
            <a:r>
              <a:rPr lang="en-US"/>
              <a:t>Module 3: Hosting Microsoft® Windows Communication Foundation Services</a:t>
            </a:r>
          </a:p>
        </p:txBody>
      </p:sp>
    </p:spTree>
    <p:extLst>
      <p:ext uri="{BB962C8B-B14F-4D97-AF65-F5344CB8AC3E}">
        <p14:creationId xmlns:p14="http://schemas.microsoft.com/office/powerpoint/2010/main" val="37659249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xfrm>
            <a:off x="314325" y="2184400"/>
            <a:ext cx="6286500" cy="6843713"/>
          </a:xfrm>
          <a:ln/>
        </p:spPr>
        <p:txBody>
          <a:bodyPr/>
          <a:lstStyle/>
          <a:p>
            <a:pPr>
              <a:defRPr/>
            </a:pPr>
            <a:r>
              <a:rPr lang="en-US" dirty="0" smtClean="0">
                <a:latin typeface="Arial" pitchFamily="34" charset="0"/>
              </a:rPr>
              <a:t>You might configure your service to use several resources. </a:t>
            </a:r>
          </a:p>
          <a:p>
            <a:pPr>
              <a:defRPr/>
            </a:pPr>
            <a:r>
              <a:rPr lang="en-US" dirty="0" smtClean="0">
                <a:latin typeface="Arial" pitchFamily="34" charset="0"/>
              </a:rPr>
              <a:t>Remember that the security context in which the service runs is different in the production and development environments.</a:t>
            </a:r>
          </a:p>
          <a:p>
            <a:pPr>
              <a:defRPr/>
            </a:pPr>
            <a:r>
              <a:rPr lang="en-US" dirty="0" smtClean="0">
                <a:latin typeface="Arial" pitchFamily="34" charset="0"/>
              </a:rPr>
              <a:t>The Visual Studio WCF Web project template provides different web.config files for each environment.</a:t>
            </a:r>
          </a:p>
          <a:p>
            <a:pPr>
              <a:defRPr/>
            </a:pPr>
            <a:r>
              <a:rPr lang="en-US" dirty="0" smtClean="0">
                <a:latin typeface="Arial" pitchFamily="34" charset="0"/>
              </a:rPr>
              <a:t>The security configuration of the service might depend on a particular X.509 certificate.</a:t>
            </a:r>
          </a:p>
          <a:p>
            <a:pPr marL="228600" indent="-114300">
              <a:buFont typeface="Arial" pitchFamily="34" charset="0"/>
              <a:buChar char="•"/>
              <a:defRPr/>
            </a:pPr>
            <a:r>
              <a:rPr lang="en-US" dirty="0" smtClean="0">
                <a:latin typeface="Arial" pitchFamily="34" charset="0"/>
              </a:rPr>
              <a:t>Certificates must be issued by a trusted certificate authority (CA)—Enterprise CA, or Public CA.</a:t>
            </a:r>
          </a:p>
          <a:p>
            <a:pPr marL="228600" indent="-114300">
              <a:buFont typeface="Arial" pitchFamily="34" charset="0"/>
              <a:buChar char="•"/>
              <a:defRPr/>
            </a:pPr>
            <a:r>
              <a:rPr lang="en-US" dirty="0" smtClean="0">
                <a:latin typeface="Arial" pitchFamily="34" charset="0"/>
              </a:rPr>
              <a:t>Certificates are installed in the host certificate store.</a:t>
            </a:r>
            <a:br>
              <a:rPr lang="en-US" dirty="0" smtClean="0">
                <a:latin typeface="Arial" pitchFamily="34" charset="0"/>
              </a:rPr>
            </a:br>
            <a:endParaRPr lang="en-US" dirty="0" smtClean="0">
              <a:latin typeface="Arial" pitchFamily="34" charset="0"/>
            </a:endParaRPr>
          </a:p>
          <a:p>
            <a:pPr>
              <a:defRPr/>
            </a:pPr>
            <a:r>
              <a:rPr lang="en-US" dirty="0" smtClean="0">
                <a:latin typeface="Arial" pitchFamily="34" charset="0"/>
              </a:rPr>
              <a:t>Authentication and authorization providers are specified in the security configuration of the service.</a:t>
            </a:r>
          </a:p>
          <a:p>
            <a:pPr marL="228600" indent="-114300">
              <a:buFont typeface="Arial" pitchFamily="34" charset="0"/>
              <a:buChar char="•"/>
              <a:defRPr/>
            </a:pPr>
            <a:r>
              <a:rPr lang="en-US" dirty="0" smtClean="0">
                <a:latin typeface="Arial" pitchFamily="34" charset="0"/>
              </a:rPr>
              <a:t>When Kerberos is used, the host must be connected to a Kerberos Distribution Center( KDC).</a:t>
            </a:r>
          </a:p>
          <a:p>
            <a:pPr lvl="1">
              <a:defRPr/>
            </a:pPr>
            <a:endParaRPr lang="en-US" dirty="0" smtClean="0">
              <a:latin typeface="Arial" pitchFamily="34" charset="0"/>
            </a:endParaRPr>
          </a:p>
          <a:p>
            <a:pPr>
              <a:defRPr/>
            </a:pPr>
            <a:r>
              <a:rPr lang="en-US" b="1" dirty="0" smtClean="0">
                <a:latin typeface="Arial" pitchFamily="34" charset="0"/>
              </a:rPr>
              <a:t>Question:</a:t>
            </a:r>
            <a:r>
              <a:rPr lang="en-US" dirty="0" smtClean="0">
                <a:latin typeface="Arial" pitchFamily="34" charset="0"/>
              </a:rPr>
              <a:t> Why do you need to change the X.509 certificate information when you deploy your service in the production environment?</a:t>
            </a:r>
          </a:p>
          <a:p>
            <a:pPr>
              <a:defRPr/>
            </a:pPr>
            <a:r>
              <a:rPr lang="en-US" b="1" dirty="0" smtClean="0">
                <a:latin typeface="Arial" pitchFamily="34" charset="0"/>
              </a:rPr>
              <a:t>Answer:</a:t>
            </a:r>
            <a:r>
              <a:rPr lang="en-US" dirty="0" smtClean="0">
                <a:latin typeface="Arial" pitchFamily="34" charset="0"/>
              </a:rPr>
              <a:t> When you work in a development environment, you usually use a certificate that is issued to your computer by your domain controller, or you use a self-issued certificate. When you move your service to a production environment, your service needs to use a certificate that is issued by a trusted CA. Therefore, you will need to change the configuration of the service so the host will look for a different certificate.</a:t>
            </a:r>
          </a:p>
          <a:p>
            <a:pPr lvl="1">
              <a:defRPr/>
            </a:pPr>
            <a:endParaRPr lang="en-US" dirty="0" smtClean="0">
              <a:latin typeface="Arial" pitchFamily="34" charset="0"/>
            </a:endParaRPr>
          </a:p>
        </p:txBody>
      </p:sp>
      <p:sp>
        <p:nvSpPr>
          <p:cNvPr id="70660" name="Rectangle 2"/>
          <p:cNvSpPr txBox="1">
            <a:spLocks noGrp="1" noChangeArrowheads="1"/>
          </p:cNvSpPr>
          <p:nvPr/>
        </p:nvSpPr>
        <p:spPr bwMode="auto">
          <a:xfrm>
            <a:off x="0" y="238125"/>
            <a:ext cx="3038475" cy="728663"/>
          </a:xfrm>
          <a:prstGeom prst="rect">
            <a:avLst/>
          </a:prstGeom>
          <a:noFill/>
          <a:ln w="9525">
            <a:noFill/>
            <a:miter lim="800000"/>
            <a:headEnd/>
            <a:tailEnd/>
          </a:ln>
        </p:spPr>
        <p:txBody>
          <a:bodyPr tIns="0" bIns="0"/>
          <a:lstStyle/>
          <a:p>
            <a:pPr algn="l" rtl="0"/>
            <a:endParaRPr lang="he-IL" sz="1200">
              <a:solidFill>
                <a:srgbClr val="336699"/>
              </a:solidFill>
            </a:endParaRPr>
          </a:p>
        </p:txBody>
      </p:sp>
      <p:sp>
        <p:nvSpPr>
          <p:cNvPr id="70661" name="Rectangle 3"/>
          <p:cNvSpPr txBox="1">
            <a:spLocks noGrp="1" noChangeArrowheads="1"/>
          </p:cNvSpPr>
          <p:nvPr/>
        </p:nvSpPr>
        <p:spPr bwMode="auto">
          <a:xfrm>
            <a:off x="0" y="0"/>
            <a:ext cx="3038475" cy="222250"/>
          </a:xfrm>
          <a:prstGeom prst="rect">
            <a:avLst/>
          </a:prstGeom>
          <a:noFill/>
          <a:ln w="9525">
            <a:noFill/>
            <a:miter lim="800000"/>
            <a:headEnd/>
            <a:tailEnd/>
          </a:ln>
        </p:spPr>
        <p:txBody>
          <a:bodyPr/>
          <a:lstStyle/>
          <a:p>
            <a:pPr algn="l" rtl="0"/>
            <a:endParaRPr lang="he-IL" sz="1200"/>
          </a:p>
        </p:txBody>
      </p:sp>
      <p:sp>
        <p:nvSpPr>
          <p:cNvPr id="70662" name="Date Placeholder 5"/>
          <p:cNvSpPr>
            <a:spLocks noGrp="1"/>
          </p:cNvSpPr>
          <p:nvPr>
            <p:ph type="dt" sz="quarter" idx="1"/>
          </p:nvPr>
        </p:nvSpPr>
        <p:spPr>
          <a:noFill/>
        </p:spPr>
        <p:txBody>
          <a:bodyPr/>
          <a:lstStyle/>
          <a:p>
            <a:r>
              <a:rPr lang="he-IL" smtClean="0">
                <a:cs typeface="Arial" charset="0"/>
              </a:rPr>
              <a:t>Course 10263A </a:t>
            </a:r>
            <a:endParaRPr lang="en-US" smtClean="0">
              <a:cs typeface="Arial" charset="0"/>
            </a:endParaRPr>
          </a:p>
        </p:txBody>
      </p:sp>
      <p:sp>
        <p:nvSpPr>
          <p:cNvPr id="7" name="Slide Number Placeholder 6"/>
          <p:cNvSpPr>
            <a:spLocks noGrp="1"/>
          </p:cNvSpPr>
          <p:nvPr>
            <p:ph type="sldNum" sz="quarter" idx="5"/>
          </p:nvPr>
        </p:nvSpPr>
        <p:spPr/>
        <p:txBody>
          <a:bodyPr/>
          <a:lstStyle/>
          <a:p>
            <a:pPr>
              <a:defRPr/>
            </a:pPr>
            <a:fld id="{778DB6FB-0194-4003-9C62-54EB1A7A6CA5}" type="slidenum">
              <a:rPr lang="en-US"/>
              <a:pPr>
                <a:defRPr/>
              </a:pPr>
              <a:t>24</a:t>
            </a:fld>
            <a:endParaRPr lang="en-US" dirty="0"/>
          </a:p>
        </p:txBody>
      </p:sp>
      <p:sp>
        <p:nvSpPr>
          <p:cNvPr id="8" name="Header Placeholder 7"/>
          <p:cNvSpPr>
            <a:spLocks noGrp="1"/>
          </p:cNvSpPr>
          <p:nvPr>
            <p:ph type="hdr" sz="quarter"/>
          </p:nvPr>
        </p:nvSpPr>
        <p:spPr/>
        <p:txBody>
          <a:bodyPr/>
          <a:lstStyle/>
          <a:p>
            <a:pPr>
              <a:defRPr/>
            </a:pPr>
            <a:r>
              <a:rPr lang="en-US"/>
              <a:t>Module 3: Hosting Microsoft® Windows Communication Foundation Services</a:t>
            </a:r>
          </a:p>
        </p:txBody>
      </p:sp>
    </p:spTree>
    <p:extLst>
      <p:ext uri="{BB962C8B-B14F-4D97-AF65-F5344CB8AC3E}">
        <p14:creationId xmlns:p14="http://schemas.microsoft.com/office/powerpoint/2010/main" val="41896803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xfrm>
            <a:off x="314325" y="2184400"/>
            <a:ext cx="6286500" cy="6843713"/>
          </a:xfrm>
          <a:ln/>
        </p:spPr>
        <p:txBody>
          <a:bodyPr/>
          <a:lstStyle/>
          <a:p>
            <a:pPr>
              <a:defRPr/>
            </a:pPr>
            <a:r>
              <a:rPr lang="en-US" dirty="0" smtClean="0">
                <a:latin typeface="Arial" pitchFamily="34" charset="0"/>
              </a:rPr>
              <a:t>The service might be dependent on various settings that are described in the host’s configuration file:</a:t>
            </a:r>
          </a:p>
          <a:p>
            <a:pPr marL="228600" indent="-114300">
              <a:buFont typeface="Arial" pitchFamily="34" charset="0"/>
              <a:buChar char="•"/>
              <a:defRPr/>
            </a:pPr>
            <a:r>
              <a:rPr lang="en-US" dirty="0" smtClean="0">
                <a:latin typeface="Arial" pitchFamily="34" charset="0"/>
              </a:rPr>
              <a:t>Connection strings. Databases accessed by the service.</a:t>
            </a:r>
          </a:p>
          <a:p>
            <a:pPr marL="228600" indent="-114300">
              <a:buFont typeface="Arial" pitchFamily="34" charset="0"/>
              <a:buChar char="•"/>
              <a:defRPr/>
            </a:pPr>
            <a:r>
              <a:rPr lang="en-US" dirty="0" smtClean="0">
                <a:latin typeface="Arial" pitchFamily="34" charset="0"/>
              </a:rPr>
              <a:t>Application settings. A key-value collection from which the application can read configuration information.</a:t>
            </a:r>
          </a:p>
          <a:p>
            <a:pPr marL="228600" indent="-114300">
              <a:buFont typeface="Arial" pitchFamily="34" charset="0"/>
              <a:buChar char="•"/>
              <a:defRPr/>
            </a:pPr>
            <a:r>
              <a:rPr lang="en-US" dirty="0" smtClean="0">
                <a:latin typeface="Arial" pitchFamily="34" charset="0"/>
              </a:rPr>
              <a:t>Other .NET framework configuration—for example, the System.Web membership provider.</a:t>
            </a:r>
          </a:p>
          <a:p>
            <a:pPr marL="228600" indent="-114300">
              <a:buFont typeface="Arial" pitchFamily="34" charset="0"/>
              <a:buChar char="•"/>
              <a:defRPr/>
            </a:pPr>
            <a:r>
              <a:rPr lang="en-US" dirty="0" smtClean="0">
                <a:latin typeface="Arial" pitchFamily="34" charset="0"/>
              </a:rPr>
              <a:t>Custom configuration sections. </a:t>
            </a:r>
          </a:p>
        </p:txBody>
      </p:sp>
      <p:sp>
        <p:nvSpPr>
          <p:cNvPr id="71684" name="Rectangle 2"/>
          <p:cNvSpPr txBox="1">
            <a:spLocks noGrp="1" noChangeArrowheads="1"/>
          </p:cNvSpPr>
          <p:nvPr/>
        </p:nvSpPr>
        <p:spPr bwMode="auto">
          <a:xfrm>
            <a:off x="0" y="238125"/>
            <a:ext cx="3038475" cy="728663"/>
          </a:xfrm>
          <a:prstGeom prst="rect">
            <a:avLst/>
          </a:prstGeom>
          <a:noFill/>
          <a:ln w="9525">
            <a:noFill/>
            <a:miter lim="800000"/>
            <a:headEnd/>
            <a:tailEnd/>
          </a:ln>
        </p:spPr>
        <p:txBody>
          <a:bodyPr tIns="0" bIns="0"/>
          <a:lstStyle/>
          <a:p>
            <a:pPr algn="l" rtl="0"/>
            <a:endParaRPr lang="he-IL" sz="1200">
              <a:solidFill>
                <a:srgbClr val="336699"/>
              </a:solidFill>
            </a:endParaRPr>
          </a:p>
        </p:txBody>
      </p:sp>
      <p:sp>
        <p:nvSpPr>
          <p:cNvPr id="71685" name="Rectangle 3"/>
          <p:cNvSpPr txBox="1">
            <a:spLocks noGrp="1" noChangeArrowheads="1"/>
          </p:cNvSpPr>
          <p:nvPr/>
        </p:nvSpPr>
        <p:spPr bwMode="auto">
          <a:xfrm>
            <a:off x="0" y="0"/>
            <a:ext cx="3038475" cy="222250"/>
          </a:xfrm>
          <a:prstGeom prst="rect">
            <a:avLst/>
          </a:prstGeom>
          <a:noFill/>
          <a:ln w="9525">
            <a:noFill/>
            <a:miter lim="800000"/>
            <a:headEnd/>
            <a:tailEnd/>
          </a:ln>
        </p:spPr>
        <p:txBody>
          <a:bodyPr/>
          <a:lstStyle/>
          <a:p>
            <a:pPr algn="l" rtl="0"/>
            <a:endParaRPr lang="he-IL" sz="1200"/>
          </a:p>
        </p:txBody>
      </p:sp>
      <p:sp>
        <p:nvSpPr>
          <p:cNvPr id="71686" name="Date Placeholder 5"/>
          <p:cNvSpPr>
            <a:spLocks noGrp="1"/>
          </p:cNvSpPr>
          <p:nvPr>
            <p:ph type="dt" sz="quarter" idx="1"/>
          </p:nvPr>
        </p:nvSpPr>
        <p:spPr>
          <a:noFill/>
        </p:spPr>
        <p:txBody>
          <a:bodyPr/>
          <a:lstStyle/>
          <a:p>
            <a:r>
              <a:rPr lang="he-IL" smtClean="0">
                <a:cs typeface="Arial" charset="0"/>
              </a:rPr>
              <a:t>Course 10263A </a:t>
            </a:r>
            <a:endParaRPr lang="en-US" smtClean="0">
              <a:cs typeface="Arial" charset="0"/>
            </a:endParaRPr>
          </a:p>
        </p:txBody>
      </p:sp>
      <p:sp>
        <p:nvSpPr>
          <p:cNvPr id="7" name="Slide Number Placeholder 6"/>
          <p:cNvSpPr>
            <a:spLocks noGrp="1"/>
          </p:cNvSpPr>
          <p:nvPr>
            <p:ph type="sldNum" sz="quarter" idx="5"/>
          </p:nvPr>
        </p:nvSpPr>
        <p:spPr/>
        <p:txBody>
          <a:bodyPr/>
          <a:lstStyle/>
          <a:p>
            <a:pPr>
              <a:defRPr/>
            </a:pPr>
            <a:fld id="{740064AD-7365-4973-9AF3-D45D10E195CB}" type="slidenum">
              <a:rPr lang="en-US"/>
              <a:pPr>
                <a:defRPr/>
              </a:pPr>
              <a:t>25</a:t>
            </a:fld>
            <a:endParaRPr lang="en-US" dirty="0"/>
          </a:p>
        </p:txBody>
      </p:sp>
      <p:sp>
        <p:nvSpPr>
          <p:cNvPr id="8" name="Header Placeholder 7"/>
          <p:cNvSpPr>
            <a:spLocks noGrp="1"/>
          </p:cNvSpPr>
          <p:nvPr>
            <p:ph type="hdr" sz="quarter"/>
          </p:nvPr>
        </p:nvSpPr>
        <p:spPr/>
        <p:txBody>
          <a:bodyPr/>
          <a:lstStyle/>
          <a:p>
            <a:pPr>
              <a:defRPr/>
            </a:pPr>
            <a:r>
              <a:rPr lang="en-US"/>
              <a:t>Module 3: Hosting Microsoft® Windows Communication Foundation Services</a:t>
            </a:r>
          </a:p>
        </p:txBody>
      </p:sp>
    </p:spTree>
    <p:extLst>
      <p:ext uri="{BB962C8B-B14F-4D97-AF65-F5344CB8AC3E}">
        <p14:creationId xmlns:p14="http://schemas.microsoft.com/office/powerpoint/2010/main" val="29898445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anchor="b"/>
          <a:lstStyle/>
          <a:p>
            <a:pPr rtl="0"/>
            <a:endParaRPr lang="he-IL" sz="120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xfrm>
            <a:off x="314325" y="2255838"/>
            <a:ext cx="6286500" cy="6772275"/>
          </a:xfrm>
          <a:noFill/>
          <a:ln/>
        </p:spPr>
        <p:txBody>
          <a:bodyPr/>
          <a:lstStyle/>
          <a:p>
            <a:pPr eaLnBrk="1" hangingPunct="1"/>
            <a:endParaRPr lang="da-DK" smtClean="0"/>
          </a:p>
        </p:txBody>
      </p:sp>
      <p:sp>
        <p:nvSpPr>
          <p:cNvPr id="72709" name="Rectangle 2"/>
          <p:cNvSpPr txBox="1">
            <a:spLocks noGrp="1" noChangeArrowheads="1"/>
          </p:cNvSpPr>
          <p:nvPr/>
        </p:nvSpPr>
        <p:spPr bwMode="auto">
          <a:xfrm>
            <a:off x="0" y="238125"/>
            <a:ext cx="3038475" cy="728663"/>
          </a:xfrm>
          <a:prstGeom prst="rect">
            <a:avLst/>
          </a:prstGeom>
          <a:noFill/>
          <a:ln w="9525">
            <a:noFill/>
            <a:miter lim="800000"/>
            <a:headEnd/>
            <a:tailEnd/>
          </a:ln>
        </p:spPr>
        <p:txBody>
          <a:bodyPr tIns="0" bIns="0"/>
          <a:lstStyle/>
          <a:p>
            <a:pPr algn="l" rtl="0"/>
            <a:endParaRPr lang="he-IL" sz="1200">
              <a:solidFill>
                <a:srgbClr val="336699"/>
              </a:solidFill>
            </a:endParaRPr>
          </a:p>
        </p:txBody>
      </p:sp>
      <p:sp>
        <p:nvSpPr>
          <p:cNvPr id="72710" name="Rectangle 3"/>
          <p:cNvSpPr txBox="1">
            <a:spLocks noGrp="1" noChangeArrowheads="1"/>
          </p:cNvSpPr>
          <p:nvPr/>
        </p:nvSpPr>
        <p:spPr bwMode="auto">
          <a:xfrm>
            <a:off x="0" y="0"/>
            <a:ext cx="3038475" cy="222250"/>
          </a:xfrm>
          <a:prstGeom prst="rect">
            <a:avLst/>
          </a:prstGeom>
          <a:noFill/>
          <a:ln w="9525">
            <a:noFill/>
            <a:miter lim="800000"/>
            <a:headEnd/>
            <a:tailEnd/>
          </a:ln>
        </p:spPr>
        <p:txBody>
          <a:bodyPr/>
          <a:lstStyle/>
          <a:p>
            <a:pPr algn="l" rtl="0"/>
            <a:endParaRPr lang="he-IL" sz="1200"/>
          </a:p>
        </p:txBody>
      </p:sp>
      <p:sp>
        <p:nvSpPr>
          <p:cNvPr id="72711" name="Date Placeholder 6"/>
          <p:cNvSpPr>
            <a:spLocks noGrp="1"/>
          </p:cNvSpPr>
          <p:nvPr>
            <p:ph type="dt" sz="quarter" idx="1"/>
          </p:nvPr>
        </p:nvSpPr>
        <p:spPr>
          <a:noFill/>
        </p:spPr>
        <p:txBody>
          <a:bodyPr/>
          <a:lstStyle/>
          <a:p>
            <a:r>
              <a:rPr lang="he-IL" smtClean="0">
                <a:cs typeface="Arial" charset="0"/>
              </a:rPr>
              <a:t>Course 10263A </a:t>
            </a:r>
            <a:endParaRPr lang="en-US" smtClean="0">
              <a:cs typeface="Arial" charset="0"/>
            </a:endParaRPr>
          </a:p>
        </p:txBody>
      </p:sp>
      <p:sp>
        <p:nvSpPr>
          <p:cNvPr id="8" name="Slide Number Placeholder 7"/>
          <p:cNvSpPr>
            <a:spLocks noGrp="1"/>
          </p:cNvSpPr>
          <p:nvPr>
            <p:ph type="sldNum" sz="quarter" idx="5"/>
          </p:nvPr>
        </p:nvSpPr>
        <p:spPr/>
        <p:txBody>
          <a:bodyPr/>
          <a:lstStyle/>
          <a:p>
            <a:pPr>
              <a:defRPr/>
            </a:pPr>
            <a:fld id="{E0FBF5A4-DE18-4513-AE39-741A36882816}" type="slidenum">
              <a:rPr lang="en-US"/>
              <a:pPr>
                <a:defRPr/>
              </a:pPr>
              <a:t>26</a:t>
            </a:fld>
            <a:endParaRPr lang="en-US" dirty="0"/>
          </a:p>
        </p:txBody>
      </p:sp>
      <p:sp>
        <p:nvSpPr>
          <p:cNvPr id="9" name="Header Placeholder 8"/>
          <p:cNvSpPr>
            <a:spLocks noGrp="1"/>
          </p:cNvSpPr>
          <p:nvPr>
            <p:ph type="hdr" sz="quarter"/>
          </p:nvPr>
        </p:nvSpPr>
        <p:spPr/>
        <p:txBody>
          <a:bodyPr/>
          <a:lstStyle/>
          <a:p>
            <a:pPr>
              <a:defRPr/>
            </a:pPr>
            <a:r>
              <a:rPr lang="en-US"/>
              <a:t>Module 3: Hosting Microsoft® Windows Communication Foundation Services</a:t>
            </a:r>
          </a:p>
        </p:txBody>
      </p:sp>
    </p:spTree>
    <p:extLst>
      <p:ext uri="{BB962C8B-B14F-4D97-AF65-F5344CB8AC3E}">
        <p14:creationId xmlns:p14="http://schemas.microsoft.com/office/powerpoint/2010/main" val="5470415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xfrm>
            <a:off x="314325" y="2184400"/>
            <a:ext cx="6286500" cy="6843713"/>
          </a:xfrm>
          <a:ln/>
        </p:spPr>
        <p:txBody>
          <a:bodyPr/>
          <a:lstStyle/>
          <a:p>
            <a:pPr>
              <a:defRPr/>
            </a:pPr>
            <a:r>
              <a:rPr lang="en-US" dirty="0" smtClean="0">
                <a:latin typeface="Arial" pitchFamily="34" charset="0"/>
              </a:rPr>
              <a:t>Building a reliable and manageable host is not easy. Fortunately, </a:t>
            </a:r>
            <a:r>
              <a:rPr lang="en-US" dirty="0" err="1" smtClean="0">
                <a:latin typeface="Arial" pitchFamily="34" charset="0"/>
              </a:rPr>
              <a:t>AppFabric</a:t>
            </a:r>
            <a:r>
              <a:rPr lang="en-US" dirty="0" smtClean="0">
                <a:latin typeface="Arial" pitchFamily="34" charset="0"/>
              </a:rPr>
              <a:t> makes the process easier. </a:t>
            </a:r>
          </a:p>
          <a:p>
            <a:pPr>
              <a:defRPr/>
            </a:pPr>
            <a:r>
              <a:rPr lang="en-US" dirty="0" smtClean="0">
                <a:latin typeface="Arial" pitchFamily="34" charset="0"/>
              </a:rPr>
              <a:t>Do not build a custom host unless you do not have any other choice. Examples where custom hosting might be considered:</a:t>
            </a:r>
          </a:p>
          <a:p>
            <a:pPr marL="228600" indent="-114300">
              <a:buFont typeface="Arial" pitchFamily="34" charset="0"/>
              <a:buChar char="•"/>
              <a:defRPr/>
            </a:pPr>
            <a:r>
              <a:rPr lang="en-US" dirty="0" smtClean="0">
                <a:latin typeface="Arial" pitchFamily="34" charset="0"/>
              </a:rPr>
              <a:t>A smart client that listens on several ports.</a:t>
            </a:r>
          </a:p>
          <a:p>
            <a:pPr marL="228600" indent="-114300">
              <a:buFont typeface="Arial" pitchFamily="34" charset="0"/>
              <a:buChar char="•"/>
              <a:defRPr/>
            </a:pPr>
            <a:r>
              <a:rPr lang="en-US" dirty="0" smtClean="0">
                <a:latin typeface="Arial" pitchFamily="34" charset="0"/>
              </a:rPr>
              <a:t>Deploying on legacy operating systems that do not support AppFabric or other commercial hosts.</a:t>
            </a:r>
            <a:br>
              <a:rPr lang="en-US" dirty="0" smtClean="0">
                <a:latin typeface="Arial" pitchFamily="34" charset="0"/>
              </a:rPr>
            </a:br>
            <a:endParaRPr lang="en-US" dirty="0" smtClean="0">
              <a:latin typeface="Arial" pitchFamily="34" charset="0"/>
            </a:endParaRPr>
          </a:p>
          <a:p>
            <a:pPr>
              <a:defRPr/>
            </a:pPr>
            <a:r>
              <a:rPr lang="en-US" dirty="0" smtClean="0">
                <a:latin typeface="Arial" pitchFamily="34" charset="0"/>
              </a:rPr>
              <a:t>Ensure that your host provides easy management and error handling. Errors happen! The host must be able to handle error conditions. </a:t>
            </a:r>
          </a:p>
          <a:p>
            <a:pPr>
              <a:defRPr/>
            </a:pPr>
            <a:r>
              <a:rPr lang="en-US" dirty="0" smtClean="0">
                <a:latin typeface="Arial" pitchFamily="34" charset="0"/>
              </a:rPr>
              <a:t>Ensure your host supports a Web farm scenario in case the service might be required to scale up.</a:t>
            </a:r>
          </a:p>
          <a:p>
            <a:pPr>
              <a:defRPr/>
            </a:pPr>
            <a:r>
              <a:rPr lang="en-US" dirty="0" smtClean="0">
                <a:latin typeface="Arial" pitchFamily="34" charset="0"/>
              </a:rPr>
              <a:t>Ensure requests are evenly distributed between the available resources. </a:t>
            </a:r>
          </a:p>
          <a:p>
            <a:pPr>
              <a:defRPr/>
            </a:pPr>
            <a:r>
              <a:rPr lang="en-US" dirty="0" smtClean="0">
                <a:latin typeface="Arial" pitchFamily="34" charset="0"/>
              </a:rPr>
              <a:t>When building a custom host, ensure that the service implementation is separated from the host. This ensures the ability to host the service on different hosting environments.</a:t>
            </a:r>
          </a:p>
          <a:p>
            <a:pPr>
              <a:buFontTx/>
              <a:buChar char="•"/>
              <a:defRPr/>
            </a:pPr>
            <a:endParaRPr lang="en-US" dirty="0" smtClean="0">
              <a:latin typeface="Arial" pitchFamily="34" charset="0"/>
            </a:endParaRPr>
          </a:p>
        </p:txBody>
      </p:sp>
      <p:sp>
        <p:nvSpPr>
          <p:cNvPr id="73732" name="Rectangle 2"/>
          <p:cNvSpPr txBox="1">
            <a:spLocks noGrp="1" noChangeArrowheads="1"/>
          </p:cNvSpPr>
          <p:nvPr/>
        </p:nvSpPr>
        <p:spPr bwMode="auto">
          <a:xfrm>
            <a:off x="0" y="238125"/>
            <a:ext cx="3038475" cy="728663"/>
          </a:xfrm>
          <a:prstGeom prst="rect">
            <a:avLst/>
          </a:prstGeom>
          <a:noFill/>
          <a:ln w="9525">
            <a:noFill/>
            <a:miter lim="800000"/>
            <a:headEnd/>
            <a:tailEnd/>
          </a:ln>
        </p:spPr>
        <p:txBody>
          <a:bodyPr tIns="0" bIns="0"/>
          <a:lstStyle/>
          <a:p>
            <a:pPr algn="l" rtl="0"/>
            <a:endParaRPr lang="he-IL" sz="1200">
              <a:solidFill>
                <a:srgbClr val="336699"/>
              </a:solidFill>
            </a:endParaRPr>
          </a:p>
        </p:txBody>
      </p:sp>
      <p:sp>
        <p:nvSpPr>
          <p:cNvPr id="73733" name="Rectangle 3"/>
          <p:cNvSpPr txBox="1">
            <a:spLocks noGrp="1" noChangeArrowheads="1"/>
          </p:cNvSpPr>
          <p:nvPr/>
        </p:nvSpPr>
        <p:spPr bwMode="auto">
          <a:xfrm>
            <a:off x="0" y="0"/>
            <a:ext cx="3038475" cy="222250"/>
          </a:xfrm>
          <a:prstGeom prst="rect">
            <a:avLst/>
          </a:prstGeom>
          <a:noFill/>
          <a:ln w="9525">
            <a:noFill/>
            <a:miter lim="800000"/>
            <a:headEnd/>
            <a:tailEnd/>
          </a:ln>
        </p:spPr>
        <p:txBody>
          <a:bodyPr/>
          <a:lstStyle/>
          <a:p>
            <a:pPr algn="l" rtl="0"/>
            <a:endParaRPr lang="he-IL" sz="1200"/>
          </a:p>
        </p:txBody>
      </p:sp>
      <p:sp>
        <p:nvSpPr>
          <p:cNvPr id="73734" name="Date Placeholder 5"/>
          <p:cNvSpPr>
            <a:spLocks noGrp="1"/>
          </p:cNvSpPr>
          <p:nvPr>
            <p:ph type="dt" sz="quarter" idx="1"/>
          </p:nvPr>
        </p:nvSpPr>
        <p:spPr>
          <a:noFill/>
        </p:spPr>
        <p:txBody>
          <a:bodyPr/>
          <a:lstStyle/>
          <a:p>
            <a:r>
              <a:rPr lang="he-IL" smtClean="0">
                <a:cs typeface="Arial" charset="0"/>
              </a:rPr>
              <a:t>Course 10263A </a:t>
            </a:r>
            <a:endParaRPr lang="en-US" smtClean="0">
              <a:cs typeface="Arial" charset="0"/>
            </a:endParaRPr>
          </a:p>
        </p:txBody>
      </p:sp>
      <p:sp>
        <p:nvSpPr>
          <p:cNvPr id="7" name="Slide Number Placeholder 6"/>
          <p:cNvSpPr>
            <a:spLocks noGrp="1"/>
          </p:cNvSpPr>
          <p:nvPr>
            <p:ph type="sldNum" sz="quarter" idx="5"/>
          </p:nvPr>
        </p:nvSpPr>
        <p:spPr/>
        <p:txBody>
          <a:bodyPr/>
          <a:lstStyle/>
          <a:p>
            <a:pPr>
              <a:defRPr/>
            </a:pPr>
            <a:fld id="{DE65F737-AE5E-49B7-81F8-A3825DE104EA}" type="slidenum">
              <a:rPr lang="en-US"/>
              <a:pPr>
                <a:defRPr/>
              </a:pPr>
              <a:t>27</a:t>
            </a:fld>
            <a:endParaRPr lang="en-US" dirty="0"/>
          </a:p>
        </p:txBody>
      </p:sp>
      <p:sp>
        <p:nvSpPr>
          <p:cNvPr id="8" name="Header Placeholder 7"/>
          <p:cNvSpPr>
            <a:spLocks noGrp="1"/>
          </p:cNvSpPr>
          <p:nvPr>
            <p:ph type="hdr" sz="quarter"/>
          </p:nvPr>
        </p:nvSpPr>
        <p:spPr/>
        <p:txBody>
          <a:bodyPr/>
          <a:lstStyle/>
          <a:p>
            <a:pPr>
              <a:defRPr/>
            </a:pPr>
            <a:r>
              <a:rPr lang="en-US"/>
              <a:t>Module 3: Hosting Microsoft® Windows Communication Foundation Services</a:t>
            </a:r>
          </a:p>
        </p:txBody>
      </p:sp>
    </p:spTree>
    <p:extLst>
      <p:ext uri="{BB962C8B-B14F-4D97-AF65-F5344CB8AC3E}">
        <p14:creationId xmlns:p14="http://schemas.microsoft.com/office/powerpoint/2010/main" val="1151693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xfrm>
            <a:off x="314325" y="2184400"/>
            <a:ext cx="6286500" cy="6843713"/>
          </a:xfrm>
          <a:ln/>
        </p:spPr>
        <p:txBody>
          <a:bodyPr>
            <a:noAutofit/>
          </a:bodyPr>
          <a:lstStyle/>
          <a:p>
            <a:pPr>
              <a:defRPr/>
            </a:pPr>
            <a:r>
              <a:rPr lang="en-US" dirty="0" smtClean="0">
                <a:latin typeface="Arial" pitchFamily="34" charset="0"/>
                <a:ea typeface="Verdana" pitchFamily="34" charset="0"/>
                <a:cs typeface="Verdana" pitchFamily="34" charset="0"/>
              </a:rPr>
              <a:t>WCF Routing is a new feature in WCF 4, and described in detail later in this course.</a:t>
            </a:r>
          </a:p>
          <a:p>
            <a:pPr>
              <a:defRPr/>
            </a:pPr>
            <a:r>
              <a:rPr lang="en-US" dirty="0" smtClean="0">
                <a:latin typeface="Arial" pitchFamily="34" charset="0"/>
                <a:ea typeface="Verdana" pitchFamily="34" charset="0"/>
                <a:cs typeface="Verdana" pitchFamily="34" charset="0"/>
              </a:rPr>
              <a:t>A router forwards messages to other services by evaluating runtime conditions. This kind of router is a broker to actual business services that might reside in different locations in the organization. Using a router helps decouple clients from the services, and enables intermediate processing before the messages are delivered to the business services.</a:t>
            </a:r>
          </a:p>
          <a:p>
            <a:pPr>
              <a:defRPr/>
            </a:pPr>
            <a:r>
              <a:rPr lang="en-US" dirty="0" smtClean="0">
                <a:latin typeface="Arial" pitchFamily="34" charset="0"/>
                <a:ea typeface="Verdana" pitchFamily="34" charset="0"/>
                <a:cs typeface="Verdana" pitchFamily="34" charset="0"/>
              </a:rPr>
              <a:t>The WCF 4 </a:t>
            </a:r>
            <a:r>
              <a:rPr lang="en-US" b="1" dirty="0" err="1" smtClean="0">
                <a:latin typeface="Arial" pitchFamily="34" charset="0"/>
                <a:ea typeface="Verdana" pitchFamily="34" charset="0"/>
                <a:cs typeface="Verdana" pitchFamily="34" charset="0"/>
              </a:rPr>
              <a:t>RoutingService</a:t>
            </a:r>
            <a:r>
              <a:rPr lang="en-US" dirty="0" smtClean="0">
                <a:latin typeface="Arial" pitchFamily="34" charset="0"/>
                <a:ea typeface="Verdana" pitchFamily="34" charset="0"/>
                <a:cs typeface="Verdana" pitchFamily="34" charset="0"/>
              </a:rPr>
              <a:t> class provides a generic WCF routing implementation. </a:t>
            </a:r>
          </a:p>
          <a:p>
            <a:pPr marL="228600" indent="-114300">
              <a:buFont typeface="Arial" pitchFamily="34" charset="0"/>
              <a:buChar char="•"/>
              <a:defRPr/>
            </a:pPr>
            <a:r>
              <a:rPr lang="en-US" dirty="0" smtClean="0">
                <a:latin typeface="Arial" pitchFamily="34" charset="0"/>
                <a:ea typeface="Verdana" pitchFamily="34" charset="0"/>
                <a:cs typeface="Verdana" pitchFamily="34" charset="0"/>
              </a:rPr>
              <a:t>The </a:t>
            </a:r>
            <a:r>
              <a:rPr lang="en-US" b="1" dirty="0" err="1" smtClean="0">
                <a:latin typeface="Arial" pitchFamily="34" charset="0"/>
                <a:ea typeface="Verdana" pitchFamily="34" charset="0"/>
                <a:cs typeface="Verdana" pitchFamily="34" charset="0"/>
              </a:rPr>
              <a:t>RoutingService</a:t>
            </a:r>
            <a:r>
              <a:rPr lang="en-US" dirty="0" smtClean="0">
                <a:latin typeface="Arial" pitchFamily="34" charset="0"/>
                <a:ea typeface="Verdana" pitchFamily="34" charset="0"/>
                <a:cs typeface="Verdana" pitchFamily="34" charset="0"/>
              </a:rPr>
              <a:t> can handle routing messages over any WCF-supported protocol, using a variety of messaging patterns.</a:t>
            </a:r>
          </a:p>
          <a:p>
            <a:pPr marL="228600" indent="-114300">
              <a:buFont typeface="Arial" pitchFamily="34" charset="0"/>
              <a:buChar char="•"/>
              <a:defRPr/>
            </a:pPr>
            <a:r>
              <a:rPr lang="en-US" dirty="0" smtClean="0">
                <a:latin typeface="Arial" pitchFamily="34" charset="0"/>
                <a:ea typeface="Verdana" pitchFamily="34" charset="0"/>
                <a:cs typeface="Verdana" pitchFamily="34" charset="0"/>
              </a:rPr>
              <a:t>The </a:t>
            </a:r>
            <a:r>
              <a:rPr lang="en-US" b="1" dirty="0" err="1" smtClean="0">
                <a:latin typeface="Arial" pitchFamily="34" charset="0"/>
                <a:ea typeface="Verdana" pitchFamily="34" charset="0"/>
                <a:cs typeface="Verdana" pitchFamily="34" charset="0"/>
              </a:rPr>
              <a:t>RoutingService</a:t>
            </a:r>
            <a:r>
              <a:rPr lang="en-US" dirty="0" smtClean="0">
                <a:latin typeface="Arial" pitchFamily="34" charset="0"/>
                <a:ea typeface="Verdana" pitchFamily="34" charset="0"/>
                <a:cs typeface="Verdana" pitchFamily="34" charset="0"/>
              </a:rPr>
              <a:t> determines which target service to use by evaluating each incoming message against a set of message filters that are defined using a special configuration section.</a:t>
            </a:r>
          </a:p>
          <a:p>
            <a:pPr marL="228600" indent="-114300">
              <a:buFont typeface="Arial" pitchFamily="34" charset="0"/>
              <a:buChar char="•"/>
              <a:defRPr/>
            </a:pPr>
            <a:r>
              <a:rPr lang="en-US" dirty="0" smtClean="0">
                <a:latin typeface="Arial" pitchFamily="34" charset="0"/>
                <a:ea typeface="Verdana" pitchFamily="34" charset="0"/>
                <a:cs typeface="Verdana" pitchFamily="34" charset="0"/>
              </a:rPr>
              <a:t>The </a:t>
            </a:r>
            <a:r>
              <a:rPr lang="en-US" b="1" dirty="0" err="1" smtClean="0">
                <a:latin typeface="Arial" pitchFamily="34" charset="0"/>
                <a:ea typeface="Verdana" pitchFamily="34" charset="0"/>
                <a:cs typeface="Verdana" pitchFamily="34" charset="0"/>
              </a:rPr>
              <a:t>RoutingService</a:t>
            </a:r>
            <a:r>
              <a:rPr lang="en-US" dirty="0" smtClean="0">
                <a:latin typeface="Arial" pitchFamily="34" charset="0"/>
                <a:ea typeface="Verdana" pitchFamily="34" charset="0"/>
                <a:cs typeface="Verdana" pitchFamily="34" charset="0"/>
              </a:rPr>
              <a:t> can be configured at runtime. This allows implementation of advanced messaging patterns like pub-sub.</a:t>
            </a:r>
          </a:p>
          <a:p>
            <a:pPr marL="228600" indent="-114300">
              <a:buFont typeface="Arial" pitchFamily="34" charset="0"/>
              <a:buChar char="•"/>
              <a:defRPr/>
            </a:pPr>
            <a:r>
              <a:rPr lang="en-US" dirty="0" smtClean="0">
                <a:latin typeface="Arial" pitchFamily="34" charset="0"/>
                <a:ea typeface="Verdana" pitchFamily="34" charset="0"/>
                <a:cs typeface="Verdana" pitchFamily="34" charset="0"/>
              </a:rPr>
              <a:t>The </a:t>
            </a:r>
            <a:r>
              <a:rPr lang="en-US" b="1" dirty="0" err="1" smtClean="0">
                <a:latin typeface="Arial" pitchFamily="34" charset="0"/>
                <a:ea typeface="Verdana" pitchFamily="34" charset="0"/>
                <a:cs typeface="Verdana" pitchFamily="34" charset="0"/>
              </a:rPr>
              <a:t>RoutingService</a:t>
            </a:r>
            <a:r>
              <a:rPr lang="en-US" dirty="0" smtClean="0">
                <a:latin typeface="Arial" pitchFamily="34" charset="0"/>
                <a:ea typeface="Verdana" pitchFamily="34" charset="0"/>
                <a:cs typeface="Verdana" pitchFamily="34" charset="0"/>
              </a:rPr>
              <a:t> is hosted like any other WCF service.</a:t>
            </a:r>
          </a:p>
          <a:p>
            <a:pPr marL="228600" indent="-114300">
              <a:buFont typeface="Arial" pitchFamily="34" charset="0"/>
              <a:buChar char="•"/>
              <a:defRPr/>
            </a:pPr>
            <a:r>
              <a:rPr lang="en-US" dirty="0" smtClean="0">
                <a:latin typeface="Arial" pitchFamily="34" charset="0"/>
                <a:ea typeface="Verdana" pitchFamily="34" charset="0"/>
                <a:cs typeface="Verdana" pitchFamily="34" charset="0"/>
              </a:rPr>
              <a:t>The </a:t>
            </a:r>
            <a:r>
              <a:rPr lang="en-US" b="1" dirty="0" err="1" smtClean="0">
                <a:latin typeface="Arial" pitchFamily="34" charset="0"/>
                <a:ea typeface="Verdana" pitchFamily="34" charset="0"/>
                <a:cs typeface="Verdana" pitchFamily="34" charset="0"/>
              </a:rPr>
              <a:t>RoutingService</a:t>
            </a:r>
            <a:r>
              <a:rPr lang="en-US" dirty="0" smtClean="0">
                <a:latin typeface="Arial" pitchFamily="34" charset="0"/>
                <a:ea typeface="Verdana" pitchFamily="34" charset="0"/>
                <a:cs typeface="Verdana" pitchFamily="34" charset="0"/>
              </a:rPr>
              <a:t> can be used to mask service unavailability from their clients. </a:t>
            </a:r>
          </a:p>
          <a:p>
            <a:pPr>
              <a:defRPr/>
            </a:pPr>
            <a:r>
              <a:rPr lang="en-US" dirty="0" smtClean="0">
                <a:latin typeface="Arial" pitchFamily="34" charset="0"/>
                <a:ea typeface="Verdana" pitchFamily="34" charset="0"/>
                <a:cs typeface="Verdana" pitchFamily="34" charset="0"/>
              </a:rPr>
              <a:t>The router will route the message to a fallback service in case the primary service does respond.</a:t>
            </a:r>
          </a:p>
        </p:txBody>
      </p:sp>
      <p:sp>
        <p:nvSpPr>
          <p:cNvPr id="74756" name="Rectangle 2"/>
          <p:cNvSpPr txBox="1">
            <a:spLocks noGrp="1" noChangeArrowheads="1"/>
          </p:cNvSpPr>
          <p:nvPr/>
        </p:nvSpPr>
        <p:spPr bwMode="auto">
          <a:xfrm>
            <a:off x="0" y="238125"/>
            <a:ext cx="3038475" cy="728663"/>
          </a:xfrm>
          <a:prstGeom prst="rect">
            <a:avLst/>
          </a:prstGeom>
          <a:noFill/>
          <a:ln w="9525">
            <a:noFill/>
            <a:miter lim="800000"/>
            <a:headEnd/>
            <a:tailEnd/>
          </a:ln>
        </p:spPr>
        <p:txBody>
          <a:bodyPr tIns="0" bIns="0"/>
          <a:lstStyle/>
          <a:p>
            <a:pPr algn="l" rtl="0"/>
            <a:endParaRPr lang="he-IL" sz="1200">
              <a:solidFill>
                <a:srgbClr val="336699"/>
              </a:solidFill>
            </a:endParaRPr>
          </a:p>
        </p:txBody>
      </p:sp>
      <p:sp>
        <p:nvSpPr>
          <p:cNvPr id="74757" name="Rectangle 3"/>
          <p:cNvSpPr txBox="1">
            <a:spLocks noGrp="1" noChangeArrowheads="1"/>
          </p:cNvSpPr>
          <p:nvPr/>
        </p:nvSpPr>
        <p:spPr bwMode="auto">
          <a:xfrm>
            <a:off x="0" y="0"/>
            <a:ext cx="3038475" cy="222250"/>
          </a:xfrm>
          <a:prstGeom prst="rect">
            <a:avLst/>
          </a:prstGeom>
          <a:noFill/>
          <a:ln w="9525">
            <a:noFill/>
            <a:miter lim="800000"/>
            <a:headEnd/>
            <a:tailEnd/>
          </a:ln>
        </p:spPr>
        <p:txBody>
          <a:bodyPr/>
          <a:lstStyle/>
          <a:p>
            <a:pPr algn="l" rtl="0"/>
            <a:endParaRPr lang="he-IL" sz="1200"/>
          </a:p>
        </p:txBody>
      </p:sp>
      <p:sp>
        <p:nvSpPr>
          <p:cNvPr id="74758" name="Date Placeholder 5"/>
          <p:cNvSpPr>
            <a:spLocks noGrp="1"/>
          </p:cNvSpPr>
          <p:nvPr>
            <p:ph type="dt" sz="quarter" idx="1"/>
          </p:nvPr>
        </p:nvSpPr>
        <p:spPr>
          <a:noFill/>
        </p:spPr>
        <p:txBody>
          <a:bodyPr/>
          <a:lstStyle/>
          <a:p>
            <a:r>
              <a:rPr lang="he-IL" smtClean="0">
                <a:cs typeface="Arial" charset="0"/>
              </a:rPr>
              <a:t>Course 10263A </a:t>
            </a:r>
            <a:endParaRPr lang="en-US" smtClean="0">
              <a:cs typeface="Arial" charset="0"/>
            </a:endParaRPr>
          </a:p>
        </p:txBody>
      </p:sp>
      <p:sp>
        <p:nvSpPr>
          <p:cNvPr id="7" name="Slide Number Placeholder 6"/>
          <p:cNvSpPr>
            <a:spLocks noGrp="1"/>
          </p:cNvSpPr>
          <p:nvPr>
            <p:ph type="sldNum" sz="quarter" idx="5"/>
          </p:nvPr>
        </p:nvSpPr>
        <p:spPr/>
        <p:txBody>
          <a:bodyPr/>
          <a:lstStyle/>
          <a:p>
            <a:pPr>
              <a:defRPr/>
            </a:pPr>
            <a:fld id="{0E23FC9F-F925-40BA-8743-171FE7D8AEEE}" type="slidenum">
              <a:rPr lang="en-US"/>
              <a:pPr>
                <a:defRPr/>
              </a:pPr>
              <a:t>28</a:t>
            </a:fld>
            <a:endParaRPr lang="en-US" dirty="0"/>
          </a:p>
        </p:txBody>
      </p:sp>
      <p:sp>
        <p:nvSpPr>
          <p:cNvPr id="8" name="Header Placeholder 7"/>
          <p:cNvSpPr>
            <a:spLocks noGrp="1"/>
          </p:cNvSpPr>
          <p:nvPr>
            <p:ph type="hdr" sz="quarter"/>
          </p:nvPr>
        </p:nvSpPr>
        <p:spPr/>
        <p:txBody>
          <a:bodyPr/>
          <a:lstStyle/>
          <a:p>
            <a:pPr>
              <a:defRPr/>
            </a:pPr>
            <a:r>
              <a:rPr lang="en-US"/>
              <a:t>Module 3: Hosting Microsoft® Windows Communication Foundation Services</a:t>
            </a:r>
          </a:p>
        </p:txBody>
      </p:sp>
    </p:spTree>
    <p:extLst>
      <p:ext uri="{BB962C8B-B14F-4D97-AF65-F5344CB8AC3E}">
        <p14:creationId xmlns:p14="http://schemas.microsoft.com/office/powerpoint/2010/main" val="37222469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xfrm>
            <a:off x="314325" y="2184400"/>
            <a:ext cx="6286500" cy="6843713"/>
          </a:xfrm>
          <a:noFill/>
          <a:ln/>
        </p:spPr>
        <p:txBody>
          <a:bodyPr/>
          <a:lstStyle/>
          <a:p>
            <a:r>
              <a:rPr lang="en-US" smtClean="0">
                <a:latin typeface="Arial" charset="0"/>
              </a:rPr>
              <a:t>Use routing (described on the last side) to solve unresponsiveness. </a:t>
            </a:r>
          </a:p>
          <a:p>
            <a:r>
              <a:rPr lang="en-US" smtClean="0">
                <a:latin typeface="Arial" charset="0"/>
              </a:rPr>
              <a:t>Create backup services for sensitive services in the system. Make sure that the primary service and the backup service access the same data (for example, synchronized data sources or the same stored data)</a:t>
            </a:r>
          </a:p>
          <a:p>
            <a:r>
              <a:rPr lang="en-US" smtClean="0">
                <a:latin typeface="Arial" charset="0"/>
              </a:rPr>
              <a:t>Sometime a simple restart solves a difficult problem. Some hosts support automatically restarting unresponsive services.</a:t>
            </a:r>
          </a:p>
          <a:p>
            <a:r>
              <a:rPr lang="en-US" smtClean="0">
                <a:latin typeface="Arial" charset="0"/>
              </a:rPr>
              <a:t>Design the service to be as stateless as possible. This helps in service duplication, load balancing, resetting, and using a fallback service.</a:t>
            </a:r>
          </a:p>
          <a:p>
            <a:r>
              <a:rPr lang="en-US" smtClean="0">
                <a:latin typeface="Arial" charset="0"/>
              </a:rPr>
              <a:t>There are many issues that originate from the simple fact that the development and production are fundamentally different. Test your service in both environments.</a:t>
            </a:r>
          </a:p>
        </p:txBody>
      </p:sp>
      <p:sp>
        <p:nvSpPr>
          <p:cNvPr id="76804" name="Rectangle 2"/>
          <p:cNvSpPr txBox="1">
            <a:spLocks noGrp="1" noChangeArrowheads="1"/>
          </p:cNvSpPr>
          <p:nvPr/>
        </p:nvSpPr>
        <p:spPr bwMode="auto">
          <a:xfrm>
            <a:off x="0" y="238125"/>
            <a:ext cx="3038475" cy="728663"/>
          </a:xfrm>
          <a:prstGeom prst="rect">
            <a:avLst/>
          </a:prstGeom>
          <a:noFill/>
          <a:ln w="9525">
            <a:noFill/>
            <a:miter lim="800000"/>
            <a:headEnd/>
            <a:tailEnd/>
          </a:ln>
        </p:spPr>
        <p:txBody>
          <a:bodyPr tIns="0" bIns="0"/>
          <a:lstStyle/>
          <a:p>
            <a:pPr algn="l" rtl="0"/>
            <a:endParaRPr lang="he-IL" sz="1200">
              <a:solidFill>
                <a:srgbClr val="336699"/>
              </a:solidFill>
            </a:endParaRPr>
          </a:p>
        </p:txBody>
      </p:sp>
      <p:sp>
        <p:nvSpPr>
          <p:cNvPr id="76805" name="Rectangle 3"/>
          <p:cNvSpPr txBox="1">
            <a:spLocks noGrp="1" noChangeArrowheads="1"/>
          </p:cNvSpPr>
          <p:nvPr/>
        </p:nvSpPr>
        <p:spPr bwMode="auto">
          <a:xfrm>
            <a:off x="0" y="0"/>
            <a:ext cx="3038475" cy="222250"/>
          </a:xfrm>
          <a:prstGeom prst="rect">
            <a:avLst/>
          </a:prstGeom>
          <a:noFill/>
          <a:ln w="9525">
            <a:noFill/>
            <a:miter lim="800000"/>
            <a:headEnd/>
            <a:tailEnd/>
          </a:ln>
        </p:spPr>
        <p:txBody>
          <a:bodyPr/>
          <a:lstStyle/>
          <a:p>
            <a:pPr algn="l" rtl="0"/>
            <a:endParaRPr lang="he-IL" sz="1200"/>
          </a:p>
        </p:txBody>
      </p:sp>
      <p:sp>
        <p:nvSpPr>
          <p:cNvPr id="76806" name="Date Placeholder 5"/>
          <p:cNvSpPr>
            <a:spLocks noGrp="1"/>
          </p:cNvSpPr>
          <p:nvPr>
            <p:ph type="dt" sz="quarter" idx="1"/>
          </p:nvPr>
        </p:nvSpPr>
        <p:spPr>
          <a:noFill/>
        </p:spPr>
        <p:txBody>
          <a:bodyPr/>
          <a:lstStyle/>
          <a:p>
            <a:r>
              <a:rPr lang="he-IL" smtClean="0">
                <a:cs typeface="Arial" charset="0"/>
              </a:rPr>
              <a:t>Course 10263A </a:t>
            </a:r>
            <a:endParaRPr lang="en-US" smtClean="0">
              <a:cs typeface="Arial" charset="0"/>
            </a:endParaRPr>
          </a:p>
        </p:txBody>
      </p:sp>
      <p:sp>
        <p:nvSpPr>
          <p:cNvPr id="7" name="Slide Number Placeholder 6"/>
          <p:cNvSpPr>
            <a:spLocks noGrp="1"/>
          </p:cNvSpPr>
          <p:nvPr>
            <p:ph type="sldNum" sz="quarter" idx="5"/>
          </p:nvPr>
        </p:nvSpPr>
        <p:spPr/>
        <p:txBody>
          <a:bodyPr/>
          <a:lstStyle/>
          <a:p>
            <a:pPr>
              <a:defRPr/>
            </a:pPr>
            <a:fld id="{B4607C50-F403-4D00-824F-418D8A11CFAF}" type="slidenum">
              <a:rPr lang="en-US"/>
              <a:pPr>
                <a:defRPr/>
              </a:pPr>
              <a:t>29</a:t>
            </a:fld>
            <a:endParaRPr lang="en-US" dirty="0"/>
          </a:p>
        </p:txBody>
      </p:sp>
      <p:sp>
        <p:nvSpPr>
          <p:cNvPr id="8" name="Header Placeholder 7"/>
          <p:cNvSpPr>
            <a:spLocks noGrp="1"/>
          </p:cNvSpPr>
          <p:nvPr>
            <p:ph type="hdr" sz="quarter"/>
          </p:nvPr>
        </p:nvSpPr>
        <p:spPr/>
        <p:txBody>
          <a:bodyPr/>
          <a:lstStyle/>
          <a:p>
            <a:pPr>
              <a:defRPr/>
            </a:pPr>
            <a:r>
              <a:rPr lang="en-US"/>
              <a:t>Module 3: Hosting Microsoft® Windows Communication Foundation Services</a:t>
            </a:r>
          </a:p>
        </p:txBody>
      </p:sp>
    </p:spTree>
    <p:extLst>
      <p:ext uri="{BB962C8B-B14F-4D97-AF65-F5344CB8AC3E}">
        <p14:creationId xmlns:p14="http://schemas.microsoft.com/office/powerpoint/2010/main" val="6068861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anchor="b"/>
          <a:lstStyle/>
          <a:p>
            <a:pPr rtl="0"/>
            <a:endParaRPr lang="he-IL"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xfrm>
            <a:off x="314325" y="2255838"/>
            <a:ext cx="6286500" cy="6772275"/>
          </a:xfrm>
          <a:noFill/>
          <a:ln/>
        </p:spPr>
        <p:txBody>
          <a:bodyPr/>
          <a:lstStyle/>
          <a:p>
            <a:pPr eaLnBrk="1" hangingPunct="1"/>
            <a:endParaRPr lang="da-DK" smtClean="0"/>
          </a:p>
        </p:txBody>
      </p:sp>
      <p:sp>
        <p:nvSpPr>
          <p:cNvPr id="46085" name="Rectangle 2"/>
          <p:cNvSpPr txBox="1">
            <a:spLocks noGrp="1" noChangeArrowheads="1"/>
          </p:cNvSpPr>
          <p:nvPr/>
        </p:nvSpPr>
        <p:spPr bwMode="auto">
          <a:xfrm>
            <a:off x="0" y="238125"/>
            <a:ext cx="3038475" cy="728663"/>
          </a:xfrm>
          <a:prstGeom prst="rect">
            <a:avLst/>
          </a:prstGeom>
          <a:noFill/>
          <a:ln w="9525">
            <a:noFill/>
            <a:miter lim="800000"/>
            <a:headEnd/>
            <a:tailEnd/>
          </a:ln>
        </p:spPr>
        <p:txBody>
          <a:bodyPr tIns="0" bIns="0"/>
          <a:lstStyle/>
          <a:p>
            <a:pPr algn="l" rtl="0"/>
            <a:endParaRPr lang="he-IL" sz="1200">
              <a:solidFill>
                <a:srgbClr val="336699"/>
              </a:solidFill>
            </a:endParaRPr>
          </a:p>
        </p:txBody>
      </p:sp>
      <p:sp>
        <p:nvSpPr>
          <p:cNvPr id="46086" name="Rectangle 3"/>
          <p:cNvSpPr txBox="1">
            <a:spLocks noGrp="1" noChangeArrowheads="1"/>
          </p:cNvSpPr>
          <p:nvPr/>
        </p:nvSpPr>
        <p:spPr bwMode="auto">
          <a:xfrm>
            <a:off x="0" y="0"/>
            <a:ext cx="3038475" cy="222250"/>
          </a:xfrm>
          <a:prstGeom prst="rect">
            <a:avLst/>
          </a:prstGeom>
          <a:noFill/>
          <a:ln w="9525">
            <a:noFill/>
            <a:miter lim="800000"/>
            <a:headEnd/>
            <a:tailEnd/>
          </a:ln>
        </p:spPr>
        <p:txBody>
          <a:bodyPr/>
          <a:lstStyle/>
          <a:p>
            <a:pPr algn="l" rtl="0"/>
            <a:endParaRPr lang="he-IL" sz="1200"/>
          </a:p>
        </p:txBody>
      </p:sp>
      <p:sp>
        <p:nvSpPr>
          <p:cNvPr id="46087" name="Date Placeholder 6"/>
          <p:cNvSpPr>
            <a:spLocks noGrp="1"/>
          </p:cNvSpPr>
          <p:nvPr>
            <p:ph type="dt" sz="quarter" idx="1"/>
          </p:nvPr>
        </p:nvSpPr>
        <p:spPr>
          <a:noFill/>
        </p:spPr>
        <p:txBody>
          <a:bodyPr/>
          <a:lstStyle/>
          <a:p>
            <a:r>
              <a:rPr lang="he-IL" smtClean="0">
                <a:cs typeface="Arial" charset="0"/>
              </a:rPr>
              <a:t>Course 10263A </a:t>
            </a:r>
            <a:endParaRPr lang="en-US" smtClean="0">
              <a:cs typeface="Arial" charset="0"/>
            </a:endParaRPr>
          </a:p>
        </p:txBody>
      </p:sp>
      <p:sp>
        <p:nvSpPr>
          <p:cNvPr id="8" name="Slide Number Placeholder 7"/>
          <p:cNvSpPr>
            <a:spLocks noGrp="1"/>
          </p:cNvSpPr>
          <p:nvPr>
            <p:ph type="sldNum" sz="quarter" idx="5"/>
          </p:nvPr>
        </p:nvSpPr>
        <p:spPr/>
        <p:txBody>
          <a:bodyPr/>
          <a:lstStyle/>
          <a:p>
            <a:pPr>
              <a:defRPr/>
            </a:pPr>
            <a:fld id="{82121596-F876-4BD3-852E-9F6440892923}" type="slidenum">
              <a:rPr lang="en-US"/>
              <a:pPr>
                <a:defRPr/>
              </a:pPr>
              <a:t>3</a:t>
            </a:fld>
            <a:endParaRPr lang="en-US" dirty="0"/>
          </a:p>
        </p:txBody>
      </p:sp>
      <p:sp>
        <p:nvSpPr>
          <p:cNvPr id="9" name="Header Placeholder 8"/>
          <p:cNvSpPr>
            <a:spLocks noGrp="1"/>
          </p:cNvSpPr>
          <p:nvPr>
            <p:ph type="hdr" sz="quarter"/>
          </p:nvPr>
        </p:nvSpPr>
        <p:spPr/>
        <p:txBody>
          <a:bodyPr/>
          <a:lstStyle/>
          <a:p>
            <a:pPr>
              <a:defRPr/>
            </a:pPr>
            <a:r>
              <a:rPr lang="en-US"/>
              <a:t>Module 3: Hosting Microsoft® Windows Communication Foundation Services</a:t>
            </a:r>
          </a:p>
        </p:txBody>
      </p:sp>
    </p:spTree>
    <p:extLst>
      <p:ext uri="{BB962C8B-B14F-4D97-AF65-F5344CB8AC3E}">
        <p14:creationId xmlns:p14="http://schemas.microsoft.com/office/powerpoint/2010/main" val="12401810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xfrm>
            <a:off x="4362450" y="76200"/>
            <a:ext cx="2541588" cy="1906588"/>
          </a:xfrm>
          <a:ln/>
        </p:spPr>
      </p:sp>
      <p:sp>
        <p:nvSpPr>
          <p:cNvPr id="72707" name="Rectangle 855042"/>
          <p:cNvSpPr>
            <a:spLocks noGrp="1" noChangeArrowheads="1"/>
          </p:cNvSpPr>
          <p:nvPr>
            <p:ph type="body" idx="1"/>
          </p:nvPr>
        </p:nvSpPr>
        <p:spPr>
          <a:xfrm>
            <a:off x="390525" y="2060575"/>
            <a:ext cx="6086475" cy="6911975"/>
          </a:xfrm>
          <a:ln/>
        </p:spPr>
        <p:txBody>
          <a:bodyPr/>
          <a:lstStyle/>
          <a:p>
            <a:pPr>
              <a:defRPr/>
            </a:pPr>
            <a:r>
              <a:rPr lang="en-US" b="1" dirty="0"/>
              <a:t>Lab Objectives</a:t>
            </a:r>
            <a:endParaRPr lang="en-US" dirty="0"/>
          </a:p>
          <a:p>
            <a:pPr>
              <a:defRPr/>
            </a:pPr>
            <a:r>
              <a:rPr lang="en-US" dirty="0"/>
              <a:t>After completing this lab, you will be able to:</a:t>
            </a:r>
          </a:p>
          <a:p>
            <a:pPr marL="228600" indent="-228600">
              <a:buFont typeface="Arial" pitchFamily="34" charset="0"/>
              <a:buChar char="•"/>
              <a:defRPr/>
            </a:pPr>
            <a:r>
              <a:rPr lang="en-US" dirty="0"/>
              <a:t>Demonstrate three different kinds of hosting:</a:t>
            </a:r>
          </a:p>
          <a:p>
            <a:pPr marL="571500" lvl="1" indent="-228600">
              <a:buFont typeface="Arial" pitchFamily="34" charset="0"/>
              <a:buChar char="•"/>
              <a:defRPr/>
            </a:pPr>
            <a:r>
              <a:rPr lang="x-none"/>
              <a:t>WAS and AppFabric</a:t>
            </a:r>
            <a:endParaRPr lang="en-US" dirty="0"/>
          </a:p>
          <a:p>
            <a:pPr marL="571500" lvl="1" indent="-228600">
              <a:buFont typeface="Arial" pitchFamily="34" charset="0"/>
              <a:buChar char="•"/>
              <a:defRPr/>
            </a:pPr>
            <a:r>
              <a:rPr lang="x-none"/>
              <a:t>Windows Service</a:t>
            </a:r>
            <a:endParaRPr lang="en-US" dirty="0"/>
          </a:p>
          <a:p>
            <a:pPr marL="571500" lvl="1" indent="-228600">
              <a:buFont typeface="Arial" pitchFamily="34" charset="0"/>
              <a:buChar char="•"/>
              <a:defRPr/>
            </a:pPr>
            <a:r>
              <a:rPr lang="x-none"/>
              <a:t>Other Windows processes</a:t>
            </a:r>
            <a:endParaRPr lang="en-US" dirty="0"/>
          </a:p>
          <a:p>
            <a:pPr marL="228600" indent="-228600">
              <a:buFont typeface="Arial" pitchFamily="34" charset="0"/>
              <a:buChar char="•"/>
              <a:defRPr/>
            </a:pPr>
            <a:r>
              <a:rPr lang="en-US" dirty="0"/>
              <a:t>Explain the pros and cons of each host.</a:t>
            </a:r>
          </a:p>
          <a:p>
            <a:pPr marL="228600" indent="-228600">
              <a:buFont typeface="Arial" pitchFamily="34" charset="0"/>
              <a:buChar char="•"/>
              <a:defRPr/>
            </a:pPr>
            <a:r>
              <a:rPr lang="en-US" dirty="0"/>
              <a:t>Show how to open a notification channel back to the client using either a </a:t>
            </a:r>
            <a:br>
              <a:rPr lang="en-US" dirty="0"/>
            </a:br>
            <a:r>
              <a:rPr lang="en-US" dirty="0"/>
              <a:t>Windows process host, or a duplex channel.</a:t>
            </a:r>
          </a:p>
          <a:p>
            <a:pPr marL="228600" indent="-228600">
              <a:buFont typeface="Arial" pitchFamily="34" charset="0"/>
              <a:buChar char="•"/>
              <a:defRPr/>
            </a:pPr>
            <a:r>
              <a:rPr lang="en-US" dirty="0"/>
              <a:t>Use the </a:t>
            </a:r>
            <a:r>
              <a:rPr lang="en-US" dirty="0" err="1"/>
              <a:t>AppFabric</a:t>
            </a:r>
            <a:r>
              <a:rPr lang="en-US" dirty="0"/>
              <a:t> Dashboard for service management.</a:t>
            </a:r>
          </a:p>
          <a:p>
            <a:pPr marL="228600" indent="-228600">
              <a:buFont typeface="Arial" pitchFamily="34" charset="0"/>
              <a:buChar char="•"/>
              <a:defRPr/>
            </a:pPr>
            <a:r>
              <a:rPr lang="en-US" dirty="0"/>
              <a:t>Show the WCF performance counters.</a:t>
            </a:r>
          </a:p>
          <a:p>
            <a:pPr marL="190500" indent="-190500">
              <a:lnSpc>
                <a:spcPct val="80000"/>
              </a:lnSpc>
              <a:defRPr/>
            </a:pPr>
            <a:endParaRPr lang="en-US" b="1" dirty="0" smtClean="0">
              <a:latin typeface="Arial" pitchFamily="34" charset="0"/>
            </a:endParaRPr>
          </a:p>
          <a:p>
            <a:pPr marL="190500" indent="-190500">
              <a:lnSpc>
                <a:spcPct val="80000"/>
              </a:lnSpc>
              <a:defRPr/>
            </a:pPr>
            <a:r>
              <a:rPr lang="en-US" b="1" dirty="0" smtClean="0">
                <a:latin typeface="Arial" pitchFamily="34" charset="0"/>
              </a:rPr>
              <a:t>Exercise 1: </a:t>
            </a:r>
            <a:r>
              <a:rPr lang="en-US" altLang="ja-JP" b="1" dirty="0" smtClean="0">
                <a:latin typeface="Arial" pitchFamily="34" charset="0"/>
              </a:rPr>
              <a:t>Using Windows Server AppFabric</a:t>
            </a:r>
            <a:endParaRPr lang="en-US" b="1" dirty="0" smtClean="0">
              <a:latin typeface="Arial" pitchFamily="34" charset="0"/>
            </a:endParaRPr>
          </a:p>
          <a:p>
            <a:pPr>
              <a:lnSpc>
                <a:spcPct val="150000"/>
              </a:lnSpc>
              <a:defRPr/>
            </a:pPr>
            <a:r>
              <a:rPr lang="en-US" dirty="0" smtClean="0">
                <a:latin typeface="Arial" pitchFamily="34" charset="0"/>
              </a:rPr>
              <a:t>In this exercise, you will host the </a:t>
            </a:r>
            <a:r>
              <a:rPr lang="en-US" dirty="0">
                <a:latin typeface="Arial" pitchFamily="34" charset="0"/>
              </a:rPr>
              <a:t>Customer </a:t>
            </a:r>
            <a:r>
              <a:rPr lang="en-US" dirty="0" smtClean="0">
                <a:latin typeface="Arial" pitchFamily="34" charset="0"/>
              </a:rPr>
              <a:t>Relationship </a:t>
            </a:r>
            <a:r>
              <a:rPr lang="en-US" dirty="0">
                <a:latin typeface="Arial" pitchFamily="34" charset="0"/>
              </a:rPr>
              <a:t>M</a:t>
            </a:r>
            <a:r>
              <a:rPr lang="en-US" dirty="0" smtClean="0">
                <a:latin typeface="Arial" pitchFamily="34" charset="0"/>
              </a:rPr>
              <a:t>anagement (CRM) service in Windows Server® AppFabric, and open channels using two communication protocols: HTTP and Transmission Control Protocol (TCP). </a:t>
            </a:r>
          </a:p>
          <a:p>
            <a:pPr marL="114300" indent="-114300">
              <a:lnSpc>
                <a:spcPct val="80000"/>
              </a:lnSpc>
              <a:buFontTx/>
              <a:buChar char="•"/>
              <a:defRPr/>
            </a:pPr>
            <a:r>
              <a:rPr lang="en-US" dirty="0" smtClean="0">
                <a:latin typeface="Arial" pitchFamily="34" charset="0"/>
              </a:rPr>
              <a:t>Open the starter solution.</a:t>
            </a:r>
          </a:p>
          <a:p>
            <a:pPr marL="114300" indent="-114300">
              <a:lnSpc>
                <a:spcPct val="80000"/>
              </a:lnSpc>
              <a:buFontTx/>
              <a:buChar char="•"/>
              <a:defRPr/>
            </a:pPr>
            <a:r>
              <a:rPr lang="en-US" dirty="0" smtClean="0"/>
              <a:t>Deploy the </a:t>
            </a:r>
            <a:r>
              <a:rPr lang="en-US" b="1" dirty="0" err="1" smtClean="0"/>
              <a:t>CrmService</a:t>
            </a:r>
            <a:r>
              <a:rPr lang="en-US" dirty="0" smtClean="0"/>
              <a:t> service to IIS (built on WAS) using a deployment package.</a:t>
            </a:r>
          </a:p>
          <a:p>
            <a:pPr marL="114300" indent="-114300">
              <a:lnSpc>
                <a:spcPct val="80000"/>
              </a:lnSpc>
              <a:buFontTx/>
              <a:buChar char="•"/>
              <a:defRPr/>
            </a:pPr>
            <a:r>
              <a:rPr lang="en-US" dirty="0" smtClean="0"/>
              <a:t>Test the </a:t>
            </a:r>
            <a:r>
              <a:rPr lang="en-US" b="1" dirty="0" err="1" smtClean="0"/>
              <a:t>CrmService</a:t>
            </a:r>
            <a:r>
              <a:rPr lang="en-US" dirty="0" smtClean="0"/>
              <a:t> service using the </a:t>
            </a:r>
            <a:r>
              <a:rPr lang="en-US" dirty="0" err="1" smtClean="0"/>
              <a:t>WcfTestClient</a:t>
            </a:r>
            <a:r>
              <a:rPr lang="en-US" dirty="0" smtClean="0"/>
              <a:t> utility.</a:t>
            </a:r>
          </a:p>
          <a:p>
            <a:pPr marL="114300" indent="-114300">
              <a:lnSpc>
                <a:spcPct val="80000"/>
              </a:lnSpc>
              <a:buFontTx/>
              <a:buChar char="•"/>
              <a:defRPr/>
            </a:pPr>
            <a:r>
              <a:rPr lang="en-US" dirty="0" smtClean="0"/>
              <a:t>Add a TCP endpoint.</a:t>
            </a:r>
          </a:p>
          <a:p>
            <a:pPr marL="114300" indent="-114300">
              <a:lnSpc>
                <a:spcPct val="80000"/>
              </a:lnSpc>
              <a:buFontTx/>
              <a:buChar char="•"/>
              <a:defRPr/>
            </a:pPr>
            <a:r>
              <a:rPr lang="en-US" dirty="0" smtClean="0"/>
              <a:t>Test the </a:t>
            </a:r>
            <a:r>
              <a:rPr lang="en-US" b="1" dirty="0" err="1" smtClean="0"/>
              <a:t>CrmService</a:t>
            </a:r>
            <a:r>
              <a:rPr lang="en-US" dirty="0" smtClean="0"/>
              <a:t> service TCP endpoint, using the </a:t>
            </a:r>
            <a:r>
              <a:rPr lang="en-US" dirty="0" err="1" smtClean="0"/>
              <a:t>WcfTestClient</a:t>
            </a:r>
            <a:r>
              <a:rPr lang="en-US" dirty="0" smtClean="0"/>
              <a:t> utility.</a:t>
            </a:r>
            <a:endParaRPr lang="en-US" dirty="0" smtClean="0">
              <a:latin typeface="Arial" pitchFamily="34" charset="0"/>
            </a:endParaRPr>
          </a:p>
          <a:p>
            <a:pPr marL="114300" indent="-114300">
              <a:lnSpc>
                <a:spcPct val="80000"/>
              </a:lnSpc>
              <a:buFontTx/>
              <a:buChar char="•"/>
              <a:defRPr/>
            </a:pPr>
            <a:r>
              <a:rPr lang="en-US" dirty="0" smtClean="0"/>
              <a:t>Verify the service runtime behavior using the </a:t>
            </a:r>
            <a:r>
              <a:rPr lang="en-US" dirty="0" err="1" smtClean="0"/>
              <a:t>AppFabric</a:t>
            </a:r>
            <a:r>
              <a:rPr lang="en-US" dirty="0" smtClean="0"/>
              <a:t> Dashboard.</a:t>
            </a:r>
            <a:endParaRPr lang="en-US" dirty="0" smtClean="0">
              <a:latin typeface="Arial" pitchFamily="34" charset="0"/>
            </a:endParaRPr>
          </a:p>
          <a:p>
            <a:pPr marL="190500" indent="-190500">
              <a:lnSpc>
                <a:spcPct val="80000"/>
              </a:lnSpc>
              <a:defRPr/>
            </a:pPr>
            <a:endParaRPr lang="en-US" b="1" dirty="0" smtClean="0">
              <a:latin typeface="Arial" pitchFamily="34" charset="0"/>
            </a:endParaRPr>
          </a:p>
          <a:p>
            <a:pPr marL="190500" indent="-190500">
              <a:lnSpc>
                <a:spcPct val="80000"/>
              </a:lnSpc>
              <a:defRPr/>
            </a:pPr>
            <a:r>
              <a:rPr lang="en-US" b="1" dirty="0" smtClean="0">
                <a:latin typeface="Arial" pitchFamily="34" charset="0"/>
              </a:rPr>
              <a:t>Exercise 2: </a:t>
            </a:r>
            <a:r>
              <a:rPr lang="en-US" altLang="ja-JP" b="1" dirty="0" smtClean="0">
                <a:latin typeface="Arial" pitchFamily="34" charset="0"/>
              </a:rPr>
              <a:t>Using Windows Services</a:t>
            </a:r>
            <a:endParaRPr lang="en-US" b="1" dirty="0" smtClean="0">
              <a:latin typeface="Arial" pitchFamily="34" charset="0"/>
            </a:endParaRPr>
          </a:p>
          <a:p>
            <a:pPr>
              <a:lnSpc>
                <a:spcPct val="80000"/>
              </a:lnSpc>
              <a:defRPr/>
            </a:pPr>
            <a:r>
              <a:rPr lang="en-US" dirty="0" smtClean="0">
                <a:latin typeface="Arial" pitchFamily="34" charset="0"/>
              </a:rPr>
              <a:t>In this exercise, you will create and install a host running in a Windows Service.</a:t>
            </a:r>
          </a:p>
          <a:p>
            <a:pPr marL="114300" indent="-114300">
              <a:lnSpc>
                <a:spcPct val="80000"/>
              </a:lnSpc>
              <a:buFontTx/>
              <a:buChar char="•"/>
              <a:defRPr/>
            </a:pPr>
            <a:r>
              <a:rPr lang="en-US" dirty="0" smtClean="0"/>
              <a:t>Create a new Windows Service.</a:t>
            </a:r>
          </a:p>
          <a:p>
            <a:pPr marL="114300" indent="-114300">
              <a:lnSpc>
                <a:spcPct val="80000"/>
              </a:lnSpc>
              <a:buFontTx/>
              <a:buChar char="•"/>
              <a:defRPr/>
            </a:pPr>
            <a:r>
              <a:rPr lang="en-US" dirty="0" smtClean="0"/>
              <a:t>Host the new Windows Service</a:t>
            </a:r>
          </a:p>
          <a:p>
            <a:pPr marL="114300" indent="-114300">
              <a:lnSpc>
                <a:spcPct val="80000"/>
              </a:lnSpc>
              <a:buFontTx/>
              <a:buChar char="•"/>
              <a:defRPr/>
            </a:pPr>
            <a:r>
              <a:rPr lang="en-US" dirty="0" smtClean="0"/>
              <a:t>Install the service</a:t>
            </a:r>
          </a:p>
          <a:p>
            <a:pPr marL="114300" indent="-114300">
              <a:lnSpc>
                <a:spcPct val="80000"/>
              </a:lnSpc>
              <a:buFontTx/>
              <a:buChar char="•"/>
              <a:defRPr/>
            </a:pPr>
            <a:r>
              <a:rPr lang="en-US" dirty="0" smtClean="0"/>
              <a:t>Start the new Windows Service</a:t>
            </a:r>
          </a:p>
          <a:p>
            <a:pPr marL="114300" indent="-114300">
              <a:lnSpc>
                <a:spcPct val="80000"/>
              </a:lnSpc>
              <a:buFontTx/>
              <a:buChar char="•"/>
              <a:defRPr/>
            </a:pPr>
            <a:endParaRPr lang="en-US" dirty="0" smtClean="0">
              <a:latin typeface="Arial" pitchFamily="34" charset="0"/>
            </a:endParaRPr>
          </a:p>
        </p:txBody>
      </p:sp>
      <p:sp>
        <p:nvSpPr>
          <p:cNvPr id="77828" name="Rectangle 2"/>
          <p:cNvSpPr txBox="1">
            <a:spLocks noGrp="1" noChangeArrowheads="1"/>
          </p:cNvSpPr>
          <p:nvPr/>
        </p:nvSpPr>
        <p:spPr bwMode="auto">
          <a:xfrm>
            <a:off x="0" y="238125"/>
            <a:ext cx="3038475" cy="347663"/>
          </a:xfrm>
          <a:prstGeom prst="rect">
            <a:avLst/>
          </a:prstGeom>
          <a:noFill/>
          <a:ln w="9525">
            <a:noFill/>
            <a:miter lim="800000"/>
            <a:headEnd/>
            <a:tailEnd/>
          </a:ln>
        </p:spPr>
        <p:txBody>
          <a:bodyPr tIns="0" bIns="0"/>
          <a:lstStyle/>
          <a:p>
            <a:pPr algn="l" rtl="0"/>
            <a:endParaRPr lang="he-IL" sz="1200">
              <a:solidFill>
                <a:srgbClr val="336699"/>
              </a:solidFill>
            </a:endParaRPr>
          </a:p>
        </p:txBody>
      </p:sp>
      <p:sp>
        <p:nvSpPr>
          <p:cNvPr id="77829" name="Rectangle 3"/>
          <p:cNvSpPr txBox="1">
            <a:spLocks noGrp="1" noChangeArrowheads="1"/>
          </p:cNvSpPr>
          <p:nvPr/>
        </p:nvSpPr>
        <p:spPr bwMode="auto">
          <a:xfrm>
            <a:off x="0" y="0"/>
            <a:ext cx="3038475" cy="222250"/>
          </a:xfrm>
          <a:prstGeom prst="rect">
            <a:avLst/>
          </a:prstGeom>
          <a:noFill/>
          <a:ln w="9525">
            <a:noFill/>
            <a:miter lim="800000"/>
            <a:headEnd/>
            <a:tailEnd/>
          </a:ln>
        </p:spPr>
        <p:txBody>
          <a:bodyPr/>
          <a:lstStyle/>
          <a:p>
            <a:pPr algn="l" rtl="0"/>
            <a:endParaRPr lang="he-IL" sz="1200"/>
          </a:p>
        </p:txBody>
      </p:sp>
      <p:sp>
        <p:nvSpPr>
          <p:cNvPr id="77830" name="Date Placeholder 5"/>
          <p:cNvSpPr>
            <a:spLocks noGrp="1"/>
          </p:cNvSpPr>
          <p:nvPr>
            <p:ph type="dt" sz="quarter" idx="1"/>
          </p:nvPr>
        </p:nvSpPr>
        <p:spPr>
          <a:noFill/>
        </p:spPr>
        <p:txBody>
          <a:bodyPr/>
          <a:lstStyle/>
          <a:p>
            <a:r>
              <a:rPr lang="he-IL" smtClean="0">
                <a:cs typeface="Arial" charset="0"/>
              </a:rPr>
              <a:t>Course 10263A </a:t>
            </a:r>
            <a:endParaRPr lang="en-US" smtClean="0">
              <a:cs typeface="Arial" charset="0"/>
            </a:endParaRPr>
          </a:p>
        </p:txBody>
      </p:sp>
      <p:sp>
        <p:nvSpPr>
          <p:cNvPr id="7" name="Slide Number Placeholder 6"/>
          <p:cNvSpPr>
            <a:spLocks noGrp="1"/>
          </p:cNvSpPr>
          <p:nvPr>
            <p:ph type="sldNum" sz="quarter" idx="5"/>
          </p:nvPr>
        </p:nvSpPr>
        <p:spPr/>
        <p:txBody>
          <a:bodyPr/>
          <a:lstStyle/>
          <a:p>
            <a:pPr>
              <a:defRPr/>
            </a:pPr>
            <a:fld id="{90D0C169-00D1-45C0-9AC6-3C4F66413C43}" type="slidenum">
              <a:rPr lang="en-US"/>
              <a:pPr>
                <a:defRPr/>
              </a:pPr>
              <a:t>30</a:t>
            </a:fld>
            <a:endParaRPr lang="en-US" dirty="0"/>
          </a:p>
        </p:txBody>
      </p:sp>
      <p:sp>
        <p:nvSpPr>
          <p:cNvPr id="8" name="Header Placeholder 7"/>
          <p:cNvSpPr>
            <a:spLocks noGrp="1"/>
          </p:cNvSpPr>
          <p:nvPr>
            <p:ph type="hdr" sz="quarter"/>
          </p:nvPr>
        </p:nvSpPr>
        <p:spPr/>
        <p:txBody>
          <a:bodyPr/>
          <a:lstStyle/>
          <a:p>
            <a:pPr>
              <a:defRPr/>
            </a:pPr>
            <a:r>
              <a:rPr lang="en-US"/>
              <a:t>Module 3: Hosting Microsoft® Windows Communication Foundation Services</a:t>
            </a:r>
          </a:p>
        </p:txBody>
      </p:sp>
    </p:spTree>
    <p:extLst>
      <p:ext uri="{BB962C8B-B14F-4D97-AF65-F5344CB8AC3E}">
        <p14:creationId xmlns:p14="http://schemas.microsoft.com/office/powerpoint/2010/main" val="23399205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xfrm>
            <a:off x="314325" y="2252663"/>
            <a:ext cx="6286500" cy="6775450"/>
          </a:xfrm>
          <a:noFill/>
          <a:ln/>
        </p:spPr>
        <p:txBody>
          <a:bodyPr/>
          <a:lstStyle/>
          <a:p>
            <a:r>
              <a:rPr lang="en-US" smtClean="0">
                <a:latin typeface="Arial" charset="0"/>
              </a:rPr>
              <a:t>Explain the lab scenario to students. </a:t>
            </a:r>
          </a:p>
          <a:p>
            <a:r>
              <a:rPr lang="en-US" b="1" smtClean="0">
                <a:latin typeface="Arial" charset="0"/>
              </a:rPr>
              <a:t>Lab Scenario</a:t>
            </a:r>
          </a:p>
          <a:p>
            <a:r>
              <a:rPr lang="en-US" smtClean="0">
                <a:latin typeface="Arial" charset="0"/>
              </a:rPr>
              <a:t>Fabrikam management has come up with another new requirement. After reading about business operations monitoring and regulation, they have requested that you to implement your business services in a way that enables dynamic monitoring, logging, and configuration management.</a:t>
            </a:r>
          </a:p>
          <a:p>
            <a:r>
              <a:rPr lang="en-US" smtClean="0">
                <a:latin typeface="Arial" charset="0"/>
              </a:rPr>
              <a:t>Your current solution for hosting and executing your service logic is a console application that runs your code. Logging and monitoring is limited to observing the console output when you physically connect to the server. Error recovery consists of manually launching the console application from a desktop shortcut. You have been asked to come with a more elaborate approach to replace the current solution. Specifically, you must provide logging and monitoring information to support capacity-planning decisions that are made by the company’s business analysts.</a:t>
            </a:r>
          </a:p>
          <a:p>
            <a:r>
              <a:rPr lang="en-US" smtClean="0">
                <a:latin typeface="Arial" charset="0"/>
              </a:rPr>
              <a:t>As part of your solution, you have been advised to use AppFabric to host the service, because it provides advanced monitoring, error recovery, and other capabilities. You are required to support TCP as well as HTTP communication, but unfortunately, you discover that Windows Server 2003 (which is still deployed on some of your machines) does not support WAS TCP activation of WCF services. Therefore, you resort to using NT services (which do not provide isolation, monitoring, and other functionality for services) on Windows Server 2003 servers, and AppFabric activation on Windows Server 2008 servers. (The Fabrikam IT department is not planning to retire the Windows Server 2003 servers from operation any time soon.)</a:t>
            </a:r>
          </a:p>
          <a:p>
            <a:r>
              <a:rPr lang="en-US" smtClean="0">
                <a:latin typeface="Arial" charset="0"/>
              </a:rPr>
              <a:t>Additionally, the Fabrikam business analysts who worked closely with their client base have brought up another requirement: the client application must be able to receive notifications from the service. To implement this feature, you need to be able to listen on an open port within the client application, but if this is prohibited by the Information Security department, use a duplex channel when communicating with the service.</a:t>
            </a:r>
            <a:br>
              <a:rPr lang="en-US" smtClean="0">
                <a:latin typeface="Arial" charset="0"/>
              </a:rPr>
            </a:br>
            <a:endParaRPr lang="en-US" smtClean="0">
              <a:latin typeface="Arial" charset="0"/>
            </a:endParaRPr>
          </a:p>
        </p:txBody>
      </p:sp>
      <p:sp>
        <p:nvSpPr>
          <p:cNvPr id="79876" name="Rectangle 2"/>
          <p:cNvSpPr txBox="1">
            <a:spLocks noGrp="1" noChangeArrowheads="1"/>
          </p:cNvSpPr>
          <p:nvPr/>
        </p:nvSpPr>
        <p:spPr bwMode="auto">
          <a:xfrm>
            <a:off x="0" y="238125"/>
            <a:ext cx="3038475" cy="347663"/>
          </a:xfrm>
          <a:prstGeom prst="rect">
            <a:avLst/>
          </a:prstGeom>
          <a:noFill/>
          <a:ln w="9525">
            <a:noFill/>
            <a:miter lim="800000"/>
            <a:headEnd/>
            <a:tailEnd/>
          </a:ln>
        </p:spPr>
        <p:txBody>
          <a:bodyPr tIns="0" bIns="0"/>
          <a:lstStyle/>
          <a:p>
            <a:pPr algn="l" rtl="0"/>
            <a:endParaRPr lang="he-IL" sz="1200">
              <a:solidFill>
                <a:srgbClr val="336699"/>
              </a:solidFill>
            </a:endParaRPr>
          </a:p>
        </p:txBody>
      </p:sp>
      <p:sp>
        <p:nvSpPr>
          <p:cNvPr id="79877" name="Rectangle 3"/>
          <p:cNvSpPr txBox="1">
            <a:spLocks noGrp="1" noChangeArrowheads="1"/>
          </p:cNvSpPr>
          <p:nvPr/>
        </p:nvSpPr>
        <p:spPr bwMode="auto">
          <a:xfrm>
            <a:off x="0" y="0"/>
            <a:ext cx="3038475" cy="222250"/>
          </a:xfrm>
          <a:prstGeom prst="rect">
            <a:avLst/>
          </a:prstGeom>
          <a:noFill/>
          <a:ln w="9525">
            <a:noFill/>
            <a:miter lim="800000"/>
            <a:headEnd/>
            <a:tailEnd/>
          </a:ln>
        </p:spPr>
        <p:txBody>
          <a:bodyPr/>
          <a:lstStyle/>
          <a:p>
            <a:pPr algn="l" rtl="0"/>
            <a:endParaRPr lang="he-IL" sz="1200"/>
          </a:p>
        </p:txBody>
      </p:sp>
      <p:sp>
        <p:nvSpPr>
          <p:cNvPr id="79878" name="Date Placeholder 5"/>
          <p:cNvSpPr>
            <a:spLocks noGrp="1"/>
          </p:cNvSpPr>
          <p:nvPr>
            <p:ph type="dt" sz="quarter" idx="1"/>
          </p:nvPr>
        </p:nvSpPr>
        <p:spPr>
          <a:noFill/>
        </p:spPr>
        <p:txBody>
          <a:bodyPr/>
          <a:lstStyle/>
          <a:p>
            <a:r>
              <a:rPr lang="he-IL" smtClean="0">
                <a:cs typeface="Arial" charset="0"/>
              </a:rPr>
              <a:t>Course 10263A </a:t>
            </a:r>
            <a:endParaRPr lang="en-US" smtClean="0">
              <a:cs typeface="Arial" charset="0"/>
            </a:endParaRPr>
          </a:p>
        </p:txBody>
      </p:sp>
      <p:sp>
        <p:nvSpPr>
          <p:cNvPr id="7" name="Slide Number Placeholder 6"/>
          <p:cNvSpPr>
            <a:spLocks noGrp="1"/>
          </p:cNvSpPr>
          <p:nvPr>
            <p:ph type="sldNum" sz="quarter" idx="5"/>
          </p:nvPr>
        </p:nvSpPr>
        <p:spPr/>
        <p:txBody>
          <a:bodyPr/>
          <a:lstStyle/>
          <a:p>
            <a:pPr>
              <a:defRPr/>
            </a:pPr>
            <a:fld id="{6835C840-D3E0-491A-9FF4-25A4507139E9}" type="slidenum">
              <a:rPr lang="en-US"/>
              <a:pPr>
                <a:defRPr/>
              </a:pPr>
              <a:t>31</a:t>
            </a:fld>
            <a:endParaRPr lang="en-US" dirty="0"/>
          </a:p>
        </p:txBody>
      </p:sp>
      <p:sp>
        <p:nvSpPr>
          <p:cNvPr id="8" name="Header Placeholder 7"/>
          <p:cNvSpPr>
            <a:spLocks noGrp="1"/>
          </p:cNvSpPr>
          <p:nvPr>
            <p:ph type="hdr" sz="quarter"/>
          </p:nvPr>
        </p:nvSpPr>
        <p:spPr/>
        <p:txBody>
          <a:bodyPr/>
          <a:lstStyle/>
          <a:p>
            <a:pPr>
              <a:defRPr/>
            </a:pPr>
            <a:r>
              <a:rPr lang="en-US"/>
              <a:t>Module 3: Hosting Microsoft® Windows Communication Foundation Services</a:t>
            </a:r>
          </a:p>
        </p:txBody>
      </p:sp>
    </p:spTree>
    <p:extLst>
      <p:ext uri="{BB962C8B-B14F-4D97-AF65-F5344CB8AC3E}">
        <p14:creationId xmlns:p14="http://schemas.microsoft.com/office/powerpoint/2010/main" val="35552982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xfrm>
            <a:off x="4362450" y="76200"/>
            <a:ext cx="2541588" cy="1906588"/>
          </a:xfrm>
          <a:ln/>
        </p:spPr>
      </p:sp>
      <p:sp>
        <p:nvSpPr>
          <p:cNvPr id="74755" name="Rectangle 855042"/>
          <p:cNvSpPr>
            <a:spLocks noGrp="1" noChangeArrowheads="1"/>
          </p:cNvSpPr>
          <p:nvPr>
            <p:ph type="body" idx="1"/>
          </p:nvPr>
        </p:nvSpPr>
        <p:spPr>
          <a:xfrm>
            <a:off x="325438" y="2236788"/>
            <a:ext cx="6086475" cy="6308725"/>
          </a:xfrm>
          <a:ln/>
        </p:spPr>
        <p:txBody>
          <a:bodyPr/>
          <a:lstStyle/>
          <a:p>
            <a:pPr>
              <a:defRPr/>
            </a:pPr>
            <a:r>
              <a:rPr lang="en-US" altLang="ko-KR" dirty="0" smtClean="0">
                <a:latin typeface="Arial" pitchFamily="34" charset="0"/>
                <a:ea typeface="Gulim" pitchFamily="34" charset="-127"/>
              </a:rPr>
              <a:t>Use the questions on the slide to guide the debriefing after students have completed the lab exercises. Point the students to the appropriate section in the lab if they are not able to answer the questions presented in this section.</a:t>
            </a:r>
          </a:p>
          <a:p>
            <a:pPr>
              <a:defRPr/>
            </a:pPr>
            <a:endParaRPr lang="en-US" altLang="ko-KR" dirty="0" smtClean="0">
              <a:latin typeface="Arial" pitchFamily="34" charset="0"/>
              <a:ea typeface="Gulim" pitchFamily="34" charset="-127"/>
            </a:endParaRPr>
          </a:p>
          <a:p>
            <a:pPr marL="228600" indent="-228600">
              <a:defRPr/>
            </a:pPr>
            <a:r>
              <a:rPr lang="en-US" altLang="ko-KR" dirty="0" smtClean="0">
                <a:latin typeface="Arial" pitchFamily="34" charset="0"/>
                <a:ea typeface="Gulim" pitchFamily="34" charset="-127"/>
              </a:rPr>
              <a:t>1.	What are the three alternatives for hosting WCF services?</a:t>
            </a:r>
          </a:p>
          <a:p>
            <a:pPr marL="457200" indent="-228600">
              <a:buFont typeface="+mj-lt"/>
              <a:buAutoNum type="arabicPeriod"/>
              <a:defRPr/>
            </a:pPr>
            <a:r>
              <a:rPr lang="en-US" altLang="ko-KR" dirty="0" smtClean="0">
                <a:latin typeface="Arial" pitchFamily="34" charset="0"/>
                <a:ea typeface="Gulim" pitchFamily="34" charset="-127"/>
              </a:rPr>
              <a:t>WAS and AppFabric hosting or any other commercial host.</a:t>
            </a:r>
          </a:p>
          <a:p>
            <a:pPr marL="457200" indent="-228600">
              <a:buFont typeface="+mj-lt"/>
              <a:buAutoNum type="arabicPeriod"/>
              <a:defRPr/>
            </a:pPr>
            <a:r>
              <a:rPr lang="en-US" altLang="ko-KR" dirty="0" smtClean="0">
                <a:latin typeface="Arial" pitchFamily="34" charset="0"/>
                <a:ea typeface="Gulim" pitchFamily="34" charset="-127"/>
              </a:rPr>
              <a:t>Create a custom host inside a Windows service.</a:t>
            </a:r>
          </a:p>
          <a:p>
            <a:pPr marL="457200" indent="-228600">
              <a:buFont typeface="+mj-lt"/>
              <a:buAutoNum type="arabicPeriod"/>
              <a:defRPr/>
            </a:pPr>
            <a:r>
              <a:rPr lang="en-US" altLang="ko-KR" dirty="0" smtClean="0">
                <a:latin typeface="Arial" pitchFamily="34" charset="0"/>
                <a:ea typeface="Gulim" pitchFamily="34" charset="-127"/>
              </a:rPr>
              <a:t>Create a custom host inside any type of Windows</a:t>
            </a:r>
            <a:r>
              <a:rPr lang="en-US" dirty="0" smtClean="0">
                <a:latin typeface="Arial" pitchFamily="34" charset="0"/>
              </a:rPr>
              <a:t> </a:t>
            </a:r>
            <a:r>
              <a:rPr lang="en-US" altLang="ko-KR" dirty="0" smtClean="0">
                <a:latin typeface="Arial" pitchFamily="34" charset="0"/>
                <a:ea typeface="Gulim" pitchFamily="34" charset="-127"/>
              </a:rPr>
              <a:t>process (console application, Windows Forms, or WPF).</a:t>
            </a:r>
          </a:p>
          <a:p>
            <a:pPr>
              <a:defRPr/>
            </a:pPr>
            <a:endParaRPr lang="en-US" altLang="ko-KR" dirty="0" smtClean="0">
              <a:latin typeface="Arial" pitchFamily="34" charset="0"/>
              <a:ea typeface="Gulim" pitchFamily="34" charset="-127"/>
            </a:endParaRPr>
          </a:p>
          <a:p>
            <a:pPr marL="228600" indent="-228600">
              <a:defRPr/>
            </a:pPr>
            <a:r>
              <a:rPr lang="en-US" altLang="ko-KR" dirty="0" smtClean="0">
                <a:latin typeface="Arial" pitchFamily="34" charset="0"/>
                <a:ea typeface="Gulim" pitchFamily="34" charset="-127"/>
              </a:rPr>
              <a:t>2.	When would you choose each of the alternatives?</a:t>
            </a:r>
          </a:p>
          <a:p>
            <a:pPr marL="342900" indent="-114300">
              <a:buFont typeface="Arial" pitchFamily="34" charset="0"/>
              <a:buChar char="•"/>
              <a:defRPr/>
            </a:pPr>
            <a:r>
              <a:rPr lang="en-US" altLang="ko-KR" dirty="0" smtClean="0">
                <a:latin typeface="Arial" pitchFamily="34" charset="0"/>
                <a:ea typeface="Gulim" pitchFamily="34" charset="-127"/>
              </a:rPr>
              <a:t>On the server side </a:t>
            </a:r>
            <a:r>
              <a:rPr lang="en-US" altLang="ko-KR" dirty="0" err="1" smtClean="0">
                <a:latin typeface="Arial" pitchFamily="34" charset="0"/>
                <a:ea typeface="Gulim" pitchFamily="34" charset="-127"/>
              </a:rPr>
              <a:t>AppFabric</a:t>
            </a:r>
            <a:r>
              <a:rPr lang="en-US" altLang="ko-KR" dirty="0" smtClean="0">
                <a:latin typeface="Arial" pitchFamily="34" charset="0"/>
                <a:ea typeface="Gulim" pitchFamily="34" charset="-127"/>
              </a:rPr>
              <a:t> or any other commercial host like BizTalk is the preferable option.</a:t>
            </a:r>
          </a:p>
          <a:p>
            <a:pPr marL="342900" indent="-114300">
              <a:buFont typeface="Arial" pitchFamily="34" charset="0"/>
              <a:buChar char="•"/>
              <a:defRPr/>
            </a:pPr>
            <a:r>
              <a:rPr lang="en-US" altLang="ko-KR" dirty="0" smtClean="0">
                <a:latin typeface="Arial" pitchFamily="34" charset="0"/>
                <a:ea typeface="Gulim" pitchFamily="34" charset="-127"/>
              </a:rPr>
              <a:t>In case Windows Server 2008 is not available, there is no alternative but to build a custom host. The best candidate to run the host is a Windows Service.</a:t>
            </a:r>
          </a:p>
          <a:p>
            <a:pPr marL="342900" indent="-114300">
              <a:buFont typeface="Arial" pitchFamily="34" charset="0"/>
              <a:buChar char="•"/>
              <a:defRPr/>
            </a:pPr>
            <a:r>
              <a:rPr lang="en-US" altLang="ko-KR" dirty="0" smtClean="0">
                <a:latin typeface="Arial" pitchFamily="34" charset="0"/>
                <a:ea typeface="Gulim" pitchFamily="34" charset="-127"/>
              </a:rPr>
              <a:t>If the host requires user interaction, you can build a custom host inside any Windows application (a common example is a smart client that needs to listen for notifications).</a:t>
            </a:r>
          </a:p>
          <a:p>
            <a:pPr>
              <a:defRPr/>
            </a:pPr>
            <a:endParaRPr lang="en-US" altLang="ko-KR" dirty="0" smtClean="0">
              <a:latin typeface="Arial" pitchFamily="34" charset="0"/>
              <a:ea typeface="Gulim" pitchFamily="34" charset="-127"/>
            </a:endParaRPr>
          </a:p>
          <a:p>
            <a:pPr marL="228600" indent="-228600">
              <a:defRPr/>
            </a:pPr>
            <a:r>
              <a:rPr lang="en-US" altLang="ko-KR" dirty="0" smtClean="0">
                <a:latin typeface="Arial" pitchFamily="34" charset="0"/>
                <a:ea typeface="Gulim" pitchFamily="34" charset="-127"/>
              </a:rPr>
              <a:t>3.	List the methods to monitor the runtime behavior of the service.</a:t>
            </a:r>
          </a:p>
          <a:p>
            <a:pPr marL="342900" indent="-114300">
              <a:buFont typeface="Arial" pitchFamily="34" charset="0"/>
              <a:buChar char="•"/>
              <a:defRPr/>
            </a:pPr>
            <a:r>
              <a:rPr lang="en-US" altLang="ko-KR" dirty="0" smtClean="0">
                <a:latin typeface="Arial" pitchFamily="34" charset="0"/>
                <a:ea typeface="Gulim" pitchFamily="34" charset="-127"/>
              </a:rPr>
              <a:t>The AppFabric Dashboard</a:t>
            </a:r>
          </a:p>
          <a:p>
            <a:pPr marL="342900" indent="-114300">
              <a:buFont typeface="Arial" pitchFamily="34" charset="0"/>
              <a:buChar char="•"/>
              <a:defRPr/>
            </a:pPr>
            <a:r>
              <a:rPr lang="en-US" altLang="ko-KR" dirty="0" smtClean="0">
                <a:latin typeface="Arial" pitchFamily="34" charset="0"/>
                <a:ea typeface="Gulim" pitchFamily="34" charset="-127"/>
              </a:rPr>
              <a:t>WCF performance counters</a:t>
            </a:r>
          </a:p>
          <a:p>
            <a:pPr marL="342900" indent="-114300">
              <a:buFont typeface="Arial" pitchFamily="34" charset="0"/>
              <a:buChar char="•"/>
              <a:defRPr/>
            </a:pPr>
            <a:r>
              <a:rPr lang="en-US" altLang="ko-KR" dirty="0" smtClean="0">
                <a:latin typeface="Arial" pitchFamily="34" charset="0"/>
                <a:ea typeface="Gulim" pitchFamily="34" charset="-127"/>
              </a:rPr>
              <a:t>Message logging</a:t>
            </a:r>
          </a:p>
          <a:p>
            <a:pPr marL="342900" indent="-114300">
              <a:buFont typeface="Arial" pitchFamily="34" charset="0"/>
              <a:buChar char="•"/>
              <a:defRPr/>
            </a:pPr>
            <a:r>
              <a:rPr lang="en-US" altLang="ko-KR" dirty="0" smtClean="0">
                <a:latin typeface="Arial" pitchFamily="34" charset="0"/>
                <a:ea typeface="Gulim" pitchFamily="34" charset="-127"/>
              </a:rPr>
              <a:t>Tracing</a:t>
            </a:r>
          </a:p>
        </p:txBody>
      </p:sp>
      <p:sp>
        <p:nvSpPr>
          <p:cNvPr id="80900" name="Rectangle 2"/>
          <p:cNvSpPr txBox="1">
            <a:spLocks noGrp="1" noChangeArrowheads="1"/>
          </p:cNvSpPr>
          <p:nvPr/>
        </p:nvSpPr>
        <p:spPr bwMode="auto">
          <a:xfrm>
            <a:off x="0" y="238125"/>
            <a:ext cx="3038475" cy="347663"/>
          </a:xfrm>
          <a:prstGeom prst="rect">
            <a:avLst/>
          </a:prstGeom>
          <a:noFill/>
          <a:ln w="9525">
            <a:noFill/>
            <a:miter lim="800000"/>
            <a:headEnd/>
            <a:tailEnd/>
          </a:ln>
        </p:spPr>
        <p:txBody>
          <a:bodyPr tIns="0" bIns="0"/>
          <a:lstStyle/>
          <a:p>
            <a:pPr algn="l" rtl="0"/>
            <a:endParaRPr lang="he-IL" sz="1200">
              <a:solidFill>
                <a:srgbClr val="336699"/>
              </a:solidFill>
            </a:endParaRPr>
          </a:p>
        </p:txBody>
      </p:sp>
      <p:sp>
        <p:nvSpPr>
          <p:cNvPr id="80901" name="Rectangle 3"/>
          <p:cNvSpPr txBox="1">
            <a:spLocks noGrp="1" noChangeArrowheads="1"/>
          </p:cNvSpPr>
          <p:nvPr/>
        </p:nvSpPr>
        <p:spPr bwMode="auto">
          <a:xfrm>
            <a:off x="0" y="0"/>
            <a:ext cx="3038475" cy="222250"/>
          </a:xfrm>
          <a:prstGeom prst="rect">
            <a:avLst/>
          </a:prstGeom>
          <a:noFill/>
          <a:ln w="9525">
            <a:noFill/>
            <a:miter lim="800000"/>
            <a:headEnd/>
            <a:tailEnd/>
          </a:ln>
        </p:spPr>
        <p:txBody>
          <a:bodyPr/>
          <a:lstStyle/>
          <a:p>
            <a:pPr algn="l" rtl="0"/>
            <a:endParaRPr lang="he-IL" sz="1200"/>
          </a:p>
        </p:txBody>
      </p:sp>
      <p:sp>
        <p:nvSpPr>
          <p:cNvPr id="80902" name="Date Placeholder 5"/>
          <p:cNvSpPr>
            <a:spLocks noGrp="1"/>
          </p:cNvSpPr>
          <p:nvPr>
            <p:ph type="dt" sz="quarter" idx="1"/>
          </p:nvPr>
        </p:nvSpPr>
        <p:spPr>
          <a:noFill/>
        </p:spPr>
        <p:txBody>
          <a:bodyPr/>
          <a:lstStyle/>
          <a:p>
            <a:r>
              <a:rPr lang="he-IL" smtClean="0">
                <a:cs typeface="Arial" charset="0"/>
              </a:rPr>
              <a:t>Course 10263A </a:t>
            </a:r>
            <a:endParaRPr lang="en-US" smtClean="0">
              <a:cs typeface="Arial" charset="0"/>
            </a:endParaRPr>
          </a:p>
        </p:txBody>
      </p:sp>
      <p:sp>
        <p:nvSpPr>
          <p:cNvPr id="7" name="Slide Number Placeholder 6"/>
          <p:cNvSpPr>
            <a:spLocks noGrp="1"/>
          </p:cNvSpPr>
          <p:nvPr>
            <p:ph type="sldNum" sz="quarter" idx="5"/>
          </p:nvPr>
        </p:nvSpPr>
        <p:spPr/>
        <p:txBody>
          <a:bodyPr/>
          <a:lstStyle/>
          <a:p>
            <a:pPr>
              <a:defRPr/>
            </a:pPr>
            <a:fld id="{519FC5B5-220E-426E-BC96-486FBD5B59A1}" type="slidenum">
              <a:rPr lang="en-US"/>
              <a:pPr>
                <a:defRPr/>
              </a:pPr>
              <a:t>32</a:t>
            </a:fld>
            <a:endParaRPr lang="en-US" dirty="0"/>
          </a:p>
        </p:txBody>
      </p:sp>
      <p:sp>
        <p:nvSpPr>
          <p:cNvPr id="8" name="Header Placeholder 7"/>
          <p:cNvSpPr>
            <a:spLocks noGrp="1"/>
          </p:cNvSpPr>
          <p:nvPr>
            <p:ph type="hdr" sz="quarter"/>
          </p:nvPr>
        </p:nvSpPr>
        <p:spPr/>
        <p:txBody>
          <a:bodyPr/>
          <a:lstStyle/>
          <a:p>
            <a:pPr>
              <a:defRPr/>
            </a:pPr>
            <a:r>
              <a:rPr lang="en-US"/>
              <a:t>Module 3: Hosting Microsoft® Windows Communication Foundation Services</a:t>
            </a:r>
          </a:p>
        </p:txBody>
      </p:sp>
    </p:spTree>
    <p:extLst>
      <p:ext uri="{BB962C8B-B14F-4D97-AF65-F5344CB8AC3E}">
        <p14:creationId xmlns:p14="http://schemas.microsoft.com/office/powerpoint/2010/main" val="5502746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anchor="b"/>
          <a:lstStyle/>
          <a:p>
            <a:pPr rtl="0"/>
            <a:fld id="{06F1F36E-ACA5-457C-8EF5-416969F79C5D}" type="slidenum">
              <a:rPr lang="en-US" sz="1200" b="0"/>
              <a:pPr rtl="0"/>
              <a:t>33</a:t>
            </a:fld>
            <a:endParaRPr lang="en-US" sz="1200" b="0"/>
          </a:p>
        </p:txBody>
      </p:sp>
      <p:sp>
        <p:nvSpPr>
          <p:cNvPr id="81923"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xfrm>
            <a:off x="323850" y="1960563"/>
            <a:ext cx="6286500" cy="7102475"/>
          </a:xfrm>
          <a:ln/>
          <a:extLst/>
        </p:spPr>
        <p:txBody>
          <a:bodyPr/>
          <a:lstStyle/>
          <a:p>
            <a:pPr>
              <a:defRPr/>
            </a:pPr>
            <a:r>
              <a:rPr lang="x-none" b="1" smtClean="0">
                <a:latin typeface="Arial" pitchFamily="34" charset="0"/>
              </a:rPr>
              <a:t>Review Questions</a:t>
            </a:r>
            <a:endParaRPr lang="en-US" b="1" dirty="0" smtClean="0">
              <a:latin typeface="Arial" pitchFamily="34" charset="0"/>
            </a:endParaRPr>
          </a:p>
          <a:p>
            <a:pPr marL="228600" indent="-228600">
              <a:buFontTx/>
              <a:buAutoNum type="arabicPeriod"/>
              <a:defRPr/>
            </a:pPr>
            <a:r>
              <a:rPr lang="en-US" dirty="0" smtClean="0">
                <a:latin typeface="Arial" pitchFamily="34" charset="0"/>
              </a:rPr>
              <a:t>What are the responsibilities of a host?</a:t>
            </a:r>
          </a:p>
          <a:p>
            <a:pPr marL="457200" indent="-228600">
              <a:defRPr/>
            </a:pPr>
            <a:r>
              <a:rPr lang="en-US" dirty="0" smtClean="0">
                <a:latin typeface="Arial" pitchFamily="34" charset="0"/>
              </a:rPr>
              <a:t>The main host responsibilities are:</a:t>
            </a:r>
          </a:p>
          <a:p>
            <a:pPr marL="342900" indent="-114300">
              <a:buFont typeface="Arial" pitchFamily="34" charset="0"/>
              <a:buChar char="•"/>
              <a:defRPr/>
            </a:pPr>
            <a:r>
              <a:rPr lang="en-US" dirty="0" smtClean="0">
                <a:latin typeface="Arial" pitchFamily="34" charset="0"/>
              </a:rPr>
              <a:t>Resource management</a:t>
            </a:r>
          </a:p>
          <a:p>
            <a:pPr marL="342900" indent="-114300">
              <a:buFont typeface="Arial" pitchFamily="34" charset="0"/>
              <a:buChar char="•"/>
              <a:defRPr/>
            </a:pPr>
            <a:r>
              <a:rPr lang="en-US" dirty="0" smtClean="0">
                <a:latin typeface="Arial" pitchFamily="34" charset="0"/>
              </a:rPr>
              <a:t>Configuration management</a:t>
            </a:r>
          </a:p>
          <a:p>
            <a:pPr marL="342900" indent="-114300">
              <a:buFont typeface="Arial" pitchFamily="34" charset="0"/>
              <a:buChar char="•"/>
              <a:defRPr/>
            </a:pPr>
            <a:r>
              <a:rPr lang="en-US" dirty="0" smtClean="0">
                <a:latin typeface="Arial" pitchFamily="34" charset="0"/>
              </a:rPr>
              <a:t>Monitoring</a:t>
            </a:r>
          </a:p>
          <a:p>
            <a:pPr marL="342900" indent="-114300">
              <a:buFont typeface="Arial" pitchFamily="34" charset="0"/>
              <a:buChar char="•"/>
              <a:defRPr/>
            </a:pPr>
            <a:r>
              <a:rPr lang="en-US" dirty="0" smtClean="0">
                <a:latin typeface="Arial" pitchFamily="34" charset="0"/>
              </a:rPr>
              <a:t>Error handling</a:t>
            </a:r>
          </a:p>
          <a:p>
            <a:pPr marL="228600" indent="-228600">
              <a:buFontTx/>
              <a:buAutoNum type="arabicPeriod" startAt="2"/>
              <a:defRPr/>
            </a:pPr>
            <a:r>
              <a:rPr lang="en-US" dirty="0" smtClean="0">
                <a:latin typeface="Arial" pitchFamily="34" charset="0"/>
              </a:rPr>
              <a:t>What is the base class for all WCF hosts?</a:t>
            </a:r>
          </a:p>
          <a:p>
            <a:pPr marL="228600">
              <a:defRPr/>
            </a:pPr>
            <a:r>
              <a:rPr lang="en-US" dirty="0" smtClean="0">
                <a:latin typeface="Arial" pitchFamily="34" charset="0"/>
              </a:rPr>
              <a:t>The base class for all WCF hosts is </a:t>
            </a:r>
            <a:r>
              <a:rPr lang="en-US" b="1" dirty="0" smtClean="0">
                <a:latin typeface="Arial" pitchFamily="34" charset="0"/>
              </a:rPr>
              <a:t>System.ServiceModel.ServiceHostBase</a:t>
            </a:r>
            <a:r>
              <a:rPr lang="en-US" dirty="0" smtClean="0">
                <a:latin typeface="Arial" pitchFamily="34" charset="0"/>
              </a:rPr>
              <a:t>.</a:t>
            </a:r>
          </a:p>
          <a:p>
            <a:pPr marL="228600" indent="-228600">
              <a:buFontTx/>
              <a:buAutoNum type="arabicPeriod" startAt="3"/>
              <a:defRPr/>
            </a:pPr>
            <a:r>
              <a:rPr lang="en-US" dirty="0" smtClean="0">
                <a:latin typeface="Arial" pitchFamily="34" charset="0"/>
              </a:rPr>
              <a:t>What are Host Factories?</a:t>
            </a:r>
          </a:p>
          <a:p>
            <a:pPr marL="228600">
              <a:defRPr/>
            </a:pPr>
            <a:r>
              <a:rPr lang="en-US" dirty="0" smtClean="0">
                <a:latin typeface="Arial" pitchFamily="34" charset="0"/>
              </a:rPr>
              <a:t>Host factories are code that is attached to IIS\WAS host, and that is used to configure the host exactly as required, or to provide a whole new custom host derived from the </a:t>
            </a:r>
            <a:r>
              <a:rPr lang="en-US" b="1" dirty="0" smtClean="0">
                <a:latin typeface="Arial" pitchFamily="34" charset="0"/>
              </a:rPr>
              <a:t>ServiceHost</a:t>
            </a:r>
            <a:r>
              <a:rPr lang="en-US" dirty="0" smtClean="0">
                <a:latin typeface="Arial" pitchFamily="34" charset="0"/>
              </a:rPr>
              <a:t> type.</a:t>
            </a:r>
          </a:p>
          <a:p>
            <a:pPr marL="228600" indent="-228600">
              <a:buFontTx/>
              <a:buAutoNum type="arabicPeriod" startAt="4"/>
              <a:defRPr/>
            </a:pPr>
            <a:r>
              <a:rPr lang="en-US" dirty="0" smtClean="0">
                <a:latin typeface="Arial" pitchFamily="34" charset="0"/>
              </a:rPr>
              <a:t>How does the WCF routing mask host failures?</a:t>
            </a:r>
          </a:p>
          <a:p>
            <a:pPr marL="228600">
              <a:defRPr/>
            </a:pPr>
            <a:r>
              <a:rPr lang="en-US" dirty="0" smtClean="0">
                <a:latin typeface="Arial" pitchFamily="34" charset="0"/>
              </a:rPr>
              <a:t>If one host is unresponsive, WCF routing can automatically send the message to a backup host.</a:t>
            </a:r>
          </a:p>
          <a:p>
            <a:pPr>
              <a:defRPr/>
            </a:pPr>
            <a:endParaRPr lang="en-US" b="1" dirty="0" smtClean="0">
              <a:latin typeface="Arial" pitchFamily="34" charset="0"/>
            </a:endParaRPr>
          </a:p>
          <a:p>
            <a:pPr>
              <a:defRPr/>
            </a:pPr>
            <a:r>
              <a:rPr lang="x-none" b="1" smtClean="0">
                <a:latin typeface="Arial" pitchFamily="34" charset="0"/>
              </a:rPr>
              <a:t>Real-World Issues and Scenarios</a:t>
            </a:r>
            <a:endParaRPr lang="en-US" b="1" dirty="0" smtClean="0">
              <a:latin typeface="Arial" pitchFamily="34" charset="0"/>
            </a:endParaRPr>
          </a:p>
          <a:p>
            <a:pPr marL="228600" indent="-228600">
              <a:defRPr/>
            </a:pPr>
            <a:r>
              <a:rPr lang="en-US" dirty="0" smtClean="0">
                <a:latin typeface="Arial" pitchFamily="34" charset="0"/>
              </a:rPr>
              <a:t>1. 	Your WCF service needs to expose an HTTP endpoint and a TCP endpoint. You want to monitor these to obtain information regarding any error that the service has during its lifetime. Which hosting environment should you use?</a:t>
            </a:r>
          </a:p>
          <a:p>
            <a:pPr marL="228600">
              <a:defRPr/>
            </a:pPr>
            <a:r>
              <a:rPr lang="en-US" dirty="0" smtClean="0">
                <a:latin typeface="Arial" pitchFamily="34" charset="0"/>
              </a:rPr>
              <a:t>Host the service using IIS, WAS, and AppFabric. IIS and WAS will allow you to host the WCF service using both HTTP and TCP endpoints (without WAS you can only use HTTP). </a:t>
            </a:r>
            <a:r>
              <a:rPr lang="en-US" dirty="0" err="1" smtClean="0">
                <a:latin typeface="Arial" pitchFamily="34" charset="0"/>
              </a:rPr>
              <a:t>AppFabric</a:t>
            </a:r>
            <a:r>
              <a:rPr lang="en-US" dirty="0" smtClean="0">
                <a:latin typeface="Arial" pitchFamily="34" charset="0"/>
              </a:rPr>
              <a:t> will allow you to monitor your service and collect information about its errors, including which operations caused them. </a:t>
            </a:r>
          </a:p>
          <a:p>
            <a:pPr marL="228600" indent="-228600">
              <a:defRPr/>
            </a:pPr>
            <a:r>
              <a:rPr lang="en-US" dirty="0" smtClean="0">
                <a:latin typeface="Arial" pitchFamily="34" charset="0"/>
              </a:rPr>
              <a:t>2.	You want to deploy your service in several locations to increase its availability to clients, so even if one service shuts down, other services can take its place. How will you do this?</a:t>
            </a:r>
          </a:p>
          <a:p>
            <a:pPr marL="228600">
              <a:defRPr/>
            </a:pPr>
            <a:r>
              <a:rPr lang="en-US" dirty="0" smtClean="0">
                <a:latin typeface="Arial" pitchFamily="34" charset="0"/>
              </a:rPr>
              <a:t>If the servers are in a web farm, make your clients use the address of the farm to access the service; the web farm itself will route the request to an available service. </a:t>
            </a:r>
            <a:r>
              <a:rPr lang="en-US" dirty="0">
                <a:latin typeface="Arial" pitchFamily="34" charset="0"/>
              </a:rPr>
              <a:t>If you do not have a web farm, create a WCF Routing Service that all clients will </a:t>
            </a:r>
            <a:r>
              <a:rPr lang="en-US" dirty="0" smtClean="0">
                <a:latin typeface="Arial" pitchFamily="34" charset="0"/>
              </a:rPr>
              <a:t>use, </a:t>
            </a:r>
            <a:r>
              <a:rPr lang="en-US" dirty="0">
                <a:latin typeface="Arial" pitchFamily="34" charset="0"/>
              </a:rPr>
              <a:t>and set the routing service to direct the calls to one of the available </a:t>
            </a:r>
            <a:r>
              <a:rPr lang="en-US" dirty="0" smtClean="0">
                <a:latin typeface="Arial" pitchFamily="34" charset="0"/>
              </a:rPr>
              <a:t>servers. </a:t>
            </a:r>
            <a:endParaRPr lang="en-US" dirty="0">
              <a:latin typeface="Arial" pitchFamily="34" charset="0"/>
            </a:endParaRPr>
          </a:p>
        </p:txBody>
      </p:sp>
      <p:sp>
        <p:nvSpPr>
          <p:cNvPr id="81925" name="Date Placeholder 6"/>
          <p:cNvSpPr>
            <a:spLocks noGrp="1"/>
          </p:cNvSpPr>
          <p:nvPr>
            <p:ph type="dt" sz="quarter" idx="1"/>
          </p:nvPr>
        </p:nvSpPr>
        <p:spPr>
          <a:noFill/>
        </p:spPr>
        <p:txBody>
          <a:bodyPr/>
          <a:lstStyle/>
          <a:p>
            <a:r>
              <a:rPr lang="he-IL" smtClean="0">
                <a:cs typeface="Arial" charset="0"/>
              </a:rPr>
              <a:t>Course 10263A </a:t>
            </a:r>
            <a:endParaRPr lang="en-US" smtClean="0">
              <a:cs typeface="Arial" charset="0"/>
            </a:endParaRPr>
          </a:p>
        </p:txBody>
      </p:sp>
      <p:sp>
        <p:nvSpPr>
          <p:cNvPr id="9" name="Header Placeholder 8"/>
          <p:cNvSpPr>
            <a:spLocks noGrp="1"/>
          </p:cNvSpPr>
          <p:nvPr>
            <p:ph type="hdr" sz="quarter"/>
          </p:nvPr>
        </p:nvSpPr>
        <p:spPr/>
        <p:txBody>
          <a:bodyPr/>
          <a:lstStyle/>
          <a:p>
            <a:pPr>
              <a:defRPr/>
            </a:pPr>
            <a:r>
              <a:rPr lang="en-US"/>
              <a:t>Module 3: Hosting Microsoft® Windows Communication Foundation Services</a:t>
            </a:r>
          </a:p>
        </p:txBody>
      </p:sp>
    </p:spTree>
    <p:extLst>
      <p:ext uri="{BB962C8B-B14F-4D97-AF65-F5344CB8AC3E}">
        <p14:creationId xmlns:p14="http://schemas.microsoft.com/office/powerpoint/2010/main" val="42128200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xfrm>
            <a:off x="314325" y="2184400"/>
            <a:ext cx="6286500" cy="6843713"/>
          </a:xfrm>
          <a:noFill/>
          <a:ln/>
        </p:spPr>
        <p:txBody>
          <a:bodyPr/>
          <a:lstStyle/>
          <a:p>
            <a:r>
              <a:rPr lang="en-US" smtClean="0">
                <a:latin typeface="Arial" charset="0"/>
              </a:rPr>
              <a:t>A service is a class library—it has no life of its own.</a:t>
            </a:r>
          </a:p>
          <a:p>
            <a:r>
              <a:rPr lang="en-US" smtClean="0">
                <a:latin typeface="Arial" charset="0"/>
              </a:rPr>
              <a:t>A host is a process that materializes the service. </a:t>
            </a:r>
          </a:p>
          <a:p>
            <a:endParaRPr lang="en-US" smtClean="0">
              <a:latin typeface="Arial" charset="0"/>
            </a:endParaRPr>
          </a:p>
          <a:p>
            <a:r>
              <a:rPr lang="en-US" smtClean="0">
                <a:latin typeface="Arial" charset="0"/>
              </a:rPr>
              <a:t>The host is responsible for allocating all the resources required for the service: it opens listening ports, creates an instance of a service when a request arrives, and allocates memory and threads as required.</a:t>
            </a:r>
          </a:p>
          <a:p>
            <a:endParaRPr lang="en-US" smtClean="0">
              <a:latin typeface="Arial" charset="0"/>
            </a:endParaRPr>
          </a:p>
          <a:p>
            <a:r>
              <a:rPr lang="en-US" smtClean="0">
                <a:latin typeface="Arial" charset="0"/>
              </a:rPr>
              <a:t>The host configuration file is where the service configuration should be written.</a:t>
            </a:r>
          </a:p>
          <a:p>
            <a:r>
              <a:rPr lang="en-US" smtClean="0">
                <a:latin typeface="Arial" charset="0"/>
              </a:rPr>
              <a:t>If the host fails, the service fails. There is a one-to-one dependency between the host and the service, thus the quality of the host (reliability, performance) directly affects the quality of the service.</a:t>
            </a:r>
          </a:p>
          <a:p>
            <a:pPr>
              <a:buFontTx/>
              <a:buChar char="•"/>
            </a:pPr>
            <a:endParaRPr lang="en-US" smtClean="0">
              <a:latin typeface="Arial" charset="0"/>
            </a:endParaRPr>
          </a:p>
          <a:p>
            <a:r>
              <a:rPr lang="en-US" b="1" smtClean="0">
                <a:latin typeface="Arial" charset="0"/>
              </a:rPr>
              <a:t>Question:</a:t>
            </a:r>
            <a:r>
              <a:rPr lang="en-US" smtClean="0">
                <a:latin typeface="Arial" charset="0"/>
              </a:rPr>
              <a:t> What is the purpose of the host?</a:t>
            </a:r>
          </a:p>
          <a:p>
            <a:r>
              <a:rPr lang="en-US" b="1" smtClean="0">
                <a:latin typeface="Arial" charset="0"/>
              </a:rPr>
              <a:t>Answer:</a:t>
            </a:r>
            <a:r>
              <a:rPr lang="en-US" smtClean="0">
                <a:latin typeface="Arial" charset="0"/>
              </a:rPr>
              <a:t> The purpose of the host is to materialize the service and bring it to life. It is responsible for managing the service and its resources.</a:t>
            </a:r>
          </a:p>
          <a:p>
            <a:pPr>
              <a:buFontTx/>
              <a:buChar char="•"/>
            </a:pPr>
            <a:endParaRPr lang="en-US" smtClean="0">
              <a:latin typeface="Arial" charset="0"/>
            </a:endParaRPr>
          </a:p>
        </p:txBody>
      </p:sp>
      <p:sp>
        <p:nvSpPr>
          <p:cNvPr id="47108" name="Rectangle 2"/>
          <p:cNvSpPr txBox="1">
            <a:spLocks noGrp="1" noChangeArrowheads="1"/>
          </p:cNvSpPr>
          <p:nvPr/>
        </p:nvSpPr>
        <p:spPr bwMode="auto">
          <a:xfrm>
            <a:off x="0" y="238125"/>
            <a:ext cx="3038475" cy="728663"/>
          </a:xfrm>
          <a:prstGeom prst="rect">
            <a:avLst/>
          </a:prstGeom>
          <a:noFill/>
          <a:ln w="9525">
            <a:noFill/>
            <a:miter lim="800000"/>
            <a:headEnd/>
            <a:tailEnd/>
          </a:ln>
        </p:spPr>
        <p:txBody>
          <a:bodyPr tIns="0" bIns="0"/>
          <a:lstStyle/>
          <a:p>
            <a:pPr algn="l" rtl="0"/>
            <a:endParaRPr lang="he-IL" sz="1200">
              <a:solidFill>
                <a:srgbClr val="336699"/>
              </a:solidFill>
            </a:endParaRPr>
          </a:p>
        </p:txBody>
      </p:sp>
      <p:sp>
        <p:nvSpPr>
          <p:cNvPr id="47109" name="Rectangle 3"/>
          <p:cNvSpPr txBox="1">
            <a:spLocks noGrp="1" noChangeArrowheads="1"/>
          </p:cNvSpPr>
          <p:nvPr/>
        </p:nvSpPr>
        <p:spPr bwMode="auto">
          <a:xfrm>
            <a:off x="0" y="0"/>
            <a:ext cx="3038475" cy="222250"/>
          </a:xfrm>
          <a:prstGeom prst="rect">
            <a:avLst/>
          </a:prstGeom>
          <a:noFill/>
          <a:ln w="9525">
            <a:noFill/>
            <a:miter lim="800000"/>
            <a:headEnd/>
            <a:tailEnd/>
          </a:ln>
        </p:spPr>
        <p:txBody>
          <a:bodyPr/>
          <a:lstStyle/>
          <a:p>
            <a:pPr algn="l" rtl="0"/>
            <a:endParaRPr lang="he-IL" sz="1200"/>
          </a:p>
        </p:txBody>
      </p:sp>
      <p:sp>
        <p:nvSpPr>
          <p:cNvPr id="47110" name="Date Placeholder 5"/>
          <p:cNvSpPr>
            <a:spLocks noGrp="1"/>
          </p:cNvSpPr>
          <p:nvPr>
            <p:ph type="dt" sz="quarter" idx="1"/>
          </p:nvPr>
        </p:nvSpPr>
        <p:spPr>
          <a:noFill/>
        </p:spPr>
        <p:txBody>
          <a:bodyPr/>
          <a:lstStyle/>
          <a:p>
            <a:r>
              <a:rPr lang="he-IL" smtClean="0">
                <a:cs typeface="Arial" charset="0"/>
              </a:rPr>
              <a:t>Course 10263A </a:t>
            </a:r>
            <a:endParaRPr lang="en-US" smtClean="0">
              <a:cs typeface="Arial" charset="0"/>
            </a:endParaRPr>
          </a:p>
        </p:txBody>
      </p:sp>
      <p:sp>
        <p:nvSpPr>
          <p:cNvPr id="7" name="Slide Number Placeholder 6"/>
          <p:cNvSpPr>
            <a:spLocks noGrp="1"/>
          </p:cNvSpPr>
          <p:nvPr>
            <p:ph type="sldNum" sz="quarter" idx="5"/>
          </p:nvPr>
        </p:nvSpPr>
        <p:spPr/>
        <p:txBody>
          <a:bodyPr/>
          <a:lstStyle/>
          <a:p>
            <a:pPr>
              <a:defRPr/>
            </a:pPr>
            <a:fld id="{555F9E60-CDDB-4C7F-BD3C-D342BB6A1A06}" type="slidenum">
              <a:rPr lang="en-US"/>
              <a:pPr>
                <a:defRPr/>
              </a:pPr>
              <a:t>4</a:t>
            </a:fld>
            <a:endParaRPr lang="en-US" dirty="0"/>
          </a:p>
        </p:txBody>
      </p:sp>
      <p:sp>
        <p:nvSpPr>
          <p:cNvPr id="8" name="Header Placeholder 7"/>
          <p:cNvSpPr>
            <a:spLocks noGrp="1"/>
          </p:cNvSpPr>
          <p:nvPr>
            <p:ph type="hdr" sz="quarter"/>
          </p:nvPr>
        </p:nvSpPr>
        <p:spPr/>
        <p:txBody>
          <a:bodyPr/>
          <a:lstStyle/>
          <a:p>
            <a:pPr>
              <a:defRPr/>
            </a:pPr>
            <a:r>
              <a:rPr lang="en-US"/>
              <a:t>Module 3: Hosting Microsoft® Windows Communication Foundation Services</a:t>
            </a:r>
          </a:p>
        </p:txBody>
      </p:sp>
    </p:spTree>
    <p:extLst>
      <p:ext uri="{BB962C8B-B14F-4D97-AF65-F5344CB8AC3E}">
        <p14:creationId xmlns:p14="http://schemas.microsoft.com/office/powerpoint/2010/main" val="18675263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xfrm>
            <a:off x="314325" y="2095500"/>
            <a:ext cx="6286500" cy="6932613"/>
          </a:xfrm>
          <a:ln/>
        </p:spPr>
        <p:txBody>
          <a:bodyPr/>
          <a:lstStyle/>
          <a:p>
            <a:pPr>
              <a:defRPr/>
            </a:pPr>
            <a:r>
              <a:rPr lang="en-US" b="1" dirty="0" smtClean="0">
                <a:latin typeface="Arial" pitchFamily="34" charset="0"/>
              </a:rPr>
              <a:t>Discussion: What are the responsibilities of a host?</a:t>
            </a:r>
          </a:p>
          <a:p>
            <a:pPr>
              <a:defRPr/>
            </a:pPr>
            <a:endParaRPr lang="en-US" dirty="0" smtClean="0">
              <a:latin typeface="Arial" pitchFamily="34" charset="0"/>
            </a:endParaRPr>
          </a:p>
          <a:p>
            <a:pPr>
              <a:defRPr/>
            </a:pPr>
            <a:r>
              <a:rPr lang="en-US" dirty="0" smtClean="0">
                <a:latin typeface="Arial" pitchFamily="34" charset="0"/>
              </a:rPr>
              <a:t>The topics shown here are divided to four groups:</a:t>
            </a:r>
          </a:p>
          <a:p>
            <a:pPr marL="228600" indent="-114300">
              <a:buFont typeface="Arial" pitchFamily="34" charset="0"/>
              <a:buChar char="•"/>
              <a:defRPr/>
            </a:pPr>
            <a:r>
              <a:rPr lang="en-US" dirty="0" smtClean="0">
                <a:latin typeface="Arial" pitchFamily="34" charset="0"/>
              </a:rPr>
              <a:t>Resource management</a:t>
            </a:r>
          </a:p>
          <a:p>
            <a:pPr marL="228600" indent="-114300">
              <a:buFont typeface="Arial" pitchFamily="34" charset="0"/>
              <a:buChar char="•"/>
              <a:defRPr/>
            </a:pPr>
            <a:r>
              <a:rPr lang="en-US" dirty="0" smtClean="0">
                <a:latin typeface="Arial" pitchFamily="34" charset="0"/>
              </a:rPr>
              <a:t>Configuration management </a:t>
            </a:r>
          </a:p>
          <a:p>
            <a:pPr marL="228600" indent="-114300">
              <a:buFont typeface="Arial" pitchFamily="34" charset="0"/>
              <a:buChar char="•"/>
              <a:defRPr/>
            </a:pPr>
            <a:r>
              <a:rPr lang="en-US" dirty="0" smtClean="0">
                <a:latin typeface="Arial" pitchFamily="34" charset="0"/>
              </a:rPr>
              <a:t>Monitoring</a:t>
            </a:r>
          </a:p>
          <a:p>
            <a:pPr marL="228600" indent="-114300">
              <a:buFont typeface="Arial" pitchFamily="34" charset="0"/>
              <a:buChar char="•"/>
              <a:defRPr/>
            </a:pPr>
            <a:r>
              <a:rPr lang="en-US" dirty="0" smtClean="0">
                <a:latin typeface="Arial" pitchFamily="34" charset="0"/>
              </a:rPr>
              <a:t>Error handling</a:t>
            </a:r>
          </a:p>
          <a:p>
            <a:pPr>
              <a:defRPr/>
            </a:pPr>
            <a:endParaRPr lang="en-US" dirty="0" smtClean="0">
              <a:latin typeface="Arial" pitchFamily="34" charset="0"/>
            </a:endParaRPr>
          </a:p>
          <a:p>
            <a:pPr>
              <a:defRPr/>
            </a:pPr>
            <a:r>
              <a:rPr lang="en-US" dirty="0" smtClean="0">
                <a:latin typeface="Arial" pitchFamily="34" charset="0"/>
              </a:rPr>
              <a:t>Resource management provides:</a:t>
            </a:r>
          </a:p>
          <a:p>
            <a:pPr marL="228600" indent="-114300">
              <a:buFont typeface="Arial" pitchFamily="34" charset="0"/>
              <a:buChar char="•"/>
              <a:defRPr/>
            </a:pPr>
            <a:r>
              <a:rPr lang="en-US" dirty="0" smtClean="0">
                <a:latin typeface="Arial" pitchFamily="34" charset="0"/>
              </a:rPr>
              <a:t>Thread Management. Allocates threads as required.</a:t>
            </a:r>
          </a:p>
          <a:p>
            <a:pPr marL="228600" indent="-114300">
              <a:buFont typeface="Arial" pitchFamily="34" charset="0"/>
              <a:buChar char="•"/>
              <a:defRPr/>
            </a:pPr>
            <a:r>
              <a:rPr lang="en-US" dirty="0" smtClean="0">
                <a:latin typeface="Arial" pitchFamily="34" charset="0"/>
              </a:rPr>
              <a:t>Memory Management. Allocates memory as required.</a:t>
            </a:r>
          </a:p>
          <a:p>
            <a:pPr marL="228600" indent="-114300">
              <a:buFont typeface="Arial" pitchFamily="34" charset="0"/>
              <a:buChar char="•"/>
              <a:defRPr/>
            </a:pPr>
            <a:r>
              <a:rPr lang="en-US" dirty="0" smtClean="0">
                <a:latin typeface="Arial" pitchFamily="34" charset="0"/>
              </a:rPr>
              <a:t>Service Isolation. Runs services in an isolated environment—for example, in separate AppDomains —to prevent one service from affecting another.</a:t>
            </a:r>
          </a:p>
          <a:p>
            <a:pPr marL="228600" indent="-114300">
              <a:buFont typeface="Arial" pitchFamily="34" charset="0"/>
              <a:buChar char="•"/>
              <a:defRPr/>
            </a:pPr>
            <a:r>
              <a:rPr lang="en-US" dirty="0" smtClean="0">
                <a:latin typeface="Arial" pitchFamily="34" charset="0"/>
              </a:rPr>
              <a:t>Throttling. Limits the amount of resources that can be allocated to a service.</a:t>
            </a:r>
          </a:p>
          <a:p>
            <a:pPr marL="228600" indent="-114300">
              <a:buFont typeface="Arial" pitchFamily="34" charset="0"/>
              <a:buChar char="•"/>
              <a:defRPr/>
            </a:pPr>
            <a:r>
              <a:rPr lang="en-US" dirty="0" smtClean="0">
                <a:latin typeface="Arial" pitchFamily="34" charset="0"/>
              </a:rPr>
              <a:t>Load Balancing. Spreads the utilization across the available resources.</a:t>
            </a:r>
            <a:br>
              <a:rPr lang="en-US" dirty="0" smtClean="0">
                <a:latin typeface="Arial" pitchFamily="34" charset="0"/>
              </a:rPr>
            </a:br>
            <a:endParaRPr lang="en-US" dirty="0" smtClean="0">
              <a:latin typeface="Arial" pitchFamily="34" charset="0"/>
            </a:endParaRPr>
          </a:p>
          <a:p>
            <a:pPr>
              <a:defRPr/>
            </a:pPr>
            <a:r>
              <a:rPr lang="en-US" dirty="0" smtClean="0">
                <a:latin typeface="Arial" pitchFamily="34" charset="0"/>
              </a:rPr>
              <a:t>Configuration Management provides:</a:t>
            </a:r>
          </a:p>
          <a:p>
            <a:pPr marL="228600" indent="-114300">
              <a:buFont typeface="Arial" pitchFamily="34" charset="0"/>
              <a:buChar char="•"/>
              <a:defRPr/>
            </a:pPr>
            <a:r>
              <a:rPr lang="en-US" dirty="0" smtClean="0">
                <a:latin typeface="Arial" pitchFamily="34" charset="0"/>
              </a:rPr>
              <a:t>Scale-Out Configuration. Provides the ability to add more resources.</a:t>
            </a:r>
          </a:p>
          <a:p>
            <a:pPr marL="228600" indent="-114300">
              <a:buFont typeface="Arial" pitchFamily="34" charset="0"/>
              <a:buChar char="•"/>
              <a:defRPr/>
            </a:pPr>
            <a:r>
              <a:rPr lang="en-US" dirty="0" smtClean="0">
                <a:latin typeface="Arial" pitchFamily="34" charset="0"/>
              </a:rPr>
              <a:t>Multi-Environment Deployment. Supports different deployments in production, staging, and development servers.</a:t>
            </a:r>
          </a:p>
          <a:p>
            <a:pPr marL="228600" indent="-114300">
              <a:buFont typeface="Arial" pitchFamily="34" charset="0"/>
              <a:buChar char="•"/>
              <a:defRPr/>
            </a:pPr>
            <a:r>
              <a:rPr lang="en-US" dirty="0" smtClean="0">
                <a:latin typeface="Arial" pitchFamily="34" charset="0"/>
              </a:rPr>
              <a:t>Configuration Management. Configure infrastructure (for example, file, database). </a:t>
            </a:r>
          </a:p>
          <a:p>
            <a:pPr marL="228600" indent="-114300">
              <a:buFont typeface="Arial" pitchFamily="34" charset="0"/>
              <a:buChar char="•"/>
              <a:defRPr/>
            </a:pPr>
            <a:r>
              <a:rPr lang="en-US" dirty="0" smtClean="0">
                <a:latin typeface="Arial" pitchFamily="34" charset="0"/>
              </a:rPr>
              <a:t>Identity and Impersonation. Configure identity management: authentication, authorization, and impersonation.</a:t>
            </a:r>
            <a:br>
              <a:rPr lang="en-US" dirty="0" smtClean="0">
                <a:latin typeface="Arial" pitchFamily="34" charset="0"/>
              </a:rPr>
            </a:br>
            <a:endParaRPr lang="en-US" dirty="0" smtClean="0">
              <a:latin typeface="Arial" pitchFamily="34" charset="0"/>
            </a:endParaRPr>
          </a:p>
        </p:txBody>
      </p:sp>
      <p:sp>
        <p:nvSpPr>
          <p:cNvPr id="82948" name="Slide Number Placeholder 3"/>
          <p:cNvSpPr>
            <a:spLocks noGrp="1"/>
          </p:cNvSpPr>
          <p:nvPr>
            <p:ph type="sldNum" sz="quarter" idx="5"/>
          </p:nvPr>
        </p:nvSpPr>
        <p:spPr/>
        <p:txBody>
          <a:bodyPr/>
          <a:lstStyle/>
          <a:p>
            <a:pPr>
              <a:defRPr/>
            </a:pPr>
            <a:r>
              <a:rPr lang="en-US" dirty="0"/>
              <a:t>5</a:t>
            </a:r>
          </a:p>
        </p:txBody>
      </p:sp>
      <p:sp>
        <p:nvSpPr>
          <p:cNvPr id="48133" name="Date Placeholder 4"/>
          <p:cNvSpPr>
            <a:spLocks noGrp="1"/>
          </p:cNvSpPr>
          <p:nvPr>
            <p:ph type="dt" sz="quarter" idx="1"/>
          </p:nvPr>
        </p:nvSpPr>
        <p:spPr>
          <a:noFill/>
        </p:spPr>
        <p:txBody>
          <a:bodyPr/>
          <a:lstStyle/>
          <a:p>
            <a:r>
              <a:rPr lang="he-IL" smtClean="0">
                <a:cs typeface="Arial" charset="0"/>
              </a:rPr>
              <a:t>Course 10263A </a:t>
            </a:r>
            <a:endParaRPr lang="en-US" smtClean="0">
              <a:cs typeface="Arial" charset="0"/>
            </a:endParaRPr>
          </a:p>
        </p:txBody>
      </p:sp>
      <p:sp>
        <p:nvSpPr>
          <p:cNvPr id="6" name="Header Placeholder 5"/>
          <p:cNvSpPr>
            <a:spLocks noGrp="1"/>
          </p:cNvSpPr>
          <p:nvPr>
            <p:ph type="hdr" sz="quarter"/>
          </p:nvPr>
        </p:nvSpPr>
        <p:spPr/>
        <p:txBody>
          <a:bodyPr/>
          <a:lstStyle/>
          <a:p>
            <a:pPr>
              <a:defRPr/>
            </a:pPr>
            <a:r>
              <a:rPr lang="en-US"/>
              <a:t>Module 3: Hosting Microsoft® Windows Communication Foundation Services</a:t>
            </a:r>
          </a:p>
        </p:txBody>
      </p:sp>
    </p:spTree>
    <p:extLst>
      <p:ext uri="{BB962C8B-B14F-4D97-AF65-F5344CB8AC3E}">
        <p14:creationId xmlns:p14="http://schemas.microsoft.com/office/powerpoint/2010/main" val="22796129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xfrm>
            <a:off x="314325" y="2184400"/>
            <a:ext cx="6286500" cy="6843713"/>
          </a:xfrm>
          <a:noFill/>
          <a:ln/>
        </p:spPr>
        <p:txBody>
          <a:bodyPr/>
          <a:lstStyle/>
          <a:p>
            <a:r>
              <a:rPr lang="en-US" smtClean="0">
                <a:latin typeface="Arial" charset="0"/>
              </a:rPr>
              <a:t>As was described on the previous slide, building a reliable host is not a simple task. There are many issues to handle.</a:t>
            </a:r>
          </a:p>
          <a:p>
            <a:r>
              <a:rPr lang="en-US" smtClean="0">
                <a:latin typeface="Arial" charset="0"/>
              </a:rPr>
              <a:t>Many customers report that a great deal of time is spent on host development.</a:t>
            </a:r>
          </a:p>
          <a:p>
            <a:r>
              <a:rPr lang="en-US" smtClean="0">
                <a:latin typeface="Arial" charset="0"/>
              </a:rPr>
              <a:t>Before getting into the task of building a host, think carefully. It is not easy, and usually you want to concentrate on your business logic, and not on general purpose infrastructure components.</a:t>
            </a:r>
          </a:p>
          <a:p>
            <a:r>
              <a:rPr lang="en-US" smtClean="0">
                <a:latin typeface="Arial" charset="0"/>
              </a:rPr>
              <a:t>A few years ago, there was usually no alternative but to develop a host. Now there are alternatives.</a:t>
            </a:r>
          </a:p>
          <a:p>
            <a:r>
              <a:rPr lang="en-US" smtClean="0">
                <a:latin typeface="Arial" charset="0"/>
              </a:rPr>
              <a:t>Hosts (like almost any other infrastructure) can be purchased. Microsoft BizTalk® is an example of a commercial infrastructure that can host WCF services.</a:t>
            </a:r>
          </a:p>
          <a:p>
            <a:r>
              <a:rPr lang="en-US" smtClean="0">
                <a:latin typeface="Arial" charset="0"/>
              </a:rPr>
              <a:t>Later in this module we will describe AppFabric, a new host that is based on IIS and WAS.</a:t>
            </a:r>
          </a:p>
        </p:txBody>
      </p:sp>
      <p:sp>
        <p:nvSpPr>
          <p:cNvPr id="50180" name="Rectangle 2"/>
          <p:cNvSpPr txBox="1">
            <a:spLocks noGrp="1" noChangeArrowheads="1"/>
          </p:cNvSpPr>
          <p:nvPr/>
        </p:nvSpPr>
        <p:spPr bwMode="auto">
          <a:xfrm>
            <a:off x="0" y="238125"/>
            <a:ext cx="3038475" cy="728663"/>
          </a:xfrm>
          <a:prstGeom prst="rect">
            <a:avLst/>
          </a:prstGeom>
          <a:noFill/>
          <a:ln w="9525">
            <a:noFill/>
            <a:miter lim="800000"/>
            <a:headEnd/>
            <a:tailEnd/>
          </a:ln>
        </p:spPr>
        <p:txBody>
          <a:bodyPr tIns="0" bIns="0"/>
          <a:lstStyle/>
          <a:p>
            <a:pPr algn="l" rtl="0"/>
            <a:endParaRPr lang="he-IL" sz="1200">
              <a:solidFill>
                <a:srgbClr val="336699"/>
              </a:solidFill>
            </a:endParaRPr>
          </a:p>
        </p:txBody>
      </p:sp>
      <p:sp>
        <p:nvSpPr>
          <p:cNvPr id="50181" name="Rectangle 3"/>
          <p:cNvSpPr txBox="1">
            <a:spLocks noGrp="1" noChangeArrowheads="1"/>
          </p:cNvSpPr>
          <p:nvPr/>
        </p:nvSpPr>
        <p:spPr bwMode="auto">
          <a:xfrm>
            <a:off x="0" y="0"/>
            <a:ext cx="3038475" cy="222250"/>
          </a:xfrm>
          <a:prstGeom prst="rect">
            <a:avLst/>
          </a:prstGeom>
          <a:noFill/>
          <a:ln w="9525">
            <a:noFill/>
            <a:miter lim="800000"/>
            <a:headEnd/>
            <a:tailEnd/>
          </a:ln>
        </p:spPr>
        <p:txBody>
          <a:bodyPr/>
          <a:lstStyle/>
          <a:p>
            <a:pPr algn="l" rtl="0"/>
            <a:endParaRPr lang="he-IL" sz="1200"/>
          </a:p>
        </p:txBody>
      </p:sp>
      <p:sp>
        <p:nvSpPr>
          <p:cNvPr id="50182" name="Date Placeholder 5"/>
          <p:cNvSpPr>
            <a:spLocks noGrp="1"/>
          </p:cNvSpPr>
          <p:nvPr>
            <p:ph type="dt" sz="quarter" idx="1"/>
          </p:nvPr>
        </p:nvSpPr>
        <p:spPr>
          <a:noFill/>
        </p:spPr>
        <p:txBody>
          <a:bodyPr/>
          <a:lstStyle/>
          <a:p>
            <a:r>
              <a:rPr lang="he-IL" smtClean="0">
                <a:cs typeface="Arial" charset="0"/>
              </a:rPr>
              <a:t>Course 10263A </a:t>
            </a:r>
            <a:endParaRPr lang="en-US" smtClean="0">
              <a:cs typeface="Arial" charset="0"/>
            </a:endParaRPr>
          </a:p>
        </p:txBody>
      </p:sp>
      <p:sp>
        <p:nvSpPr>
          <p:cNvPr id="7" name="Slide Number Placeholder 6"/>
          <p:cNvSpPr>
            <a:spLocks noGrp="1"/>
          </p:cNvSpPr>
          <p:nvPr>
            <p:ph type="sldNum" sz="quarter" idx="5"/>
          </p:nvPr>
        </p:nvSpPr>
        <p:spPr/>
        <p:txBody>
          <a:bodyPr/>
          <a:lstStyle/>
          <a:p>
            <a:pPr>
              <a:defRPr/>
            </a:pPr>
            <a:fld id="{7EC070B4-CB16-444E-B5B0-BA01B7CA1E33}" type="slidenum">
              <a:rPr lang="en-US"/>
              <a:pPr>
                <a:defRPr/>
              </a:pPr>
              <a:t>6</a:t>
            </a:fld>
            <a:endParaRPr lang="en-US" dirty="0"/>
          </a:p>
        </p:txBody>
      </p:sp>
      <p:sp>
        <p:nvSpPr>
          <p:cNvPr id="8" name="Header Placeholder 7"/>
          <p:cNvSpPr>
            <a:spLocks noGrp="1"/>
          </p:cNvSpPr>
          <p:nvPr>
            <p:ph type="hdr" sz="quarter"/>
          </p:nvPr>
        </p:nvSpPr>
        <p:spPr/>
        <p:txBody>
          <a:bodyPr/>
          <a:lstStyle/>
          <a:p>
            <a:pPr>
              <a:defRPr/>
            </a:pPr>
            <a:r>
              <a:rPr lang="en-US"/>
              <a:t>Module 3: Hosting Microsoft® Windows Communication Foundation Services</a:t>
            </a:r>
          </a:p>
        </p:txBody>
      </p:sp>
    </p:spTree>
    <p:extLst>
      <p:ext uri="{BB962C8B-B14F-4D97-AF65-F5344CB8AC3E}">
        <p14:creationId xmlns:p14="http://schemas.microsoft.com/office/powerpoint/2010/main" val="11340034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anchor="b"/>
          <a:lstStyle/>
          <a:p>
            <a:pPr rtl="0"/>
            <a:endParaRPr lang="he-IL" sz="120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xfrm>
            <a:off x="314325" y="2255838"/>
            <a:ext cx="6286500" cy="6772275"/>
          </a:xfrm>
          <a:noFill/>
          <a:ln/>
        </p:spPr>
        <p:txBody>
          <a:bodyPr/>
          <a:lstStyle/>
          <a:p>
            <a:pPr eaLnBrk="1" hangingPunct="1"/>
            <a:endParaRPr lang="da-DK" smtClean="0"/>
          </a:p>
        </p:txBody>
      </p:sp>
      <p:sp>
        <p:nvSpPr>
          <p:cNvPr id="51205" name="Rectangle 2"/>
          <p:cNvSpPr txBox="1">
            <a:spLocks noGrp="1" noChangeArrowheads="1"/>
          </p:cNvSpPr>
          <p:nvPr/>
        </p:nvSpPr>
        <p:spPr bwMode="auto">
          <a:xfrm>
            <a:off x="0" y="238125"/>
            <a:ext cx="3038475" cy="728663"/>
          </a:xfrm>
          <a:prstGeom prst="rect">
            <a:avLst/>
          </a:prstGeom>
          <a:noFill/>
          <a:ln w="9525">
            <a:noFill/>
            <a:miter lim="800000"/>
            <a:headEnd/>
            <a:tailEnd/>
          </a:ln>
        </p:spPr>
        <p:txBody>
          <a:bodyPr tIns="0" bIns="0"/>
          <a:lstStyle/>
          <a:p>
            <a:pPr algn="l" rtl="0"/>
            <a:endParaRPr lang="he-IL" sz="1200">
              <a:solidFill>
                <a:srgbClr val="336699"/>
              </a:solidFill>
            </a:endParaRPr>
          </a:p>
        </p:txBody>
      </p:sp>
      <p:sp>
        <p:nvSpPr>
          <p:cNvPr id="51206" name="Rectangle 3"/>
          <p:cNvSpPr txBox="1">
            <a:spLocks noGrp="1" noChangeArrowheads="1"/>
          </p:cNvSpPr>
          <p:nvPr/>
        </p:nvSpPr>
        <p:spPr bwMode="auto">
          <a:xfrm>
            <a:off x="0" y="0"/>
            <a:ext cx="3038475" cy="222250"/>
          </a:xfrm>
          <a:prstGeom prst="rect">
            <a:avLst/>
          </a:prstGeom>
          <a:noFill/>
          <a:ln w="9525">
            <a:noFill/>
            <a:miter lim="800000"/>
            <a:headEnd/>
            <a:tailEnd/>
          </a:ln>
        </p:spPr>
        <p:txBody>
          <a:bodyPr/>
          <a:lstStyle/>
          <a:p>
            <a:pPr algn="l" rtl="0"/>
            <a:endParaRPr lang="he-IL" sz="1200"/>
          </a:p>
        </p:txBody>
      </p:sp>
      <p:sp>
        <p:nvSpPr>
          <p:cNvPr id="51207" name="Date Placeholder 6"/>
          <p:cNvSpPr>
            <a:spLocks noGrp="1"/>
          </p:cNvSpPr>
          <p:nvPr>
            <p:ph type="dt" sz="quarter" idx="1"/>
          </p:nvPr>
        </p:nvSpPr>
        <p:spPr>
          <a:noFill/>
        </p:spPr>
        <p:txBody>
          <a:bodyPr/>
          <a:lstStyle/>
          <a:p>
            <a:r>
              <a:rPr lang="he-IL" smtClean="0">
                <a:cs typeface="Arial" charset="0"/>
              </a:rPr>
              <a:t>Course 10263A </a:t>
            </a:r>
            <a:endParaRPr lang="en-US" smtClean="0">
              <a:cs typeface="Arial" charset="0"/>
            </a:endParaRPr>
          </a:p>
        </p:txBody>
      </p:sp>
      <p:sp>
        <p:nvSpPr>
          <p:cNvPr id="8" name="Slide Number Placeholder 7"/>
          <p:cNvSpPr>
            <a:spLocks noGrp="1"/>
          </p:cNvSpPr>
          <p:nvPr>
            <p:ph type="sldNum" sz="quarter" idx="5"/>
          </p:nvPr>
        </p:nvSpPr>
        <p:spPr/>
        <p:txBody>
          <a:bodyPr/>
          <a:lstStyle/>
          <a:p>
            <a:pPr>
              <a:defRPr/>
            </a:pPr>
            <a:fld id="{D057AC7F-DD1C-4708-8835-FDA8EE2BA6DF}" type="slidenum">
              <a:rPr lang="en-US"/>
              <a:pPr>
                <a:defRPr/>
              </a:pPr>
              <a:t>7</a:t>
            </a:fld>
            <a:endParaRPr lang="en-US" dirty="0"/>
          </a:p>
        </p:txBody>
      </p:sp>
      <p:sp>
        <p:nvSpPr>
          <p:cNvPr id="9" name="Header Placeholder 8"/>
          <p:cNvSpPr>
            <a:spLocks noGrp="1"/>
          </p:cNvSpPr>
          <p:nvPr>
            <p:ph type="hdr" sz="quarter"/>
          </p:nvPr>
        </p:nvSpPr>
        <p:spPr/>
        <p:txBody>
          <a:bodyPr/>
          <a:lstStyle/>
          <a:p>
            <a:pPr>
              <a:defRPr/>
            </a:pPr>
            <a:r>
              <a:rPr lang="en-US"/>
              <a:t>Module 3: Hosting Microsoft® Windows Communication Foundation Services</a:t>
            </a:r>
          </a:p>
        </p:txBody>
      </p:sp>
    </p:spTree>
    <p:extLst>
      <p:ext uri="{BB962C8B-B14F-4D97-AF65-F5344CB8AC3E}">
        <p14:creationId xmlns:p14="http://schemas.microsoft.com/office/powerpoint/2010/main" val="42852050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xfrm>
            <a:off x="314325" y="2184400"/>
            <a:ext cx="6286500" cy="6843713"/>
          </a:xfrm>
          <a:noFill/>
          <a:ln/>
        </p:spPr>
        <p:txBody>
          <a:bodyPr/>
          <a:lstStyle/>
          <a:p>
            <a:r>
              <a:rPr lang="en-US" smtClean="0">
                <a:latin typeface="Arial" charset="0"/>
              </a:rPr>
              <a:t>Any Windows process can listen for incoming requests. Therefore, WCF services can be hosted in any process—console application, WinForms or Windows Presentation Foundation (WPF), Windows Service, or web application.</a:t>
            </a:r>
          </a:p>
          <a:p>
            <a:r>
              <a:rPr lang="en-US" smtClean="0">
                <a:latin typeface="Arial" charset="0"/>
              </a:rPr>
              <a:t>WCF provides a base class for WCF hosts: </a:t>
            </a:r>
            <a:r>
              <a:rPr lang="en-US" b="1" smtClean="0">
                <a:latin typeface="Arial" charset="0"/>
              </a:rPr>
              <a:t>System.ServiceModel.ServiceHostBase</a:t>
            </a:r>
            <a:r>
              <a:rPr lang="en-US" smtClean="0">
                <a:latin typeface="Arial" charset="0"/>
              </a:rPr>
              <a:t>.</a:t>
            </a:r>
          </a:p>
          <a:p>
            <a:r>
              <a:rPr lang="en-US" smtClean="0">
                <a:latin typeface="Arial" charset="0"/>
              </a:rPr>
              <a:t>You can derive from </a:t>
            </a:r>
            <a:r>
              <a:rPr lang="en-US" b="1" smtClean="0">
                <a:latin typeface="Arial" charset="0"/>
              </a:rPr>
              <a:t>ServiceHostBase </a:t>
            </a:r>
            <a:r>
              <a:rPr lang="en-US" smtClean="0">
                <a:latin typeface="Arial" charset="0"/>
              </a:rPr>
              <a:t>and create your custom host or simply use the </a:t>
            </a:r>
            <a:r>
              <a:rPr lang="en-US" b="1" smtClean="0">
                <a:latin typeface="Arial" charset="0"/>
              </a:rPr>
              <a:t>ServiceHost </a:t>
            </a:r>
            <a:r>
              <a:rPr lang="en-US" smtClean="0">
                <a:latin typeface="Arial" charset="0"/>
              </a:rPr>
              <a:t>class (which derives from </a:t>
            </a:r>
            <a:r>
              <a:rPr lang="en-US" b="1" smtClean="0">
                <a:latin typeface="Arial" charset="0"/>
              </a:rPr>
              <a:t>ServiceHostBase</a:t>
            </a:r>
            <a:r>
              <a:rPr lang="en-US" smtClean="0">
                <a:latin typeface="Arial" charset="0"/>
              </a:rPr>
              <a:t>).</a:t>
            </a:r>
          </a:p>
          <a:p>
            <a:r>
              <a:rPr lang="en-US" smtClean="0">
                <a:latin typeface="Arial" charset="0"/>
              </a:rPr>
              <a:t> When creating a host, there are two pieces of information to provide:</a:t>
            </a:r>
          </a:p>
          <a:p>
            <a:pPr lvl="1"/>
            <a:r>
              <a:rPr lang="en-US" smtClean="0">
                <a:latin typeface="Arial" charset="0"/>
              </a:rPr>
              <a:t>The type of the service implementation</a:t>
            </a:r>
          </a:p>
          <a:p>
            <a:pPr lvl="1"/>
            <a:r>
              <a:rPr lang="en-US" smtClean="0">
                <a:latin typeface="Arial" charset="0"/>
              </a:rPr>
              <a:t>A collection of endpoints upon which the host should listen</a:t>
            </a:r>
            <a:br>
              <a:rPr lang="en-US" smtClean="0">
                <a:latin typeface="Arial" charset="0"/>
              </a:rPr>
            </a:br>
            <a:endParaRPr lang="en-US" smtClean="0">
              <a:latin typeface="Arial" charset="0"/>
            </a:endParaRPr>
          </a:p>
          <a:p>
            <a:r>
              <a:rPr lang="en-US" smtClean="0">
                <a:latin typeface="Arial" charset="0"/>
              </a:rPr>
              <a:t>The information can be supplied to the ServiceHost using code or configuration.</a:t>
            </a:r>
          </a:p>
          <a:p>
            <a:r>
              <a:rPr lang="en-US" smtClean="0">
                <a:latin typeface="Arial" charset="0"/>
              </a:rPr>
              <a:t>When calling </a:t>
            </a:r>
            <a:r>
              <a:rPr lang="en-US" b="1" smtClean="0">
                <a:latin typeface="Arial" charset="0"/>
              </a:rPr>
              <a:t>ServiceHost.Open</a:t>
            </a:r>
            <a:r>
              <a:rPr lang="en-US" smtClean="0">
                <a:latin typeface="Arial" charset="0"/>
              </a:rPr>
              <a:t>, the host searches for relevant information (e.g. endpoints) in the configuration.</a:t>
            </a:r>
          </a:p>
          <a:p>
            <a:r>
              <a:rPr lang="en-US" smtClean="0">
                <a:latin typeface="Arial" charset="0"/>
              </a:rPr>
              <a:t>With the endpoints previously configured in code and the reflection information obtained from the service contract and implementation, the host will create listeners and start listening. From that point, it is impossible to add endpoints or change the configuration without recycling the service host.</a:t>
            </a:r>
          </a:p>
        </p:txBody>
      </p:sp>
      <p:sp>
        <p:nvSpPr>
          <p:cNvPr id="52228" name="Rectangle 2"/>
          <p:cNvSpPr txBox="1">
            <a:spLocks noGrp="1" noChangeArrowheads="1"/>
          </p:cNvSpPr>
          <p:nvPr/>
        </p:nvSpPr>
        <p:spPr bwMode="auto">
          <a:xfrm>
            <a:off x="0" y="238125"/>
            <a:ext cx="3038475" cy="728663"/>
          </a:xfrm>
          <a:prstGeom prst="rect">
            <a:avLst/>
          </a:prstGeom>
          <a:noFill/>
          <a:ln w="9525">
            <a:noFill/>
            <a:miter lim="800000"/>
            <a:headEnd/>
            <a:tailEnd/>
          </a:ln>
        </p:spPr>
        <p:txBody>
          <a:bodyPr tIns="0" bIns="0"/>
          <a:lstStyle/>
          <a:p>
            <a:pPr algn="l" rtl="0"/>
            <a:endParaRPr lang="he-IL" sz="1200">
              <a:solidFill>
                <a:srgbClr val="336699"/>
              </a:solidFill>
            </a:endParaRPr>
          </a:p>
        </p:txBody>
      </p:sp>
      <p:sp>
        <p:nvSpPr>
          <p:cNvPr id="52229" name="Rectangle 3"/>
          <p:cNvSpPr txBox="1">
            <a:spLocks noGrp="1" noChangeArrowheads="1"/>
          </p:cNvSpPr>
          <p:nvPr/>
        </p:nvSpPr>
        <p:spPr bwMode="auto">
          <a:xfrm>
            <a:off x="0" y="0"/>
            <a:ext cx="3038475" cy="222250"/>
          </a:xfrm>
          <a:prstGeom prst="rect">
            <a:avLst/>
          </a:prstGeom>
          <a:noFill/>
          <a:ln w="9525">
            <a:noFill/>
            <a:miter lim="800000"/>
            <a:headEnd/>
            <a:tailEnd/>
          </a:ln>
        </p:spPr>
        <p:txBody>
          <a:bodyPr/>
          <a:lstStyle/>
          <a:p>
            <a:pPr algn="l" rtl="0"/>
            <a:endParaRPr lang="he-IL" sz="1200"/>
          </a:p>
        </p:txBody>
      </p:sp>
      <p:sp>
        <p:nvSpPr>
          <p:cNvPr id="52230" name="Date Placeholder 5"/>
          <p:cNvSpPr>
            <a:spLocks noGrp="1"/>
          </p:cNvSpPr>
          <p:nvPr>
            <p:ph type="dt" sz="quarter" idx="1"/>
          </p:nvPr>
        </p:nvSpPr>
        <p:spPr>
          <a:noFill/>
        </p:spPr>
        <p:txBody>
          <a:bodyPr/>
          <a:lstStyle/>
          <a:p>
            <a:r>
              <a:rPr lang="he-IL" smtClean="0">
                <a:cs typeface="Arial" charset="0"/>
              </a:rPr>
              <a:t>Course 10263A </a:t>
            </a:r>
            <a:endParaRPr lang="en-US" smtClean="0">
              <a:cs typeface="Arial" charset="0"/>
            </a:endParaRPr>
          </a:p>
        </p:txBody>
      </p:sp>
      <p:sp>
        <p:nvSpPr>
          <p:cNvPr id="7" name="Slide Number Placeholder 6"/>
          <p:cNvSpPr>
            <a:spLocks noGrp="1"/>
          </p:cNvSpPr>
          <p:nvPr>
            <p:ph type="sldNum" sz="quarter" idx="5"/>
          </p:nvPr>
        </p:nvSpPr>
        <p:spPr/>
        <p:txBody>
          <a:bodyPr/>
          <a:lstStyle/>
          <a:p>
            <a:pPr>
              <a:defRPr/>
            </a:pPr>
            <a:fld id="{D52A4988-BFA7-45EA-8E57-426D858C54F4}" type="slidenum">
              <a:rPr lang="en-US"/>
              <a:pPr>
                <a:defRPr/>
              </a:pPr>
              <a:t>8</a:t>
            </a:fld>
            <a:endParaRPr lang="en-US" dirty="0"/>
          </a:p>
        </p:txBody>
      </p:sp>
      <p:sp>
        <p:nvSpPr>
          <p:cNvPr id="8" name="Header Placeholder 7"/>
          <p:cNvSpPr>
            <a:spLocks noGrp="1"/>
          </p:cNvSpPr>
          <p:nvPr>
            <p:ph type="hdr" sz="quarter"/>
          </p:nvPr>
        </p:nvSpPr>
        <p:spPr/>
        <p:txBody>
          <a:bodyPr/>
          <a:lstStyle/>
          <a:p>
            <a:pPr>
              <a:defRPr/>
            </a:pPr>
            <a:r>
              <a:rPr lang="en-US"/>
              <a:t>Module 3: Hosting Microsoft® Windows Communication Foundation Services</a:t>
            </a:r>
          </a:p>
        </p:txBody>
      </p:sp>
    </p:spTree>
    <p:extLst>
      <p:ext uri="{BB962C8B-B14F-4D97-AF65-F5344CB8AC3E}">
        <p14:creationId xmlns:p14="http://schemas.microsoft.com/office/powerpoint/2010/main" val="29392159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xfrm>
            <a:off x="314325" y="2184400"/>
            <a:ext cx="6286500" cy="6843713"/>
          </a:xfrm>
          <a:noFill/>
          <a:ln/>
        </p:spPr>
        <p:txBody>
          <a:bodyPr/>
          <a:lstStyle/>
          <a:p>
            <a:r>
              <a:rPr lang="en-US" b="1" smtClean="0">
                <a:latin typeface="Arial" charset="0"/>
                <a:ea typeface="Verdana" pitchFamily="34" charset="0"/>
                <a:cs typeface="Verdana" pitchFamily="34" charset="0"/>
              </a:rPr>
              <a:t>ServiceHost </a:t>
            </a:r>
            <a:r>
              <a:rPr lang="en-US" smtClean="0">
                <a:latin typeface="Arial" charset="0"/>
                <a:ea typeface="Verdana" pitchFamily="34" charset="0"/>
                <a:cs typeface="Verdana" pitchFamily="34" charset="0"/>
              </a:rPr>
              <a:t>derived from </a:t>
            </a:r>
            <a:r>
              <a:rPr lang="en-US" b="1" smtClean="0">
                <a:latin typeface="Arial" charset="0"/>
                <a:ea typeface="Verdana" pitchFamily="34" charset="0"/>
                <a:cs typeface="Verdana" pitchFamily="34" charset="0"/>
              </a:rPr>
              <a:t>ServiceHostBase</a:t>
            </a:r>
            <a:r>
              <a:rPr lang="en-US" smtClean="0">
                <a:latin typeface="Arial" charset="0"/>
                <a:ea typeface="Verdana" pitchFamily="34" charset="0"/>
                <a:cs typeface="Verdana" pitchFamily="34" charset="0"/>
              </a:rPr>
              <a:t> centralizes all the information relevant to the service hosting.</a:t>
            </a:r>
          </a:p>
          <a:p>
            <a:r>
              <a:rPr lang="en-US" smtClean="0">
                <a:latin typeface="Arial" charset="0"/>
                <a:ea typeface="Verdana" pitchFamily="34" charset="0"/>
                <a:cs typeface="Verdana" pitchFamily="34" charset="0"/>
              </a:rPr>
              <a:t>The </a:t>
            </a:r>
            <a:r>
              <a:rPr lang="en-US" b="1" smtClean="0">
                <a:latin typeface="Arial" charset="0"/>
                <a:ea typeface="Verdana" pitchFamily="34" charset="0"/>
                <a:cs typeface="Verdana" pitchFamily="34" charset="0"/>
              </a:rPr>
              <a:t>ServiceHost</a:t>
            </a:r>
            <a:r>
              <a:rPr lang="en-US" smtClean="0">
                <a:latin typeface="Arial" charset="0"/>
                <a:ea typeface="Verdana" pitchFamily="34" charset="0"/>
                <a:cs typeface="Verdana" pitchFamily="34" charset="0"/>
              </a:rPr>
              <a:t> creates a </a:t>
            </a:r>
            <a:r>
              <a:rPr lang="en-US" b="1" smtClean="0">
                <a:latin typeface="Arial" charset="0"/>
                <a:ea typeface="Verdana" pitchFamily="34" charset="0"/>
                <a:cs typeface="Verdana" pitchFamily="34" charset="0"/>
              </a:rPr>
              <a:t>ServiceDescription</a:t>
            </a:r>
            <a:r>
              <a:rPr lang="en-US" smtClean="0">
                <a:latin typeface="Arial" charset="0"/>
                <a:ea typeface="Verdana" pitchFamily="34" charset="0"/>
                <a:cs typeface="Verdana" pitchFamily="34" charset="0"/>
              </a:rPr>
              <a:t> from the service type and configuration information, and then uses that description to create </a:t>
            </a:r>
            <a:r>
              <a:rPr lang="en-US" b="1" smtClean="0">
                <a:latin typeface="Arial" charset="0"/>
                <a:ea typeface="Verdana" pitchFamily="34" charset="0"/>
                <a:cs typeface="Verdana" pitchFamily="34" charset="0"/>
              </a:rPr>
              <a:t>ChannelDispatcher</a:t>
            </a:r>
            <a:r>
              <a:rPr lang="en-US" smtClean="0">
                <a:latin typeface="Arial" charset="0"/>
                <a:ea typeface="Verdana" pitchFamily="34" charset="0"/>
                <a:cs typeface="Verdana" pitchFamily="34" charset="0"/>
              </a:rPr>
              <a:t> objects for each endpoint in the description.</a:t>
            </a:r>
          </a:p>
          <a:p>
            <a:r>
              <a:rPr lang="en-US" smtClean="0">
                <a:latin typeface="Arial" charset="0"/>
                <a:ea typeface="Verdana" pitchFamily="34" charset="0"/>
                <a:cs typeface="Verdana" pitchFamily="34" charset="0"/>
              </a:rPr>
              <a:t>The service description can be easily explored using the </a:t>
            </a:r>
            <a:r>
              <a:rPr lang="en-US" b="1" smtClean="0">
                <a:latin typeface="Arial" charset="0"/>
                <a:ea typeface="Verdana" pitchFamily="34" charset="0"/>
                <a:cs typeface="Verdana" pitchFamily="34" charset="0"/>
              </a:rPr>
              <a:t>Description</a:t>
            </a:r>
            <a:r>
              <a:rPr lang="en-US" smtClean="0">
                <a:latin typeface="Arial" charset="0"/>
                <a:ea typeface="Verdana" pitchFamily="34" charset="0"/>
                <a:cs typeface="Verdana" pitchFamily="34" charset="0"/>
              </a:rPr>
              <a:t> property of the </a:t>
            </a:r>
            <a:r>
              <a:rPr lang="en-US" b="1" smtClean="0">
                <a:latin typeface="Arial" charset="0"/>
                <a:ea typeface="Verdana" pitchFamily="34" charset="0"/>
                <a:cs typeface="Verdana" pitchFamily="34" charset="0"/>
              </a:rPr>
              <a:t>ServiceHost</a:t>
            </a:r>
            <a:r>
              <a:rPr lang="en-US" smtClean="0">
                <a:latin typeface="Arial" charset="0"/>
                <a:ea typeface="Verdana" pitchFamily="34" charset="0"/>
                <a:cs typeface="Verdana" pitchFamily="34" charset="0"/>
              </a:rPr>
              <a:t> class.</a:t>
            </a:r>
          </a:p>
          <a:p>
            <a:r>
              <a:rPr lang="en-US" smtClean="0">
                <a:latin typeface="Arial" charset="0"/>
                <a:ea typeface="Verdana" pitchFamily="34" charset="0"/>
                <a:cs typeface="Verdana" pitchFamily="34" charset="0"/>
              </a:rPr>
              <a:t>The dispatchers can be viewed by looking at the </a:t>
            </a:r>
            <a:r>
              <a:rPr lang="en-US" b="1" smtClean="0">
                <a:latin typeface="Arial" charset="0"/>
                <a:ea typeface="Verdana" pitchFamily="34" charset="0"/>
                <a:cs typeface="Verdana" pitchFamily="34" charset="0"/>
              </a:rPr>
              <a:t>ChannelDispatchers</a:t>
            </a:r>
            <a:r>
              <a:rPr lang="en-US" smtClean="0">
                <a:latin typeface="Arial" charset="0"/>
                <a:ea typeface="Verdana" pitchFamily="34" charset="0"/>
                <a:cs typeface="Verdana" pitchFamily="34" charset="0"/>
              </a:rPr>
              <a:t> property.</a:t>
            </a:r>
          </a:p>
          <a:p>
            <a:r>
              <a:rPr lang="en-US" smtClean="0">
                <a:latin typeface="Arial" charset="0"/>
                <a:ea typeface="Verdana" pitchFamily="34" charset="0"/>
                <a:cs typeface="Verdana" pitchFamily="34" charset="0"/>
              </a:rPr>
              <a:t>The state of the host can be examined by reading the State property (similar to any WCF communication object).</a:t>
            </a:r>
          </a:p>
          <a:p>
            <a:r>
              <a:rPr lang="en-US" smtClean="0">
                <a:latin typeface="Arial" charset="0"/>
                <a:ea typeface="Verdana" pitchFamily="34" charset="0"/>
                <a:cs typeface="Verdana" pitchFamily="34" charset="0"/>
              </a:rPr>
              <a:t>The contracts implemented by the service can be identified using the </a:t>
            </a:r>
            <a:r>
              <a:rPr lang="en-US" b="1" smtClean="0">
                <a:latin typeface="Arial" charset="0"/>
                <a:ea typeface="Verdana" pitchFamily="34" charset="0"/>
                <a:cs typeface="Verdana" pitchFamily="34" charset="0"/>
              </a:rPr>
              <a:t>ImplementedContracts</a:t>
            </a:r>
            <a:r>
              <a:rPr lang="en-US" smtClean="0">
                <a:latin typeface="Arial" charset="0"/>
                <a:ea typeface="Verdana" pitchFamily="34" charset="0"/>
                <a:cs typeface="Verdana" pitchFamily="34" charset="0"/>
              </a:rPr>
              <a:t> property.</a:t>
            </a:r>
          </a:p>
          <a:p>
            <a:r>
              <a:rPr lang="en-US" b="1" smtClean="0">
                <a:latin typeface="Arial" charset="0"/>
                <a:ea typeface="Verdana" pitchFamily="34" charset="0"/>
                <a:cs typeface="Verdana" pitchFamily="34" charset="0"/>
              </a:rPr>
              <a:t>ServiceHostBase</a:t>
            </a:r>
            <a:r>
              <a:rPr lang="en-US" smtClean="0">
                <a:latin typeface="Arial" charset="0"/>
                <a:ea typeface="Verdana" pitchFamily="34" charset="0"/>
                <a:cs typeface="Verdana" pitchFamily="34" charset="0"/>
              </a:rPr>
              <a:t> exposes events declared in the </a:t>
            </a:r>
            <a:r>
              <a:rPr lang="en-US" b="1" smtClean="0">
                <a:latin typeface="Arial" charset="0"/>
                <a:ea typeface="Verdana" pitchFamily="34" charset="0"/>
                <a:cs typeface="Verdana" pitchFamily="34" charset="0"/>
              </a:rPr>
              <a:t>ICommunicationObject</a:t>
            </a:r>
            <a:r>
              <a:rPr lang="en-US" smtClean="0">
                <a:latin typeface="Arial" charset="0"/>
                <a:ea typeface="Verdana" pitchFamily="34" charset="0"/>
                <a:cs typeface="Verdana" pitchFamily="34" charset="0"/>
              </a:rPr>
              <a:t> interface (for example, </a:t>
            </a:r>
            <a:r>
              <a:rPr lang="en-US" b="1" smtClean="0">
                <a:latin typeface="Arial" charset="0"/>
                <a:ea typeface="Verdana" pitchFamily="34" charset="0"/>
                <a:cs typeface="Verdana" pitchFamily="34" charset="0"/>
              </a:rPr>
              <a:t>Opened</a:t>
            </a:r>
            <a:r>
              <a:rPr lang="en-US" smtClean="0">
                <a:latin typeface="Arial" charset="0"/>
                <a:ea typeface="Verdana" pitchFamily="34" charset="0"/>
                <a:cs typeface="Verdana" pitchFamily="34" charset="0"/>
              </a:rPr>
              <a:t>, </a:t>
            </a:r>
            <a:r>
              <a:rPr lang="en-US" b="1" smtClean="0">
                <a:latin typeface="Arial" charset="0"/>
                <a:ea typeface="Verdana" pitchFamily="34" charset="0"/>
                <a:cs typeface="Verdana" pitchFamily="34" charset="0"/>
              </a:rPr>
              <a:t>Opening</a:t>
            </a:r>
            <a:r>
              <a:rPr lang="en-US" smtClean="0">
                <a:latin typeface="Arial" charset="0"/>
                <a:ea typeface="Verdana" pitchFamily="34" charset="0"/>
                <a:cs typeface="Verdana" pitchFamily="34" charset="0"/>
              </a:rPr>
              <a:t>, </a:t>
            </a:r>
            <a:r>
              <a:rPr lang="en-US" b="1" smtClean="0">
                <a:latin typeface="Arial" charset="0"/>
                <a:ea typeface="Verdana" pitchFamily="34" charset="0"/>
                <a:cs typeface="Verdana" pitchFamily="34" charset="0"/>
              </a:rPr>
              <a:t>Closed</a:t>
            </a:r>
            <a:r>
              <a:rPr lang="en-US" smtClean="0">
                <a:latin typeface="Arial" charset="0"/>
                <a:ea typeface="Verdana" pitchFamily="34" charset="0"/>
                <a:cs typeface="Verdana" pitchFamily="34" charset="0"/>
              </a:rPr>
              <a:t>, </a:t>
            </a:r>
            <a:r>
              <a:rPr lang="en-US" b="1" smtClean="0">
                <a:latin typeface="Arial" charset="0"/>
                <a:ea typeface="Verdana" pitchFamily="34" charset="0"/>
                <a:cs typeface="Verdana" pitchFamily="34" charset="0"/>
              </a:rPr>
              <a:t>Closing</a:t>
            </a:r>
            <a:r>
              <a:rPr lang="en-US" smtClean="0">
                <a:latin typeface="Arial" charset="0"/>
                <a:ea typeface="Verdana" pitchFamily="34" charset="0"/>
                <a:cs typeface="Verdana" pitchFamily="34" charset="0"/>
              </a:rPr>
              <a:t>, and </a:t>
            </a:r>
            <a:r>
              <a:rPr lang="en-US" b="1" smtClean="0">
                <a:latin typeface="Arial" charset="0"/>
                <a:ea typeface="Verdana" pitchFamily="34" charset="0"/>
                <a:cs typeface="Verdana" pitchFamily="34" charset="0"/>
              </a:rPr>
              <a:t>Faulted</a:t>
            </a:r>
            <a:r>
              <a:rPr lang="en-US" smtClean="0">
                <a:latin typeface="Arial" charset="0"/>
                <a:ea typeface="Verdana" pitchFamily="34" charset="0"/>
                <a:cs typeface="Verdana" pitchFamily="34" charset="0"/>
              </a:rPr>
              <a:t>).</a:t>
            </a:r>
          </a:p>
          <a:p>
            <a:r>
              <a:rPr lang="en-US" smtClean="0">
                <a:latin typeface="Arial" charset="0"/>
                <a:ea typeface="Verdana" pitchFamily="34" charset="0"/>
                <a:cs typeface="Verdana" pitchFamily="34" charset="0"/>
              </a:rPr>
              <a:t>It is possible to add extensions to the </a:t>
            </a:r>
            <a:r>
              <a:rPr lang="en-US" b="1" smtClean="0">
                <a:latin typeface="Arial" charset="0"/>
                <a:ea typeface="Verdana" pitchFamily="34" charset="0"/>
                <a:cs typeface="Verdana" pitchFamily="34" charset="0"/>
              </a:rPr>
              <a:t>ServiceHost</a:t>
            </a:r>
            <a:r>
              <a:rPr lang="en-US" smtClean="0">
                <a:latin typeface="Arial" charset="0"/>
                <a:ea typeface="Verdana" pitchFamily="34" charset="0"/>
                <a:cs typeface="Verdana" pitchFamily="34" charset="0"/>
              </a:rPr>
              <a:t>. Extensions must implement </a:t>
            </a:r>
            <a:r>
              <a:rPr lang="en-US" b="1" smtClean="0">
                <a:latin typeface="Arial" charset="0"/>
                <a:ea typeface="Verdana" pitchFamily="34" charset="0"/>
                <a:cs typeface="Verdana" pitchFamily="34" charset="0"/>
              </a:rPr>
              <a:t>IExtensibleObject&lt;ServiceHostBase&gt;</a:t>
            </a:r>
            <a:r>
              <a:rPr lang="en-US" i="1" smtClean="0">
                <a:latin typeface="Arial" charset="0"/>
                <a:ea typeface="Verdana" pitchFamily="34" charset="0"/>
                <a:cs typeface="Verdana" pitchFamily="34" charset="0"/>
              </a:rPr>
              <a:t>.</a:t>
            </a:r>
            <a:r>
              <a:rPr lang="en-US" i="1" smtClean="0">
                <a:ea typeface="Verdana" pitchFamily="34" charset="0"/>
                <a:cs typeface="Verdana" pitchFamily="34" charset="0"/>
              </a:rPr>
              <a:t> </a:t>
            </a:r>
          </a:p>
        </p:txBody>
      </p:sp>
      <p:sp>
        <p:nvSpPr>
          <p:cNvPr id="53252" name="Rectangle 2"/>
          <p:cNvSpPr txBox="1">
            <a:spLocks noGrp="1" noChangeArrowheads="1"/>
          </p:cNvSpPr>
          <p:nvPr/>
        </p:nvSpPr>
        <p:spPr bwMode="auto">
          <a:xfrm>
            <a:off x="0" y="238125"/>
            <a:ext cx="3038475" cy="728663"/>
          </a:xfrm>
          <a:prstGeom prst="rect">
            <a:avLst/>
          </a:prstGeom>
          <a:noFill/>
          <a:ln w="9525">
            <a:noFill/>
            <a:miter lim="800000"/>
            <a:headEnd/>
            <a:tailEnd/>
          </a:ln>
        </p:spPr>
        <p:txBody>
          <a:bodyPr tIns="0" bIns="0"/>
          <a:lstStyle/>
          <a:p>
            <a:pPr algn="l" rtl="0"/>
            <a:endParaRPr lang="he-IL" sz="1200">
              <a:solidFill>
                <a:srgbClr val="336699"/>
              </a:solidFill>
            </a:endParaRPr>
          </a:p>
        </p:txBody>
      </p:sp>
      <p:sp>
        <p:nvSpPr>
          <p:cNvPr id="53253" name="Rectangle 3"/>
          <p:cNvSpPr txBox="1">
            <a:spLocks noGrp="1" noChangeArrowheads="1"/>
          </p:cNvSpPr>
          <p:nvPr/>
        </p:nvSpPr>
        <p:spPr bwMode="auto">
          <a:xfrm>
            <a:off x="0" y="0"/>
            <a:ext cx="3038475" cy="222250"/>
          </a:xfrm>
          <a:prstGeom prst="rect">
            <a:avLst/>
          </a:prstGeom>
          <a:noFill/>
          <a:ln w="9525">
            <a:noFill/>
            <a:miter lim="800000"/>
            <a:headEnd/>
            <a:tailEnd/>
          </a:ln>
        </p:spPr>
        <p:txBody>
          <a:bodyPr/>
          <a:lstStyle/>
          <a:p>
            <a:pPr algn="l" rtl="0"/>
            <a:endParaRPr lang="he-IL" sz="1200"/>
          </a:p>
        </p:txBody>
      </p:sp>
      <p:sp>
        <p:nvSpPr>
          <p:cNvPr id="53254" name="Date Placeholder 5"/>
          <p:cNvSpPr>
            <a:spLocks noGrp="1"/>
          </p:cNvSpPr>
          <p:nvPr>
            <p:ph type="dt" sz="quarter" idx="1"/>
          </p:nvPr>
        </p:nvSpPr>
        <p:spPr>
          <a:noFill/>
        </p:spPr>
        <p:txBody>
          <a:bodyPr/>
          <a:lstStyle/>
          <a:p>
            <a:r>
              <a:rPr lang="he-IL" smtClean="0">
                <a:cs typeface="Arial" charset="0"/>
              </a:rPr>
              <a:t>Course 10263A </a:t>
            </a:r>
            <a:endParaRPr lang="en-US" smtClean="0">
              <a:cs typeface="Arial" charset="0"/>
            </a:endParaRPr>
          </a:p>
        </p:txBody>
      </p:sp>
      <p:sp>
        <p:nvSpPr>
          <p:cNvPr id="7" name="Slide Number Placeholder 6"/>
          <p:cNvSpPr>
            <a:spLocks noGrp="1"/>
          </p:cNvSpPr>
          <p:nvPr>
            <p:ph type="sldNum" sz="quarter" idx="5"/>
          </p:nvPr>
        </p:nvSpPr>
        <p:spPr/>
        <p:txBody>
          <a:bodyPr/>
          <a:lstStyle/>
          <a:p>
            <a:pPr>
              <a:defRPr/>
            </a:pPr>
            <a:fld id="{1C344872-FA0B-40EC-92EA-EC42A01C1765}" type="slidenum">
              <a:rPr lang="en-US"/>
              <a:pPr>
                <a:defRPr/>
              </a:pPr>
              <a:t>9</a:t>
            </a:fld>
            <a:endParaRPr lang="en-US" dirty="0"/>
          </a:p>
        </p:txBody>
      </p:sp>
      <p:sp>
        <p:nvSpPr>
          <p:cNvPr id="8" name="Header Placeholder 7"/>
          <p:cNvSpPr>
            <a:spLocks noGrp="1"/>
          </p:cNvSpPr>
          <p:nvPr>
            <p:ph type="hdr" sz="quarter"/>
          </p:nvPr>
        </p:nvSpPr>
        <p:spPr/>
        <p:txBody>
          <a:bodyPr/>
          <a:lstStyle/>
          <a:p>
            <a:pPr>
              <a:defRPr/>
            </a:pPr>
            <a:r>
              <a:rPr lang="en-US"/>
              <a:t>Module 3: Hosting Microsoft® Windows Communication Foundation Services</a:t>
            </a:r>
          </a:p>
        </p:txBody>
      </p:sp>
    </p:spTree>
    <p:extLst>
      <p:ext uri="{BB962C8B-B14F-4D97-AF65-F5344CB8AC3E}">
        <p14:creationId xmlns:p14="http://schemas.microsoft.com/office/powerpoint/2010/main" val="22763482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bckgrd_4.jpg"/>
          <p:cNvPicPr>
            <a:picLocks noChangeAspect="1"/>
          </p:cNvPicPr>
          <p:nvPr/>
        </p:nvPicPr>
        <p:blipFill>
          <a:blip r:embed="rId2" cstate="print"/>
          <a:srcRect/>
          <a:stretch>
            <a:fillRect/>
          </a:stretch>
        </p:blipFill>
        <p:spPr bwMode="auto">
          <a:xfrm>
            <a:off x="-139700" y="0"/>
            <a:ext cx="9283700" cy="6858000"/>
          </a:xfrm>
          <a:prstGeom prst="rect">
            <a:avLst/>
          </a:prstGeom>
          <a:noFill/>
          <a:ln w="9525">
            <a:noFill/>
            <a:miter lim="800000"/>
            <a:headEnd/>
            <a:tailEnd/>
          </a:ln>
        </p:spPr>
      </p:pic>
      <p:sp>
        <p:nvSpPr>
          <p:cNvPr id="726019" name="Rectangle 3"/>
          <p:cNvSpPr>
            <a:spLocks noGrp="1" noChangeArrowheads="1"/>
          </p:cNvSpPr>
          <p:nvPr>
            <p:ph type="ctrTitle" sz="quarter"/>
          </p:nvPr>
        </p:nvSpPr>
        <p:spPr>
          <a:xfrm>
            <a:off x="0" y="804863"/>
            <a:ext cx="7527925" cy="2073275"/>
          </a:xfrm>
          <a:ln algn="ctr"/>
        </p:spPr>
        <p:txBody>
          <a:bodyPr tIns="0" rIns="0" bIns="0">
            <a:spAutoFit/>
          </a:bodyPr>
          <a:lstStyle>
            <a:lvl1pPr algn="r">
              <a:spcBef>
                <a:spcPct val="60000"/>
              </a:spcBef>
              <a:buClr>
                <a:schemeClr val="hlink"/>
              </a:buClr>
              <a:buSzPct val="90000"/>
              <a:buFontTx/>
              <a:buNone/>
              <a:defRPr sz="8000">
                <a:latin typeface="Segoe Light" pitchFamily="34" charset="0"/>
              </a:defRPr>
            </a:lvl1pPr>
          </a:lstStyle>
          <a:p>
            <a:r>
              <a:rPr lang="en-US" smtClean="0"/>
              <a:t>Click to edit Master title style</a:t>
            </a:r>
            <a:endParaRPr lang="en-US"/>
          </a:p>
        </p:txBody>
      </p:sp>
      <p:sp>
        <p:nvSpPr>
          <p:cNvPr id="726020" name="Rectangle 4"/>
          <p:cNvSpPr>
            <a:spLocks noGrp="1" noChangeArrowheads="1"/>
          </p:cNvSpPr>
          <p:nvPr>
            <p:ph type="subTitle" sz="quarter" idx="1"/>
          </p:nvPr>
        </p:nvSpPr>
        <p:spPr>
          <a:xfrm>
            <a:off x="3448050" y="2720975"/>
            <a:ext cx="4152900" cy="1030288"/>
          </a:xfrm>
        </p:spPr>
        <p:txBody>
          <a:bodyPr lIns="91440" tIns="45720" rIns="91440" bIns="45720"/>
          <a:lstStyle>
            <a:lvl1pPr marL="0" indent="0" algn="r">
              <a:lnSpc>
                <a:spcPct val="95000"/>
              </a:lnSpc>
              <a:spcBef>
                <a:spcPct val="60000"/>
              </a:spcBef>
              <a:buFontTx/>
              <a:buNone/>
              <a:defRPr sz="2600">
                <a:latin typeface="Segoe Semibold" pitchFamily="34" charset="0"/>
              </a:defRPr>
            </a:lvl1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bckgrd_2.jpg"/>
          <p:cNvPicPr>
            <a:picLocks noChangeAspect="1"/>
          </p:cNvPicPr>
          <p:nvPr/>
        </p:nvPicPr>
        <p:blipFill>
          <a:blip r:embed="rId13" cstate="print"/>
          <a:srcRect/>
          <a:stretch>
            <a:fillRect/>
          </a:stretch>
        </p:blipFill>
        <p:spPr bwMode="auto">
          <a:xfrm>
            <a:off x="0" y="6529388"/>
            <a:ext cx="9144000" cy="328612"/>
          </a:xfrm>
          <a:prstGeom prst="rect">
            <a:avLst/>
          </a:prstGeom>
          <a:noFill/>
          <a:ln w="9525">
            <a:noFill/>
            <a:miter lim="800000"/>
            <a:headEnd/>
            <a:tailEnd/>
          </a:ln>
        </p:spPr>
      </p:pic>
      <p:pic>
        <p:nvPicPr>
          <p:cNvPr id="1027" name="Picture 6" descr="bckgrd_1.jpg"/>
          <p:cNvPicPr>
            <a:picLocks noChangeAspect="1"/>
          </p:cNvPicPr>
          <p:nvPr/>
        </p:nvPicPr>
        <p:blipFill>
          <a:blip r:embed="rId14" cstate="print"/>
          <a:srcRect/>
          <a:stretch>
            <a:fillRect/>
          </a:stretch>
        </p:blipFill>
        <p:spPr bwMode="auto">
          <a:xfrm>
            <a:off x="0" y="0"/>
            <a:ext cx="9144000" cy="701675"/>
          </a:xfrm>
          <a:prstGeom prst="rect">
            <a:avLst/>
          </a:prstGeom>
          <a:noFill/>
          <a:ln w="9525">
            <a:noFill/>
            <a:miter lim="800000"/>
            <a:headEnd/>
            <a:tailEnd/>
          </a:ln>
        </p:spPr>
      </p:pic>
      <p:sp>
        <p:nvSpPr>
          <p:cNvPr id="1028" name="Rectangle 9"/>
          <p:cNvSpPr>
            <a:spLocks noChangeArrowheads="1"/>
          </p:cNvSpPr>
          <p:nvPr/>
        </p:nvSpPr>
        <p:spPr bwMode="auto">
          <a:xfrm>
            <a:off x="4763" y="731838"/>
            <a:ext cx="9136062" cy="6111875"/>
          </a:xfrm>
          <a:prstGeom prst="rect">
            <a:avLst/>
          </a:prstGeom>
          <a:noFill/>
          <a:ln w="28575" algn="ctr">
            <a:noFill/>
            <a:miter lim="800000"/>
            <a:headEnd/>
            <a:tailEnd/>
          </a:ln>
        </p:spPr>
        <p:txBody>
          <a:bodyPr wrap="none" anchor="ctr"/>
          <a:lstStyle/>
          <a:p>
            <a:pPr algn="ctr" eaLnBrk="0" hangingPunct="0"/>
            <a:endParaRPr lang="he-IL"/>
          </a:p>
        </p:txBody>
      </p:sp>
      <p:sp>
        <p:nvSpPr>
          <p:cNvPr id="1029" name="Rectangle 4"/>
          <p:cNvSpPr>
            <a:spLocks noGrp="1" noChangeArrowheads="1"/>
          </p:cNvSpPr>
          <p:nvPr>
            <p:ph type="title"/>
          </p:nvPr>
        </p:nvSpPr>
        <p:spPr bwMode="auto">
          <a:xfrm>
            <a:off x="460375" y="0"/>
            <a:ext cx="7773988" cy="741363"/>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smtClean="0"/>
              <a:t>Slide Title</a:t>
            </a:r>
          </a:p>
        </p:txBody>
      </p:sp>
      <p:sp>
        <p:nvSpPr>
          <p:cNvPr id="1030" name="Rectangle 5"/>
          <p:cNvSpPr>
            <a:spLocks noGrp="1" noChangeArrowheads="1"/>
          </p:cNvSpPr>
          <p:nvPr>
            <p:ph type="body" idx="1"/>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4027" r:id="rId1"/>
    <p:sldLayoutId id="2147484017" r:id="rId2"/>
    <p:sldLayoutId id="2147484018" r:id="rId3"/>
    <p:sldLayoutId id="2147484019" r:id="rId4"/>
    <p:sldLayoutId id="2147484020" r:id="rId5"/>
    <p:sldLayoutId id="2147484021" r:id="rId6"/>
    <p:sldLayoutId id="2147484022" r:id="rId7"/>
    <p:sldLayoutId id="2147484023" r:id="rId8"/>
    <p:sldLayoutId id="2147484024" r:id="rId9"/>
    <p:sldLayoutId id="2147484025" r:id="rId10"/>
    <p:sldLayoutId id="2147484026" r:id="rId11"/>
  </p:sldLayoutIdLst>
  <p:timing>
    <p:tnLst>
      <p:par>
        <p:cTn id="1" dur="indefinite" restart="never" nodeType="tmRoot"/>
      </p:par>
    </p:tnLst>
  </p:timing>
  <p:txStyles>
    <p:titleStyle>
      <a:lvl1pPr algn="l" rtl="0" eaLnBrk="0" fontAlgn="base" hangingPunct="0">
        <a:lnSpc>
          <a:spcPct val="85000"/>
        </a:lnSpc>
        <a:spcBef>
          <a:spcPct val="0"/>
        </a:spcBef>
        <a:spcAft>
          <a:spcPct val="0"/>
        </a:spcAft>
        <a:buClr>
          <a:srgbClr val="DC0081"/>
        </a:buClr>
        <a:buFont typeface="Wingdings" pitchFamily="2" charset="2"/>
        <a:defRPr sz="2400">
          <a:solidFill>
            <a:schemeClr val="tx1"/>
          </a:solidFill>
          <a:latin typeface="+mj-lt"/>
          <a:ea typeface="+mj-ea"/>
          <a:cs typeface="+mj-cs"/>
        </a:defRPr>
      </a:lvl1pPr>
      <a:lvl2pPr algn="l" rtl="0" eaLnBrk="0" fontAlgn="base" hangingPunct="0">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0" fontAlgn="base" hangingPunct="0">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0" fontAlgn="base" hangingPunct="0">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0" fontAlgn="base" hangingPunct="0">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1"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1"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1"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1"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0" fontAlgn="base" hangingPunct="0">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0" fontAlgn="base" hangingPunct="0">
        <a:lnSpc>
          <a:spcPct val="90000"/>
        </a:lnSpc>
        <a:spcBef>
          <a:spcPct val="70000"/>
        </a:spcBef>
        <a:spcAft>
          <a:spcPct val="0"/>
        </a:spcAft>
        <a:buClr>
          <a:schemeClr val="hlink"/>
        </a:buClr>
        <a:buSzPct val="80000"/>
        <a:buFont typeface="Wingdings" pitchFamily="2" charset="2"/>
        <a:buChar char="§"/>
        <a:defRPr sz="2800">
          <a:solidFill>
            <a:schemeClr val="tx1"/>
          </a:solidFill>
          <a:latin typeface="+mn-lt"/>
        </a:defRPr>
      </a:lvl2pPr>
      <a:lvl3pPr marL="854075" indent="-173038" algn="l" rtl="0" eaLnBrk="0" fontAlgn="base" hangingPunct="0">
        <a:lnSpc>
          <a:spcPct val="90000"/>
        </a:lnSpc>
        <a:spcBef>
          <a:spcPct val="70000"/>
        </a:spcBef>
        <a:spcAft>
          <a:spcPct val="0"/>
        </a:spcAft>
        <a:buClr>
          <a:schemeClr val="bg2"/>
        </a:buClr>
        <a:buSzPct val="80000"/>
        <a:buChar char="•"/>
        <a:defRPr sz="2400">
          <a:solidFill>
            <a:schemeClr val="tx1"/>
          </a:solidFill>
          <a:latin typeface="+mn-lt"/>
        </a:defRPr>
      </a:lvl3pPr>
      <a:lvl4pPr marL="1254125" indent="-165100" algn="l" rtl="0" eaLnBrk="0" fontAlgn="base" hangingPunct="0">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0" fontAlgn="base" hangingPunct="0">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r" rtl="1"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r" rtl="1"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r" rtl="1"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r" rtl="1"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5"/>
          <p:cNvSpPr>
            <a:spLocks noGrp="1" noChangeArrowheads="1"/>
          </p:cNvSpPr>
          <p:nvPr>
            <p:ph type="subTitle" sz="quarter" idx="1"/>
          </p:nvPr>
        </p:nvSpPr>
        <p:spPr>
          <a:xfrm>
            <a:off x="3448050" y="2665413"/>
            <a:ext cx="4152900" cy="1822450"/>
          </a:xfrm>
        </p:spPr>
        <p:txBody>
          <a:bodyPr/>
          <a:lstStyle/>
          <a:p>
            <a:pPr algn="l" eaLnBrk="1" hangingPunct="1"/>
            <a:r>
              <a:rPr lang="en-US" smtClean="0"/>
              <a:t>Module 3</a:t>
            </a:r>
          </a:p>
          <a:p>
            <a:pPr algn="l" eaLnBrk="1" hangingPunct="1"/>
            <a:r>
              <a:rPr lang="en-US" smtClean="0"/>
              <a:t>Hosting Microsoft® Windows Configuration Foundation Services</a:t>
            </a:r>
          </a:p>
        </p:txBody>
      </p:sp>
      <p:sp>
        <p:nvSpPr>
          <p:cNvPr id="3075" name="Rectangle 5"/>
          <p:cNvSpPr>
            <a:spLocks noChangeArrowheads="1"/>
          </p:cNvSpPr>
          <p:nvPr/>
        </p:nvSpPr>
        <p:spPr bwMode="auto">
          <a:xfrm>
            <a:off x="3308350" y="4114800"/>
            <a:ext cx="4152900" cy="2284413"/>
          </a:xfrm>
          <a:prstGeom prst="rect">
            <a:avLst/>
          </a:prstGeom>
          <a:noFill/>
          <a:ln w="9525">
            <a:noFill/>
            <a:miter lim="800000"/>
            <a:headEnd/>
            <a:tailEnd/>
          </a:ln>
        </p:spPr>
        <p:txBody>
          <a:bodyPr/>
          <a:lstStyle/>
          <a:p>
            <a:pPr rtl="0">
              <a:lnSpc>
                <a:spcPct val="95000"/>
              </a:lnSpc>
              <a:spcBef>
                <a:spcPct val="60000"/>
              </a:spcBef>
              <a:buClr>
                <a:schemeClr val="hlink"/>
              </a:buClr>
              <a:buSzPct val="90000"/>
            </a:pPr>
            <a:endParaRPr lang="da-DK" b="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AutoShape 4"/>
          <p:cNvSpPr>
            <a:spLocks noChangeArrowheads="1"/>
          </p:cNvSpPr>
          <p:nvPr/>
        </p:nvSpPr>
        <p:spPr bwMode="auto">
          <a:xfrm>
            <a:off x="381000" y="1016000"/>
            <a:ext cx="8382000" cy="5207000"/>
          </a:xfrm>
          <a:prstGeom prst="roundRect">
            <a:avLst>
              <a:gd name="adj" fmla="val 4167"/>
            </a:avLst>
          </a:prstGeom>
          <a:solidFill>
            <a:srgbClr val="BBCDE3"/>
          </a:solidFill>
          <a:ln w="9525" algn="ctr">
            <a:solidFill>
              <a:srgbClr val="333333"/>
            </a:solidFill>
            <a:round/>
            <a:headEnd/>
            <a:tailEnd/>
          </a:ln>
        </p:spPr>
        <p:txBody>
          <a:bodyPr/>
          <a:lstStyle/>
          <a:p>
            <a:pPr marL="109538" algn="l" rtl="0" eaLnBrk="0" hangingPunct="0"/>
            <a:endParaRPr lang="he-IL" sz="2200" b="0">
              <a:latin typeface="Arial Narrow" pitchFamily="34" charset="0"/>
            </a:endParaRPr>
          </a:p>
        </p:txBody>
      </p:sp>
      <p:sp>
        <p:nvSpPr>
          <p:cNvPr id="14339" name="Rectangle 2"/>
          <p:cNvSpPr>
            <a:spLocks noChangeArrowheads="1"/>
          </p:cNvSpPr>
          <p:nvPr/>
        </p:nvSpPr>
        <p:spPr bwMode="auto">
          <a:xfrm>
            <a:off x="460375" y="0"/>
            <a:ext cx="7773988" cy="741363"/>
          </a:xfrm>
          <a:prstGeom prst="rect">
            <a:avLst/>
          </a:prstGeom>
          <a:noFill/>
          <a:ln w="9525">
            <a:noFill/>
            <a:miter lim="800000"/>
            <a:headEnd/>
            <a:tailEnd/>
          </a:ln>
        </p:spPr>
        <p:txBody>
          <a:bodyPr lIns="0" anchor="b"/>
          <a:lstStyle/>
          <a:p>
            <a:pPr algn="l" rtl="0">
              <a:lnSpc>
                <a:spcPct val="85000"/>
              </a:lnSpc>
              <a:buClr>
                <a:srgbClr val="DC0081"/>
              </a:buClr>
              <a:buFont typeface="Wingdings" pitchFamily="2" charset="2"/>
              <a:buNone/>
            </a:pPr>
            <a:r>
              <a:rPr lang="en-US" sz="2400" b="0"/>
              <a:t>Configuring Service Endpoints</a:t>
            </a:r>
          </a:p>
        </p:txBody>
      </p:sp>
      <p:sp>
        <p:nvSpPr>
          <p:cNvPr id="14340" name="AutoShape 14"/>
          <p:cNvSpPr>
            <a:spLocks noChangeArrowheads="1"/>
          </p:cNvSpPr>
          <p:nvPr/>
        </p:nvSpPr>
        <p:spPr bwMode="auto">
          <a:xfrm>
            <a:off x="952500" y="1128713"/>
            <a:ext cx="7683500" cy="806450"/>
          </a:xfrm>
          <a:prstGeom prst="roundRect">
            <a:avLst>
              <a:gd name="adj" fmla="val 16667"/>
            </a:avLst>
          </a:prstGeom>
          <a:gradFill rotWithShape="1">
            <a:gsLst>
              <a:gs pos="0">
                <a:srgbClr val="EEEFD7"/>
              </a:gs>
              <a:gs pos="100000">
                <a:schemeClr val="bg1"/>
              </a:gs>
            </a:gsLst>
            <a:lin ang="5400000" scaled="1"/>
          </a:gradFill>
          <a:ln w="3175" algn="ctr">
            <a:solidFill>
              <a:srgbClr val="808080"/>
            </a:solidFill>
            <a:round/>
            <a:headEnd/>
            <a:tailEnd/>
          </a:ln>
        </p:spPr>
        <p:txBody>
          <a:bodyPr lIns="182880" rIns="182880" anchor="ctr"/>
          <a:lstStyle/>
          <a:p>
            <a:pPr algn="l" rtl="0" eaLnBrk="0" hangingPunct="0"/>
            <a:r>
              <a:rPr lang="en-US" b="0"/>
              <a:t>Configuring service endpoints in code:</a:t>
            </a:r>
          </a:p>
        </p:txBody>
      </p:sp>
      <p:sp>
        <p:nvSpPr>
          <p:cNvPr id="14341" name="AutoShape 15"/>
          <p:cNvSpPr>
            <a:spLocks noChangeArrowheads="1"/>
          </p:cNvSpPr>
          <p:nvPr/>
        </p:nvSpPr>
        <p:spPr bwMode="auto">
          <a:xfrm>
            <a:off x="508000" y="1360488"/>
            <a:ext cx="476250" cy="342900"/>
          </a:xfrm>
          <a:prstGeom prst="roundRect">
            <a:avLst>
              <a:gd name="adj" fmla="val 0"/>
            </a:avLst>
          </a:prstGeom>
          <a:gradFill rotWithShape="1">
            <a:gsLst>
              <a:gs pos="0">
                <a:srgbClr val="CECECE"/>
              </a:gs>
              <a:gs pos="50000">
                <a:srgbClr val="F0F0F0"/>
              </a:gs>
              <a:gs pos="100000">
                <a:srgbClr val="CECECE"/>
              </a:gs>
            </a:gsLst>
            <a:lin ang="5400000" scaled="1"/>
          </a:gradFill>
          <a:ln w="9525">
            <a:solidFill>
              <a:srgbClr val="000000"/>
            </a:solidFill>
            <a:round/>
            <a:headEnd/>
            <a:tailEnd/>
          </a:ln>
          <a:effectLst>
            <a:outerShdw dist="35921" dir="2700000" algn="ctr" rotWithShape="0">
              <a:schemeClr val="tx1">
                <a:alpha val="50000"/>
              </a:schemeClr>
            </a:outerShdw>
          </a:effectLst>
        </p:spPr>
        <p:txBody>
          <a:bodyPr wrap="none" anchor="ctr"/>
          <a:lstStyle/>
          <a:p>
            <a:pPr algn="ctr" rtl="0" eaLnBrk="0" hangingPunct="0"/>
            <a:r>
              <a:rPr lang="en-US" sz="2400" b="0">
                <a:solidFill>
                  <a:srgbClr val="990033"/>
                </a:solidFill>
                <a:latin typeface="Wingdings" pitchFamily="2" charset="2"/>
              </a:rPr>
              <a:t>ü</a:t>
            </a:r>
          </a:p>
        </p:txBody>
      </p:sp>
      <p:sp>
        <p:nvSpPr>
          <p:cNvPr id="14342" name="AutoShape 24"/>
          <p:cNvSpPr>
            <a:spLocks noChangeArrowheads="1"/>
          </p:cNvSpPr>
          <p:nvPr/>
        </p:nvSpPr>
        <p:spPr bwMode="auto">
          <a:xfrm>
            <a:off x="952500" y="3000375"/>
            <a:ext cx="7683500" cy="806450"/>
          </a:xfrm>
          <a:prstGeom prst="roundRect">
            <a:avLst>
              <a:gd name="adj" fmla="val 16667"/>
            </a:avLst>
          </a:prstGeom>
          <a:gradFill rotWithShape="1">
            <a:gsLst>
              <a:gs pos="0">
                <a:srgbClr val="EEEFD7"/>
              </a:gs>
              <a:gs pos="100000">
                <a:schemeClr val="bg1"/>
              </a:gs>
            </a:gsLst>
            <a:lin ang="5400000" scaled="1"/>
          </a:gradFill>
          <a:ln w="3175" algn="ctr">
            <a:solidFill>
              <a:srgbClr val="808080"/>
            </a:solidFill>
            <a:round/>
            <a:headEnd/>
            <a:tailEnd/>
          </a:ln>
        </p:spPr>
        <p:txBody>
          <a:bodyPr lIns="182880" rIns="182880" anchor="ctr"/>
          <a:lstStyle/>
          <a:p>
            <a:pPr algn="l" rtl="0">
              <a:spcBef>
                <a:spcPct val="20000"/>
              </a:spcBef>
              <a:buFont typeface="Arial" charset="0"/>
              <a:buNone/>
            </a:pPr>
            <a:r>
              <a:rPr lang="en-US" b="0"/>
              <a:t>Configuring service endpoints in the XML configuration file:</a:t>
            </a:r>
          </a:p>
        </p:txBody>
      </p:sp>
      <p:sp>
        <p:nvSpPr>
          <p:cNvPr id="14343" name="AutoShape 25"/>
          <p:cNvSpPr>
            <a:spLocks noChangeArrowheads="1"/>
          </p:cNvSpPr>
          <p:nvPr/>
        </p:nvSpPr>
        <p:spPr bwMode="auto">
          <a:xfrm>
            <a:off x="508000" y="3232150"/>
            <a:ext cx="476250" cy="342900"/>
          </a:xfrm>
          <a:prstGeom prst="roundRect">
            <a:avLst>
              <a:gd name="adj" fmla="val 0"/>
            </a:avLst>
          </a:prstGeom>
          <a:gradFill rotWithShape="1">
            <a:gsLst>
              <a:gs pos="0">
                <a:srgbClr val="CECECE"/>
              </a:gs>
              <a:gs pos="50000">
                <a:srgbClr val="F0F0F0"/>
              </a:gs>
              <a:gs pos="100000">
                <a:srgbClr val="CECECE"/>
              </a:gs>
            </a:gsLst>
            <a:lin ang="5400000" scaled="1"/>
          </a:gradFill>
          <a:ln w="9525">
            <a:solidFill>
              <a:srgbClr val="000000"/>
            </a:solidFill>
            <a:round/>
            <a:headEnd/>
            <a:tailEnd/>
          </a:ln>
          <a:effectLst>
            <a:outerShdw dist="35921" dir="2700000" algn="ctr" rotWithShape="0">
              <a:schemeClr val="tx1">
                <a:alpha val="50000"/>
              </a:schemeClr>
            </a:outerShdw>
          </a:effectLst>
        </p:spPr>
        <p:txBody>
          <a:bodyPr wrap="none" anchor="ctr"/>
          <a:lstStyle/>
          <a:p>
            <a:pPr algn="ctr" rtl="0" eaLnBrk="0" hangingPunct="0"/>
            <a:r>
              <a:rPr lang="en-US" sz="2400" b="0">
                <a:solidFill>
                  <a:srgbClr val="990033"/>
                </a:solidFill>
                <a:latin typeface="Wingdings" pitchFamily="2" charset="2"/>
              </a:rPr>
              <a:t>ü</a:t>
            </a:r>
          </a:p>
        </p:txBody>
      </p:sp>
      <p:sp>
        <p:nvSpPr>
          <p:cNvPr id="14344" name="AutoShape 24"/>
          <p:cNvSpPr>
            <a:spLocks noChangeArrowheads="1"/>
          </p:cNvSpPr>
          <p:nvPr/>
        </p:nvSpPr>
        <p:spPr bwMode="auto">
          <a:xfrm>
            <a:off x="960438" y="2065338"/>
            <a:ext cx="7683500" cy="806450"/>
          </a:xfrm>
          <a:prstGeom prst="roundRect">
            <a:avLst>
              <a:gd name="adj" fmla="val 16667"/>
            </a:avLst>
          </a:prstGeom>
          <a:gradFill rotWithShape="1">
            <a:gsLst>
              <a:gs pos="0">
                <a:srgbClr val="EEEFD7"/>
              </a:gs>
              <a:gs pos="100000">
                <a:schemeClr val="bg1"/>
              </a:gs>
            </a:gsLst>
            <a:lin ang="5400000" scaled="1"/>
          </a:gradFill>
          <a:ln w="3175" algn="ctr">
            <a:solidFill>
              <a:srgbClr val="808080"/>
            </a:solidFill>
            <a:round/>
            <a:headEnd/>
            <a:tailEnd/>
          </a:ln>
        </p:spPr>
        <p:txBody>
          <a:bodyPr lIns="182880" rIns="182880" anchor="ctr"/>
          <a:lstStyle/>
          <a:p>
            <a:pPr algn="l" rtl="0"/>
            <a:r>
              <a:rPr lang="en-US" sz="1400">
                <a:solidFill>
                  <a:srgbClr val="000000"/>
                </a:solidFill>
                <a:latin typeface="Courier New" pitchFamily="49" charset="0"/>
              </a:rPr>
              <a:t>myServiceHost = </a:t>
            </a:r>
            <a:r>
              <a:rPr lang="en-US" sz="1400">
                <a:solidFill>
                  <a:srgbClr val="0000FF"/>
                </a:solidFill>
                <a:latin typeface="Courier New" pitchFamily="49" charset="0"/>
              </a:rPr>
              <a:t>new</a:t>
            </a:r>
            <a:r>
              <a:rPr lang="en-US" sz="1400">
                <a:solidFill>
                  <a:srgbClr val="000000"/>
                </a:solidFill>
                <a:latin typeface="Courier New" pitchFamily="49" charset="0"/>
              </a:rPr>
              <a:t> </a:t>
            </a:r>
            <a:r>
              <a:rPr lang="en-US" sz="1400">
                <a:solidFill>
                  <a:srgbClr val="2B91AF"/>
                </a:solidFill>
                <a:latin typeface="Courier New" pitchFamily="49" charset="0"/>
              </a:rPr>
              <a:t>ServiceHost</a:t>
            </a:r>
            <a:r>
              <a:rPr lang="en-US" sz="1400">
                <a:solidFill>
                  <a:srgbClr val="000000"/>
                </a:solidFill>
                <a:latin typeface="Courier New" pitchFamily="49" charset="0"/>
              </a:rPr>
              <a:t>(</a:t>
            </a:r>
            <a:r>
              <a:rPr lang="en-US" sz="1400">
                <a:solidFill>
                  <a:srgbClr val="0000FF"/>
                </a:solidFill>
                <a:latin typeface="Courier New" pitchFamily="49" charset="0"/>
              </a:rPr>
              <a:t>typeof</a:t>
            </a:r>
            <a:r>
              <a:rPr lang="en-US" sz="1400">
                <a:solidFill>
                  <a:srgbClr val="000000"/>
                </a:solidFill>
                <a:latin typeface="Courier New" pitchFamily="49" charset="0"/>
              </a:rPr>
              <a:t>(CalcService.</a:t>
            </a:r>
            <a:r>
              <a:rPr lang="en-US" sz="1400">
                <a:solidFill>
                  <a:srgbClr val="2B91AF"/>
                </a:solidFill>
                <a:latin typeface="Courier New" pitchFamily="49" charset="0"/>
              </a:rPr>
              <a:t>WCFCalc</a:t>
            </a:r>
            <a:r>
              <a:rPr lang="en-US" sz="1400">
                <a:solidFill>
                  <a:srgbClr val="000000"/>
                </a:solidFill>
                <a:latin typeface="Courier New" pitchFamily="49" charset="0"/>
              </a:rPr>
              <a:t>));</a:t>
            </a:r>
          </a:p>
          <a:p>
            <a:pPr algn="l" rtl="0"/>
            <a:r>
              <a:rPr lang="en-US" sz="1400">
                <a:solidFill>
                  <a:srgbClr val="000000"/>
                </a:solidFill>
                <a:latin typeface="Courier New" pitchFamily="49" charset="0"/>
              </a:rPr>
              <a:t>myServiceHost.AddServiceEndpoint(</a:t>
            </a:r>
            <a:r>
              <a:rPr lang="en-US" sz="1400">
                <a:solidFill>
                  <a:srgbClr val="0000FF"/>
                </a:solidFill>
                <a:latin typeface="Courier New" pitchFamily="49" charset="0"/>
              </a:rPr>
              <a:t>typeof</a:t>
            </a:r>
            <a:r>
              <a:rPr lang="en-US" sz="1400">
                <a:solidFill>
                  <a:srgbClr val="000000"/>
                </a:solidFill>
                <a:latin typeface="Courier New" pitchFamily="49" charset="0"/>
              </a:rPr>
              <a:t>(</a:t>
            </a:r>
            <a:r>
              <a:rPr lang="en-US" sz="1400">
                <a:solidFill>
                  <a:srgbClr val="2B91AF"/>
                </a:solidFill>
                <a:latin typeface="Courier New" pitchFamily="49" charset="0"/>
              </a:rPr>
              <a:t>ICalc</a:t>
            </a:r>
            <a:r>
              <a:rPr lang="en-US" sz="1400">
                <a:solidFill>
                  <a:srgbClr val="000000"/>
                </a:solidFill>
                <a:latin typeface="Courier New" pitchFamily="49" charset="0"/>
              </a:rPr>
              <a:t>),</a:t>
            </a:r>
          </a:p>
          <a:p>
            <a:pPr algn="l" rtl="0"/>
            <a:r>
              <a:rPr lang="en-US" sz="1400">
                <a:solidFill>
                  <a:srgbClr val="000000"/>
                </a:solidFill>
                <a:latin typeface="Courier New" pitchFamily="49" charset="0"/>
              </a:rPr>
              <a:t>  </a:t>
            </a:r>
            <a:r>
              <a:rPr lang="en-US" sz="1400">
                <a:solidFill>
                  <a:srgbClr val="0000FF"/>
                </a:solidFill>
                <a:latin typeface="Courier New" pitchFamily="49" charset="0"/>
              </a:rPr>
              <a:t>new </a:t>
            </a:r>
            <a:r>
              <a:rPr lang="en-US" sz="1400">
                <a:solidFill>
                  <a:srgbClr val="2B91AF"/>
                </a:solidFill>
                <a:latin typeface="Courier New" pitchFamily="49" charset="0"/>
              </a:rPr>
              <a:t>BasicHttpBinding</a:t>
            </a:r>
            <a:r>
              <a:rPr lang="en-US" sz="1400">
                <a:solidFill>
                  <a:srgbClr val="000000"/>
                </a:solidFill>
                <a:latin typeface="Courier New" pitchFamily="49" charset="0"/>
              </a:rPr>
              <a:t>(), </a:t>
            </a:r>
            <a:r>
              <a:rPr lang="en-US" sz="1400">
                <a:solidFill>
                  <a:srgbClr val="0000FF"/>
                </a:solidFill>
                <a:latin typeface="Courier New" pitchFamily="49" charset="0"/>
              </a:rPr>
              <a:t>new</a:t>
            </a:r>
            <a:r>
              <a:rPr lang="en-US" sz="1400">
                <a:solidFill>
                  <a:srgbClr val="000000"/>
                </a:solidFill>
                <a:latin typeface="Courier New" pitchFamily="49" charset="0"/>
              </a:rPr>
              <a:t> </a:t>
            </a:r>
            <a:r>
              <a:rPr lang="en-US" sz="1400">
                <a:solidFill>
                  <a:srgbClr val="2B91AF"/>
                </a:solidFill>
                <a:latin typeface="Courier New" pitchFamily="49" charset="0"/>
              </a:rPr>
              <a:t>Uri</a:t>
            </a:r>
            <a:r>
              <a:rPr lang="en-US" sz="1400">
                <a:solidFill>
                  <a:srgbClr val="000000"/>
                </a:solidFill>
                <a:latin typeface="Courier New" pitchFamily="49" charset="0"/>
              </a:rPr>
              <a:t>(</a:t>
            </a:r>
            <a:r>
              <a:rPr lang="en-US" sz="1400">
                <a:solidFill>
                  <a:srgbClr val="A31515"/>
                </a:solidFill>
                <a:latin typeface="Courier New" pitchFamily="49" charset="0"/>
              </a:rPr>
              <a:t>"http://localhost:8080/Calc"</a:t>
            </a:r>
            <a:r>
              <a:rPr lang="en-US" sz="1400">
                <a:solidFill>
                  <a:srgbClr val="000000"/>
                </a:solidFill>
                <a:latin typeface="Courier New" pitchFamily="49" charset="0"/>
              </a:rPr>
              <a:t>));</a:t>
            </a:r>
          </a:p>
        </p:txBody>
      </p:sp>
      <p:sp>
        <p:nvSpPr>
          <p:cNvPr id="14345" name="AutoShape 24"/>
          <p:cNvSpPr>
            <a:spLocks noChangeArrowheads="1"/>
          </p:cNvSpPr>
          <p:nvPr/>
        </p:nvSpPr>
        <p:spPr bwMode="auto">
          <a:xfrm>
            <a:off x="930275" y="3937000"/>
            <a:ext cx="7683500" cy="2201863"/>
          </a:xfrm>
          <a:prstGeom prst="roundRect">
            <a:avLst>
              <a:gd name="adj" fmla="val 16667"/>
            </a:avLst>
          </a:prstGeom>
          <a:gradFill rotWithShape="1">
            <a:gsLst>
              <a:gs pos="0">
                <a:srgbClr val="EEEFD7"/>
              </a:gs>
              <a:gs pos="100000">
                <a:schemeClr val="bg1"/>
              </a:gs>
            </a:gsLst>
            <a:lin ang="5400000" scaled="1"/>
          </a:gradFill>
          <a:ln w="3175" algn="ctr">
            <a:solidFill>
              <a:srgbClr val="808080"/>
            </a:solidFill>
            <a:round/>
            <a:headEnd/>
            <a:tailEnd/>
          </a:ln>
        </p:spPr>
        <p:txBody>
          <a:bodyPr lIns="182880" rIns="182880" anchor="ctr"/>
          <a:lstStyle/>
          <a:p>
            <a:pPr algn="l" rtl="0"/>
            <a:r>
              <a:rPr lang="en-US" sz="1400">
                <a:solidFill>
                  <a:srgbClr val="000000"/>
                </a:solidFill>
                <a:latin typeface="Courier New" pitchFamily="49" charset="0"/>
              </a:rPr>
              <a:t>myServiceHost = </a:t>
            </a:r>
            <a:r>
              <a:rPr lang="en-US" sz="1400">
                <a:solidFill>
                  <a:srgbClr val="0000FF"/>
                </a:solidFill>
                <a:latin typeface="Courier New" pitchFamily="49" charset="0"/>
              </a:rPr>
              <a:t>new</a:t>
            </a:r>
            <a:r>
              <a:rPr lang="en-US" sz="1400">
                <a:solidFill>
                  <a:srgbClr val="000000"/>
                </a:solidFill>
                <a:latin typeface="Courier New" pitchFamily="49" charset="0"/>
              </a:rPr>
              <a:t> </a:t>
            </a:r>
            <a:r>
              <a:rPr lang="en-US" sz="1400">
                <a:solidFill>
                  <a:srgbClr val="2B91AF"/>
                </a:solidFill>
                <a:latin typeface="Courier New" pitchFamily="49" charset="0"/>
              </a:rPr>
              <a:t>ServiceHost</a:t>
            </a:r>
            <a:r>
              <a:rPr lang="en-US" sz="1400">
                <a:solidFill>
                  <a:srgbClr val="000000"/>
                </a:solidFill>
                <a:latin typeface="Courier New" pitchFamily="49" charset="0"/>
              </a:rPr>
              <a:t>(</a:t>
            </a:r>
            <a:r>
              <a:rPr lang="en-US" sz="1400">
                <a:solidFill>
                  <a:srgbClr val="0000FF"/>
                </a:solidFill>
                <a:latin typeface="Courier New" pitchFamily="49" charset="0"/>
              </a:rPr>
              <a:t>typeof</a:t>
            </a:r>
            <a:r>
              <a:rPr lang="en-US" sz="1400">
                <a:solidFill>
                  <a:srgbClr val="000000"/>
                </a:solidFill>
                <a:latin typeface="Courier New" pitchFamily="49" charset="0"/>
              </a:rPr>
              <a:t>(CalcService.</a:t>
            </a:r>
            <a:r>
              <a:rPr lang="en-US" sz="1400">
                <a:solidFill>
                  <a:srgbClr val="2B91AF"/>
                </a:solidFill>
                <a:latin typeface="Courier New" pitchFamily="49" charset="0"/>
              </a:rPr>
              <a:t>WCFCalc</a:t>
            </a:r>
            <a:r>
              <a:rPr lang="en-US" sz="1400">
                <a:solidFill>
                  <a:srgbClr val="000000"/>
                </a:solidFill>
                <a:latin typeface="Courier New" pitchFamily="49" charset="0"/>
              </a:rPr>
              <a:t>));</a:t>
            </a:r>
            <a:endParaRPr lang="en-US" sz="1400">
              <a:solidFill>
                <a:srgbClr val="0000FF"/>
              </a:solidFill>
              <a:latin typeface="Courier New" pitchFamily="49" charset="0"/>
            </a:endParaRPr>
          </a:p>
          <a:p>
            <a:pPr algn="l" rtl="0"/>
            <a:r>
              <a:rPr lang="en-US" sz="1400">
                <a:solidFill>
                  <a:srgbClr val="0000FF"/>
                </a:solidFill>
                <a:latin typeface="Courier New" pitchFamily="49" charset="0"/>
              </a:rPr>
              <a:t>&lt;</a:t>
            </a:r>
            <a:r>
              <a:rPr lang="en-US" sz="1400">
                <a:solidFill>
                  <a:srgbClr val="A31515"/>
                </a:solidFill>
                <a:latin typeface="Courier New" pitchFamily="49" charset="0"/>
              </a:rPr>
              <a:t>service</a:t>
            </a:r>
            <a:r>
              <a:rPr lang="en-US" sz="1400">
                <a:solidFill>
                  <a:srgbClr val="0000FF"/>
                </a:solidFill>
                <a:latin typeface="Courier New" pitchFamily="49" charset="0"/>
              </a:rPr>
              <a:t> </a:t>
            </a:r>
            <a:r>
              <a:rPr lang="en-US" sz="1400">
                <a:solidFill>
                  <a:srgbClr val="FF0000"/>
                </a:solidFill>
                <a:latin typeface="Courier New" pitchFamily="49" charset="0"/>
              </a:rPr>
              <a:t>name</a:t>
            </a:r>
            <a:r>
              <a:rPr lang="en-US" sz="1400">
                <a:solidFill>
                  <a:srgbClr val="0000FF"/>
                </a:solidFill>
                <a:latin typeface="Courier New" pitchFamily="49" charset="0"/>
              </a:rPr>
              <a:t>=</a:t>
            </a:r>
            <a:r>
              <a:rPr lang="en-US" sz="1400">
                <a:solidFill>
                  <a:srgbClr val="000000"/>
                </a:solidFill>
                <a:latin typeface="Courier New" pitchFamily="49" charset="0"/>
              </a:rPr>
              <a:t>"</a:t>
            </a:r>
            <a:r>
              <a:rPr lang="en-US" sz="1400">
                <a:solidFill>
                  <a:srgbClr val="0000FF"/>
                </a:solidFill>
                <a:latin typeface="Courier New" pitchFamily="49" charset="0"/>
              </a:rPr>
              <a:t>CalcService.WCFCalc</a:t>
            </a:r>
            <a:r>
              <a:rPr lang="en-US" sz="1400">
                <a:solidFill>
                  <a:srgbClr val="000000"/>
                </a:solidFill>
                <a:latin typeface="Courier New" pitchFamily="49" charset="0"/>
              </a:rPr>
              <a:t>“</a:t>
            </a:r>
            <a:r>
              <a:rPr lang="en-US" sz="1400">
                <a:solidFill>
                  <a:srgbClr val="0000FF"/>
                </a:solidFill>
                <a:latin typeface="Courier New" pitchFamily="49" charset="0"/>
              </a:rPr>
              <a:t>&gt; </a:t>
            </a:r>
            <a:endParaRPr lang="en-US" sz="1400">
              <a:solidFill>
                <a:srgbClr val="000000"/>
              </a:solidFill>
              <a:latin typeface="Courier New" pitchFamily="49" charset="0"/>
            </a:endParaRPr>
          </a:p>
          <a:p>
            <a:pPr algn="l" rtl="0"/>
            <a:r>
              <a:rPr lang="en-US" sz="1400">
                <a:solidFill>
                  <a:srgbClr val="0000FF"/>
                </a:solidFill>
                <a:latin typeface="Courier New" pitchFamily="49" charset="0"/>
              </a:rPr>
              <a:t>   &lt;</a:t>
            </a:r>
            <a:r>
              <a:rPr lang="en-US" sz="1400">
                <a:solidFill>
                  <a:srgbClr val="A31515"/>
                </a:solidFill>
                <a:latin typeface="Courier New" pitchFamily="49" charset="0"/>
              </a:rPr>
              <a:t>host</a:t>
            </a:r>
            <a:r>
              <a:rPr lang="en-US" sz="1400">
                <a:solidFill>
                  <a:srgbClr val="0000FF"/>
                </a:solidFill>
                <a:latin typeface="Courier New" pitchFamily="49" charset="0"/>
              </a:rPr>
              <a:t>&gt;</a:t>
            </a:r>
            <a:endParaRPr lang="en-US" sz="1400">
              <a:solidFill>
                <a:srgbClr val="000000"/>
              </a:solidFill>
              <a:latin typeface="Courier New" pitchFamily="49" charset="0"/>
            </a:endParaRPr>
          </a:p>
          <a:p>
            <a:pPr algn="l" rtl="0"/>
            <a:r>
              <a:rPr lang="en-US" sz="1400">
                <a:solidFill>
                  <a:srgbClr val="0000FF"/>
                </a:solidFill>
                <a:latin typeface="Courier New" pitchFamily="49" charset="0"/>
              </a:rPr>
              <a:t>     &lt;</a:t>
            </a:r>
            <a:r>
              <a:rPr lang="en-US" sz="1400">
                <a:solidFill>
                  <a:srgbClr val="A31515"/>
                </a:solidFill>
                <a:latin typeface="Courier New" pitchFamily="49" charset="0"/>
              </a:rPr>
              <a:t>baseAddresses</a:t>
            </a:r>
            <a:r>
              <a:rPr lang="en-US" sz="1400">
                <a:solidFill>
                  <a:srgbClr val="0000FF"/>
                </a:solidFill>
                <a:latin typeface="Courier New" pitchFamily="49" charset="0"/>
              </a:rPr>
              <a:t>&gt;           </a:t>
            </a:r>
            <a:endParaRPr lang="en-US" sz="1400">
              <a:solidFill>
                <a:srgbClr val="000000"/>
              </a:solidFill>
              <a:latin typeface="Courier New" pitchFamily="49" charset="0"/>
            </a:endParaRPr>
          </a:p>
          <a:p>
            <a:pPr algn="l" rtl="0"/>
            <a:r>
              <a:rPr lang="en-US" sz="1400">
                <a:solidFill>
                  <a:srgbClr val="0000FF"/>
                </a:solidFill>
                <a:latin typeface="Courier New" pitchFamily="49" charset="0"/>
              </a:rPr>
              <a:t>        &lt;</a:t>
            </a:r>
            <a:r>
              <a:rPr lang="en-US" sz="1400">
                <a:solidFill>
                  <a:srgbClr val="A31515"/>
                </a:solidFill>
                <a:latin typeface="Courier New" pitchFamily="49" charset="0"/>
              </a:rPr>
              <a:t>add</a:t>
            </a:r>
            <a:r>
              <a:rPr lang="en-US" sz="1400">
                <a:solidFill>
                  <a:srgbClr val="0000FF"/>
                </a:solidFill>
                <a:latin typeface="Courier New" pitchFamily="49" charset="0"/>
              </a:rPr>
              <a:t> </a:t>
            </a:r>
            <a:r>
              <a:rPr lang="en-US" sz="1400">
                <a:solidFill>
                  <a:srgbClr val="FF0000"/>
                </a:solidFill>
                <a:latin typeface="Courier New" pitchFamily="49" charset="0"/>
              </a:rPr>
              <a:t>baseAddress</a:t>
            </a:r>
            <a:r>
              <a:rPr lang="en-US" sz="1400">
                <a:solidFill>
                  <a:srgbClr val="0000FF"/>
                </a:solidFill>
                <a:latin typeface="Courier New" pitchFamily="49" charset="0"/>
              </a:rPr>
              <a:t>=</a:t>
            </a:r>
            <a:r>
              <a:rPr lang="en-US" sz="1400">
                <a:solidFill>
                  <a:srgbClr val="000000"/>
                </a:solidFill>
                <a:latin typeface="Courier New" pitchFamily="49" charset="0"/>
              </a:rPr>
              <a:t>"</a:t>
            </a:r>
            <a:r>
              <a:rPr lang="en-US" sz="1400">
                <a:solidFill>
                  <a:srgbClr val="0000FF"/>
                </a:solidFill>
                <a:latin typeface="Courier New" pitchFamily="49" charset="0"/>
              </a:rPr>
              <a:t>http://localhost:8080</a:t>
            </a:r>
            <a:r>
              <a:rPr lang="en-US" sz="1400">
                <a:solidFill>
                  <a:srgbClr val="000000"/>
                </a:solidFill>
                <a:latin typeface="Courier New" pitchFamily="49" charset="0"/>
              </a:rPr>
              <a:t>"</a:t>
            </a:r>
            <a:r>
              <a:rPr lang="en-US" sz="1400">
                <a:solidFill>
                  <a:srgbClr val="0000FF"/>
                </a:solidFill>
                <a:latin typeface="Courier New" pitchFamily="49" charset="0"/>
              </a:rPr>
              <a:t>/&gt;</a:t>
            </a:r>
            <a:endParaRPr lang="en-US" sz="1400">
              <a:solidFill>
                <a:srgbClr val="000000"/>
              </a:solidFill>
              <a:latin typeface="Courier New" pitchFamily="49" charset="0"/>
            </a:endParaRPr>
          </a:p>
          <a:p>
            <a:pPr algn="l" rtl="0"/>
            <a:r>
              <a:rPr lang="en-US" sz="1400">
                <a:solidFill>
                  <a:srgbClr val="0000FF"/>
                </a:solidFill>
                <a:latin typeface="Courier New" pitchFamily="49" charset="0"/>
              </a:rPr>
              <a:t>     &lt;/</a:t>
            </a:r>
            <a:r>
              <a:rPr lang="en-US" sz="1400">
                <a:solidFill>
                  <a:srgbClr val="A31515"/>
                </a:solidFill>
                <a:latin typeface="Courier New" pitchFamily="49" charset="0"/>
              </a:rPr>
              <a:t>baseAddresses</a:t>
            </a:r>
            <a:r>
              <a:rPr lang="en-US" sz="1400">
                <a:solidFill>
                  <a:srgbClr val="0000FF"/>
                </a:solidFill>
                <a:latin typeface="Courier New" pitchFamily="49" charset="0"/>
              </a:rPr>
              <a:t>&gt;</a:t>
            </a:r>
          </a:p>
          <a:p>
            <a:pPr algn="l" rtl="0"/>
            <a:r>
              <a:rPr lang="en-US" sz="1400">
                <a:solidFill>
                  <a:srgbClr val="0000FF"/>
                </a:solidFill>
                <a:latin typeface="Courier New" pitchFamily="49" charset="0"/>
              </a:rPr>
              <a:t>   &lt;</a:t>
            </a:r>
            <a:r>
              <a:rPr lang="en-US" sz="1400">
                <a:solidFill>
                  <a:srgbClr val="A31515"/>
                </a:solidFill>
                <a:latin typeface="Courier New" pitchFamily="49" charset="0"/>
              </a:rPr>
              <a:t>endpoint</a:t>
            </a:r>
            <a:r>
              <a:rPr lang="en-US" sz="1400">
                <a:solidFill>
                  <a:srgbClr val="0000FF"/>
                </a:solidFill>
                <a:latin typeface="Courier New" pitchFamily="49" charset="0"/>
              </a:rPr>
              <a:t> </a:t>
            </a:r>
            <a:r>
              <a:rPr lang="en-US" sz="1400">
                <a:solidFill>
                  <a:srgbClr val="FF0000"/>
                </a:solidFill>
                <a:latin typeface="Courier New" pitchFamily="49" charset="0"/>
              </a:rPr>
              <a:t>address</a:t>
            </a:r>
            <a:r>
              <a:rPr lang="en-US" sz="1400">
                <a:solidFill>
                  <a:srgbClr val="0000FF"/>
                </a:solidFill>
                <a:latin typeface="Courier New" pitchFamily="49" charset="0"/>
              </a:rPr>
              <a:t>=</a:t>
            </a:r>
            <a:r>
              <a:rPr lang="en-US" sz="1400">
                <a:solidFill>
                  <a:srgbClr val="000000"/>
                </a:solidFill>
                <a:latin typeface="Courier New" pitchFamily="49" charset="0"/>
              </a:rPr>
              <a:t>"</a:t>
            </a:r>
            <a:r>
              <a:rPr lang="en-US" sz="1400">
                <a:solidFill>
                  <a:srgbClr val="0000FF"/>
                </a:solidFill>
                <a:latin typeface="Courier New" pitchFamily="49" charset="0"/>
              </a:rPr>
              <a:t>Calc</a:t>
            </a:r>
            <a:r>
              <a:rPr lang="en-US" sz="1400">
                <a:solidFill>
                  <a:srgbClr val="000000"/>
                </a:solidFill>
                <a:latin typeface="Courier New" pitchFamily="49" charset="0"/>
              </a:rPr>
              <a:t>"</a:t>
            </a:r>
            <a:r>
              <a:rPr lang="en-US" sz="1400">
                <a:solidFill>
                  <a:srgbClr val="0000FF"/>
                </a:solidFill>
                <a:latin typeface="Courier New" pitchFamily="49" charset="0"/>
              </a:rPr>
              <a:t> </a:t>
            </a:r>
            <a:r>
              <a:rPr lang="en-US" sz="1400">
                <a:solidFill>
                  <a:srgbClr val="FF0000"/>
                </a:solidFill>
                <a:latin typeface="Courier New" pitchFamily="49" charset="0"/>
              </a:rPr>
              <a:t>binding</a:t>
            </a:r>
            <a:r>
              <a:rPr lang="en-US" sz="1400">
                <a:solidFill>
                  <a:srgbClr val="0000FF"/>
                </a:solidFill>
                <a:latin typeface="Courier New" pitchFamily="49" charset="0"/>
              </a:rPr>
              <a:t>=</a:t>
            </a:r>
            <a:r>
              <a:rPr lang="en-US" sz="1400">
                <a:solidFill>
                  <a:srgbClr val="000000"/>
                </a:solidFill>
                <a:latin typeface="Courier New" pitchFamily="49" charset="0"/>
              </a:rPr>
              <a:t>“</a:t>
            </a:r>
            <a:r>
              <a:rPr lang="en-US" sz="1400">
                <a:solidFill>
                  <a:srgbClr val="0000FF"/>
                </a:solidFill>
                <a:latin typeface="Courier New" pitchFamily="49" charset="0"/>
              </a:rPr>
              <a:t>basicHttpBinding</a:t>
            </a:r>
            <a:r>
              <a:rPr lang="en-US" sz="1400">
                <a:solidFill>
                  <a:srgbClr val="000000"/>
                </a:solidFill>
                <a:latin typeface="Courier New" pitchFamily="49" charset="0"/>
              </a:rPr>
              <a:t>“</a:t>
            </a:r>
            <a:br>
              <a:rPr lang="en-US" sz="1400">
                <a:solidFill>
                  <a:srgbClr val="000000"/>
                </a:solidFill>
                <a:latin typeface="Courier New" pitchFamily="49" charset="0"/>
              </a:rPr>
            </a:br>
            <a:r>
              <a:rPr lang="en-US" sz="1400">
                <a:solidFill>
                  <a:srgbClr val="000000"/>
                </a:solidFill>
                <a:latin typeface="Courier New" pitchFamily="49" charset="0"/>
              </a:rPr>
              <a:t>            </a:t>
            </a:r>
            <a:r>
              <a:rPr lang="en-US" sz="1400">
                <a:solidFill>
                  <a:srgbClr val="0000FF"/>
                </a:solidFill>
                <a:latin typeface="Courier New" pitchFamily="49" charset="0"/>
              </a:rPr>
              <a:t> </a:t>
            </a:r>
            <a:r>
              <a:rPr lang="en-US" sz="1400">
                <a:solidFill>
                  <a:srgbClr val="FF0000"/>
                </a:solidFill>
                <a:latin typeface="Courier New" pitchFamily="49" charset="0"/>
              </a:rPr>
              <a:t>contract</a:t>
            </a:r>
            <a:r>
              <a:rPr lang="en-US" sz="1400">
                <a:solidFill>
                  <a:srgbClr val="0000FF"/>
                </a:solidFill>
                <a:latin typeface="Courier New" pitchFamily="49" charset="0"/>
              </a:rPr>
              <a:t>=</a:t>
            </a:r>
            <a:r>
              <a:rPr lang="en-US" sz="1400">
                <a:solidFill>
                  <a:srgbClr val="000000"/>
                </a:solidFill>
                <a:latin typeface="Courier New" pitchFamily="49" charset="0"/>
              </a:rPr>
              <a:t>"</a:t>
            </a:r>
            <a:r>
              <a:rPr lang="en-US" sz="1400">
                <a:solidFill>
                  <a:srgbClr val="0000FF"/>
                </a:solidFill>
                <a:latin typeface="Courier New" pitchFamily="49" charset="0"/>
              </a:rPr>
              <a:t>CalcService.ICalc</a:t>
            </a:r>
            <a:r>
              <a:rPr lang="en-US" sz="1400">
                <a:solidFill>
                  <a:srgbClr val="000000"/>
                </a:solidFill>
                <a:latin typeface="Courier New" pitchFamily="49" charset="0"/>
              </a:rPr>
              <a:t>"</a:t>
            </a:r>
            <a:r>
              <a:rPr lang="en-US" sz="1400">
                <a:solidFill>
                  <a:srgbClr val="0000FF"/>
                </a:solidFill>
                <a:latin typeface="Courier New" pitchFamily="49" charset="0"/>
              </a:rPr>
              <a:t> /&gt;</a:t>
            </a:r>
            <a:endParaRPr lang="en-US" sz="1400">
              <a:solidFill>
                <a:srgbClr val="000000"/>
              </a:solidFill>
              <a:latin typeface="Courier New" pitchFamily="49" charset="0"/>
            </a:endParaRPr>
          </a:p>
          <a:p>
            <a:pPr algn="l" rtl="0"/>
            <a:r>
              <a:rPr lang="en-US" sz="1400">
                <a:solidFill>
                  <a:srgbClr val="0000FF"/>
                </a:solidFill>
                <a:latin typeface="Courier New" pitchFamily="49" charset="0"/>
              </a:rPr>
              <a:t>    &lt;/</a:t>
            </a:r>
            <a:r>
              <a:rPr lang="en-US" sz="1400">
                <a:solidFill>
                  <a:srgbClr val="A31515"/>
                </a:solidFill>
                <a:latin typeface="Courier New" pitchFamily="49" charset="0"/>
              </a:rPr>
              <a:t>host</a:t>
            </a:r>
            <a:r>
              <a:rPr lang="en-US" sz="1400">
                <a:solidFill>
                  <a:srgbClr val="0000FF"/>
                </a:solidFill>
                <a:latin typeface="Courier New" pitchFamily="49" charset="0"/>
              </a:rPr>
              <a:t>&gt;</a:t>
            </a:r>
            <a:endParaRPr lang="en-US" sz="1400">
              <a:solidFill>
                <a:srgbClr val="000000"/>
              </a:solidFill>
              <a:latin typeface="Courier New" pitchFamily="49" charset="0"/>
            </a:endParaRPr>
          </a:p>
          <a:p>
            <a:pPr algn="l" rtl="0"/>
            <a:r>
              <a:rPr lang="en-US" sz="1400">
                <a:solidFill>
                  <a:srgbClr val="0000FF"/>
                </a:solidFill>
                <a:latin typeface="Courier New" pitchFamily="49" charset="0"/>
              </a:rPr>
              <a:t> &lt;/</a:t>
            </a:r>
            <a:r>
              <a:rPr lang="en-US" sz="1400">
                <a:solidFill>
                  <a:srgbClr val="A31515"/>
                </a:solidFill>
                <a:latin typeface="Courier New" pitchFamily="49" charset="0"/>
              </a:rPr>
              <a:t>service</a:t>
            </a:r>
            <a:r>
              <a:rPr lang="en-US" sz="1400">
                <a:solidFill>
                  <a:srgbClr val="0000FF"/>
                </a:solidFill>
                <a:latin typeface="Courier New" pitchFamily="49" charset="0"/>
              </a:rPr>
              <a:t>&gt;</a:t>
            </a:r>
            <a:endParaRPr lang="en-US" sz="1400">
              <a:solidFill>
                <a:srgbClr val="000000"/>
              </a:solidFill>
              <a:latin typeface="Courier New" pitchFamily="49" charset="0"/>
            </a:endParaRPr>
          </a:p>
        </p:txBody>
      </p:sp>
      <p:cxnSp>
        <p:nvCxnSpPr>
          <p:cNvPr id="14346" name="Straight Arrow Connector 15"/>
          <p:cNvCxnSpPr>
            <a:cxnSpLocks noChangeShapeType="1"/>
          </p:cNvCxnSpPr>
          <p:nvPr/>
        </p:nvCxnSpPr>
        <p:spPr bwMode="auto">
          <a:xfrm rot="10800000" flipV="1">
            <a:off x="5119688" y="4164013"/>
            <a:ext cx="1306512" cy="142875"/>
          </a:xfrm>
          <a:prstGeom prst="straightConnector1">
            <a:avLst/>
          </a:prstGeom>
          <a:noFill/>
          <a:ln w="22225" algn="ctr">
            <a:solidFill>
              <a:schemeClr val="tx1"/>
            </a:solidFill>
            <a:round/>
            <a:headEnd/>
            <a:tailEnd type="arrow" w="med" len="med"/>
          </a:ln>
          <a:effectLst>
            <a:outerShdw dist="35921" dir="2700000" algn="ctr" rotWithShape="0">
              <a:srgbClr val="AFAFAF"/>
            </a:outerShdw>
          </a:effectLst>
        </p:spPr>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AutoShape 4"/>
          <p:cNvSpPr>
            <a:spLocks noChangeArrowheads="1"/>
          </p:cNvSpPr>
          <p:nvPr/>
        </p:nvSpPr>
        <p:spPr bwMode="auto">
          <a:xfrm>
            <a:off x="381000" y="1016000"/>
            <a:ext cx="8382000" cy="5207000"/>
          </a:xfrm>
          <a:prstGeom prst="roundRect">
            <a:avLst>
              <a:gd name="adj" fmla="val 4167"/>
            </a:avLst>
          </a:prstGeom>
          <a:solidFill>
            <a:srgbClr val="BBCDE3"/>
          </a:solidFill>
          <a:ln w="9525" algn="ctr">
            <a:solidFill>
              <a:srgbClr val="333333"/>
            </a:solidFill>
            <a:round/>
            <a:headEnd/>
            <a:tailEnd/>
          </a:ln>
        </p:spPr>
        <p:txBody>
          <a:bodyPr/>
          <a:lstStyle/>
          <a:p>
            <a:pPr marL="109538" algn="l" rtl="0" eaLnBrk="0" hangingPunct="0"/>
            <a:endParaRPr lang="he-IL" sz="2200" b="0">
              <a:latin typeface="Arial Narrow" pitchFamily="34" charset="0"/>
            </a:endParaRPr>
          </a:p>
        </p:txBody>
      </p:sp>
      <p:sp>
        <p:nvSpPr>
          <p:cNvPr id="15363" name="Rectangle 2"/>
          <p:cNvSpPr>
            <a:spLocks noChangeArrowheads="1"/>
          </p:cNvSpPr>
          <p:nvPr/>
        </p:nvSpPr>
        <p:spPr bwMode="auto">
          <a:xfrm>
            <a:off x="460375" y="0"/>
            <a:ext cx="7773988" cy="741363"/>
          </a:xfrm>
          <a:prstGeom prst="rect">
            <a:avLst/>
          </a:prstGeom>
          <a:noFill/>
          <a:ln w="9525">
            <a:noFill/>
            <a:miter lim="800000"/>
            <a:headEnd/>
            <a:tailEnd/>
          </a:ln>
        </p:spPr>
        <p:txBody>
          <a:bodyPr lIns="0" anchor="b"/>
          <a:lstStyle/>
          <a:p>
            <a:pPr algn="l" rtl="0">
              <a:lnSpc>
                <a:spcPct val="85000"/>
              </a:lnSpc>
              <a:buClr>
                <a:srgbClr val="DC0081"/>
              </a:buClr>
              <a:buFont typeface="Wingdings" pitchFamily="2" charset="2"/>
              <a:buNone/>
            </a:pPr>
            <a:r>
              <a:rPr lang="en-US" sz="2400" b="0"/>
              <a:t>Using the Service Base Address</a:t>
            </a:r>
          </a:p>
        </p:txBody>
      </p:sp>
      <p:sp>
        <p:nvSpPr>
          <p:cNvPr id="15364" name="AutoShape 14"/>
          <p:cNvSpPr>
            <a:spLocks noChangeArrowheads="1"/>
          </p:cNvSpPr>
          <p:nvPr/>
        </p:nvSpPr>
        <p:spPr bwMode="auto">
          <a:xfrm>
            <a:off x="952500" y="1193800"/>
            <a:ext cx="7683500" cy="863600"/>
          </a:xfrm>
          <a:prstGeom prst="roundRect">
            <a:avLst>
              <a:gd name="adj" fmla="val 16667"/>
            </a:avLst>
          </a:prstGeom>
          <a:gradFill rotWithShape="1">
            <a:gsLst>
              <a:gs pos="0">
                <a:srgbClr val="EEEFD7"/>
              </a:gs>
              <a:gs pos="100000">
                <a:schemeClr val="bg1"/>
              </a:gs>
            </a:gsLst>
            <a:lin ang="5400000" scaled="1"/>
          </a:gradFill>
          <a:ln w="3175" algn="ctr">
            <a:solidFill>
              <a:srgbClr val="808080"/>
            </a:solidFill>
            <a:round/>
            <a:headEnd/>
            <a:tailEnd/>
          </a:ln>
        </p:spPr>
        <p:txBody>
          <a:bodyPr lIns="182880" rIns="182880" anchor="ctr"/>
          <a:lstStyle/>
          <a:p>
            <a:pPr algn="l" rtl="0" eaLnBrk="0" hangingPunct="0"/>
            <a:r>
              <a:rPr lang="en-US" b="0"/>
              <a:t>The service base address is the main listening address </a:t>
            </a:r>
          </a:p>
        </p:txBody>
      </p:sp>
      <p:sp>
        <p:nvSpPr>
          <p:cNvPr id="15365" name="AutoShape 15"/>
          <p:cNvSpPr>
            <a:spLocks noChangeArrowheads="1"/>
          </p:cNvSpPr>
          <p:nvPr/>
        </p:nvSpPr>
        <p:spPr bwMode="auto">
          <a:xfrm>
            <a:off x="508000" y="1460500"/>
            <a:ext cx="476250" cy="342900"/>
          </a:xfrm>
          <a:prstGeom prst="roundRect">
            <a:avLst>
              <a:gd name="adj" fmla="val 0"/>
            </a:avLst>
          </a:prstGeom>
          <a:gradFill rotWithShape="1">
            <a:gsLst>
              <a:gs pos="0">
                <a:srgbClr val="CECECE"/>
              </a:gs>
              <a:gs pos="50000">
                <a:srgbClr val="F0F0F0"/>
              </a:gs>
              <a:gs pos="100000">
                <a:srgbClr val="CECECE"/>
              </a:gs>
            </a:gsLst>
            <a:lin ang="5400000" scaled="1"/>
          </a:gradFill>
          <a:ln w="9525">
            <a:solidFill>
              <a:srgbClr val="000000"/>
            </a:solidFill>
            <a:round/>
            <a:headEnd/>
            <a:tailEnd/>
          </a:ln>
          <a:effectLst>
            <a:outerShdw dist="35921" dir="2700000" algn="ctr" rotWithShape="0">
              <a:schemeClr val="tx1">
                <a:alpha val="50000"/>
              </a:schemeClr>
            </a:outerShdw>
          </a:effectLst>
        </p:spPr>
        <p:txBody>
          <a:bodyPr wrap="none" anchor="ctr"/>
          <a:lstStyle/>
          <a:p>
            <a:pPr algn="ctr" rtl="0" eaLnBrk="0" hangingPunct="0"/>
            <a:r>
              <a:rPr lang="en-US" sz="2400" b="0">
                <a:solidFill>
                  <a:srgbClr val="990033"/>
                </a:solidFill>
                <a:latin typeface="Wingdings" pitchFamily="2" charset="2"/>
              </a:rPr>
              <a:t>ü</a:t>
            </a:r>
          </a:p>
        </p:txBody>
      </p:sp>
      <p:sp>
        <p:nvSpPr>
          <p:cNvPr id="15366" name="AutoShape 24"/>
          <p:cNvSpPr>
            <a:spLocks noChangeArrowheads="1"/>
          </p:cNvSpPr>
          <p:nvPr/>
        </p:nvSpPr>
        <p:spPr bwMode="auto">
          <a:xfrm>
            <a:off x="952500" y="2184400"/>
            <a:ext cx="7683500" cy="863600"/>
          </a:xfrm>
          <a:prstGeom prst="roundRect">
            <a:avLst>
              <a:gd name="adj" fmla="val 16667"/>
            </a:avLst>
          </a:prstGeom>
          <a:gradFill rotWithShape="1">
            <a:gsLst>
              <a:gs pos="0">
                <a:srgbClr val="EEEFD7"/>
              </a:gs>
              <a:gs pos="100000">
                <a:schemeClr val="bg1"/>
              </a:gs>
            </a:gsLst>
            <a:lin ang="5400000" scaled="1"/>
          </a:gradFill>
          <a:ln w="3175" algn="ctr">
            <a:solidFill>
              <a:srgbClr val="808080"/>
            </a:solidFill>
            <a:round/>
            <a:headEnd/>
            <a:tailEnd/>
          </a:ln>
        </p:spPr>
        <p:txBody>
          <a:bodyPr lIns="182880" rIns="182880" anchor="ctr"/>
          <a:lstStyle/>
          <a:p>
            <a:pPr algn="l" rtl="0">
              <a:spcBef>
                <a:spcPct val="20000"/>
              </a:spcBef>
              <a:buFont typeface="Arial" charset="0"/>
              <a:buNone/>
            </a:pPr>
            <a:r>
              <a:rPr lang="en-US" b="0"/>
              <a:t>Service endpoints have addresses relative to the service base address</a:t>
            </a:r>
          </a:p>
        </p:txBody>
      </p:sp>
      <p:sp>
        <p:nvSpPr>
          <p:cNvPr id="15367" name="AutoShape 25"/>
          <p:cNvSpPr>
            <a:spLocks noChangeArrowheads="1"/>
          </p:cNvSpPr>
          <p:nvPr/>
        </p:nvSpPr>
        <p:spPr bwMode="auto">
          <a:xfrm>
            <a:off x="508000" y="2451100"/>
            <a:ext cx="476250" cy="342900"/>
          </a:xfrm>
          <a:prstGeom prst="roundRect">
            <a:avLst>
              <a:gd name="adj" fmla="val 0"/>
            </a:avLst>
          </a:prstGeom>
          <a:gradFill rotWithShape="1">
            <a:gsLst>
              <a:gs pos="0">
                <a:srgbClr val="CECECE"/>
              </a:gs>
              <a:gs pos="50000">
                <a:srgbClr val="F0F0F0"/>
              </a:gs>
              <a:gs pos="100000">
                <a:srgbClr val="CECECE"/>
              </a:gs>
            </a:gsLst>
            <a:lin ang="5400000" scaled="1"/>
          </a:gradFill>
          <a:ln w="9525">
            <a:solidFill>
              <a:srgbClr val="000000"/>
            </a:solidFill>
            <a:round/>
            <a:headEnd/>
            <a:tailEnd/>
          </a:ln>
          <a:effectLst>
            <a:outerShdw dist="35921" dir="2700000" algn="ctr" rotWithShape="0">
              <a:schemeClr val="tx1">
                <a:alpha val="50000"/>
              </a:schemeClr>
            </a:outerShdw>
          </a:effectLst>
        </p:spPr>
        <p:txBody>
          <a:bodyPr wrap="none" anchor="ctr"/>
          <a:lstStyle/>
          <a:p>
            <a:pPr algn="ctr" rtl="0" eaLnBrk="0" hangingPunct="0"/>
            <a:r>
              <a:rPr lang="en-US" sz="2400" b="0">
                <a:solidFill>
                  <a:srgbClr val="990033"/>
                </a:solidFill>
                <a:latin typeface="Wingdings" pitchFamily="2" charset="2"/>
              </a:rPr>
              <a:t>ü</a:t>
            </a:r>
          </a:p>
        </p:txBody>
      </p:sp>
      <p:sp>
        <p:nvSpPr>
          <p:cNvPr id="15368" name="AutoShape 24"/>
          <p:cNvSpPr>
            <a:spLocks noChangeArrowheads="1"/>
          </p:cNvSpPr>
          <p:nvPr/>
        </p:nvSpPr>
        <p:spPr bwMode="auto">
          <a:xfrm>
            <a:off x="952500" y="3175000"/>
            <a:ext cx="7683500" cy="863600"/>
          </a:xfrm>
          <a:prstGeom prst="roundRect">
            <a:avLst>
              <a:gd name="adj" fmla="val 16667"/>
            </a:avLst>
          </a:prstGeom>
          <a:gradFill rotWithShape="1">
            <a:gsLst>
              <a:gs pos="0">
                <a:srgbClr val="EEEFD7"/>
              </a:gs>
              <a:gs pos="100000">
                <a:schemeClr val="bg1"/>
              </a:gs>
            </a:gsLst>
            <a:lin ang="5400000" scaled="1"/>
          </a:gradFill>
          <a:ln w="3175" algn="ctr">
            <a:solidFill>
              <a:srgbClr val="808080"/>
            </a:solidFill>
            <a:round/>
            <a:headEnd/>
            <a:tailEnd/>
          </a:ln>
        </p:spPr>
        <p:txBody>
          <a:bodyPr lIns="182880" rIns="182880" anchor="ctr"/>
          <a:lstStyle/>
          <a:p>
            <a:pPr algn="l" rtl="0">
              <a:spcBef>
                <a:spcPct val="20000"/>
              </a:spcBef>
              <a:buFont typeface="Arial" charset="0"/>
              <a:buNone/>
            </a:pPr>
            <a:r>
              <a:rPr lang="en-US" b="0"/>
              <a:t>A service can have one base address per addressing scheme</a:t>
            </a:r>
          </a:p>
        </p:txBody>
      </p:sp>
      <p:sp>
        <p:nvSpPr>
          <p:cNvPr id="15369" name="AutoShape 25"/>
          <p:cNvSpPr>
            <a:spLocks noChangeArrowheads="1"/>
          </p:cNvSpPr>
          <p:nvPr/>
        </p:nvSpPr>
        <p:spPr bwMode="auto">
          <a:xfrm>
            <a:off x="508000" y="3441700"/>
            <a:ext cx="476250" cy="342900"/>
          </a:xfrm>
          <a:prstGeom prst="roundRect">
            <a:avLst>
              <a:gd name="adj" fmla="val 0"/>
            </a:avLst>
          </a:prstGeom>
          <a:gradFill rotWithShape="1">
            <a:gsLst>
              <a:gs pos="0">
                <a:srgbClr val="CECECE"/>
              </a:gs>
              <a:gs pos="50000">
                <a:srgbClr val="F0F0F0"/>
              </a:gs>
              <a:gs pos="100000">
                <a:srgbClr val="CECECE"/>
              </a:gs>
            </a:gsLst>
            <a:lin ang="5400000" scaled="1"/>
          </a:gradFill>
          <a:ln w="9525">
            <a:solidFill>
              <a:srgbClr val="000000"/>
            </a:solidFill>
            <a:round/>
            <a:headEnd/>
            <a:tailEnd/>
          </a:ln>
          <a:effectLst>
            <a:outerShdw dist="35921" dir="2700000" algn="ctr" rotWithShape="0">
              <a:schemeClr val="tx1">
                <a:alpha val="50000"/>
              </a:schemeClr>
            </a:outerShdw>
          </a:effectLst>
        </p:spPr>
        <p:txBody>
          <a:bodyPr wrap="none" anchor="ctr"/>
          <a:lstStyle/>
          <a:p>
            <a:pPr algn="ctr" rtl="0" eaLnBrk="0" hangingPunct="0"/>
            <a:r>
              <a:rPr lang="en-US" sz="2400" b="0">
                <a:solidFill>
                  <a:srgbClr val="990033"/>
                </a:solidFill>
                <a:latin typeface="Wingdings" pitchFamily="2" charset="2"/>
              </a:rPr>
              <a:t>ü</a:t>
            </a:r>
          </a:p>
        </p:txBody>
      </p:sp>
      <p:sp>
        <p:nvSpPr>
          <p:cNvPr id="15370" name="AutoShape 24"/>
          <p:cNvSpPr>
            <a:spLocks noChangeArrowheads="1"/>
          </p:cNvSpPr>
          <p:nvPr/>
        </p:nvSpPr>
        <p:spPr bwMode="auto">
          <a:xfrm>
            <a:off x="952500" y="4165600"/>
            <a:ext cx="7683500" cy="863600"/>
          </a:xfrm>
          <a:prstGeom prst="roundRect">
            <a:avLst>
              <a:gd name="adj" fmla="val 16667"/>
            </a:avLst>
          </a:prstGeom>
          <a:gradFill rotWithShape="1">
            <a:gsLst>
              <a:gs pos="0">
                <a:srgbClr val="EEEFD7"/>
              </a:gs>
              <a:gs pos="100000">
                <a:schemeClr val="bg1"/>
              </a:gs>
            </a:gsLst>
            <a:lin ang="5400000" scaled="1"/>
          </a:gradFill>
          <a:ln w="3175" algn="ctr">
            <a:solidFill>
              <a:srgbClr val="808080"/>
            </a:solidFill>
            <a:round/>
            <a:headEnd/>
            <a:tailEnd/>
          </a:ln>
        </p:spPr>
        <p:txBody>
          <a:bodyPr lIns="182880" rIns="182880" anchor="ctr"/>
          <a:lstStyle/>
          <a:p>
            <a:pPr algn="l" rtl="0">
              <a:spcBef>
                <a:spcPct val="20000"/>
              </a:spcBef>
              <a:buFont typeface="Arial" charset="0"/>
              <a:buNone/>
            </a:pPr>
            <a:r>
              <a:rPr lang="en-US" b="0"/>
              <a:t>Service metadata can be retrieved by using the </a:t>
            </a:r>
            <a:r>
              <a:rPr lang="en-US" b="0" i="1"/>
              <a:t>baseaddress?wsdl </a:t>
            </a:r>
            <a:r>
              <a:rPr lang="en-US" b="0"/>
              <a:t>URI</a:t>
            </a:r>
          </a:p>
        </p:txBody>
      </p:sp>
      <p:sp>
        <p:nvSpPr>
          <p:cNvPr id="15371" name="AutoShape 25"/>
          <p:cNvSpPr>
            <a:spLocks noChangeArrowheads="1"/>
          </p:cNvSpPr>
          <p:nvPr/>
        </p:nvSpPr>
        <p:spPr bwMode="auto">
          <a:xfrm>
            <a:off x="508000" y="4432300"/>
            <a:ext cx="476250" cy="342900"/>
          </a:xfrm>
          <a:prstGeom prst="roundRect">
            <a:avLst>
              <a:gd name="adj" fmla="val 0"/>
            </a:avLst>
          </a:prstGeom>
          <a:gradFill rotWithShape="1">
            <a:gsLst>
              <a:gs pos="0">
                <a:srgbClr val="CECECE"/>
              </a:gs>
              <a:gs pos="50000">
                <a:srgbClr val="F0F0F0"/>
              </a:gs>
              <a:gs pos="100000">
                <a:srgbClr val="CECECE"/>
              </a:gs>
            </a:gsLst>
            <a:lin ang="5400000" scaled="1"/>
          </a:gradFill>
          <a:ln w="9525">
            <a:solidFill>
              <a:srgbClr val="000000"/>
            </a:solidFill>
            <a:round/>
            <a:headEnd/>
            <a:tailEnd/>
          </a:ln>
          <a:effectLst>
            <a:outerShdw dist="35921" dir="2700000" algn="ctr" rotWithShape="0">
              <a:schemeClr val="tx1">
                <a:alpha val="50000"/>
              </a:schemeClr>
            </a:outerShdw>
          </a:effectLst>
        </p:spPr>
        <p:txBody>
          <a:bodyPr wrap="none" anchor="ctr"/>
          <a:lstStyle/>
          <a:p>
            <a:pPr algn="ctr" rtl="0" eaLnBrk="0" hangingPunct="0"/>
            <a:r>
              <a:rPr lang="en-US" sz="2400" b="0">
                <a:solidFill>
                  <a:srgbClr val="990033"/>
                </a:solidFill>
                <a:latin typeface="Wingdings" pitchFamily="2" charset="2"/>
              </a:rPr>
              <a:t>ü</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AutoShape 4"/>
          <p:cNvSpPr>
            <a:spLocks noChangeArrowheads="1"/>
          </p:cNvSpPr>
          <p:nvPr/>
        </p:nvSpPr>
        <p:spPr bwMode="auto">
          <a:xfrm>
            <a:off x="381000" y="1016000"/>
            <a:ext cx="8382000" cy="5207000"/>
          </a:xfrm>
          <a:prstGeom prst="roundRect">
            <a:avLst>
              <a:gd name="adj" fmla="val 4167"/>
            </a:avLst>
          </a:prstGeom>
          <a:solidFill>
            <a:srgbClr val="BBCDE3"/>
          </a:solidFill>
          <a:ln w="9525" algn="ctr">
            <a:solidFill>
              <a:srgbClr val="333333"/>
            </a:solidFill>
            <a:round/>
            <a:headEnd/>
            <a:tailEnd/>
          </a:ln>
        </p:spPr>
        <p:txBody>
          <a:bodyPr/>
          <a:lstStyle/>
          <a:p>
            <a:pPr marL="109538" algn="l" rtl="0" eaLnBrk="0" hangingPunct="0"/>
            <a:endParaRPr lang="he-IL" sz="2200" b="0">
              <a:latin typeface="Arial Narrow" pitchFamily="34" charset="0"/>
            </a:endParaRPr>
          </a:p>
        </p:txBody>
      </p:sp>
      <p:sp>
        <p:nvSpPr>
          <p:cNvPr id="16387" name="Rectangle 2"/>
          <p:cNvSpPr>
            <a:spLocks noChangeArrowheads="1"/>
          </p:cNvSpPr>
          <p:nvPr/>
        </p:nvSpPr>
        <p:spPr bwMode="auto">
          <a:xfrm>
            <a:off x="460375" y="0"/>
            <a:ext cx="7773988" cy="741363"/>
          </a:xfrm>
          <a:prstGeom prst="rect">
            <a:avLst/>
          </a:prstGeom>
          <a:noFill/>
          <a:ln w="9525">
            <a:noFill/>
            <a:miter lim="800000"/>
            <a:headEnd/>
            <a:tailEnd/>
          </a:ln>
        </p:spPr>
        <p:txBody>
          <a:bodyPr lIns="0" anchor="b"/>
          <a:lstStyle/>
          <a:p>
            <a:pPr algn="l" rtl="0">
              <a:lnSpc>
                <a:spcPct val="85000"/>
              </a:lnSpc>
              <a:buClr>
                <a:srgbClr val="DC0081"/>
              </a:buClr>
              <a:buFont typeface="Wingdings" pitchFamily="2" charset="2"/>
              <a:buNone/>
            </a:pPr>
            <a:r>
              <a:rPr lang="en-US" sz="2400" b="0"/>
              <a:t>Using Default Service Endpoints</a:t>
            </a:r>
          </a:p>
        </p:txBody>
      </p:sp>
      <p:sp>
        <p:nvSpPr>
          <p:cNvPr id="16388" name="AutoShape 14"/>
          <p:cNvSpPr>
            <a:spLocks noChangeArrowheads="1"/>
          </p:cNvSpPr>
          <p:nvPr/>
        </p:nvSpPr>
        <p:spPr bwMode="auto">
          <a:xfrm>
            <a:off x="952500" y="1128713"/>
            <a:ext cx="7683500" cy="863600"/>
          </a:xfrm>
          <a:prstGeom prst="roundRect">
            <a:avLst>
              <a:gd name="adj" fmla="val 16667"/>
            </a:avLst>
          </a:prstGeom>
          <a:gradFill rotWithShape="1">
            <a:gsLst>
              <a:gs pos="0">
                <a:srgbClr val="EEEFD7"/>
              </a:gs>
              <a:gs pos="100000">
                <a:schemeClr val="bg1"/>
              </a:gs>
            </a:gsLst>
            <a:lin ang="5400000" scaled="1"/>
          </a:gradFill>
          <a:ln w="3175" algn="ctr">
            <a:solidFill>
              <a:srgbClr val="808080"/>
            </a:solidFill>
            <a:round/>
            <a:headEnd/>
            <a:tailEnd/>
          </a:ln>
        </p:spPr>
        <p:txBody>
          <a:bodyPr lIns="182880" rIns="182880" anchor="ctr"/>
          <a:lstStyle/>
          <a:p>
            <a:pPr algn="l" rtl="0" eaLnBrk="0" hangingPunct="0"/>
            <a:r>
              <a:rPr lang="en-US" b="0"/>
              <a:t>Default service endpoints were introduced in WCF 4</a:t>
            </a:r>
          </a:p>
        </p:txBody>
      </p:sp>
      <p:sp>
        <p:nvSpPr>
          <p:cNvPr id="16389" name="AutoShape 15"/>
          <p:cNvSpPr>
            <a:spLocks noChangeArrowheads="1"/>
          </p:cNvSpPr>
          <p:nvPr/>
        </p:nvSpPr>
        <p:spPr bwMode="auto">
          <a:xfrm>
            <a:off x="508000" y="1389063"/>
            <a:ext cx="476250" cy="342900"/>
          </a:xfrm>
          <a:prstGeom prst="roundRect">
            <a:avLst>
              <a:gd name="adj" fmla="val 0"/>
            </a:avLst>
          </a:prstGeom>
          <a:gradFill rotWithShape="1">
            <a:gsLst>
              <a:gs pos="0">
                <a:srgbClr val="CECECE"/>
              </a:gs>
              <a:gs pos="50000">
                <a:srgbClr val="F0F0F0"/>
              </a:gs>
              <a:gs pos="100000">
                <a:srgbClr val="CECECE"/>
              </a:gs>
            </a:gsLst>
            <a:lin ang="5400000" scaled="1"/>
          </a:gradFill>
          <a:ln w="9525">
            <a:solidFill>
              <a:srgbClr val="000000"/>
            </a:solidFill>
            <a:round/>
            <a:headEnd/>
            <a:tailEnd/>
          </a:ln>
          <a:effectLst>
            <a:outerShdw dist="35921" dir="2700000" algn="ctr" rotWithShape="0">
              <a:schemeClr val="tx1">
                <a:alpha val="50000"/>
              </a:schemeClr>
            </a:outerShdw>
          </a:effectLst>
        </p:spPr>
        <p:txBody>
          <a:bodyPr wrap="none" anchor="ctr"/>
          <a:lstStyle/>
          <a:p>
            <a:pPr algn="ctr" rtl="0" eaLnBrk="0" hangingPunct="0"/>
            <a:r>
              <a:rPr lang="en-US" sz="2400" b="0">
                <a:solidFill>
                  <a:srgbClr val="990033"/>
                </a:solidFill>
                <a:latin typeface="Wingdings" pitchFamily="2" charset="2"/>
              </a:rPr>
              <a:t>ü</a:t>
            </a:r>
          </a:p>
        </p:txBody>
      </p:sp>
      <p:sp>
        <p:nvSpPr>
          <p:cNvPr id="16390" name="AutoShape 24"/>
          <p:cNvSpPr>
            <a:spLocks noChangeArrowheads="1"/>
          </p:cNvSpPr>
          <p:nvPr/>
        </p:nvSpPr>
        <p:spPr bwMode="auto">
          <a:xfrm>
            <a:off x="952500" y="2030413"/>
            <a:ext cx="7683500" cy="863600"/>
          </a:xfrm>
          <a:prstGeom prst="roundRect">
            <a:avLst>
              <a:gd name="adj" fmla="val 16667"/>
            </a:avLst>
          </a:prstGeom>
          <a:gradFill rotWithShape="1">
            <a:gsLst>
              <a:gs pos="0">
                <a:srgbClr val="EEEFD7"/>
              </a:gs>
              <a:gs pos="100000">
                <a:schemeClr val="bg1"/>
              </a:gs>
            </a:gsLst>
            <a:lin ang="5400000" scaled="1"/>
          </a:gradFill>
          <a:ln w="3175" algn="ctr">
            <a:solidFill>
              <a:srgbClr val="808080"/>
            </a:solidFill>
            <a:round/>
            <a:headEnd/>
            <a:tailEnd/>
          </a:ln>
        </p:spPr>
        <p:txBody>
          <a:bodyPr lIns="182880" rIns="182880" anchor="ctr"/>
          <a:lstStyle/>
          <a:p>
            <a:pPr algn="l" rtl="0">
              <a:spcBef>
                <a:spcPct val="20000"/>
              </a:spcBef>
              <a:buFont typeface="Arial" charset="0"/>
              <a:buNone/>
            </a:pPr>
            <a:r>
              <a:rPr lang="en-US" b="0"/>
              <a:t>WCF will create an endpoint even if there is no endpoint configuration</a:t>
            </a:r>
          </a:p>
        </p:txBody>
      </p:sp>
      <p:sp>
        <p:nvSpPr>
          <p:cNvPr id="16391" name="AutoShape 25"/>
          <p:cNvSpPr>
            <a:spLocks noChangeArrowheads="1"/>
          </p:cNvSpPr>
          <p:nvPr/>
        </p:nvSpPr>
        <p:spPr bwMode="auto">
          <a:xfrm>
            <a:off x="508000" y="2290763"/>
            <a:ext cx="476250" cy="342900"/>
          </a:xfrm>
          <a:prstGeom prst="roundRect">
            <a:avLst>
              <a:gd name="adj" fmla="val 0"/>
            </a:avLst>
          </a:prstGeom>
          <a:gradFill rotWithShape="1">
            <a:gsLst>
              <a:gs pos="0">
                <a:srgbClr val="CECECE"/>
              </a:gs>
              <a:gs pos="50000">
                <a:srgbClr val="F0F0F0"/>
              </a:gs>
              <a:gs pos="100000">
                <a:srgbClr val="CECECE"/>
              </a:gs>
            </a:gsLst>
            <a:lin ang="5400000" scaled="1"/>
          </a:gradFill>
          <a:ln w="9525">
            <a:solidFill>
              <a:srgbClr val="000000"/>
            </a:solidFill>
            <a:round/>
            <a:headEnd/>
            <a:tailEnd/>
          </a:ln>
          <a:effectLst>
            <a:outerShdw dist="35921" dir="2700000" algn="ctr" rotWithShape="0">
              <a:schemeClr val="tx1">
                <a:alpha val="50000"/>
              </a:schemeClr>
            </a:outerShdw>
          </a:effectLst>
        </p:spPr>
        <p:txBody>
          <a:bodyPr wrap="none" anchor="ctr"/>
          <a:lstStyle/>
          <a:p>
            <a:pPr algn="ctr" rtl="0" eaLnBrk="0" hangingPunct="0"/>
            <a:r>
              <a:rPr lang="en-US" sz="2400" b="0">
                <a:solidFill>
                  <a:srgbClr val="990033"/>
                </a:solidFill>
                <a:latin typeface="Wingdings" pitchFamily="2" charset="2"/>
              </a:rPr>
              <a:t>ü</a:t>
            </a:r>
          </a:p>
        </p:txBody>
      </p:sp>
      <p:sp>
        <p:nvSpPr>
          <p:cNvPr id="16392" name="AutoShape 24"/>
          <p:cNvSpPr>
            <a:spLocks noChangeArrowheads="1"/>
          </p:cNvSpPr>
          <p:nvPr/>
        </p:nvSpPr>
        <p:spPr bwMode="auto">
          <a:xfrm>
            <a:off x="952500" y="2932113"/>
            <a:ext cx="7683500" cy="863600"/>
          </a:xfrm>
          <a:prstGeom prst="roundRect">
            <a:avLst>
              <a:gd name="adj" fmla="val 16667"/>
            </a:avLst>
          </a:prstGeom>
          <a:gradFill rotWithShape="1">
            <a:gsLst>
              <a:gs pos="0">
                <a:srgbClr val="EEEFD7"/>
              </a:gs>
              <a:gs pos="100000">
                <a:schemeClr val="bg1"/>
              </a:gs>
            </a:gsLst>
            <a:lin ang="5400000" scaled="1"/>
          </a:gradFill>
          <a:ln w="3175" algn="ctr">
            <a:solidFill>
              <a:srgbClr val="808080"/>
            </a:solidFill>
            <a:round/>
            <a:headEnd/>
            <a:tailEnd/>
          </a:ln>
        </p:spPr>
        <p:txBody>
          <a:bodyPr lIns="182880" rIns="182880" anchor="ctr"/>
          <a:lstStyle/>
          <a:p>
            <a:pPr algn="l" rtl="0">
              <a:spcBef>
                <a:spcPct val="20000"/>
              </a:spcBef>
              <a:buFont typeface="Arial" charset="0"/>
              <a:buNone/>
            </a:pPr>
            <a:r>
              <a:rPr lang="en-US" b="0"/>
              <a:t>The default endpoint binding is based on the base address; each addressing scheme is mapped to a default binding</a:t>
            </a:r>
          </a:p>
        </p:txBody>
      </p:sp>
      <p:sp>
        <p:nvSpPr>
          <p:cNvPr id="16393" name="AutoShape 25"/>
          <p:cNvSpPr>
            <a:spLocks noChangeArrowheads="1"/>
          </p:cNvSpPr>
          <p:nvPr/>
        </p:nvSpPr>
        <p:spPr bwMode="auto">
          <a:xfrm>
            <a:off x="508000" y="3192463"/>
            <a:ext cx="476250" cy="342900"/>
          </a:xfrm>
          <a:prstGeom prst="roundRect">
            <a:avLst>
              <a:gd name="adj" fmla="val 0"/>
            </a:avLst>
          </a:prstGeom>
          <a:gradFill rotWithShape="1">
            <a:gsLst>
              <a:gs pos="0">
                <a:srgbClr val="CECECE"/>
              </a:gs>
              <a:gs pos="50000">
                <a:srgbClr val="F0F0F0"/>
              </a:gs>
              <a:gs pos="100000">
                <a:srgbClr val="CECECE"/>
              </a:gs>
            </a:gsLst>
            <a:lin ang="5400000" scaled="1"/>
          </a:gradFill>
          <a:ln w="9525">
            <a:solidFill>
              <a:srgbClr val="000000"/>
            </a:solidFill>
            <a:round/>
            <a:headEnd/>
            <a:tailEnd/>
          </a:ln>
          <a:effectLst>
            <a:outerShdw dist="35921" dir="2700000" algn="ctr" rotWithShape="0">
              <a:schemeClr val="tx1">
                <a:alpha val="50000"/>
              </a:schemeClr>
            </a:outerShdw>
          </a:effectLst>
        </p:spPr>
        <p:txBody>
          <a:bodyPr wrap="none" anchor="ctr"/>
          <a:lstStyle/>
          <a:p>
            <a:pPr algn="ctr" rtl="0" eaLnBrk="0" hangingPunct="0"/>
            <a:r>
              <a:rPr lang="en-US" sz="2400" b="0">
                <a:solidFill>
                  <a:srgbClr val="990033"/>
                </a:solidFill>
                <a:latin typeface="Wingdings" pitchFamily="2" charset="2"/>
              </a:rPr>
              <a:t>ü</a:t>
            </a:r>
          </a:p>
        </p:txBody>
      </p:sp>
      <p:sp>
        <p:nvSpPr>
          <p:cNvPr id="16394" name="AutoShape 14"/>
          <p:cNvSpPr>
            <a:spLocks noChangeArrowheads="1"/>
          </p:cNvSpPr>
          <p:nvPr/>
        </p:nvSpPr>
        <p:spPr bwMode="auto">
          <a:xfrm>
            <a:off x="952500" y="3832225"/>
            <a:ext cx="7683500" cy="863600"/>
          </a:xfrm>
          <a:prstGeom prst="roundRect">
            <a:avLst>
              <a:gd name="adj" fmla="val 16667"/>
            </a:avLst>
          </a:prstGeom>
          <a:gradFill rotWithShape="1">
            <a:gsLst>
              <a:gs pos="0">
                <a:srgbClr val="EEEFD7"/>
              </a:gs>
              <a:gs pos="100000">
                <a:schemeClr val="bg1"/>
              </a:gs>
            </a:gsLst>
            <a:lin ang="5400000" scaled="1"/>
          </a:gradFill>
          <a:ln w="3175" algn="ctr">
            <a:solidFill>
              <a:srgbClr val="808080"/>
            </a:solidFill>
            <a:round/>
            <a:headEnd/>
            <a:tailEnd/>
          </a:ln>
        </p:spPr>
        <p:txBody>
          <a:bodyPr lIns="182880" rIns="182880" anchor="ctr"/>
          <a:lstStyle/>
          <a:p>
            <a:pPr algn="l" rtl="0" eaLnBrk="0" hangingPunct="0"/>
            <a:r>
              <a:rPr lang="en-US" b="0"/>
              <a:t>Unnamed behaviors and bindings are attached to the default endpoint</a:t>
            </a:r>
          </a:p>
        </p:txBody>
      </p:sp>
      <p:sp>
        <p:nvSpPr>
          <p:cNvPr id="16395" name="AutoShape 15"/>
          <p:cNvSpPr>
            <a:spLocks noChangeArrowheads="1"/>
          </p:cNvSpPr>
          <p:nvPr/>
        </p:nvSpPr>
        <p:spPr bwMode="auto">
          <a:xfrm>
            <a:off x="508000" y="4092575"/>
            <a:ext cx="476250" cy="342900"/>
          </a:xfrm>
          <a:prstGeom prst="roundRect">
            <a:avLst>
              <a:gd name="adj" fmla="val 0"/>
            </a:avLst>
          </a:prstGeom>
          <a:gradFill rotWithShape="1">
            <a:gsLst>
              <a:gs pos="0">
                <a:srgbClr val="CECECE"/>
              </a:gs>
              <a:gs pos="50000">
                <a:srgbClr val="F0F0F0"/>
              </a:gs>
              <a:gs pos="100000">
                <a:srgbClr val="CECECE"/>
              </a:gs>
            </a:gsLst>
            <a:lin ang="5400000" scaled="1"/>
          </a:gradFill>
          <a:ln w="9525">
            <a:solidFill>
              <a:srgbClr val="000000"/>
            </a:solidFill>
            <a:round/>
            <a:headEnd/>
            <a:tailEnd/>
          </a:ln>
          <a:effectLst>
            <a:outerShdw dist="35921" dir="2700000" algn="ctr" rotWithShape="0">
              <a:schemeClr val="tx1">
                <a:alpha val="50000"/>
              </a:schemeClr>
            </a:outerShdw>
          </a:effectLst>
        </p:spPr>
        <p:txBody>
          <a:bodyPr wrap="none" anchor="ctr"/>
          <a:lstStyle/>
          <a:p>
            <a:pPr algn="ctr" rtl="0" eaLnBrk="0" hangingPunct="0"/>
            <a:r>
              <a:rPr lang="en-US" sz="2400" b="0">
                <a:solidFill>
                  <a:srgbClr val="990033"/>
                </a:solidFill>
                <a:latin typeface="Wingdings" pitchFamily="2" charset="2"/>
              </a:rPr>
              <a:t>ü</a:t>
            </a:r>
          </a:p>
        </p:txBody>
      </p:sp>
      <p:sp>
        <p:nvSpPr>
          <p:cNvPr id="16396" name="AutoShape 24"/>
          <p:cNvSpPr>
            <a:spLocks noChangeArrowheads="1"/>
          </p:cNvSpPr>
          <p:nvPr/>
        </p:nvSpPr>
        <p:spPr bwMode="auto">
          <a:xfrm>
            <a:off x="952500" y="4733925"/>
            <a:ext cx="7683500" cy="1416050"/>
          </a:xfrm>
          <a:prstGeom prst="roundRect">
            <a:avLst>
              <a:gd name="adj" fmla="val 16667"/>
            </a:avLst>
          </a:prstGeom>
          <a:gradFill rotWithShape="1">
            <a:gsLst>
              <a:gs pos="0">
                <a:srgbClr val="EEEFD7"/>
              </a:gs>
              <a:gs pos="100000">
                <a:schemeClr val="bg1"/>
              </a:gs>
            </a:gsLst>
            <a:lin ang="5400000" scaled="1"/>
          </a:gradFill>
          <a:ln w="3175" algn="ctr">
            <a:solidFill>
              <a:srgbClr val="808080"/>
            </a:solidFill>
            <a:round/>
            <a:headEnd/>
            <a:tailEnd/>
          </a:ln>
        </p:spPr>
        <p:txBody>
          <a:bodyPr lIns="182880" rIns="182880" anchor="ctr"/>
          <a:lstStyle/>
          <a:p>
            <a:pPr algn="l" rtl="0">
              <a:spcBef>
                <a:spcPct val="20000"/>
              </a:spcBef>
              <a:buFont typeface="Arial" charset="0"/>
              <a:buNone/>
            </a:pPr>
            <a:r>
              <a:rPr lang="en-US" b="0"/>
              <a:t>A protocol mapping defines the mapping between the addressing scheme and the bindings: </a:t>
            </a:r>
          </a:p>
          <a:p>
            <a:pPr algn="l" rtl="0"/>
            <a:r>
              <a:rPr lang="en-US" sz="1400">
                <a:solidFill>
                  <a:srgbClr val="0000FF"/>
                </a:solidFill>
                <a:latin typeface="Courier New" pitchFamily="49" charset="0"/>
              </a:rPr>
              <a:t> &lt;</a:t>
            </a:r>
            <a:r>
              <a:rPr lang="en-US" sz="1400">
                <a:solidFill>
                  <a:srgbClr val="A31515"/>
                </a:solidFill>
                <a:latin typeface="Courier New" pitchFamily="49" charset="0"/>
              </a:rPr>
              <a:t>protocolMapping</a:t>
            </a:r>
            <a:r>
              <a:rPr lang="en-US" sz="1400">
                <a:solidFill>
                  <a:srgbClr val="0000FF"/>
                </a:solidFill>
                <a:latin typeface="Courier New" pitchFamily="49" charset="0"/>
              </a:rPr>
              <a:t>&gt;</a:t>
            </a:r>
            <a:endParaRPr lang="en-US" sz="1400">
              <a:solidFill>
                <a:srgbClr val="000000"/>
              </a:solidFill>
              <a:latin typeface="Courier New" pitchFamily="49" charset="0"/>
            </a:endParaRPr>
          </a:p>
          <a:p>
            <a:pPr algn="l" rtl="0"/>
            <a:r>
              <a:rPr lang="en-US" sz="1400">
                <a:solidFill>
                  <a:srgbClr val="0000FF"/>
                </a:solidFill>
                <a:latin typeface="Courier New" pitchFamily="49" charset="0"/>
              </a:rPr>
              <a:t>      &lt;</a:t>
            </a:r>
            <a:r>
              <a:rPr lang="en-US" sz="1400">
                <a:solidFill>
                  <a:srgbClr val="A31515"/>
                </a:solidFill>
                <a:latin typeface="Courier New" pitchFamily="49" charset="0"/>
              </a:rPr>
              <a:t>add</a:t>
            </a:r>
            <a:r>
              <a:rPr lang="en-US" sz="1400">
                <a:solidFill>
                  <a:srgbClr val="0000FF"/>
                </a:solidFill>
                <a:latin typeface="Courier New" pitchFamily="49" charset="0"/>
              </a:rPr>
              <a:t> </a:t>
            </a:r>
            <a:r>
              <a:rPr lang="en-US" sz="1400">
                <a:solidFill>
                  <a:srgbClr val="FF0000"/>
                </a:solidFill>
                <a:latin typeface="Courier New" pitchFamily="49" charset="0"/>
              </a:rPr>
              <a:t>scheme</a:t>
            </a:r>
            <a:r>
              <a:rPr lang="en-US" sz="1400">
                <a:solidFill>
                  <a:srgbClr val="0000FF"/>
                </a:solidFill>
                <a:latin typeface="Courier New" pitchFamily="49" charset="0"/>
              </a:rPr>
              <a:t>=</a:t>
            </a:r>
            <a:r>
              <a:rPr lang="en-US" sz="1400">
                <a:solidFill>
                  <a:srgbClr val="000000"/>
                </a:solidFill>
                <a:latin typeface="Courier New" pitchFamily="49" charset="0"/>
              </a:rPr>
              <a:t>"</a:t>
            </a:r>
            <a:r>
              <a:rPr lang="en-US" sz="1400">
                <a:solidFill>
                  <a:srgbClr val="0000FF"/>
                </a:solidFill>
                <a:latin typeface="Courier New" pitchFamily="49" charset="0"/>
              </a:rPr>
              <a:t>http</a:t>
            </a:r>
            <a:r>
              <a:rPr lang="en-US" sz="1400">
                <a:solidFill>
                  <a:srgbClr val="000000"/>
                </a:solidFill>
                <a:latin typeface="Courier New" pitchFamily="49" charset="0"/>
              </a:rPr>
              <a:t>"</a:t>
            </a:r>
            <a:r>
              <a:rPr lang="en-US" sz="1400">
                <a:solidFill>
                  <a:srgbClr val="0000FF"/>
                </a:solidFill>
                <a:latin typeface="Courier New" pitchFamily="49" charset="0"/>
              </a:rPr>
              <a:t> </a:t>
            </a:r>
            <a:r>
              <a:rPr lang="en-US" sz="1400">
                <a:solidFill>
                  <a:srgbClr val="FF0000"/>
                </a:solidFill>
                <a:latin typeface="Courier New" pitchFamily="49" charset="0"/>
              </a:rPr>
              <a:t>binding</a:t>
            </a:r>
            <a:r>
              <a:rPr lang="en-US" sz="1400">
                <a:solidFill>
                  <a:srgbClr val="0000FF"/>
                </a:solidFill>
                <a:latin typeface="Courier New" pitchFamily="49" charset="0"/>
              </a:rPr>
              <a:t>=</a:t>
            </a:r>
            <a:r>
              <a:rPr lang="en-US" sz="1400">
                <a:solidFill>
                  <a:srgbClr val="000000"/>
                </a:solidFill>
                <a:latin typeface="Courier New" pitchFamily="49" charset="0"/>
              </a:rPr>
              <a:t>"</a:t>
            </a:r>
            <a:r>
              <a:rPr lang="en-US" sz="1400">
                <a:solidFill>
                  <a:srgbClr val="0000FF"/>
                </a:solidFill>
                <a:latin typeface="Courier New" pitchFamily="49" charset="0"/>
              </a:rPr>
              <a:t>basicHttpBinding</a:t>
            </a:r>
            <a:r>
              <a:rPr lang="en-US" sz="1400">
                <a:solidFill>
                  <a:srgbClr val="000000"/>
                </a:solidFill>
                <a:latin typeface="Courier New" pitchFamily="49" charset="0"/>
              </a:rPr>
              <a:t>"</a:t>
            </a:r>
            <a:r>
              <a:rPr lang="en-US" sz="1400">
                <a:solidFill>
                  <a:srgbClr val="0000FF"/>
                </a:solidFill>
                <a:latin typeface="Courier New" pitchFamily="49" charset="0"/>
              </a:rPr>
              <a:t>/&gt;</a:t>
            </a:r>
            <a:endParaRPr lang="en-US" sz="1400">
              <a:solidFill>
                <a:srgbClr val="000000"/>
              </a:solidFill>
              <a:latin typeface="Courier New" pitchFamily="49" charset="0"/>
            </a:endParaRPr>
          </a:p>
          <a:p>
            <a:pPr algn="l" rtl="0"/>
            <a:r>
              <a:rPr lang="en-US" sz="1400">
                <a:solidFill>
                  <a:srgbClr val="0000FF"/>
                </a:solidFill>
                <a:latin typeface="Courier New" pitchFamily="49" charset="0"/>
              </a:rPr>
              <a:t>      &lt;</a:t>
            </a:r>
            <a:r>
              <a:rPr lang="en-US" sz="1400">
                <a:solidFill>
                  <a:srgbClr val="A31515"/>
                </a:solidFill>
                <a:latin typeface="Courier New" pitchFamily="49" charset="0"/>
              </a:rPr>
              <a:t>add</a:t>
            </a:r>
            <a:r>
              <a:rPr lang="en-US" sz="1400">
                <a:solidFill>
                  <a:srgbClr val="0000FF"/>
                </a:solidFill>
                <a:latin typeface="Courier New" pitchFamily="49" charset="0"/>
              </a:rPr>
              <a:t> </a:t>
            </a:r>
            <a:r>
              <a:rPr lang="en-US" sz="1400">
                <a:solidFill>
                  <a:srgbClr val="FF0000"/>
                </a:solidFill>
                <a:latin typeface="Courier New" pitchFamily="49" charset="0"/>
              </a:rPr>
              <a:t>scheme</a:t>
            </a:r>
            <a:r>
              <a:rPr lang="en-US" sz="1400">
                <a:solidFill>
                  <a:srgbClr val="0000FF"/>
                </a:solidFill>
                <a:latin typeface="Courier New" pitchFamily="49" charset="0"/>
              </a:rPr>
              <a:t>=</a:t>
            </a:r>
            <a:r>
              <a:rPr lang="en-US" sz="1400">
                <a:solidFill>
                  <a:srgbClr val="000000"/>
                </a:solidFill>
                <a:latin typeface="Courier New" pitchFamily="49" charset="0"/>
              </a:rPr>
              <a:t>"</a:t>
            </a:r>
            <a:r>
              <a:rPr lang="en-US" sz="1400">
                <a:solidFill>
                  <a:srgbClr val="0000FF"/>
                </a:solidFill>
                <a:latin typeface="Courier New" pitchFamily="49" charset="0"/>
              </a:rPr>
              <a:t>net.tcp</a:t>
            </a:r>
            <a:r>
              <a:rPr lang="en-US" sz="1400">
                <a:solidFill>
                  <a:srgbClr val="000000"/>
                </a:solidFill>
                <a:latin typeface="Courier New" pitchFamily="49" charset="0"/>
              </a:rPr>
              <a:t>"</a:t>
            </a:r>
            <a:r>
              <a:rPr lang="en-US" sz="1400">
                <a:solidFill>
                  <a:srgbClr val="0000FF"/>
                </a:solidFill>
                <a:latin typeface="Courier New" pitchFamily="49" charset="0"/>
              </a:rPr>
              <a:t> </a:t>
            </a:r>
            <a:r>
              <a:rPr lang="en-US" sz="1400">
                <a:solidFill>
                  <a:srgbClr val="FF0000"/>
                </a:solidFill>
                <a:latin typeface="Courier New" pitchFamily="49" charset="0"/>
              </a:rPr>
              <a:t>binding</a:t>
            </a:r>
            <a:r>
              <a:rPr lang="en-US" sz="1400">
                <a:solidFill>
                  <a:srgbClr val="0000FF"/>
                </a:solidFill>
                <a:latin typeface="Courier New" pitchFamily="49" charset="0"/>
              </a:rPr>
              <a:t>=</a:t>
            </a:r>
            <a:r>
              <a:rPr lang="en-US" sz="1400">
                <a:solidFill>
                  <a:srgbClr val="000000"/>
                </a:solidFill>
                <a:latin typeface="Courier New" pitchFamily="49" charset="0"/>
              </a:rPr>
              <a:t>"</a:t>
            </a:r>
            <a:r>
              <a:rPr lang="en-US" sz="1400">
                <a:solidFill>
                  <a:srgbClr val="0000FF"/>
                </a:solidFill>
                <a:latin typeface="Courier New" pitchFamily="49" charset="0"/>
              </a:rPr>
              <a:t>netTcpBinding</a:t>
            </a:r>
            <a:r>
              <a:rPr lang="en-US" sz="1400">
                <a:solidFill>
                  <a:srgbClr val="000000"/>
                </a:solidFill>
                <a:latin typeface="Courier New" pitchFamily="49" charset="0"/>
              </a:rPr>
              <a:t>"</a:t>
            </a:r>
            <a:r>
              <a:rPr lang="en-US" sz="1400">
                <a:solidFill>
                  <a:srgbClr val="0000FF"/>
                </a:solidFill>
                <a:latin typeface="Courier New" pitchFamily="49" charset="0"/>
              </a:rPr>
              <a:t>/&gt;  </a:t>
            </a:r>
            <a:endParaRPr lang="en-US" sz="1400">
              <a:solidFill>
                <a:srgbClr val="000000"/>
              </a:solidFill>
              <a:latin typeface="Courier New" pitchFamily="49" charset="0"/>
            </a:endParaRPr>
          </a:p>
          <a:p>
            <a:pPr algn="l" rtl="0"/>
            <a:r>
              <a:rPr lang="en-US" sz="1400">
                <a:solidFill>
                  <a:srgbClr val="0000FF"/>
                </a:solidFill>
                <a:latin typeface="Courier New" pitchFamily="49" charset="0"/>
              </a:rPr>
              <a:t> &lt;/</a:t>
            </a:r>
            <a:r>
              <a:rPr lang="en-US" sz="1400">
                <a:solidFill>
                  <a:srgbClr val="A31515"/>
                </a:solidFill>
                <a:latin typeface="Courier New" pitchFamily="49" charset="0"/>
              </a:rPr>
              <a:t>protocolMapping</a:t>
            </a:r>
            <a:r>
              <a:rPr lang="en-US" sz="1400">
                <a:solidFill>
                  <a:srgbClr val="0000FF"/>
                </a:solidFill>
                <a:latin typeface="Courier New" pitchFamily="49" charset="0"/>
              </a:rPr>
              <a:t>&gt;</a:t>
            </a:r>
            <a:r>
              <a:rPr lang="en-US" b="0"/>
              <a:t> </a:t>
            </a:r>
          </a:p>
        </p:txBody>
      </p:sp>
      <p:sp>
        <p:nvSpPr>
          <p:cNvPr id="16397" name="AutoShape 25"/>
          <p:cNvSpPr>
            <a:spLocks noChangeArrowheads="1"/>
          </p:cNvSpPr>
          <p:nvPr/>
        </p:nvSpPr>
        <p:spPr bwMode="auto">
          <a:xfrm>
            <a:off x="508000" y="5270500"/>
            <a:ext cx="476250" cy="342900"/>
          </a:xfrm>
          <a:prstGeom prst="roundRect">
            <a:avLst>
              <a:gd name="adj" fmla="val 0"/>
            </a:avLst>
          </a:prstGeom>
          <a:gradFill rotWithShape="1">
            <a:gsLst>
              <a:gs pos="0">
                <a:srgbClr val="CECECE"/>
              </a:gs>
              <a:gs pos="50000">
                <a:srgbClr val="F0F0F0"/>
              </a:gs>
              <a:gs pos="100000">
                <a:srgbClr val="CECECE"/>
              </a:gs>
            </a:gsLst>
            <a:lin ang="5400000" scaled="1"/>
          </a:gradFill>
          <a:ln w="9525">
            <a:solidFill>
              <a:srgbClr val="000000"/>
            </a:solidFill>
            <a:round/>
            <a:headEnd/>
            <a:tailEnd/>
          </a:ln>
          <a:effectLst>
            <a:outerShdw dist="35921" dir="2700000" algn="ctr" rotWithShape="0">
              <a:schemeClr val="tx1">
                <a:alpha val="50000"/>
              </a:schemeClr>
            </a:outerShdw>
          </a:effectLst>
        </p:spPr>
        <p:txBody>
          <a:bodyPr wrap="none" anchor="ctr"/>
          <a:lstStyle/>
          <a:p>
            <a:pPr algn="ctr" rtl="0" eaLnBrk="0" hangingPunct="0"/>
            <a:r>
              <a:rPr lang="en-US" sz="2400" b="0">
                <a:solidFill>
                  <a:srgbClr val="990033"/>
                </a:solidFill>
                <a:latin typeface="Wingdings" pitchFamily="2" charset="2"/>
              </a:rPr>
              <a:t>ü</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60375" y="0"/>
            <a:ext cx="8374063" cy="741363"/>
          </a:xfrm>
        </p:spPr>
        <p:txBody>
          <a:bodyPr/>
          <a:lstStyle/>
          <a:p>
            <a:pPr eaLnBrk="1" hangingPunct="1"/>
            <a:r>
              <a:rPr lang="en-US" smtClean="0"/>
              <a:t>Lesson 3: Hosting WCF Services in Windows Services</a:t>
            </a:r>
          </a:p>
        </p:txBody>
      </p:sp>
      <p:sp>
        <p:nvSpPr>
          <p:cNvPr id="17411" name="Rectangle 3"/>
          <p:cNvSpPr>
            <a:spLocks noGrp="1" noChangeArrowheads="1"/>
          </p:cNvSpPr>
          <p:nvPr>
            <p:ph idx="1"/>
          </p:nvPr>
        </p:nvSpPr>
        <p:spPr/>
        <p:txBody>
          <a:bodyPr/>
          <a:lstStyle/>
          <a:p>
            <a:pPr eaLnBrk="1" hangingPunct="1"/>
            <a:r>
              <a:rPr lang="en-IN" smtClean="0"/>
              <a:t>What Is a Windows Service?</a:t>
            </a:r>
          </a:p>
          <a:p>
            <a:pPr eaLnBrk="1" hangingPunct="1"/>
            <a:r>
              <a:rPr lang="en-IN" smtClean="0"/>
              <a:t>Using WCF Hosts in Windows Services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AutoShape 4"/>
          <p:cNvSpPr>
            <a:spLocks noChangeArrowheads="1"/>
          </p:cNvSpPr>
          <p:nvPr/>
        </p:nvSpPr>
        <p:spPr bwMode="auto">
          <a:xfrm>
            <a:off x="381000" y="1016000"/>
            <a:ext cx="8382000" cy="5207000"/>
          </a:xfrm>
          <a:prstGeom prst="roundRect">
            <a:avLst>
              <a:gd name="adj" fmla="val 4167"/>
            </a:avLst>
          </a:prstGeom>
          <a:solidFill>
            <a:srgbClr val="BBCDE3"/>
          </a:solidFill>
          <a:ln w="9525" algn="ctr">
            <a:solidFill>
              <a:srgbClr val="333333"/>
            </a:solidFill>
            <a:round/>
            <a:headEnd/>
            <a:tailEnd/>
          </a:ln>
        </p:spPr>
        <p:txBody>
          <a:bodyPr/>
          <a:lstStyle/>
          <a:p>
            <a:pPr marL="109538" algn="l" rtl="0" eaLnBrk="0" hangingPunct="0"/>
            <a:endParaRPr lang="he-IL" sz="2200" b="0">
              <a:latin typeface="Arial Narrow" pitchFamily="34" charset="0"/>
            </a:endParaRPr>
          </a:p>
        </p:txBody>
      </p:sp>
      <p:sp>
        <p:nvSpPr>
          <p:cNvPr id="18435" name="Rectangle 2"/>
          <p:cNvSpPr>
            <a:spLocks noChangeArrowheads="1"/>
          </p:cNvSpPr>
          <p:nvPr/>
        </p:nvSpPr>
        <p:spPr bwMode="auto">
          <a:xfrm>
            <a:off x="460375" y="0"/>
            <a:ext cx="7773988" cy="741363"/>
          </a:xfrm>
          <a:prstGeom prst="rect">
            <a:avLst/>
          </a:prstGeom>
          <a:noFill/>
          <a:ln w="9525">
            <a:noFill/>
            <a:miter lim="800000"/>
            <a:headEnd/>
            <a:tailEnd/>
          </a:ln>
        </p:spPr>
        <p:txBody>
          <a:bodyPr lIns="0" anchor="b"/>
          <a:lstStyle/>
          <a:p>
            <a:pPr algn="l" rtl="0">
              <a:lnSpc>
                <a:spcPct val="85000"/>
              </a:lnSpc>
              <a:buClr>
                <a:srgbClr val="DC0081"/>
              </a:buClr>
              <a:buFont typeface="Wingdings" pitchFamily="2" charset="2"/>
              <a:buNone/>
            </a:pPr>
            <a:r>
              <a:rPr lang="en-US" sz="2400" b="0"/>
              <a:t>What Is a Windows Service?</a:t>
            </a:r>
          </a:p>
        </p:txBody>
      </p:sp>
      <p:sp>
        <p:nvSpPr>
          <p:cNvPr id="18436" name="AutoShape 14"/>
          <p:cNvSpPr>
            <a:spLocks noChangeArrowheads="1"/>
          </p:cNvSpPr>
          <p:nvPr/>
        </p:nvSpPr>
        <p:spPr bwMode="auto">
          <a:xfrm>
            <a:off x="952500" y="1193800"/>
            <a:ext cx="7683500" cy="863600"/>
          </a:xfrm>
          <a:prstGeom prst="roundRect">
            <a:avLst>
              <a:gd name="adj" fmla="val 16667"/>
            </a:avLst>
          </a:prstGeom>
          <a:gradFill rotWithShape="1">
            <a:gsLst>
              <a:gs pos="0">
                <a:srgbClr val="EEEFD7"/>
              </a:gs>
              <a:gs pos="100000">
                <a:schemeClr val="bg1"/>
              </a:gs>
            </a:gsLst>
            <a:lin ang="5400000" scaled="1"/>
          </a:gradFill>
          <a:ln w="3175" algn="ctr">
            <a:solidFill>
              <a:srgbClr val="808080"/>
            </a:solidFill>
            <a:round/>
            <a:headEnd/>
            <a:tailEnd/>
          </a:ln>
        </p:spPr>
        <p:txBody>
          <a:bodyPr lIns="182880" rIns="182880" anchor="ctr"/>
          <a:lstStyle/>
          <a:p>
            <a:pPr algn="l" rtl="0" eaLnBrk="0" hangingPunct="0"/>
            <a:r>
              <a:rPr lang="en-US" b="0"/>
              <a:t>A Windows Service is a long-running executable that is designed to not require user interaction</a:t>
            </a:r>
          </a:p>
        </p:txBody>
      </p:sp>
      <p:sp>
        <p:nvSpPr>
          <p:cNvPr id="18437" name="AutoShape 15"/>
          <p:cNvSpPr>
            <a:spLocks noChangeArrowheads="1"/>
          </p:cNvSpPr>
          <p:nvPr/>
        </p:nvSpPr>
        <p:spPr bwMode="auto">
          <a:xfrm>
            <a:off x="508000" y="1460500"/>
            <a:ext cx="476250" cy="342900"/>
          </a:xfrm>
          <a:prstGeom prst="roundRect">
            <a:avLst>
              <a:gd name="adj" fmla="val 0"/>
            </a:avLst>
          </a:prstGeom>
          <a:gradFill rotWithShape="1">
            <a:gsLst>
              <a:gs pos="0">
                <a:srgbClr val="CECECE"/>
              </a:gs>
              <a:gs pos="50000">
                <a:srgbClr val="F0F0F0"/>
              </a:gs>
              <a:gs pos="100000">
                <a:srgbClr val="CECECE"/>
              </a:gs>
            </a:gsLst>
            <a:lin ang="5400000" scaled="1"/>
          </a:gradFill>
          <a:ln w="9525">
            <a:solidFill>
              <a:srgbClr val="000000"/>
            </a:solidFill>
            <a:round/>
            <a:headEnd/>
            <a:tailEnd/>
          </a:ln>
          <a:effectLst>
            <a:outerShdw dist="35921" dir="2700000" algn="ctr" rotWithShape="0">
              <a:schemeClr val="tx1">
                <a:alpha val="50000"/>
              </a:schemeClr>
            </a:outerShdw>
          </a:effectLst>
        </p:spPr>
        <p:txBody>
          <a:bodyPr wrap="none" anchor="ctr"/>
          <a:lstStyle/>
          <a:p>
            <a:pPr algn="ctr" rtl="0" eaLnBrk="0" hangingPunct="0"/>
            <a:r>
              <a:rPr lang="en-US" sz="2400" b="0">
                <a:solidFill>
                  <a:srgbClr val="990033"/>
                </a:solidFill>
                <a:latin typeface="Wingdings" pitchFamily="2" charset="2"/>
              </a:rPr>
              <a:t>ü</a:t>
            </a:r>
          </a:p>
        </p:txBody>
      </p:sp>
      <p:sp>
        <p:nvSpPr>
          <p:cNvPr id="18438" name="AutoShape 24"/>
          <p:cNvSpPr>
            <a:spLocks noChangeArrowheads="1"/>
          </p:cNvSpPr>
          <p:nvPr/>
        </p:nvSpPr>
        <p:spPr bwMode="auto">
          <a:xfrm>
            <a:off x="952500" y="2184400"/>
            <a:ext cx="7683500" cy="863600"/>
          </a:xfrm>
          <a:prstGeom prst="roundRect">
            <a:avLst>
              <a:gd name="adj" fmla="val 16667"/>
            </a:avLst>
          </a:prstGeom>
          <a:gradFill rotWithShape="1">
            <a:gsLst>
              <a:gs pos="0">
                <a:srgbClr val="EEEFD7"/>
              </a:gs>
              <a:gs pos="100000">
                <a:schemeClr val="bg1"/>
              </a:gs>
            </a:gsLst>
            <a:lin ang="5400000" scaled="1"/>
          </a:gradFill>
          <a:ln w="3175" algn="ctr">
            <a:solidFill>
              <a:srgbClr val="808080"/>
            </a:solidFill>
            <a:round/>
            <a:headEnd/>
            <a:tailEnd/>
          </a:ln>
        </p:spPr>
        <p:txBody>
          <a:bodyPr lIns="182880" rIns="182880" anchor="ctr"/>
          <a:lstStyle/>
          <a:p>
            <a:pPr algn="l" rtl="0">
              <a:spcBef>
                <a:spcPct val="20000"/>
              </a:spcBef>
              <a:buFont typeface="Arial" charset="0"/>
              <a:buNone/>
            </a:pPr>
            <a:r>
              <a:rPr lang="en-US" b="0"/>
              <a:t>Windows Services are managed by the Service Control Manager</a:t>
            </a:r>
          </a:p>
        </p:txBody>
      </p:sp>
      <p:sp>
        <p:nvSpPr>
          <p:cNvPr id="18439" name="AutoShape 25"/>
          <p:cNvSpPr>
            <a:spLocks noChangeArrowheads="1"/>
          </p:cNvSpPr>
          <p:nvPr/>
        </p:nvSpPr>
        <p:spPr bwMode="auto">
          <a:xfrm>
            <a:off x="508000" y="2451100"/>
            <a:ext cx="476250" cy="342900"/>
          </a:xfrm>
          <a:prstGeom prst="roundRect">
            <a:avLst>
              <a:gd name="adj" fmla="val 0"/>
            </a:avLst>
          </a:prstGeom>
          <a:gradFill rotWithShape="1">
            <a:gsLst>
              <a:gs pos="0">
                <a:srgbClr val="CECECE"/>
              </a:gs>
              <a:gs pos="50000">
                <a:srgbClr val="F0F0F0"/>
              </a:gs>
              <a:gs pos="100000">
                <a:srgbClr val="CECECE"/>
              </a:gs>
            </a:gsLst>
            <a:lin ang="5400000" scaled="1"/>
          </a:gradFill>
          <a:ln w="9525">
            <a:solidFill>
              <a:srgbClr val="000000"/>
            </a:solidFill>
            <a:round/>
            <a:headEnd/>
            <a:tailEnd/>
          </a:ln>
          <a:effectLst>
            <a:outerShdw dist="35921" dir="2700000" algn="ctr" rotWithShape="0">
              <a:schemeClr val="tx1">
                <a:alpha val="50000"/>
              </a:schemeClr>
            </a:outerShdw>
          </a:effectLst>
        </p:spPr>
        <p:txBody>
          <a:bodyPr wrap="none" anchor="ctr"/>
          <a:lstStyle/>
          <a:p>
            <a:pPr algn="ctr" rtl="0" eaLnBrk="0" hangingPunct="0"/>
            <a:r>
              <a:rPr lang="en-US" sz="2400" b="0">
                <a:solidFill>
                  <a:srgbClr val="990033"/>
                </a:solidFill>
                <a:latin typeface="Wingdings" pitchFamily="2" charset="2"/>
              </a:rPr>
              <a:t>ü</a:t>
            </a:r>
          </a:p>
        </p:txBody>
      </p:sp>
      <p:sp>
        <p:nvSpPr>
          <p:cNvPr id="18440" name="AutoShape 24"/>
          <p:cNvSpPr>
            <a:spLocks noChangeArrowheads="1"/>
          </p:cNvSpPr>
          <p:nvPr/>
        </p:nvSpPr>
        <p:spPr bwMode="auto">
          <a:xfrm>
            <a:off x="952500" y="3175000"/>
            <a:ext cx="7683500" cy="863600"/>
          </a:xfrm>
          <a:prstGeom prst="roundRect">
            <a:avLst>
              <a:gd name="adj" fmla="val 16667"/>
            </a:avLst>
          </a:prstGeom>
          <a:gradFill rotWithShape="1">
            <a:gsLst>
              <a:gs pos="0">
                <a:srgbClr val="EEEFD7"/>
              </a:gs>
              <a:gs pos="100000">
                <a:schemeClr val="bg1"/>
              </a:gs>
            </a:gsLst>
            <a:lin ang="5400000" scaled="1"/>
          </a:gradFill>
          <a:ln w="3175" algn="ctr">
            <a:solidFill>
              <a:srgbClr val="808080"/>
            </a:solidFill>
            <a:round/>
            <a:headEnd/>
            <a:tailEnd/>
          </a:ln>
        </p:spPr>
        <p:txBody>
          <a:bodyPr lIns="182880" rIns="182880" anchor="ctr"/>
          <a:lstStyle/>
          <a:p>
            <a:pPr algn="l" rtl="0">
              <a:spcBef>
                <a:spcPct val="20000"/>
              </a:spcBef>
              <a:buFont typeface="Arial" charset="0"/>
              <a:buNone/>
            </a:pPr>
            <a:r>
              <a:rPr lang="en-US" b="0"/>
              <a:t>Windows Services execute with a designated security policy</a:t>
            </a:r>
          </a:p>
        </p:txBody>
      </p:sp>
      <p:sp>
        <p:nvSpPr>
          <p:cNvPr id="18441" name="AutoShape 25"/>
          <p:cNvSpPr>
            <a:spLocks noChangeArrowheads="1"/>
          </p:cNvSpPr>
          <p:nvPr/>
        </p:nvSpPr>
        <p:spPr bwMode="auto">
          <a:xfrm>
            <a:off x="508000" y="3441700"/>
            <a:ext cx="476250" cy="342900"/>
          </a:xfrm>
          <a:prstGeom prst="roundRect">
            <a:avLst>
              <a:gd name="adj" fmla="val 0"/>
            </a:avLst>
          </a:prstGeom>
          <a:gradFill rotWithShape="1">
            <a:gsLst>
              <a:gs pos="0">
                <a:srgbClr val="CECECE"/>
              </a:gs>
              <a:gs pos="50000">
                <a:srgbClr val="F0F0F0"/>
              </a:gs>
              <a:gs pos="100000">
                <a:srgbClr val="CECECE"/>
              </a:gs>
            </a:gsLst>
            <a:lin ang="5400000" scaled="1"/>
          </a:gradFill>
          <a:ln w="9525">
            <a:solidFill>
              <a:srgbClr val="000000"/>
            </a:solidFill>
            <a:round/>
            <a:headEnd/>
            <a:tailEnd/>
          </a:ln>
          <a:effectLst>
            <a:outerShdw dist="35921" dir="2700000" algn="ctr" rotWithShape="0">
              <a:schemeClr val="tx1">
                <a:alpha val="50000"/>
              </a:schemeClr>
            </a:outerShdw>
          </a:effectLst>
        </p:spPr>
        <p:txBody>
          <a:bodyPr wrap="none" anchor="ctr"/>
          <a:lstStyle/>
          <a:p>
            <a:pPr algn="ctr" rtl="0" eaLnBrk="0" hangingPunct="0"/>
            <a:r>
              <a:rPr lang="en-US" sz="2400" b="0">
                <a:solidFill>
                  <a:srgbClr val="990033"/>
                </a:solidFill>
                <a:latin typeface="Wingdings" pitchFamily="2" charset="2"/>
              </a:rPr>
              <a:t>ü</a:t>
            </a:r>
          </a:p>
        </p:txBody>
      </p:sp>
      <p:sp>
        <p:nvSpPr>
          <p:cNvPr id="18442" name="AutoShape 24"/>
          <p:cNvSpPr>
            <a:spLocks noChangeArrowheads="1"/>
          </p:cNvSpPr>
          <p:nvPr/>
        </p:nvSpPr>
        <p:spPr bwMode="auto">
          <a:xfrm>
            <a:off x="952500" y="4165600"/>
            <a:ext cx="7683500" cy="863600"/>
          </a:xfrm>
          <a:prstGeom prst="roundRect">
            <a:avLst>
              <a:gd name="adj" fmla="val 16667"/>
            </a:avLst>
          </a:prstGeom>
          <a:gradFill rotWithShape="1">
            <a:gsLst>
              <a:gs pos="0">
                <a:srgbClr val="EEEFD7"/>
              </a:gs>
              <a:gs pos="100000">
                <a:schemeClr val="bg1"/>
              </a:gs>
            </a:gsLst>
            <a:lin ang="5400000" scaled="1"/>
          </a:gradFill>
          <a:ln w="3175" algn="ctr">
            <a:solidFill>
              <a:srgbClr val="808080"/>
            </a:solidFill>
            <a:round/>
            <a:headEnd/>
            <a:tailEnd/>
          </a:ln>
        </p:spPr>
        <p:txBody>
          <a:bodyPr lIns="182880" rIns="182880" anchor="ctr"/>
          <a:lstStyle/>
          <a:p>
            <a:pPr algn="l" rtl="0">
              <a:spcBef>
                <a:spcPct val="20000"/>
              </a:spcBef>
              <a:buFont typeface="Arial" charset="0"/>
              <a:buNone/>
            </a:pPr>
            <a:r>
              <a:rPr lang="en-US" b="0"/>
              <a:t>Windows Services require an installation procedure</a:t>
            </a:r>
          </a:p>
        </p:txBody>
      </p:sp>
      <p:sp>
        <p:nvSpPr>
          <p:cNvPr id="18443" name="AutoShape 25"/>
          <p:cNvSpPr>
            <a:spLocks noChangeArrowheads="1"/>
          </p:cNvSpPr>
          <p:nvPr/>
        </p:nvSpPr>
        <p:spPr bwMode="auto">
          <a:xfrm>
            <a:off x="508000" y="4432300"/>
            <a:ext cx="476250" cy="342900"/>
          </a:xfrm>
          <a:prstGeom prst="roundRect">
            <a:avLst>
              <a:gd name="adj" fmla="val 0"/>
            </a:avLst>
          </a:prstGeom>
          <a:gradFill rotWithShape="1">
            <a:gsLst>
              <a:gs pos="0">
                <a:srgbClr val="CECECE"/>
              </a:gs>
              <a:gs pos="50000">
                <a:srgbClr val="F0F0F0"/>
              </a:gs>
              <a:gs pos="100000">
                <a:srgbClr val="CECECE"/>
              </a:gs>
            </a:gsLst>
            <a:lin ang="5400000" scaled="1"/>
          </a:gradFill>
          <a:ln w="9525">
            <a:solidFill>
              <a:srgbClr val="000000"/>
            </a:solidFill>
            <a:round/>
            <a:headEnd/>
            <a:tailEnd/>
          </a:ln>
          <a:effectLst>
            <a:outerShdw dist="35921" dir="2700000" algn="ctr" rotWithShape="0">
              <a:schemeClr val="tx1">
                <a:alpha val="50000"/>
              </a:schemeClr>
            </a:outerShdw>
          </a:effectLst>
        </p:spPr>
        <p:txBody>
          <a:bodyPr wrap="none" anchor="ctr"/>
          <a:lstStyle/>
          <a:p>
            <a:pPr algn="ctr" rtl="0" eaLnBrk="0" hangingPunct="0"/>
            <a:r>
              <a:rPr lang="en-US" sz="2400" b="0">
                <a:solidFill>
                  <a:srgbClr val="990033"/>
                </a:solidFill>
                <a:latin typeface="Wingdings" pitchFamily="2" charset="2"/>
              </a:rPr>
              <a:t>ü</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AutoShape 4"/>
          <p:cNvSpPr>
            <a:spLocks noChangeArrowheads="1"/>
          </p:cNvSpPr>
          <p:nvPr/>
        </p:nvSpPr>
        <p:spPr bwMode="auto">
          <a:xfrm>
            <a:off x="381000" y="1016000"/>
            <a:ext cx="8382000" cy="5207000"/>
          </a:xfrm>
          <a:prstGeom prst="roundRect">
            <a:avLst>
              <a:gd name="adj" fmla="val 4167"/>
            </a:avLst>
          </a:prstGeom>
          <a:solidFill>
            <a:srgbClr val="BBCDE3"/>
          </a:solidFill>
          <a:ln w="9525" algn="ctr">
            <a:solidFill>
              <a:srgbClr val="333333"/>
            </a:solidFill>
            <a:round/>
            <a:headEnd/>
            <a:tailEnd/>
          </a:ln>
        </p:spPr>
        <p:txBody>
          <a:bodyPr/>
          <a:lstStyle/>
          <a:p>
            <a:pPr marL="109538" algn="l" rtl="0" eaLnBrk="0" hangingPunct="0"/>
            <a:endParaRPr lang="he-IL" sz="2200" b="0">
              <a:latin typeface="Arial Narrow" pitchFamily="34" charset="0"/>
            </a:endParaRPr>
          </a:p>
        </p:txBody>
      </p:sp>
      <p:sp>
        <p:nvSpPr>
          <p:cNvPr id="19459" name="Rectangle 2"/>
          <p:cNvSpPr>
            <a:spLocks noChangeArrowheads="1"/>
          </p:cNvSpPr>
          <p:nvPr/>
        </p:nvSpPr>
        <p:spPr bwMode="auto">
          <a:xfrm>
            <a:off x="460375" y="0"/>
            <a:ext cx="7773988" cy="741363"/>
          </a:xfrm>
          <a:prstGeom prst="rect">
            <a:avLst/>
          </a:prstGeom>
          <a:noFill/>
          <a:ln w="9525">
            <a:noFill/>
            <a:miter lim="800000"/>
            <a:headEnd/>
            <a:tailEnd/>
          </a:ln>
        </p:spPr>
        <p:txBody>
          <a:bodyPr lIns="0" anchor="b"/>
          <a:lstStyle/>
          <a:p>
            <a:pPr algn="l" rtl="0">
              <a:lnSpc>
                <a:spcPct val="85000"/>
              </a:lnSpc>
              <a:buClr>
                <a:srgbClr val="DC0081"/>
              </a:buClr>
              <a:buFont typeface="Wingdings" pitchFamily="2" charset="2"/>
              <a:buNone/>
            </a:pPr>
            <a:r>
              <a:rPr lang="en-US" sz="2400" b="0"/>
              <a:t>Using WCF Hosts in Windows Services</a:t>
            </a:r>
          </a:p>
        </p:txBody>
      </p:sp>
      <p:sp>
        <p:nvSpPr>
          <p:cNvPr id="19460" name="AutoShape 24"/>
          <p:cNvSpPr>
            <a:spLocks noChangeArrowheads="1"/>
          </p:cNvSpPr>
          <p:nvPr/>
        </p:nvSpPr>
        <p:spPr bwMode="auto">
          <a:xfrm>
            <a:off x="952500" y="1193800"/>
            <a:ext cx="7683500" cy="863600"/>
          </a:xfrm>
          <a:prstGeom prst="roundRect">
            <a:avLst>
              <a:gd name="adj" fmla="val 16667"/>
            </a:avLst>
          </a:prstGeom>
          <a:gradFill rotWithShape="1">
            <a:gsLst>
              <a:gs pos="0">
                <a:srgbClr val="EEEFD7"/>
              </a:gs>
              <a:gs pos="100000">
                <a:schemeClr val="bg1"/>
              </a:gs>
            </a:gsLst>
            <a:lin ang="5400000" scaled="1"/>
          </a:gradFill>
          <a:ln w="3175" algn="ctr">
            <a:solidFill>
              <a:srgbClr val="808080"/>
            </a:solidFill>
            <a:round/>
            <a:headEnd/>
            <a:tailEnd/>
          </a:ln>
        </p:spPr>
        <p:txBody>
          <a:bodyPr lIns="182880" rIns="182880" anchor="ctr"/>
          <a:lstStyle/>
          <a:p>
            <a:pPr algn="l" rtl="0">
              <a:spcBef>
                <a:spcPct val="20000"/>
              </a:spcBef>
              <a:buFont typeface="Arial" charset="0"/>
              <a:buNone/>
            </a:pPr>
            <a:r>
              <a:rPr lang="en-US" b="0"/>
              <a:t>Windows services are ideal for WCF service hosting</a:t>
            </a:r>
          </a:p>
        </p:txBody>
      </p:sp>
      <p:sp>
        <p:nvSpPr>
          <p:cNvPr id="19461" name="AutoShape 25"/>
          <p:cNvSpPr>
            <a:spLocks noChangeArrowheads="1"/>
          </p:cNvSpPr>
          <p:nvPr/>
        </p:nvSpPr>
        <p:spPr bwMode="auto">
          <a:xfrm>
            <a:off x="508000" y="1460500"/>
            <a:ext cx="476250" cy="342900"/>
          </a:xfrm>
          <a:prstGeom prst="roundRect">
            <a:avLst>
              <a:gd name="adj" fmla="val 0"/>
            </a:avLst>
          </a:prstGeom>
          <a:gradFill rotWithShape="1">
            <a:gsLst>
              <a:gs pos="0">
                <a:srgbClr val="CECECE"/>
              </a:gs>
              <a:gs pos="50000">
                <a:srgbClr val="F0F0F0"/>
              </a:gs>
              <a:gs pos="100000">
                <a:srgbClr val="CECECE"/>
              </a:gs>
            </a:gsLst>
            <a:lin ang="5400000" scaled="1"/>
          </a:gradFill>
          <a:ln w="9525">
            <a:solidFill>
              <a:srgbClr val="000000"/>
            </a:solidFill>
            <a:round/>
            <a:headEnd/>
            <a:tailEnd/>
          </a:ln>
          <a:effectLst>
            <a:outerShdw dist="35921" dir="2700000" algn="ctr" rotWithShape="0">
              <a:schemeClr val="tx1">
                <a:alpha val="50000"/>
              </a:schemeClr>
            </a:outerShdw>
          </a:effectLst>
        </p:spPr>
        <p:txBody>
          <a:bodyPr wrap="none" anchor="ctr"/>
          <a:lstStyle/>
          <a:p>
            <a:pPr algn="ctr" rtl="0" eaLnBrk="0" hangingPunct="0"/>
            <a:r>
              <a:rPr lang="en-US" sz="2400" b="0">
                <a:solidFill>
                  <a:srgbClr val="990033"/>
                </a:solidFill>
                <a:latin typeface="Wingdings" pitchFamily="2" charset="2"/>
              </a:rPr>
              <a:t>ü</a:t>
            </a:r>
          </a:p>
        </p:txBody>
      </p:sp>
      <p:sp>
        <p:nvSpPr>
          <p:cNvPr id="19462" name="AutoShape 14"/>
          <p:cNvSpPr>
            <a:spLocks noChangeArrowheads="1"/>
          </p:cNvSpPr>
          <p:nvPr/>
        </p:nvSpPr>
        <p:spPr bwMode="auto">
          <a:xfrm>
            <a:off x="1892300" y="2184400"/>
            <a:ext cx="6743700" cy="863600"/>
          </a:xfrm>
          <a:prstGeom prst="roundRect">
            <a:avLst>
              <a:gd name="adj" fmla="val 16667"/>
            </a:avLst>
          </a:prstGeom>
          <a:gradFill rotWithShape="1">
            <a:gsLst>
              <a:gs pos="0">
                <a:srgbClr val="EEEFD7"/>
              </a:gs>
              <a:gs pos="100000">
                <a:schemeClr val="bg1"/>
              </a:gs>
            </a:gsLst>
            <a:lin ang="5400000" scaled="1"/>
          </a:gradFill>
          <a:ln w="3175" algn="ctr">
            <a:solidFill>
              <a:srgbClr val="808080"/>
            </a:solidFill>
            <a:round/>
            <a:headEnd/>
            <a:tailEnd/>
          </a:ln>
        </p:spPr>
        <p:txBody>
          <a:bodyPr lIns="182880" rIns="182880" anchor="ctr"/>
          <a:lstStyle/>
          <a:p>
            <a:pPr algn="l" rtl="0" eaLnBrk="0" hangingPunct="0"/>
            <a:r>
              <a:rPr lang="en-US" b="0"/>
              <a:t>Hosts are usually long running</a:t>
            </a:r>
          </a:p>
        </p:txBody>
      </p:sp>
      <p:sp>
        <p:nvSpPr>
          <p:cNvPr id="19463" name="AutoShape 15"/>
          <p:cNvSpPr>
            <a:spLocks noChangeArrowheads="1"/>
          </p:cNvSpPr>
          <p:nvPr/>
        </p:nvSpPr>
        <p:spPr bwMode="auto">
          <a:xfrm>
            <a:off x="1498600" y="2451100"/>
            <a:ext cx="476250" cy="342900"/>
          </a:xfrm>
          <a:prstGeom prst="roundRect">
            <a:avLst>
              <a:gd name="adj" fmla="val 0"/>
            </a:avLst>
          </a:prstGeom>
          <a:gradFill rotWithShape="1">
            <a:gsLst>
              <a:gs pos="0">
                <a:srgbClr val="CECECE"/>
              </a:gs>
              <a:gs pos="50000">
                <a:srgbClr val="F0F0F0"/>
              </a:gs>
              <a:gs pos="100000">
                <a:srgbClr val="CECECE"/>
              </a:gs>
            </a:gsLst>
            <a:lin ang="5400000" scaled="1"/>
          </a:gradFill>
          <a:ln w="9525">
            <a:solidFill>
              <a:srgbClr val="000000"/>
            </a:solidFill>
            <a:round/>
            <a:headEnd/>
            <a:tailEnd/>
          </a:ln>
          <a:effectLst>
            <a:outerShdw dist="35921" dir="2700000" algn="ctr" rotWithShape="0">
              <a:schemeClr val="tx1">
                <a:alpha val="50000"/>
              </a:schemeClr>
            </a:outerShdw>
          </a:effectLst>
        </p:spPr>
        <p:txBody>
          <a:bodyPr wrap="none" anchor="ctr"/>
          <a:lstStyle/>
          <a:p>
            <a:pPr algn="ctr" rtl="0" eaLnBrk="0" hangingPunct="0"/>
            <a:r>
              <a:rPr lang="en-US" sz="2400" b="0">
                <a:solidFill>
                  <a:srgbClr val="990033"/>
                </a:solidFill>
                <a:latin typeface="Wingdings" pitchFamily="2" charset="2"/>
              </a:rPr>
              <a:t>ü</a:t>
            </a:r>
          </a:p>
        </p:txBody>
      </p:sp>
      <p:sp>
        <p:nvSpPr>
          <p:cNvPr id="19464" name="AutoShape 24"/>
          <p:cNvSpPr>
            <a:spLocks noChangeArrowheads="1"/>
          </p:cNvSpPr>
          <p:nvPr/>
        </p:nvSpPr>
        <p:spPr bwMode="auto">
          <a:xfrm>
            <a:off x="1892300" y="3175000"/>
            <a:ext cx="6743700" cy="863600"/>
          </a:xfrm>
          <a:prstGeom prst="roundRect">
            <a:avLst>
              <a:gd name="adj" fmla="val 16667"/>
            </a:avLst>
          </a:prstGeom>
          <a:gradFill rotWithShape="1">
            <a:gsLst>
              <a:gs pos="0">
                <a:srgbClr val="EEEFD7"/>
              </a:gs>
              <a:gs pos="100000">
                <a:schemeClr val="bg1"/>
              </a:gs>
            </a:gsLst>
            <a:lin ang="5400000" scaled="1"/>
          </a:gradFill>
          <a:ln w="3175" algn="ctr">
            <a:solidFill>
              <a:srgbClr val="808080"/>
            </a:solidFill>
            <a:round/>
            <a:headEnd/>
            <a:tailEnd/>
          </a:ln>
        </p:spPr>
        <p:txBody>
          <a:bodyPr lIns="182880" rIns="182880" anchor="ctr"/>
          <a:lstStyle/>
          <a:p>
            <a:pPr algn="l" rtl="0">
              <a:spcBef>
                <a:spcPct val="20000"/>
              </a:spcBef>
              <a:buFont typeface="Arial" charset="0"/>
              <a:buNone/>
            </a:pPr>
            <a:r>
              <a:rPr lang="en-US" b="0"/>
              <a:t>Hosts should be as reliable as possible</a:t>
            </a:r>
          </a:p>
        </p:txBody>
      </p:sp>
      <p:sp>
        <p:nvSpPr>
          <p:cNvPr id="19465" name="AutoShape 25"/>
          <p:cNvSpPr>
            <a:spLocks noChangeArrowheads="1"/>
          </p:cNvSpPr>
          <p:nvPr/>
        </p:nvSpPr>
        <p:spPr bwMode="auto">
          <a:xfrm>
            <a:off x="1498600" y="3441700"/>
            <a:ext cx="476250" cy="342900"/>
          </a:xfrm>
          <a:prstGeom prst="roundRect">
            <a:avLst>
              <a:gd name="adj" fmla="val 0"/>
            </a:avLst>
          </a:prstGeom>
          <a:gradFill rotWithShape="1">
            <a:gsLst>
              <a:gs pos="0">
                <a:srgbClr val="CECECE"/>
              </a:gs>
              <a:gs pos="50000">
                <a:srgbClr val="F0F0F0"/>
              </a:gs>
              <a:gs pos="100000">
                <a:srgbClr val="CECECE"/>
              </a:gs>
            </a:gsLst>
            <a:lin ang="5400000" scaled="1"/>
          </a:gradFill>
          <a:ln w="9525">
            <a:solidFill>
              <a:srgbClr val="000000"/>
            </a:solidFill>
            <a:round/>
            <a:headEnd/>
            <a:tailEnd/>
          </a:ln>
          <a:effectLst>
            <a:outerShdw dist="35921" dir="2700000" algn="ctr" rotWithShape="0">
              <a:schemeClr val="tx1">
                <a:alpha val="50000"/>
              </a:schemeClr>
            </a:outerShdw>
          </a:effectLst>
        </p:spPr>
        <p:txBody>
          <a:bodyPr wrap="none" anchor="ctr"/>
          <a:lstStyle/>
          <a:p>
            <a:pPr algn="ctr" rtl="0" eaLnBrk="0" hangingPunct="0"/>
            <a:r>
              <a:rPr lang="en-US" sz="2400" b="0">
                <a:solidFill>
                  <a:srgbClr val="990033"/>
                </a:solidFill>
                <a:latin typeface="Wingdings" pitchFamily="2" charset="2"/>
              </a:rPr>
              <a:t>ü</a:t>
            </a:r>
          </a:p>
        </p:txBody>
      </p:sp>
      <p:sp>
        <p:nvSpPr>
          <p:cNvPr id="19466" name="AutoShape 24"/>
          <p:cNvSpPr>
            <a:spLocks noChangeArrowheads="1"/>
          </p:cNvSpPr>
          <p:nvPr/>
        </p:nvSpPr>
        <p:spPr bwMode="auto">
          <a:xfrm>
            <a:off x="1892300" y="4165600"/>
            <a:ext cx="6743700" cy="863600"/>
          </a:xfrm>
          <a:prstGeom prst="roundRect">
            <a:avLst>
              <a:gd name="adj" fmla="val 16667"/>
            </a:avLst>
          </a:prstGeom>
          <a:gradFill rotWithShape="1">
            <a:gsLst>
              <a:gs pos="0">
                <a:srgbClr val="EEEFD7"/>
              </a:gs>
              <a:gs pos="100000">
                <a:schemeClr val="bg1"/>
              </a:gs>
            </a:gsLst>
            <a:lin ang="5400000" scaled="1"/>
          </a:gradFill>
          <a:ln w="3175" algn="ctr">
            <a:solidFill>
              <a:srgbClr val="808080"/>
            </a:solidFill>
            <a:round/>
            <a:headEnd/>
            <a:tailEnd/>
          </a:ln>
        </p:spPr>
        <p:txBody>
          <a:bodyPr lIns="182880" rIns="182880" anchor="ctr"/>
          <a:lstStyle/>
          <a:p>
            <a:pPr algn="l" rtl="0">
              <a:spcBef>
                <a:spcPct val="20000"/>
              </a:spcBef>
              <a:buFont typeface="Arial" charset="0"/>
              <a:buNone/>
            </a:pPr>
            <a:r>
              <a:rPr lang="en-US" b="0"/>
              <a:t>Hosts require extensive management</a:t>
            </a:r>
          </a:p>
        </p:txBody>
      </p:sp>
      <p:sp>
        <p:nvSpPr>
          <p:cNvPr id="19467" name="AutoShape 25"/>
          <p:cNvSpPr>
            <a:spLocks noChangeArrowheads="1"/>
          </p:cNvSpPr>
          <p:nvPr/>
        </p:nvSpPr>
        <p:spPr bwMode="auto">
          <a:xfrm>
            <a:off x="1498600" y="4432300"/>
            <a:ext cx="476250" cy="342900"/>
          </a:xfrm>
          <a:prstGeom prst="roundRect">
            <a:avLst>
              <a:gd name="adj" fmla="val 0"/>
            </a:avLst>
          </a:prstGeom>
          <a:gradFill rotWithShape="1">
            <a:gsLst>
              <a:gs pos="0">
                <a:srgbClr val="CECECE"/>
              </a:gs>
              <a:gs pos="50000">
                <a:srgbClr val="F0F0F0"/>
              </a:gs>
              <a:gs pos="100000">
                <a:srgbClr val="CECECE"/>
              </a:gs>
            </a:gsLst>
            <a:lin ang="5400000" scaled="1"/>
          </a:gradFill>
          <a:ln w="9525">
            <a:solidFill>
              <a:srgbClr val="000000"/>
            </a:solidFill>
            <a:round/>
            <a:headEnd/>
            <a:tailEnd/>
          </a:ln>
          <a:effectLst>
            <a:outerShdw dist="35921" dir="2700000" algn="ctr" rotWithShape="0">
              <a:schemeClr val="tx1">
                <a:alpha val="50000"/>
              </a:schemeClr>
            </a:outerShdw>
          </a:effectLst>
        </p:spPr>
        <p:txBody>
          <a:bodyPr wrap="none" anchor="ctr"/>
          <a:lstStyle/>
          <a:p>
            <a:pPr algn="ctr" rtl="0" eaLnBrk="0" hangingPunct="0"/>
            <a:r>
              <a:rPr lang="en-US" sz="2400" b="0">
                <a:solidFill>
                  <a:srgbClr val="990033"/>
                </a:solidFill>
                <a:latin typeface="Wingdings" pitchFamily="2" charset="2"/>
              </a:rPr>
              <a:t>ü</a:t>
            </a:r>
          </a:p>
        </p:txBody>
      </p:sp>
      <p:sp>
        <p:nvSpPr>
          <p:cNvPr id="19468" name="AutoShape 24"/>
          <p:cNvSpPr>
            <a:spLocks noChangeArrowheads="1"/>
          </p:cNvSpPr>
          <p:nvPr/>
        </p:nvSpPr>
        <p:spPr bwMode="auto">
          <a:xfrm>
            <a:off x="1892300" y="5156200"/>
            <a:ext cx="6743700" cy="863600"/>
          </a:xfrm>
          <a:prstGeom prst="roundRect">
            <a:avLst>
              <a:gd name="adj" fmla="val 16667"/>
            </a:avLst>
          </a:prstGeom>
          <a:gradFill rotWithShape="1">
            <a:gsLst>
              <a:gs pos="0">
                <a:srgbClr val="EEEFD7"/>
              </a:gs>
              <a:gs pos="100000">
                <a:schemeClr val="bg1"/>
              </a:gs>
            </a:gsLst>
            <a:lin ang="5400000" scaled="1"/>
          </a:gradFill>
          <a:ln w="3175" algn="ctr">
            <a:solidFill>
              <a:srgbClr val="808080"/>
            </a:solidFill>
            <a:round/>
            <a:headEnd/>
            <a:tailEnd/>
          </a:ln>
        </p:spPr>
        <p:txBody>
          <a:bodyPr lIns="182880" rIns="182880" anchor="ctr"/>
          <a:lstStyle/>
          <a:p>
            <a:pPr algn="l" rtl="0">
              <a:spcBef>
                <a:spcPct val="20000"/>
              </a:spcBef>
              <a:buFont typeface="Arial" charset="0"/>
              <a:buNone/>
            </a:pPr>
            <a:r>
              <a:rPr lang="en-US" b="0"/>
              <a:t>Hosts (usually) do not require user interaction</a:t>
            </a:r>
          </a:p>
        </p:txBody>
      </p:sp>
      <p:sp>
        <p:nvSpPr>
          <p:cNvPr id="19469" name="AutoShape 25"/>
          <p:cNvSpPr>
            <a:spLocks noChangeArrowheads="1"/>
          </p:cNvSpPr>
          <p:nvPr/>
        </p:nvSpPr>
        <p:spPr bwMode="auto">
          <a:xfrm>
            <a:off x="1498600" y="5422900"/>
            <a:ext cx="476250" cy="342900"/>
          </a:xfrm>
          <a:prstGeom prst="roundRect">
            <a:avLst>
              <a:gd name="adj" fmla="val 0"/>
            </a:avLst>
          </a:prstGeom>
          <a:gradFill rotWithShape="1">
            <a:gsLst>
              <a:gs pos="0">
                <a:srgbClr val="CECECE"/>
              </a:gs>
              <a:gs pos="50000">
                <a:srgbClr val="F0F0F0"/>
              </a:gs>
              <a:gs pos="100000">
                <a:srgbClr val="CECECE"/>
              </a:gs>
            </a:gsLst>
            <a:lin ang="5400000" scaled="1"/>
          </a:gradFill>
          <a:ln w="9525">
            <a:solidFill>
              <a:srgbClr val="000000"/>
            </a:solidFill>
            <a:round/>
            <a:headEnd/>
            <a:tailEnd/>
          </a:ln>
          <a:effectLst>
            <a:outerShdw dist="35921" dir="2700000" algn="ctr" rotWithShape="0">
              <a:schemeClr val="tx1">
                <a:alpha val="50000"/>
              </a:schemeClr>
            </a:outerShdw>
          </a:effectLst>
        </p:spPr>
        <p:txBody>
          <a:bodyPr wrap="none" anchor="ctr"/>
          <a:lstStyle/>
          <a:p>
            <a:pPr algn="ctr" rtl="0" eaLnBrk="0" hangingPunct="0"/>
            <a:r>
              <a:rPr lang="en-US" sz="2400" b="0">
                <a:solidFill>
                  <a:srgbClr val="990033"/>
                </a:solidFill>
                <a:latin typeface="Wingdings" pitchFamily="2" charset="2"/>
              </a:rPr>
              <a:t>ü</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Lesson 4: IIS, WAS, and AppFabric</a:t>
            </a:r>
          </a:p>
        </p:txBody>
      </p:sp>
      <p:sp>
        <p:nvSpPr>
          <p:cNvPr id="20483" name="Rectangle 3"/>
          <p:cNvSpPr>
            <a:spLocks noGrp="1" noChangeArrowheads="1"/>
          </p:cNvSpPr>
          <p:nvPr>
            <p:ph idx="1"/>
          </p:nvPr>
        </p:nvSpPr>
        <p:spPr/>
        <p:txBody>
          <a:bodyPr/>
          <a:lstStyle/>
          <a:p>
            <a:pPr eaLnBrk="1" hangingPunct="1"/>
            <a:r>
              <a:rPr lang="en-IN" smtClean="0"/>
              <a:t>Introduction to IIS and WAS</a:t>
            </a:r>
          </a:p>
          <a:p>
            <a:pPr eaLnBrk="1" hangingPunct="1"/>
            <a:r>
              <a:rPr lang="en-IN" smtClean="0"/>
              <a:t>Deploying WCF Services with IIS</a:t>
            </a:r>
          </a:p>
          <a:p>
            <a:pPr eaLnBrk="1" hangingPunct="1"/>
            <a:r>
              <a:rPr lang="en-IN" smtClean="0"/>
              <a:t>Extending IIS Hosting with Service Host Factories</a:t>
            </a:r>
          </a:p>
          <a:p>
            <a:pPr eaLnBrk="1" hangingPunct="1"/>
            <a:r>
              <a:rPr lang="en-IN" smtClean="0"/>
              <a:t>Introduction to AppFabric</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AutoShape 4"/>
          <p:cNvSpPr>
            <a:spLocks noChangeArrowheads="1"/>
          </p:cNvSpPr>
          <p:nvPr/>
        </p:nvSpPr>
        <p:spPr bwMode="auto">
          <a:xfrm>
            <a:off x="381000" y="1016000"/>
            <a:ext cx="8382000" cy="5207000"/>
          </a:xfrm>
          <a:prstGeom prst="roundRect">
            <a:avLst>
              <a:gd name="adj" fmla="val 4167"/>
            </a:avLst>
          </a:prstGeom>
          <a:solidFill>
            <a:srgbClr val="BBCDE3"/>
          </a:solidFill>
          <a:ln w="9525" algn="ctr">
            <a:solidFill>
              <a:srgbClr val="333333"/>
            </a:solidFill>
            <a:round/>
            <a:headEnd/>
            <a:tailEnd/>
          </a:ln>
        </p:spPr>
        <p:txBody>
          <a:bodyPr/>
          <a:lstStyle/>
          <a:p>
            <a:pPr marL="109538" algn="l" rtl="0" eaLnBrk="0" hangingPunct="0"/>
            <a:endParaRPr lang="he-IL" sz="2200" b="0">
              <a:latin typeface="Arial Narrow" pitchFamily="34" charset="0"/>
            </a:endParaRPr>
          </a:p>
        </p:txBody>
      </p:sp>
      <p:sp>
        <p:nvSpPr>
          <p:cNvPr id="21507" name="Rectangle 2"/>
          <p:cNvSpPr>
            <a:spLocks noChangeArrowheads="1"/>
          </p:cNvSpPr>
          <p:nvPr/>
        </p:nvSpPr>
        <p:spPr bwMode="auto">
          <a:xfrm>
            <a:off x="460375" y="0"/>
            <a:ext cx="7773988" cy="741363"/>
          </a:xfrm>
          <a:prstGeom prst="rect">
            <a:avLst/>
          </a:prstGeom>
          <a:noFill/>
          <a:ln w="9525">
            <a:noFill/>
            <a:miter lim="800000"/>
            <a:headEnd/>
            <a:tailEnd/>
          </a:ln>
        </p:spPr>
        <p:txBody>
          <a:bodyPr lIns="0" anchor="b"/>
          <a:lstStyle/>
          <a:p>
            <a:pPr algn="l" rtl="0">
              <a:lnSpc>
                <a:spcPct val="85000"/>
              </a:lnSpc>
              <a:buClr>
                <a:srgbClr val="DC0081"/>
              </a:buClr>
              <a:buFont typeface="Wingdings" pitchFamily="2" charset="2"/>
              <a:buNone/>
            </a:pPr>
            <a:r>
              <a:rPr lang="en-US" sz="2400" b="0"/>
              <a:t>Introduction to IIS and WAS</a:t>
            </a:r>
          </a:p>
        </p:txBody>
      </p:sp>
      <p:sp>
        <p:nvSpPr>
          <p:cNvPr id="21508" name="AutoShape 14"/>
          <p:cNvSpPr>
            <a:spLocks noChangeArrowheads="1"/>
          </p:cNvSpPr>
          <p:nvPr/>
        </p:nvSpPr>
        <p:spPr bwMode="auto">
          <a:xfrm>
            <a:off x="952500" y="1193800"/>
            <a:ext cx="7683500" cy="863600"/>
          </a:xfrm>
          <a:prstGeom prst="roundRect">
            <a:avLst>
              <a:gd name="adj" fmla="val 16667"/>
            </a:avLst>
          </a:prstGeom>
          <a:gradFill rotWithShape="1">
            <a:gsLst>
              <a:gs pos="0">
                <a:srgbClr val="EEEFD7"/>
              </a:gs>
              <a:gs pos="100000">
                <a:schemeClr val="bg1"/>
              </a:gs>
            </a:gsLst>
            <a:lin ang="5400000" scaled="1"/>
          </a:gradFill>
          <a:ln w="3175" algn="ctr">
            <a:solidFill>
              <a:srgbClr val="808080"/>
            </a:solidFill>
            <a:round/>
            <a:headEnd/>
            <a:tailEnd/>
          </a:ln>
        </p:spPr>
        <p:txBody>
          <a:bodyPr lIns="182880" rIns="182880" anchor="ctr"/>
          <a:lstStyle/>
          <a:p>
            <a:pPr algn="l" rtl="0" eaLnBrk="0" hangingPunct="0"/>
            <a:r>
              <a:rPr lang="en-US" b="0"/>
              <a:t>IIS is a reliable host for web applications</a:t>
            </a:r>
          </a:p>
        </p:txBody>
      </p:sp>
      <p:sp>
        <p:nvSpPr>
          <p:cNvPr id="21509" name="AutoShape 15"/>
          <p:cNvSpPr>
            <a:spLocks noChangeArrowheads="1"/>
          </p:cNvSpPr>
          <p:nvPr/>
        </p:nvSpPr>
        <p:spPr bwMode="auto">
          <a:xfrm>
            <a:off x="508000" y="1460500"/>
            <a:ext cx="476250" cy="342900"/>
          </a:xfrm>
          <a:prstGeom prst="roundRect">
            <a:avLst>
              <a:gd name="adj" fmla="val 0"/>
            </a:avLst>
          </a:prstGeom>
          <a:gradFill rotWithShape="1">
            <a:gsLst>
              <a:gs pos="0">
                <a:srgbClr val="CECECE"/>
              </a:gs>
              <a:gs pos="50000">
                <a:srgbClr val="F0F0F0"/>
              </a:gs>
              <a:gs pos="100000">
                <a:srgbClr val="CECECE"/>
              </a:gs>
            </a:gsLst>
            <a:lin ang="5400000" scaled="1"/>
          </a:gradFill>
          <a:ln w="9525">
            <a:solidFill>
              <a:srgbClr val="000000"/>
            </a:solidFill>
            <a:round/>
            <a:headEnd/>
            <a:tailEnd/>
          </a:ln>
          <a:effectLst>
            <a:outerShdw dist="35921" dir="2700000" algn="ctr" rotWithShape="0">
              <a:schemeClr val="tx1">
                <a:alpha val="50000"/>
              </a:schemeClr>
            </a:outerShdw>
          </a:effectLst>
        </p:spPr>
        <p:txBody>
          <a:bodyPr wrap="none" anchor="ctr"/>
          <a:lstStyle/>
          <a:p>
            <a:pPr algn="ctr" rtl="0" eaLnBrk="0" hangingPunct="0"/>
            <a:r>
              <a:rPr lang="en-US" sz="2400" b="0">
                <a:solidFill>
                  <a:srgbClr val="990033"/>
                </a:solidFill>
                <a:latin typeface="Wingdings" pitchFamily="2" charset="2"/>
              </a:rPr>
              <a:t>ü</a:t>
            </a:r>
          </a:p>
        </p:txBody>
      </p:sp>
      <p:sp>
        <p:nvSpPr>
          <p:cNvPr id="21510" name="AutoShape 24"/>
          <p:cNvSpPr>
            <a:spLocks noChangeArrowheads="1"/>
          </p:cNvSpPr>
          <p:nvPr/>
        </p:nvSpPr>
        <p:spPr bwMode="auto">
          <a:xfrm>
            <a:off x="952500" y="2184400"/>
            <a:ext cx="7683500" cy="863600"/>
          </a:xfrm>
          <a:prstGeom prst="roundRect">
            <a:avLst>
              <a:gd name="adj" fmla="val 16667"/>
            </a:avLst>
          </a:prstGeom>
          <a:gradFill rotWithShape="1">
            <a:gsLst>
              <a:gs pos="0">
                <a:srgbClr val="EEEFD7"/>
              </a:gs>
              <a:gs pos="100000">
                <a:schemeClr val="bg1"/>
              </a:gs>
            </a:gsLst>
            <a:lin ang="5400000" scaled="1"/>
          </a:gradFill>
          <a:ln w="3175" algn="ctr">
            <a:solidFill>
              <a:srgbClr val="808080"/>
            </a:solidFill>
            <a:round/>
            <a:headEnd/>
            <a:tailEnd/>
          </a:ln>
        </p:spPr>
        <p:txBody>
          <a:bodyPr lIns="182880" rIns="182880" anchor="ctr"/>
          <a:lstStyle/>
          <a:p>
            <a:pPr algn="l" rtl="0">
              <a:spcBef>
                <a:spcPct val="20000"/>
              </a:spcBef>
            </a:pPr>
            <a:r>
              <a:rPr lang="en-US" b="0"/>
              <a:t>IIS 7.x introduces powerful management, user interface, and extensibility</a:t>
            </a:r>
          </a:p>
        </p:txBody>
      </p:sp>
      <p:sp>
        <p:nvSpPr>
          <p:cNvPr id="21511" name="AutoShape 25"/>
          <p:cNvSpPr>
            <a:spLocks noChangeArrowheads="1"/>
          </p:cNvSpPr>
          <p:nvPr/>
        </p:nvSpPr>
        <p:spPr bwMode="auto">
          <a:xfrm>
            <a:off x="508000" y="2451100"/>
            <a:ext cx="476250" cy="342900"/>
          </a:xfrm>
          <a:prstGeom prst="roundRect">
            <a:avLst>
              <a:gd name="adj" fmla="val 0"/>
            </a:avLst>
          </a:prstGeom>
          <a:gradFill rotWithShape="1">
            <a:gsLst>
              <a:gs pos="0">
                <a:srgbClr val="CECECE"/>
              </a:gs>
              <a:gs pos="50000">
                <a:srgbClr val="F0F0F0"/>
              </a:gs>
              <a:gs pos="100000">
                <a:srgbClr val="CECECE"/>
              </a:gs>
            </a:gsLst>
            <a:lin ang="5400000" scaled="1"/>
          </a:gradFill>
          <a:ln w="9525">
            <a:solidFill>
              <a:srgbClr val="000000"/>
            </a:solidFill>
            <a:round/>
            <a:headEnd/>
            <a:tailEnd/>
          </a:ln>
          <a:effectLst>
            <a:outerShdw dist="35921" dir="2700000" algn="ctr" rotWithShape="0">
              <a:schemeClr val="tx1">
                <a:alpha val="50000"/>
              </a:schemeClr>
            </a:outerShdw>
          </a:effectLst>
        </p:spPr>
        <p:txBody>
          <a:bodyPr wrap="none" anchor="ctr"/>
          <a:lstStyle/>
          <a:p>
            <a:pPr algn="ctr" rtl="0" eaLnBrk="0" hangingPunct="0"/>
            <a:r>
              <a:rPr lang="en-US" sz="2400" b="0">
                <a:solidFill>
                  <a:srgbClr val="990033"/>
                </a:solidFill>
                <a:latin typeface="Wingdings" pitchFamily="2" charset="2"/>
              </a:rPr>
              <a:t>ü</a:t>
            </a:r>
          </a:p>
        </p:txBody>
      </p:sp>
      <p:sp>
        <p:nvSpPr>
          <p:cNvPr id="21512" name="AutoShape 24"/>
          <p:cNvSpPr>
            <a:spLocks noChangeArrowheads="1"/>
          </p:cNvSpPr>
          <p:nvPr/>
        </p:nvSpPr>
        <p:spPr bwMode="auto">
          <a:xfrm>
            <a:off x="952500" y="3175000"/>
            <a:ext cx="7683500" cy="863600"/>
          </a:xfrm>
          <a:prstGeom prst="roundRect">
            <a:avLst>
              <a:gd name="adj" fmla="val 16667"/>
            </a:avLst>
          </a:prstGeom>
          <a:gradFill rotWithShape="1">
            <a:gsLst>
              <a:gs pos="0">
                <a:srgbClr val="EEEFD7"/>
              </a:gs>
              <a:gs pos="100000">
                <a:schemeClr val="bg1"/>
              </a:gs>
            </a:gsLst>
            <a:lin ang="5400000" scaled="1"/>
          </a:gradFill>
          <a:ln w="3175" algn="ctr">
            <a:solidFill>
              <a:srgbClr val="808080"/>
            </a:solidFill>
            <a:round/>
            <a:headEnd/>
            <a:tailEnd/>
          </a:ln>
        </p:spPr>
        <p:txBody>
          <a:bodyPr lIns="182880" rIns="182880" anchor="ctr"/>
          <a:lstStyle/>
          <a:p>
            <a:pPr algn="l" rtl="0">
              <a:spcBef>
                <a:spcPct val="20000"/>
              </a:spcBef>
              <a:buFont typeface="Arial" charset="0"/>
              <a:buNone/>
            </a:pPr>
            <a:r>
              <a:rPr lang="en-US" b="0"/>
              <a:t>Previous versions of IIS hosted only HTTP-based applications</a:t>
            </a:r>
          </a:p>
        </p:txBody>
      </p:sp>
      <p:sp>
        <p:nvSpPr>
          <p:cNvPr id="21513" name="AutoShape 25"/>
          <p:cNvSpPr>
            <a:spLocks noChangeArrowheads="1"/>
          </p:cNvSpPr>
          <p:nvPr/>
        </p:nvSpPr>
        <p:spPr bwMode="auto">
          <a:xfrm>
            <a:off x="508000" y="3441700"/>
            <a:ext cx="476250" cy="342900"/>
          </a:xfrm>
          <a:prstGeom prst="roundRect">
            <a:avLst>
              <a:gd name="adj" fmla="val 0"/>
            </a:avLst>
          </a:prstGeom>
          <a:gradFill rotWithShape="1">
            <a:gsLst>
              <a:gs pos="0">
                <a:srgbClr val="CECECE"/>
              </a:gs>
              <a:gs pos="50000">
                <a:srgbClr val="F0F0F0"/>
              </a:gs>
              <a:gs pos="100000">
                <a:srgbClr val="CECECE"/>
              </a:gs>
            </a:gsLst>
            <a:lin ang="5400000" scaled="1"/>
          </a:gradFill>
          <a:ln w="9525">
            <a:solidFill>
              <a:srgbClr val="000000"/>
            </a:solidFill>
            <a:round/>
            <a:headEnd/>
            <a:tailEnd/>
          </a:ln>
          <a:effectLst>
            <a:outerShdw dist="35921" dir="2700000" algn="ctr" rotWithShape="0">
              <a:schemeClr val="tx1">
                <a:alpha val="50000"/>
              </a:schemeClr>
            </a:outerShdw>
          </a:effectLst>
        </p:spPr>
        <p:txBody>
          <a:bodyPr wrap="none" anchor="ctr"/>
          <a:lstStyle/>
          <a:p>
            <a:pPr algn="ctr" rtl="0" eaLnBrk="0" hangingPunct="0"/>
            <a:r>
              <a:rPr lang="en-US" sz="2400" b="0">
                <a:solidFill>
                  <a:srgbClr val="990033"/>
                </a:solidFill>
                <a:latin typeface="Wingdings" pitchFamily="2" charset="2"/>
              </a:rPr>
              <a:t>ü</a:t>
            </a:r>
          </a:p>
        </p:txBody>
      </p:sp>
      <p:sp>
        <p:nvSpPr>
          <p:cNvPr id="21514" name="AutoShape 24"/>
          <p:cNvSpPr>
            <a:spLocks noChangeArrowheads="1"/>
          </p:cNvSpPr>
          <p:nvPr/>
        </p:nvSpPr>
        <p:spPr bwMode="auto">
          <a:xfrm>
            <a:off x="952500" y="4165600"/>
            <a:ext cx="7683500" cy="863600"/>
          </a:xfrm>
          <a:prstGeom prst="roundRect">
            <a:avLst>
              <a:gd name="adj" fmla="val 16667"/>
            </a:avLst>
          </a:prstGeom>
          <a:gradFill rotWithShape="1">
            <a:gsLst>
              <a:gs pos="0">
                <a:srgbClr val="EEEFD7"/>
              </a:gs>
              <a:gs pos="100000">
                <a:schemeClr val="bg1"/>
              </a:gs>
            </a:gsLst>
            <a:lin ang="5400000" scaled="1"/>
          </a:gradFill>
          <a:ln w="3175" algn="ctr">
            <a:solidFill>
              <a:srgbClr val="808080"/>
            </a:solidFill>
            <a:round/>
            <a:headEnd/>
            <a:tailEnd/>
          </a:ln>
        </p:spPr>
        <p:txBody>
          <a:bodyPr lIns="182880" rIns="182880" anchor="ctr"/>
          <a:lstStyle/>
          <a:p>
            <a:pPr algn="l" rtl="0">
              <a:spcBef>
                <a:spcPct val="20000"/>
              </a:spcBef>
              <a:buFont typeface="Arial" charset="0"/>
              <a:buNone/>
            </a:pPr>
            <a:r>
              <a:rPr lang="en-US" b="0"/>
              <a:t>WAS was introduced to allow hosting of other protocols</a:t>
            </a:r>
          </a:p>
        </p:txBody>
      </p:sp>
      <p:sp>
        <p:nvSpPr>
          <p:cNvPr id="21515" name="AutoShape 25"/>
          <p:cNvSpPr>
            <a:spLocks noChangeArrowheads="1"/>
          </p:cNvSpPr>
          <p:nvPr/>
        </p:nvSpPr>
        <p:spPr bwMode="auto">
          <a:xfrm>
            <a:off x="508000" y="4432300"/>
            <a:ext cx="476250" cy="342900"/>
          </a:xfrm>
          <a:prstGeom prst="roundRect">
            <a:avLst>
              <a:gd name="adj" fmla="val 0"/>
            </a:avLst>
          </a:prstGeom>
          <a:gradFill rotWithShape="1">
            <a:gsLst>
              <a:gs pos="0">
                <a:srgbClr val="CECECE"/>
              </a:gs>
              <a:gs pos="50000">
                <a:srgbClr val="F0F0F0"/>
              </a:gs>
              <a:gs pos="100000">
                <a:srgbClr val="CECECE"/>
              </a:gs>
            </a:gsLst>
            <a:lin ang="5400000" scaled="1"/>
          </a:gradFill>
          <a:ln w="9525">
            <a:solidFill>
              <a:srgbClr val="000000"/>
            </a:solidFill>
            <a:round/>
            <a:headEnd/>
            <a:tailEnd/>
          </a:ln>
          <a:effectLst>
            <a:outerShdw dist="35921" dir="2700000" algn="ctr" rotWithShape="0">
              <a:schemeClr val="tx1">
                <a:alpha val="50000"/>
              </a:schemeClr>
            </a:outerShdw>
          </a:effectLst>
        </p:spPr>
        <p:txBody>
          <a:bodyPr wrap="none" anchor="ctr"/>
          <a:lstStyle/>
          <a:p>
            <a:pPr algn="ctr" rtl="0" eaLnBrk="0" hangingPunct="0"/>
            <a:r>
              <a:rPr lang="en-US" sz="2400" b="0">
                <a:solidFill>
                  <a:srgbClr val="990033"/>
                </a:solidFill>
                <a:latin typeface="Wingdings" pitchFamily="2" charset="2"/>
              </a:rPr>
              <a:t>ü</a:t>
            </a:r>
          </a:p>
        </p:txBody>
      </p:sp>
      <p:sp>
        <p:nvSpPr>
          <p:cNvPr id="21516" name="AutoShape 24"/>
          <p:cNvSpPr>
            <a:spLocks noChangeArrowheads="1"/>
          </p:cNvSpPr>
          <p:nvPr/>
        </p:nvSpPr>
        <p:spPr bwMode="auto">
          <a:xfrm>
            <a:off x="952500" y="5156200"/>
            <a:ext cx="7683500" cy="863600"/>
          </a:xfrm>
          <a:prstGeom prst="roundRect">
            <a:avLst>
              <a:gd name="adj" fmla="val 16667"/>
            </a:avLst>
          </a:prstGeom>
          <a:gradFill rotWithShape="1">
            <a:gsLst>
              <a:gs pos="0">
                <a:srgbClr val="EEEFD7"/>
              </a:gs>
              <a:gs pos="100000">
                <a:schemeClr val="bg1"/>
              </a:gs>
            </a:gsLst>
            <a:lin ang="5400000" scaled="1"/>
          </a:gradFill>
          <a:ln w="3175" algn="ctr">
            <a:solidFill>
              <a:srgbClr val="808080"/>
            </a:solidFill>
            <a:round/>
            <a:headEnd/>
            <a:tailEnd/>
          </a:ln>
        </p:spPr>
        <p:txBody>
          <a:bodyPr lIns="182880" rIns="182880" anchor="ctr"/>
          <a:lstStyle/>
          <a:p>
            <a:pPr algn="l" rtl="0">
              <a:spcBef>
                <a:spcPct val="20000"/>
              </a:spcBef>
              <a:buFont typeface="Arial" charset="0"/>
              <a:buNone/>
            </a:pPr>
            <a:r>
              <a:rPr lang="en-US" b="0"/>
              <a:t>IIS does not contain special monitoring of WCF services</a:t>
            </a:r>
          </a:p>
        </p:txBody>
      </p:sp>
      <p:sp>
        <p:nvSpPr>
          <p:cNvPr id="21517" name="AutoShape 25"/>
          <p:cNvSpPr>
            <a:spLocks noChangeArrowheads="1"/>
          </p:cNvSpPr>
          <p:nvPr/>
        </p:nvSpPr>
        <p:spPr bwMode="auto">
          <a:xfrm>
            <a:off x="508000" y="5422900"/>
            <a:ext cx="476250" cy="342900"/>
          </a:xfrm>
          <a:prstGeom prst="roundRect">
            <a:avLst>
              <a:gd name="adj" fmla="val 0"/>
            </a:avLst>
          </a:prstGeom>
          <a:gradFill rotWithShape="1">
            <a:gsLst>
              <a:gs pos="0">
                <a:srgbClr val="CECECE"/>
              </a:gs>
              <a:gs pos="50000">
                <a:srgbClr val="F0F0F0"/>
              </a:gs>
              <a:gs pos="100000">
                <a:srgbClr val="CECECE"/>
              </a:gs>
            </a:gsLst>
            <a:lin ang="5400000" scaled="1"/>
          </a:gradFill>
          <a:ln w="9525">
            <a:solidFill>
              <a:srgbClr val="000000"/>
            </a:solidFill>
            <a:round/>
            <a:headEnd/>
            <a:tailEnd/>
          </a:ln>
          <a:effectLst>
            <a:outerShdw dist="35921" dir="2700000" algn="ctr" rotWithShape="0">
              <a:schemeClr val="tx1">
                <a:alpha val="50000"/>
              </a:schemeClr>
            </a:outerShdw>
          </a:effectLst>
        </p:spPr>
        <p:txBody>
          <a:bodyPr wrap="none" anchor="ctr"/>
          <a:lstStyle/>
          <a:p>
            <a:pPr algn="ctr" rtl="0" eaLnBrk="0" hangingPunct="0"/>
            <a:r>
              <a:rPr lang="en-US" sz="2400" b="0">
                <a:solidFill>
                  <a:srgbClr val="990033"/>
                </a:solidFill>
                <a:latin typeface="Wingdings" pitchFamily="2" charset="2"/>
              </a:rPr>
              <a:t>ü</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AutoShape 4"/>
          <p:cNvSpPr>
            <a:spLocks noChangeArrowheads="1"/>
          </p:cNvSpPr>
          <p:nvPr/>
        </p:nvSpPr>
        <p:spPr bwMode="auto">
          <a:xfrm>
            <a:off x="381000" y="1016000"/>
            <a:ext cx="8382000" cy="5207000"/>
          </a:xfrm>
          <a:prstGeom prst="roundRect">
            <a:avLst>
              <a:gd name="adj" fmla="val 4167"/>
            </a:avLst>
          </a:prstGeom>
          <a:solidFill>
            <a:srgbClr val="BBCDE3"/>
          </a:solidFill>
          <a:ln w="9525" algn="ctr">
            <a:solidFill>
              <a:srgbClr val="333333"/>
            </a:solidFill>
            <a:round/>
            <a:headEnd/>
            <a:tailEnd/>
          </a:ln>
        </p:spPr>
        <p:txBody>
          <a:bodyPr/>
          <a:lstStyle/>
          <a:p>
            <a:pPr marL="109538" algn="l" rtl="0" eaLnBrk="0" hangingPunct="0"/>
            <a:endParaRPr lang="he-IL" sz="2200" b="0">
              <a:latin typeface="Arial Narrow" pitchFamily="34" charset="0"/>
            </a:endParaRPr>
          </a:p>
        </p:txBody>
      </p:sp>
      <p:sp>
        <p:nvSpPr>
          <p:cNvPr id="22531" name="Rectangle 2"/>
          <p:cNvSpPr>
            <a:spLocks noChangeArrowheads="1"/>
          </p:cNvSpPr>
          <p:nvPr/>
        </p:nvSpPr>
        <p:spPr bwMode="auto">
          <a:xfrm>
            <a:off x="460375" y="0"/>
            <a:ext cx="7773988" cy="741363"/>
          </a:xfrm>
          <a:prstGeom prst="rect">
            <a:avLst/>
          </a:prstGeom>
          <a:noFill/>
          <a:ln w="9525">
            <a:noFill/>
            <a:miter lim="800000"/>
            <a:headEnd/>
            <a:tailEnd/>
          </a:ln>
        </p:spPr>
        <p:txBody>
          <a:bodyPr lIns="0" anchor="b"/>
          <a:lstStyle/>
          <a:p>
            <a:pPr algn="l" rtl="0">
              <a:lnSpc>
                <a:spcPct val="85000"/>
              </a:lnSpc>
              <a:buClr>
                <a:srgbClr val="DC0081"/>
              </a:buClr>
            </a:pPr>
            <a:r>
              <a:rPr lang="en-US" sz="2400" b="0"/>
              <a:t>Deploying WCF Services with IIS</a:t>
            </a:r>
          </a:p>
        </p:txBody>
      </p:sp>
      <p:sp>
        <p:nvSpPr>
          <p:cNvPr id="22532" name="AutoShape 14"/>
          <p:cNvSpPr>
            <a:spLocks noChangeArrowheads="1"/>
          </p:cNvSpPr>
          <p:nvPr/>
        </p:nvSpPr>
        <p:spPr bwMode="auto">
          <a:xfrm>
            <a:off x="952500" y="1193800"/>
            <a:ext cx="7683500" cy="863600"/>
          </a:xfrm>
          <a:prstGeom prst="roundRect">
            <a:avLst>
              <a:gd name="adj" fmla="val 16667"/>
            </a:avLst>
          </a:prstGeom>
          <a:gradFill rotWithShape="1">
            <a:gsLst>
              <a:gs pos="0">
                <a:srgbClr val="EEEFD7"/>
              </a:gs>
              <a:gs pos="100000">
                <a:schemeClr val="bg1"/>
              </a:gs>
            </a:gsLst>
            <a:lin ang="5400000" scaled="1"/>
          </a:gradFill>
          <a:ln w="3175" algn="ctr">
            <a:solidFill>
              <a:srgbClr val="808080"/>
            </a:solidFill>
            <a:round/>
            <a:headEnd/>
            <a:tailEnd/>
          </a:ln>
        </p:spPr>
        <p:txBody>
          <a:bodyPr lIns="182880" rIns="182880" anchor="ctr"/>
          <a:lstStyle/>
          <a:p>
            <a:pPr algn="l" rtl="0" eaLnBrk="0" hangingPunct="0"/>
            <a:r>
              <a:rPr lang="en-US" b="0"/>
              <a:t>WCF services are deployed as IIS Web applications</a:t>
            </a:r>
          </a:p>
        </p:txBody>
      </p:sp>
      <p:sp>
        <p:nvSpPr>
          <p:cNvPr id="22533" name="AutoShape 15"/>
          <p:cNvSpPr>
            <a:spLocks noChangeArrowheads="1"/>
          </p:cNvSpPr>
          <p:nvPr/>
        </p:nvSpPr>
        <p:spPr bwMode="auto">
          <a:xfrm>
            <a:off x="508000" y="1460500"/>
            <a:ext cx="476250" cy="342900"/>
          </a:xfrm>
          <a:prstGeom prst="roundRect">
            <a:avLst>
              <a:gd name="adj" fmla="val 0"/>
            </a:avLst>
          </a:prstGeom>
          <a:gradFill rotWithShape="1">
            <a:gsLst>
              <a:gs pos="0">
                <a:srgbClr val="CECECE"/>
              </a:gs>
              <a:gs pos="50000">
                <a:srgbClr val="F0F0F0"/>
              </a:gs>
              <a:gs pos="100000">
                <a:srgbClr val="CECECE"/>
              </a:gs>
            </a:gsLst>
            <a:lin ang="5400000" scaled="1"/>
          </a:gradFill>
          <a:ln w="9525">
            <a:solidFill>
              <a:srgbClr val="000000"/>
            </a:solidFill>
            <a:round/>
            <a:headEnd/>
            <a:tailEnd/>
          </a:ln>
          <a:effectLst>
            <a:outerShdw dist="35921" dir="2700000" algn="ctr" rotWithShape="0">
              <a:schemeClr val="tx1">
                <a:alpha val="50000"/>
              </a:schemeClr>
            </a:outerShdw>
          </a:effectLst>
        </p:spPr>
        <p:txBody>
          <a:bodyPr wrap="none" anchor="ctr"/>
          <a:lstStyle/>
          <a:p>
            <a:pPr algn="ctr" rtl="0" eaLnBrk="0" hangingPunct="0"/>
            <a:r>
              <a:rPr lang="en-US" sz="2400" b="0">
                <a:solidFill>
                  <a:srgbClr val="990033"/>
                </a:solidFill>
                <a:latin typeface="Wingdings" pitchFamily="2" charset="2"/>
              </a:rPr>
              <a:t>ü</a:t>
            </a:r>
          </a:p>
        </p:txBody>
      </p:sp>
      <p:sp>
        <p:nvSpPr>
          <p:cNvPr id="22534" name="AutoShape 24"/>
          <p:cNvSpPr>
            <a:spLocks noChangeArrowheads="1"/>
          </p:cNvSpPr>
          <p:nvPr/>
        </p:nvSpPr>
        <p:spPr bwMode="auto">
          <a:xfrm>
            <a:off x="952500" y="2184400"/>
            <a:ext cx="7683500" cy="863600"/>
          </a:xfrm>
          <a:prstGeom prst="roundRect">
            <a:avLst>
              <a:gd name="adj" fmla="val 16667"/>
            </a:avLst>
          </a:prstGeom>
          <a:gradFill rotWithShape="1">
            <a:gsLst>
              <a:gs pos="0">
                <a:srgbClr val="EEEFD7"/>
              </a:gs>
              <a:gs pos="100000">
                <a:schemeClr val="bg1"/>
              </a:gs>
            </a:gsLst>
            <a:lin ang="5400000" scaled="1"/>
          </a:gradFill>
          <a:ln w="3175" algn="ctr">
            <a:solidFill>
              <a:srgbClr val="808080"/>
            </a:solidFill>
            <a:round/>
            <a:headEnd/>
            <a:tailEnd/>
          </a:ln>
        </p:spPr>
        <p:txBody>
          <a:bodyPr lIns="182880" rIns="182880" anchor="ctr"/>
          <a:lstStyle/>
          <a:p>
            <a:pPr algn="l" rtl="0">
              <a:spcBef>
                <a:spcPct val="20000"/>
              </a:spcBef>
            </a:pPr>
            <a:r>
              <a:rPr lang="en-US" b="0"/>
              <a:t>WCF services hosted in IIS are represented by .svc files</a:t>
            </a:r>
          </a:p>
        </p:txBody>
      </p:sp>
      <p:sp>
        <p:nvSpPr>
          <p:cNvPr id="22535" name="AutoShape 25"/>
          <p:cNvSpPr>
            <a:spLocks noChangeArrowheads="1"/>
          </p:cNvSpPr>
          <p:nvPr/>
        </p:nvSpPr>
        <p:spPr bwMode="auto">
          <a:xfrm>
            <a:off x="508000" y="2451100"/>
            <a:ext cx="476250" cy="342900"/>
          </a:xfrm>
          <a:prstGeom prst="roundRect">
            <a:avLst>
              <a:gd name="adj" fmla="val 0"/>
            </a:avLst>
          </a:prstGeom>
          <a:gradFill rotWithShape="1">
            <a:gsLst>
              <a:gs pos="0">
                <a:srgbClr val="CECECE"/>
              </a:gs>
              <a:gs pos="50000">
                <a:srgbClr val="F0F0F0"/>
              </a:gs>
              <a:gs pos="100000">
                <a:srgbClr val="CECECE"/>
              </a:gs>
            </a:gsLst>
            <a:lin ang="5400000" scaled="1"/>
          </a:gradFill>
          <a:ln w="9525">
            <a:solidFill>
              <a:srgbClr val="000000"/>
            </a:solidFill>
            <a:round/>
            <a:headEnd/>
            <a:tailEnd/>
          </a:ln>
          <a:effectLst>
            <a:outerShdw dist="35921" dir="2700000" algn="ctr" rotWithShape="0">
              <a:schemeClr val="tx1">
                <a:alpha val="50000"/>
              </a:schemeClr>
            </a:outerShdw>
          </a:effectLst>
        </p:spPr>
        <p:txBody>
          <a:bodyPr wrap="none" anchor="ctr"/>
          <a:lstStyle/>
          <a:p>
            <a:pPr algn="ctr" rtl="0" eaLnBrk="0" hangingPunct="0"/>
            <a:r>
              <a:rPr lang="en-US" sz="2400" b="0">
                <a:solidFill>
                  <a:srgbClr val="990033"/>
                </a:solidFill>
                <a:latin typeface="Wingdings" pitchFamily="2" charset="2"/>
              </a:rPr>
              <a:t>ü</a:t>
            </a:r>
          </a:p>
        </p:txBody>
      </p:sp>
      <p:sp>
        <p:nvSpPr>
          <p:cNvPr id="22536" name="AutoShape 24"/>
          <p:cNvSpPr>
            <a:spLocks noChangeArrowheads="1"/>
          </p:cNvSpPr>
          <p:nvPr/>
        </p:nvSpPr>
        <p:spPr bwMode="auto">
          <a:xfrm>
            <a:off x="952500" y="3175000"/>
            <a:ext cx="7683500" cy="863600"/>
          </a:xfrm>
          <a:prstGeom prst="roundRect">
            <a:avLst>
              <a:gd name="adj" fmla="val 16667"/>
            </a:avLst>
          </a:prstGeom>
          <a:gradFill rotWithShape="1">
            <a:gsLst>
              <a:gs pos="0">
                <a:srgbClr val="EEEFD7"/>
              </a:gs>
              <a:gs pos="100000">
                <a:schemeClr val="bg1"/>
              </a:gs>
            </a:gsLst>
            <a:lin ang="5400000" scaled="1"/>
          </a:gradFill>
          <a:ln w="3175" algn="ctr">
            <a:solidFill>
              <a:srgbClr val="808080"/>
            </a:solidFill>
            <a:round/>
            <a:headEnd/>
            <a:tailEnd/>
          </a:ln>
        </p:spPr>
        <p:txBody>
          <a:bodyPr lIns="182880" rIns="182880" anchor="ctr"/>
          <a:lstStyle/>
          <a:p>
            <a:pPr algn="l" rtl="0">
              <a:spcBef>
                <a:spcPct val="20000"/>
              </a:spcBef>
              <a:buFont typeface="Arial" charset="0"/>
              <a:buNone/>
            </a:pPr>
            <a:r>
              <a:rPr lang="en-US" b="0"/>
              <a:t>WCF service configuration is written in the web.config file</a:t>
            </a:r>
          </a:p>
        </p:txBody>
      </p:sp>
      <p:sp>
        <p:nvSpPr>
          <p:cNvPr id="22537" name="AutoShape 25"/>
          <p:cNvSpPr>
            <a:spLocks noChangeArrowheads="1"/>
          </p:cNvSpPr>
          <p:nvPr/>
        </p:nvSpPr>
        <p:spPr bwMode="auto">
          <a:xfrm>
            <a:off x="508000" y="3441700"/>
            <a:ext cx="476250" cy="342900"/>
          </a:xfrm>
          <a:prstGeom prst="roundRect">
            <a:avLst>
              <a:gd name="adj" fmla="val 0"/>
            </a:avLst>
          </a:prstGeom>
          <a:gradFill rotWithShape="1">
            <a:gsLst>
              <a:gs pos="0">
                <a:srgbClr val="CECECE"/>
              </a:gs>
              <a:gs pos="50000">
                <a:srgbClr val="F0F0F0"/>
              </a:gs>
              <a:gs pos="100000">
                <a:srgbClr val="CECECE"/>
              </a:gs>
            </a:gsLst>
            <a:lin ang="5400000" scaled="1"/>
          </a:gradFill>
          <a:ln w="9525">
            <a:solidFill>
              <a:srgbClr val="000000"/>
            </a:solidFill>
            <a:round/>
            <a:headEnd/>
            <a:tailEnd/>
          </a:ln>
          <a:effectLst>
            <a:outerShdw dist="35921" dir="2700000" algn="ctr" rotWithShape="0">
              <a:schemeClr val="tx1">
                <a:alpha val="50000"/>
              </a:schemeClr>
            </a:outerShdw>
          </a:effectLst>
        </p:spPr>
        <p:txBody>
          <a:bodyPr wrap="none" anchor="ctr"/>
          <a:lstStyle/>
          <a:p>
            <a:pPr algn="ctr" rtl="0" eaLnBrk="0" hangingPunct="0"/>
            <a:r>
              <a:rPr lang="en-US" sz="2400" b="0">
                <a:solidFill>
                  <a:srgbClr val="990033"/>
                </a:solidFill>
                <a:latin typeface="Wingdings" pitchFamily="2" charset="2"/>
              </a:rPr>
              <a:t>ü</a:t>
            </a:r>
          </a:p>
        </p:txBody>
      </p:sp>
      <p:sp>
        <p:nvSpPr>
          <p:cNvPr id="22538" name="AutoShape 24"/>
          <p:cNvSpPr>
            <a:spLocks noChangeArrowheads="1"/>
          </p:cNvSpPr>
          <p:nvPr/>
        </p:nvSpPr>
        <p:spPr bwMode="auto">
          <a:xfrm>
            <a:off x="954088" y="4197350"/>
            <a:ext cx="7683500" cy="1744663"/>
          </a:xfrm>
          <a:prstGeom prst="roundRect">
            <a:avLst>
              <a:gd name="adj" fmla="val 16667"/>
            </a:avLst>
          </a:prstGeom>
          <a:gradFill rotWithShape="1">
            <a:gsLst>
              <a:gs pos="0">
                <a:srgbClr val="EEEFD7"/>
              </a:gs>
              <a:gs pos="100000">
                <a:schemeClr val="bg1"/>
              </a:gs>
            </a:gsLst>
            <a:lin ang="5400000" scaled="1"/>
          </a:gradFill>
          <a:ln w="3175" algn="ctr">
            <a:solidFill>
              <a:srgbClr val="808080"/>
            </a:solidFill>
            <a:round/>
            <a:headEnd/>
            <a:tailEnd/>
          </a:ln>
        </p:spPr>
        <p:txBody>
          <a:bodyPr lIns="182880" rIns="182880" anchor="ctr"/>
          <a:lstStyle/>
          <a:p>
            <a:pPr algn="l" rtl="0"/>
            <a:r>
              <a:rPr lang="en-US">
                <a:solidFill>
                  <a:srgbClr val="000000"/>
                </a:solidFill>
                <a:latin typeface="Courier New" pitchFamily="49" charset="0"/>
              </a:rPr>
              <a:t>&lt;%</a:t>
            </a:r>
            <a:r>
              <a:rPr lang="en-US">
                <a:solidFill>
                  <a:srgbClr val="0000FF"/>
                </a:solidFill>
                <a:latin typeface="Courier New" pitchFamily="49" charset="0"/>
              </a:rPr>
              <a:t>@</a:t>
            </a:r>
            <a:r>
              <a:rPr lang="en-US">
                <a:solidFill>
                  <a:srgbClr val="000000"/>
                </a:solidFill>
                <a:latin typeface="Courier New" pitchFamily="49" charset="0"/>
              </a:rPr>
              <a:t> </a:t>
            </a:r>
            <a:r>
              <a:rPr lang="en-US">
                <a:solidFill>
                  <a:srgbClr val="A31515"/>
                </a:solidFill>
                <a:latin typeface="Courier New" pitchFamily="49" charset="0"/>
              </a:rPr>
              <a:t>ServiceHost</a:t>
            </a:r>
            <a:endParaRPr lang="en-US">
              <a:solidFill>
                <a:srgbClr val="000000"/>
              </a:solidFill>
              <a:latin typeface="Courier New" pitchFamily="49" charset="0"/>
            </a:endParaRPr>
          </a:p>
          <a:p>
            <a:pPr algn="l" rtl="0"/>
            <a:r>
              <a:rPr lang="en-US">
                <a:solidFill>
                  <a:srgbClr val="000000"/>
                </a:solidFill>
                <a:latin typeface="Courier New" pitchFamily="49" charset="0"/>
              </a:rPr>
              <a:t>       </a:t>
            </a:r>
            <a:r>
              <a:rPr lang="en-US">
                <a:solidFill>
                  <a:srgbClr val="FF0000"/>
                </a:solidFill>
                <a:latin typeface="Courier New" pitchFamily="49" charset="0"/>
              </a:rPr>
              <a:t>Language</a:t>
            </a:r>
            <a:r>
              <a:rPr lang="en-US">
                <a:solidFill>
                  <a:srgbClr val="0000FF"/>
                </a:solidFill>
                <a:latin typeface="Courier New" pitchFamily="49" charset="0"/>
              </a:rPr>
              <a:t>="C#"</a:t>
            </a:r>
            <a:r>
              <a:rPr lang="en-US">
                <a:solidFill>
                  <a:srgbClr val="000000"/>
                </a:solidFill>
                <a:latin typeface="Courier New" pitchFamily="49" charset="0"/>
              </a:rPr>
              <a:t> </a:t>
            </a:r>
            <a:r>
              <a:rPr lang="en-US">
                <a:solidFill>
                  <a:srgbClr val="FF0000"/>
                </a:solidFill>
                <a:latin typeface="Courier New" pitchFamily="49" charset="0"/>
              </a:rPr>
              <a:t>Debug</a:t>
            </a:r>
            <a:r>
              <a:rPr lang="en-US">
                <a:solidFill>
                  <a:srgbClr val="0000FF"/>
                </a:solidFill>
                <a:latin typeface="Courier New" pitchFamily="49" charset="0"/>
              </a:rPr>
              <a:t>="true“</a:t>
            </a:r>
            <a:endParaRPr lang="en-US">
              <a:solidFill>
                <a:srgbClr val="000000"/>
              </a:solidFill>
              <a:latin typeface="Courier New" pitchFamily="49" charset="0"/>
            </a:endParaRPr>
          </a:p>
          <a:p>
            <a:pPr algn="l" rtl="0"/>
            <a:r>
              <a:rPr lang="en-US">
                <a:solidFill>
                  <a:srgbClr val="000000"/>
                </a:solidFill>
                <a:latin typeface="Courier New" pitchFamily="49" charset="0"/>
              </a:rPr>
              <a:t>       </a:t>
            </a:r>
            <a:r>
              <a:rPr lang="en-US">
                <a:solidFill>
                  <a:srgbClr val="FF0000"/>
                </a:solidFill>
                <a:latin typeface="Courier New" pitchFamily="49" charset="0"/>
              </a:rPr>
              <a:t>Service</a:t>
            </a:r>
            <a:r>
              <a:rPr lang="en-US">
                <a:solidFill>
                  <a:srgbClr val="0000FF"/>
                </a:solidFill>
                <a:latin typeface="Courier New" pitchFamily="49" charset="0"/>
              </a:rPr>
              <a:t>="WcfService.Calculator“</a:t>
            </a:r>
            <a:endParaRPr lang="en-US">
              <a:solidFill>
                <a:srgbClr val="000000"/>
              </a:solidFill>
              <a:latin typeface="Courier New" pitchFamily="49" charset="0"/>
            </a:endParaRPr>
          </a:p>
          <a:p>
            <a:pPr algn="l" rtl="0"/>
            <a:r>
              <a:rPr lang="en-US">
                <a:solidFill>
                  <a:srgbClr val="000000"/>
                </a:solidFill>
                <a:latin typeface="Courier New" pitchFamily="49" charset="0"/>
              </a:rPr>
              <a:t>       </a:t>
            </a:r>
            <a:r>
              <a:rPr lang="en-US">
                <a:solidFill>
                  <a:srgbClr val="FF0000"/>
                </a:solidFill>
                <a:latin typeface="Courier New" pitchFamily="49" charset="0"/>
              </a:rPr>
              <a:t>CodeBehind</a:t>
            </a:r>
            <a:r>
              <a:rPr lang="en-US">
                <a:solidFill>
                  <a:srgbClr val="0000FF"/>
                </a:solidFill>
                <a:latin typeface="Courier New" pitchFamily="49" charset="0"/>
              </a:rPr>
              <a:t>="Calculator.svc.cs“</a:t>
            </a:r>
            <a:endParaRPr lang="en-US">
              <a:solidFill>
                <a:srgbClr val="000000"/>
              </a:solidFill>
              <a:latin typeface="Courier New" pitchFamily="49" charset="0"/>
            </a:endParaRPr>
          </a:p>
          <a:p>
            <a:pPr algn="l" rtl="0"/>
            <a:r>
              <a:rPr lang="en-US">
                <a:solidFill>
                  <a:srgbClr val="000000"/>
                </a:solidFill>
                <a:latin typeface="Courier New" pitchFamily="49" charset="0"/>
              </a:rPr>
              <a:t>       </a:t>
            </a:r>
            <a:r>
              <a:rPr lang="en-US">
                <a:solidFill>
                  <a:srgbClr val="FF0000"/>
                </a:solidFill>
                <a:latin typeface="Courier New" pitchFamily="49" charset="0"/>
              </a:rPr>
              <a:t>Factory</a:t>
            </a:r>
            <a:r>
              <a:rPr lang="en-US">
                <a:solidFill>
                  <a:srgbClr val="0000FF"/>
                </a:solidFill>
                <a:latin typeface="Courier New" pitchFamily="49" charset="0"/>
              </a:rPr>
              <a:t>="WcfService.CalcHostFactory"</a:t>
            </a:r>
            <a:r>
              <a:rPr lang="en-US">
                <a:solidFill>
                  <a:srgbClr val="000000"/>
                </a:solidFill>
                <a:latin typeface="Courier New" pitchFamily="49" charset="0"/>
              </a:rPr>
              <a:t> %&gt;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AutoShape 4"/>
          <p:cNvSpPr>
            <a:spLocks noChangeArrowheads="1"/>
          </p:cNvSpPr>
          <p:nvPr/>
        </p:nvSpPr>
        <p:spPr bwMode="auto">
          <a:xfrm>
            <a:off x="381000" y="1016000"/>
            <a:ext cx="8382000" cy="5207000"/>
          </a:xfrm>
          <a:prstGeom prst="roundRect">
            <a:avLst>
              <a:gd name="adj" fmla="val 4167"/>
            </a:avLst>
          </a:prstGeom>
          <a:solidFill>
            <a:srgbClr val="BBCDE3"/>
          </a:solidFill>
          <a:ln w="9525" algn="ctr">
            <a:solidFill>
              <a:srgbClr val="333333"/>
            </a:solidFill>
            <a:round/>
            <a:headEnd/>
            <a:tailEnd/>
          </a:ln>
        </p:spPr>
        <p:txBody>
          <a:bodyPr/>
          <a:lstStyle/>
          <a:p>
            <a:pPr marL="109538" algn="l" rtl="0" eaLnBrk="0" hangingPunct="0"/>
            <a:endParaRPr lang="he-IL" sz="2200" b="0">
              <a:latin typeface="Arial Narrow" pitchFamily="34" charset="0"/>
            </a:endParaRPr>
          </a:p>
        </p:txBody>
      </p:sp>
      <p:sp>
        <p:nvSpPr>
          <p:cNvPr id="23555" name="Rectangle 2"/>
          <p:cNvSpPr>
            <a:spLocks noChangeArrowheads="1"/>
          </p:cNvSpPr>
          <p:nvPr/>
        </p:nvSpPr>
        <p:spPr bwMode="auto">
          <a:xfrm>
            <a:off x="460375" y="0"/>
            <a:ext cx="7773988" cy="741363"/>
          </a:xfrm>
          <a:prstGeom prst="rect">
            <a:avLst/>
          </a:prstGeom>
          <a:noFill/>
          <a:ln w="9525">
            <a:noFill/>
            <a:miter lim="800000"/>
            <a:headEnd/>
            <a:tailEnd/>
          </a:ln>
        </p:spPr>
        <p:txBody>
          <a:bodyPr lIns="0" anchor="b"/>
          <a:lstStyle/>
          <a:p>
            <a:pPr algn="l" rtl="0">
              <a:lnSpc>
                <a:spcPct val="85000"/>
              </a:lnSpc>
              <a:buClr>
                <a:srgbClr val="DC0081"/>
              </a:buClr>
            </a:pPr>
            <a:r>
              <a:rPr lang="en-US" sz="2400" b="0"/>
              <a:t>Extending IIS Hosting with Service Host Factories</a:t>
            </a:r>
          </a:p>
        </p:txBody>
      </p:sp>
      <p:sp>
        <p:nvSpPr>
          <p:cNvPr id="23556" name="AutoShape 14"/>
          <p:cNvSpPr>
            <a:spLocks noChangeArrowheads="1"/>
          </p:cNvSpPr>
          <p:nvPr/>
        </p:nvSpPr>
        <p:spPr bwMode="auto">
          <a:xfrm>
            <a:off x="952500" y="1193800"/>
            <a:ext cx="7683500" cy="863600"/>
          </a:xfrm>
          <a:prstGeom prst="roundRect">
            <a:avLst>
              <a:gd name="adj" fmla="val 16667"/>
            </a:avLst>
          </a:prstGeom>
          <a:gradFill rotWithShape="1">
            <a:gsLst>
              <a:gs pos="0">
                <a:srgbClr val="EEEFD7"/>
              </a:gs>
              <a:gs pos="100000">
                <a:schemeClr val="bg1"/>
              </a:gs>
            </a:gsLst>
            <a:lin ang="5400000" scaled="1"/>
          </a:gradFill>
          <a:ln w="3175" algn="ctr">
            <a:solidFill>
              <a:srgbClr val="808080"/>
            </a:solidFill>
            <a:round/>
            <a:headEnd/>
            <a:tailEnd/>
          </a:ln>
        </p:spPr>
        <p:txBody>
          <a:bodyPr lIns="182880" rIns="182880" anchor="ctr"/>
          <a:lstStyle/>
          <a:p>
            <a:pPr algn="l" rtl="0" eaLnBrk="0" hangingPunct="0"/>
            <a:r>
              <a:rPr lang="en-US" b="0"/>
              <a:t>Service host factories enable an extensibility point to plug in a custom host</a:t>
            </a:r>
          </a:p>
        </p:txBody>
      </p:sp>
      <p:sp>
        <p:nvSpPr>
          <p:cNvPr id="23557" name="AutoShape 15"/>
          <p:cNvSpPr>
            <a:spLocks noChangeArrowheads="1"/>
          </p:cNvSpPr>
          <p:nvPr/>
        </p:nvSpPr>
        <p:spPr bwMode="auto">
          <a:xfrm>
            <a:off x="508000" y="1460500"/>
            <a:ext cx="476250" cy="342900"/>
          </a:xfrm>
          <a:prstGeom prst="roundRect">
            <a:avLst>
              <a:gd name="adj" fmla="val 0"/>
            </a:avLst>
          </a:prstGeom>
          <a:gradFill rotWithShape="1">
            <a:gsLst>
              <a:gs pos="0">
                <a:srgbClr val="CECECE"/>
              </a:gs>
              <a:gs pos="50000">
                <a:srgbClr val="F0F0F0"/>
              </a:gs>
              <a:gs pos="100000">
                <a:srgbClr val="CECECE"/>
              </a:gs>
            </a:gsLst>
            <a:lin ang="5400000" scaled="1"/>
          </a:gradFill>
          <a:ln w="9525">
            <a:solidFill>
              <a:srgbClr val="000000"/>
            </a:solidFill>
            <a:round/>
            <a:headEnd/>
            <a:tailEnd/>
          </a:ln>
          <a:effectLst>
            <a:outerShdw dist="35921" dir="2700000" algn="ctr" rotWithShape="0">
              <a:schemeClr val="tx1">
                <a:alpha val="50000"/>
              </a:schemeClr>
            </a:outerShdw>
          </a:effectLst>
        </p:spPr>
        <p:txBody>
          <a:bodyPr wrap="none" anchor="ctr"/>
          <a:lstStyle/>
          <a:p>
            <a:pPr algn="ctr" rtl="0" eaLnBrk="0" hangingPunct="0"/>
            <a:r>
              <a:rPr lang="en-US" sz="2400" b="0">
                <a:solidFill>
                  <a:srgbClr val="990033"/>
                </a:solidFill>
                <a:latin typeface="Wingdings" pitchFamily="2" charset="2"/>
              </a:rPr>
              <a:t>ü</a:t>
            </a:r>
          </a:p>
        </p:txBody>
      </p:sp>
      <p:sp>
        <p:nvSpPr>
          <p:cNvPr id="23558" name="AutoShape 24"/>
          <p:cNvSpPr>
            <a:spLocks noChangeArrowheads="1"/>
          </p:cNvSpPr>
          <p:nvPr/>
        </p:nvSpPr>
        <p:spPr bwMode="auto">
          <a:xfrm>
            <a:off x="954088" y="2220913"/>
            <a:ext cx="7683500" cy="3605212"/>
          </a:xfrm>
          <a:prstGeom prst="roundRect">
            <a:avLst>
              <a:gd name="adj" fmla="val 16667"/>
            </a:avLst>
          </a:prstGeom>
          <a:gradFill rotWithShape="1">
            <a:gsLst>
              <a:gs pos="0">
                <a:srgbClr val="EEEFD7"/>
              </a:gs>
              <a:gs pos="100000">
                <a:schemeClr val="bg1"/>
              </a:gs>
            </a:gsLst>
            <a:lin ang="5400000" scaled="1"/>
          </a:gradFill>
          <a:ln w="3175" algn="ctr">
            <a:solidFill>
              <a:srgbClr val="808080"/>
            </a:solidFill>
            <a:round/>
            <a:headEnd/>
            <a:tailEnd/>
          </a:ln>
        </p:spPr>
        <p:txBody>
          <a:bodyPr lIns="182880" rIns="182880" anchor="ctr"/>
          <a:lstStyle/>
          <a:p>
            <a:pPr algn="l" rtl="0"/>
            <a:r>
              <a:rPr lang="en-US" sz="1400">
                <a:solidFill>
                  <a:srgbClr val="0000FF"/>
                </a:solidFill>
                <a:latin typeface="Courier New" pitchFamily="49" charset="0"/>
              </a:rPr>
              <a:t>public</a:t>
            </a:r>
            <a:r>
              <a:rPr lang="en-US" sz="1400">
                <a:solidFill>
                  <a:srgbClr val="000000"/>
                </a:solidFill>
                <a:latin typeface="Courier New" pitchFamily="49" charset="0"/>
              </a:rPr>
              <a:t> </a:t>
            </a:r>
            <a:r>
              <a:rPr lang="en-US" sz="1400">
                <a:solidFill>
                  <a:srgbClr val="0000FF"/>
                </a:solidFill>
                <a:latin typeface="Courier New" pitchFamily="49" charset="0"/>
              </a:rPr>
              <a:t>class</a:t>
            </a:r>
            <a:r>
              <a:rPr lang="en-US" sz="1400">
                <a:solidFill>
                  <a:srgbClr val="000000"/>
                </a:solidFill>
                <a:latin typeface="Courier New" pitchFamily="49" charset="0"/>
              </a:rPr>
              <a:t> </a:t>
            </a:r>
            <a:r>
              <a:rPr lang="en-US" sz="1400">
                <a:solidFill>
                  <a:srgbClr val="2B91AF"/>
                </a:solidFill>
                <a:latin typeface="Courier New" pitchFamily="49" charset="0"/>
              </a:rPr>
              <a:t>MyServiceHostFactory</a:t>
            </a:r>
            <a:r>
              <a:rPr lang="en-US" sz="1400">
                <a:solidFill>
                  <a:srgbClr val="000000"/>
                </a:solidFill>
                <a:latin typeface="Courier New" pitchFamily="49" charset="0"/>
              </a:rPr>
              <a:t> : </a:t>
            </a:r>
            <a:r>
              <a:rPr lang="en-US" sz="1400">
                <a:solidFill>
                  <a:srgbClr val="2B91AF"/>
                </a:solidFill>
                <a:latin typeface="Courier New" pitchFamily="49" charset="0"/>
              </a:rPr>
              <a:t>ServiceHostFactory</a:t>
            </a:r>
          </a:p>
          <a:p>
            <a:pPr algn="l" rtl="0"/>
            <a:r>
              <a:rPr lang="en-US" sz="1400">
                <a:solidFill>
                  <a:srgbClr val="000000"/>
                </a:solidFill>
                <a:latin typeface="Courier New" pitchFamily="49" charset="0"/>
              </a:rPr>
              <a:t>{</a:t>
            </a:r>
          </a:p>
          <a:p>
            <a:pPr algn="l" rtl="0"/>
            <a:r>
              <a:rPr lang="en-US" sz="1400">
                <a:solidFill>
                  <a:srgbClr val="000000"/>
                </a:solidFill>
                <a:latin typeface="Courier New" pitchFamily="49" charset="0"/>
              </a:rPr>
              <a:t>   </a:t>
            </a:r>
            <a:r>
              <a:rPr lang="en-US" sz="1400">
                <a:solidFill>
                  <a:srgbClr val="0000FF"/>
                </a:solidFill>
                <a:latin typeface="Courier New" pitchFamily="49" charset="0"/>
              </a:rPr>
              <a:t>protected</a:t>
            </a:r>
            <a:r>
              <a:rPr lang="en-US" sz="1400">
                <a:solidFill>
                  <a:srgbClr val="000000"/>
                </a:solidFill>
                <a:latin typeface="Courier New" pitchFamily="49" charset="0"/>
              </a:rPr>
              <a:t> </a:t>
            </a:r>
            <a:r>
              <a:rPr lang="en-US" sz="1400">
                <a:solidFill>
                  <a:srgbClr val="0000FF"/>
                </a:solidFill>
                <a:latin typeface="Courier New" pitchFamily="49" charset="0"/>
              </a:rPr>
              <a:t>override</a:t>
            </a:r>
            <a:r>
              <a:rPr lang="en-US" sz="1400">
                <a:solidFill>
                  <a:srgbClr val="000000"/>
                </a:solidFill>
                <a:latin typeface="Courier New" pitchFamily="49" charset="0"/>
              </a:rPr>
              <a:t> </a:t>
            </a:r>
            <a:r>
              <a:rPr lang="en-US" sz="1400">
                <a:solidFill>
                  <a:srgbClr val="2B91AF"/>
                </a:solidFill>
                <a:latin typeface="Courier New" pitchFamily="49" charset="0"/>
              </a:rPr>
              <a:t>ServiceHost</a:t>
            </a:r>
            <a:r>
              <a:rPr lang="en-US" sz="1400">
                <a:solidFill>
                  <a:srgbClr val="000000"/>
                </a:solidFill>
                <a:latin typeface="Courier New" pitchFamily="49" charset="0"/>
              </a:rPr>
              <a:t> CreateServiceHost(</a:t>
            </a:r>
            <a:r>
              <a:rPr lang="en-US" sz="1400">
                <a:solidFill>
                  <a:srgbClr val="2B91AF"/>
                </a:solidFill>
                <a:latin typeface="Courier New" pitchFamily="49" charset="0"/>
              </a:rPr>
              <a:t>Type</a:t>
            </a:r>
            <a:br>
              <a:rPr lang="en-US" sz="1400">
                <a:solidFill>
                  <a:srgbClr val="2B91AF"/>
                </a:solidFill>
                <a:latin typeface="Courier New" pitchFamily="49" charset="0"/>
              </a:rPr>
            </a:br>
            <a:r>
              <a:rPr lang="en-US" sz="1400">
                <a:solidFill>
                  <a:srgbClr val="2B91AF"/>
                </a:solidFill>
                <a:latin typeface="Courier New" pitchFamily="49" charset="0"/>
              </a:rPr>
              <a:t>                           </a:t>
            </a:r>
            <a:r>
              <a:rPr lang="en-US" sz="1400">
                <a:solidFill>
                  <a:srgbClr val="000000"/>
                </a:solidFill>
                <a:latin typeface="Courier New" pitchFamily="49" charset="0"/>
              </a:rPr>
              <a:t> serviceType, </a:t>
            </a:r>
            <a:r>
              <a:rPr lang="en-US" sz="1400">
                <a:solidFill>
                  <a:srgbClr val="2B91AF"/>
                </a:solidFill>
                <a:latin typeface="Courier New" pitchFamily="49" charset="0"/>
              </a:rPr>
              <a:t>Uri</a:t>
            </a:r>
            <a:r>
              <a:rPr lang="en-US" sz="1400">
                <a:solidFill>
                  <a:srgbClr val="000000"/>
                </a:solidFill>
                <a:latin typeface="Courier New" pitchFamily="49" charset="0"/>
              </a:rPr>
              <a:t>[] baseAddresses)</a:t>
            </a:r>
          </a:p>
          <a:p>
            <a:pPr algn="l" rtl="0"/>
            <a:r>
              <a:rPr lang="en-US" sz="1400">
                <a:solidFill>
                  <a:srgbClr val="000000"/>
                </a:solidFill>
                <a:latin typeface="Courier New" pitchFamily="49" charset="0"/>
              </a:rPr>
              <a:t>   {</a:t>
            </a:r>
          </a:p>
          <a:p>
            <a:pPr algn="l" rtl="0"/>
            <a:r>
              <a:rPr lang="en-US" sz="1400">
                <a:solidFill>
                  <a:srgbClr val="000000"/>
                </a:solidFill>
                <a:latin typeface="Courier New" pitchFamily="49" charset="0"/>
              </a:rPr>
              <a:t>      </a:t>
            </a:r>
            <a:r>
              <a:rPr lang="en-US" sz="1400">
                <a:solidFill>
                  <a:srgbClr val="2B91AF"/>
                </a:solidFill>
                <a:latin typeface="Courier New" pitchFamily="49" charset="0"/>
              </a:rPr>
              <a:t>ServiceHost</a:t>
            </a:r>
            <a:r>
              <a:rPr lang="en-US" sz="1400">
                <a:solidFill>
                  <a:srgbClr val="000000"/>
                </a:solidFill>
                <a:latin typeface="Courier New" pitchFamily="49" charset="0"/>
              </a:rPr>
              <a:t> host = </a:t>
            </a:r>
            <a:r>
              <a:rPr lang="en-US" sz="1400">
                <a:solidFill>
                  <a:srgbClr val="0000FF"/>
                </a:solidFill>
                <a:latin typeface="Courier New" pitchFamily="49" charset="0"/>
              </a:rPr>
              <a:t>new</a:t>
            </a:r>
            <a:r>
              <a:rPr lang="en-US" sz="1400">
                <a:solidFill>
                  <a:srgbClr val="000000"/>
                </a:solidFill>
                <a:latin typeface="Courier New" pitchFamily="49" charset="0"/>
              </a:rPr>
              <a:t> ServiceHost(</a:t>
            </a:r>
            <a:br>
              <a:rPr lang="en-US" sz="1400">
                <a:solidFill>
                  <a:srgbClr val="000000"/>
                </a:solidFill>
                <a:latin typeface="Courier New" pitchFamily="49" charset="0"/>
              </a:rPr>
            </a:br>
            <a:r>
              <a:rPr lang="en-US" sz="1400">
                <a:solidFill>
                  <a:srgbClr val="000000"/>
                </a:solidFill>
                <a:latin typeface="Courier New" pitchFamily="49" charset="0"/>
              </a:rPr>
              <a:t>                         </a:t>
            </a:r>
            <a:r>
              <a:rPr lang="en-US" sz="1400">
                <a:solidFill>
                  <a:srgbClr val="0000FF"/>
                </a:solidFill>
                <a:latin typeface="Courier New" pitchFamily="49" charset="0"/>
              </a:rPr>
              <a:t>typeof</a:t>
            </a:r>
            <a:r>
              <a:rPr lang="en-US" sz="1400">
                <a:solidFill>
                  <a:srgbClr val="000000"/>
                </a:solidFill>
                <a:latin typeface="Courier New" pitchFamily="49" charset="0"/>
              </a:rPr>
              <a:t>(</a:t>
            </a:r>
            <a:r>
              <a:rPr lang="en-US" sz="1400">
                <a:solidFill>
                  <a:srgbClr val="2B91AF"/>
                </a:solidFill>
                <a:latin typeface="Courier New" pitchFamily="49" charset="0"/>
              </a:rPr>
              <a:t>Calculator</a:t>
            </a:r>
            <a:r>
              <a:rPr lang="en-US" sz="1400">
                <a:solidFill>
                  <a:srgbClr val="000000"/>
                </a:solidFill>
                <a:latin typeface="Courier New" pitchFamily="49" charset="0"/>
              </a:rPr>
              <a:t>), baseAddresses);</a:t>
            </a:r>
          </a:p>
          <a:p>
            <a:pPr algn="l" rtl="0"/>
            <a:r>
              <a:rPr lang="en-US" sz="1400">
                <a:solidFill>
                  <a:srgbClr val="000000"/>
                </a:solidFill>
                <a:latin typeface="Courier New" pitchFamily="49" charset="0"/>
              </a:rPr>
              <a:t>      host.AddServiceEndpoint(</a:t>
            </a:r>
          </a:p>
          <a:p>
            <a:pPr algn="l" rtl="0"/>
            <a:r>
              <a:rPr lang="en-US" sz="1400">
                <a:solidFill>
                  <a:srgbClr val="000000"/>
                </a:solidFill>
                <a:latin typeface="Courier New" pitchFamily="49" charset="0"/>
              </a:rPr>
              <a:t>           </a:t>
            </a:r>
            <a:r>
              <a:rPr lang="en-US" sz="1400">
                <a:solidFill>
                  <a:srgbClr val="0000FF"/>
                </a:solidFill>
                <a:latin typeface="Courier New" pitchFamily="49" charset="0"/>
              </a:rPr>
              <a:t>typeof</a:t>
            </a:r>
            <a:r>
              <a:rPr lang="en-US" sz="1400">
                <a:solidFill>
                  <a:srgbClr val="000000"/>
                </a:solidFill>
                <a:latin typeface="Courier New" pitchFamily="49" charset="0"/>
              </a:rPr>
              <a:t>(</a:t>
            </a:r>
            <a:r>
              <a:rPr lang="en-US" sz="1400">
                <a:solidFill>
                  <a:srgbClr val="2B91AF"/>
                </a:solidFill>
                <a:latin typeface="Courier New" pitchFamily="49" charset="0"/>
              </a:rPr>
              <a:t>ICalculatorContract</a:t>
            </a:r>
            <a:r>
              <a:rPr lang="en-US" sz="1400">
                <a:solidFill>
                  <a:srgbClr val="000000"/>
                </a:solidFill>
                <a:latin typeface="Courier New" pitchFamily="49" charset="0"/>
              </a:rPr>
              <a:t>),</a:t>
            </a:r>
          </a:p>
          <a:p>
            <a:pPr algn="l" rtl="0"/>
            <a:r>
              <a:rPr lang="en-US" sz="1400">
                <a:solidFill>
                  <a:srgbClr val="000000"/>
                </a:solidFill>
                <a:latin typeface="Courier New" pitchFamily="49" charset="0"/>
              </a:rPr>
              <a:t>           </a:t>
            </a:r>
            <a:r>
              <a:rPr lang="en-US" sz="1400">
                <a:solidFill>
                  <a:srgbClr val="0000FF"/>
                </a:solidFill>
                <a:latin typeface="Courier New" pitchFamily="49" charset="0"/>
              </a:rPr>
              <a:t>new</a:t>
            </a:r>
            <a:r>
              <a:rPr lang="en-US" sz="1400">
                <a:solidFill>
                  <a:srgbClr val="000000"/>
                </a:solidFill>
                <a:latin typeface="Courier New" pitchFamily="49" charset="0"/>
              </a:rPr>
              <a:t> </a:t>
            </a:r>
            <a:r>
              <a:rPr lang="en-US" sz="1400">
                <a:solidFill>
                  <a:srgbClr val="2B91AF"/>
                </a:solidFill>
                <a:latin typeface="Courier New" pitchFamily="49" charset="0"/>
              </a:rPr>
              <a:t>NetTcpBinding</a:t>
            </a:r>
            <a:r>
              <a:rPr lang="en-US" sz="1400">
                <a:solidFill>
                  <a:srgbClr val="000000"/>
                </a:solidFill>
                <a:latin typeface="Courier New" pitchFamily="49" charset="0"/>
              </a:rPr>
              <a:t>(),</a:t>
            </a:r>
          </a:p>
          <a:p>
            <a:pPr algn="l" rtl="0"/>
            <a:r>
              <a:rPr lang="en-US" sz="1400">
                <a:solidFill>
                  <a:srgbClr val="000000"/>
                </a:solidFill>
                <a:latin typeface="Courier New" pitchFamily="49" charset="0"/>
              </a:rPr>
              <a:t>           </a:t>
            </a:r>
            <a:r>
              <a:rPr lang="en-US" sz="1400">
                <a:solidFill>
                  <a:srgbClr val="A31515"/>
                </a:solidFill>
                <a:latin typeface="Courier New" pitchFamily="49" charset="0"/>
              </a:rPr>
              <a:t>"net.tcp://localhost:8081/Calculator"</a:t>
            </a:r>
            <a:r>
              <a:rPr lang="en-US" sz="1400">
                <a:solidFill>
                  <a:srgbClr val="000000"/>
                </a:solidFill>
                <a:latin typeface="Courier New" pitchFamily="49" charset="0"/>
              </a:rPr>
              <a:t>);</a:t>
            </a:r>
          </a:p>
          <a:p>
            <a:pPr algn="l" rtl="0"/>
            <a:r>
              <a:rPr lang="en-US" sz="1400">
                <a:solidFill>
                  <a:srgbClr val="000000"/>
                </a:solidFill>
                <a:latin typeface="Courier New" pitchFamily="49" charset="0"/>
              </a:rPr>
              <a:t> </a:t>
            </a:r>
          </a:p>
          <a:p>
            <a:pPr algn="l" rtl="0"/>
            <a:r>
              <a:rPr lang="en-US" sz="1400">
                <a:solidFill>
                  <a:srgbClr val="000000"/>
                </a:solidFill>
                <a:latin typeface="Courier New" pitchFamily="49" charset="0"/>
              </a:rPr>
              <a:t>      </a:t>
            </a:r>
            <a:r>
              <a:rPr lang="en-US" sz="1400">
                <a:solidFill>
                  <a:srgbClr val="008000"/>
                </a:solidFill>
                <a:latin typeface="Courier New" pitchFamily="49" charset="0"/>
              </a:rPr>
              <a:t>//More host configuration here</a:t>
            </a:r>
            <a:endParaRPr lang="en-US" sz="1400">
              <a:solidFill>
                <a:srgbClr val="000000"/>
              </a:solidFill>
              <a:latin typeface="Courier New" pitchFamily="49" charset="0"/>
            </a:endParaRPr>
          </a:p>
          <a:p>
            <a:pPr algn="l" rtl="0"/>
            <a:r>
              <a:rPr lang="en-US" sz="1400">
                <a:solidFill>
                  <a:srgbClr val="000000"/>
                </a:solidFill>
                <a:latin typeface="Courier New" pitchFamily="49" charset="0"/>
              </a:rPr>
              <a:t>       </a:t>
            </a:r>
            <a:r>
              <a:rPr lang="en-US" sz="1400">
                <a:solidFill>
                  <a:srgbClr val="0000FF"/>
                </a:solidFill>
                <a:latin typeface="Courier New" pitchFamily="49" charset="0"/>
              </a:rPr>
              <a:t>return</a:t>
            </a:r>
            <a:r>
              <a:rPr lang="en-US" sz="1400">
                <a:solidFill>
                  <a:srgbClr val="000000"/>
                </a:solidFill>
                <a:latin typeface="Courier New" pitchFamily="49" charset="0"/>
              </a:rPr>
              <a:t> host;</a:t>
            </a:r>
          </a:p>
          <a:p>
            <a:pPr algn="l" rtl="0"/>
            <a:r>
              <a:rPr lang="en-US" sz="1400">
                <a:solidFill>
                  <a:srgbClr val="000000"/>
                </a:solidFill>
                <a:latin typeface="Courier New" pitchFamily="49" charset="0"/>
              </a:rPr>
              <a:t>   }</a:t>
            </a:r>
          </a:p>
          <a:p>
            <a:pPr algn="l" rtl="0"/>
            <a:r>
              <a:rPr lang="en-US" sz="1400">
                <a:solidFill>
                  <a:srgbClr val="000000"/>
                </a:solidFill>
                <a:latin typeface="Courier New" pitchFamily="49" charset="0"/>
              </a:rPr>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mtClean="0"/>
              <a:t>Module Overview</a:t>
            </a:r>
          </a:p>
        </p:txBody>
      </p:sp>
      <p:sp>
        <p:nvSpPr>
          <p:cNvPr id="4099" name="Rectangle 3"/>
          <p:cNvSpPr>
            <a:spLocks noGrp="1" noChangeArrowheads="1"/>
          </p:cNvSpPr>
          <p:nvPr>
            <p:ph idx="1"/>
          </p:nvPr>
        </p:nvSpPr>
        <p:spPr/>
        <p:txBody>
          <a:bodyPr/>
          <a:lstStyle/>
          <a:p>
            <a:pPr eaLnBrk="1" hangingPunct="1"/>
            <a:r>
              <a:rPr lang="en-US" smtClean="0"/>
              <a:t>WCF Service Hosts</a:t>
            </a:r>
          </a:p>
          <a:p>
            <a:pPr eaLnBrk="1" hangingPunct="1"/>
            <a:r>
              <a:rPr lang="en-US" smtClean="0"/>
              <a:t>ServiceHost</a:t>
            </a:r>
          </a:p>
          <a:p>
            <a:pPr eaLnBrk="1" hangingPunct="1"/>
            <a:r>
              <a:rPr lang="en-US" smtClean="0"/>
              <a:t>Hosting WCF Services in Windows Services</a:t>
            </a:r>
          </a:p>
          <a:p>
            <a:pPr eaLnBrk="1" hangingPunct="1"/>
            <a:r>
              <a:rPr lang="en-US" smtClean="0"/>
              <a:t>IIS, WAS, and AppFabric</a:t>
            </a:r>
          </a:p>
          <a:p>
            <a:pPr eaLnBrk="1" hangingPunct="1"/>
            <a:r>
              <a:rPr lang="en-US" smtClean="0"/>
              <a:t>Configuring WCF Hosts</a:t>
            </a:r>
          </a:p>
          <a:p>
            <a:pPr eaLnBrk="1" hangingPunct="1"/>
            <a:r>
              <a:rPr lang="en-US" smtClean="0"/>
              <a:t>Service Hosting Best Practices</a:t>
            </a:r>
          </a:p>
          <a:p>
            <a:pPr eaLnBrk="1" hangingPunct="1"/>
            <a:endParaRPr lang="en-IN"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AutoShape 4"/>
          <p:cNvSpPr>
            <a:spLocks noChangeArrowheads="1"/>
          </p:cNvSpPr>
          <p:nvPr/>
        </p:nvSpPr>
        <p:spPr bwMode="auto">
          <a:xfrm>
            <a:off x="381000" y="1016000"/>
            <a:ext cx="8382000" cy="5207000"/>
          </a:xfrm>
          <a:prstGeom prst="roundRect">
            <a:avLst>
              <a:gd name="adj" fmla="val 4167"/>
            </a:avLst>
          </a:prstGeom>
          <a:solidFill>
            <a:srgbClr val="BBCDE3"/>
          </a:solidFill>
          <a:ln w="9525" algn="ctr">
            <a:solidFill>
              <a:srgbClr val="333333"/>
            </a:solidFill>
            <a:round/>
            <a:headEnd/>
            <a:tailEnd/>
          </a:ln>
        </p:spPr>
        <p:txBody>
          <a:bodyPr/>
          <a:lstStyle/>
          <a:p>
            <a:pPr marL="109538" algn="l" rtl="0" eaLnBrk="0" hangingPunct="0"/>
            <a:endParaRPr lang="he-IL" sz="2200" b="0">
              <a:latin typeface="Arial Narrow" pitchFamily="34" charset="0"/>
            </a:endParaRPr>
          </a:p>
        </p:txBody>
      </p:sp>
      <p:sp>
        <p:nvSpPr>
          <p:cNvPr id="24579" name="Rectangle 2"/>
          <p:cNvSpPr>
            <a:spLocks noChangeArrowheads="1"/>
          </p:cNvSpPr>
          <p:nvPr/>
        </p:nvSpPr>
        <p:spPr bwMode="auto">
          <a:xfrm>
            <a:off x="460375" y="0"/>
            <a:ext cx="7773988" cy="741363"/>
          </a:xfrm>
          <a:prstGeom prst="rect">
            <a:avLst/>
          </a:prstGeom>
          <a:noFill/>
          <a:ln w="9525">
            <a:noFill/>
            <a:miter lim="800000"/>
            <a:headEnd/>
            <a:tailEnd/>
          </a:ln>
        </p:spPr>
        <p:txBody>
          <a:bodyPr lIns="0" anchor="b"/>
          <a:lstStyle/>
          <a:p>
            <a:pPr algn="l" rtl="0">
              <a:lnSpc>
                <a:spcPct val="85000"/>
              </a:lnSpc>
              <a:buClr>
                <a:srgbClr val="DC0081"/>
              </a:buClr>
              <a:buFont typeface="Wingdings" pitchFamily="2" charset="2"/>
              <a:buNone/>
            </a:pPr>
            <a:r>
              <a:rPr lang="en-US" sz="2400" b="0"/>
              <a:t>Introduction to AppFabric</a:t>
            </a:r>
          </a:p>
        </p:txBody>
      </p:sp>
      <p:sp>
        <p:nvSpPr>
          <p:cNvPr id="24580" name="AutoShape 14"/>
          <p:cNvSpPr>
            <a:spLocks noChangeArrowheads="1"/>
          </p:cNvSpPr>
          <p:nvPr/>
        </p:nvSpPr>
        <p:spPr bwMode="auto">
          <a:xfrm>
            <a:off x="952500" y="1193800"/>
            <a:ext cx="7683500" cy="863600"/>
          </a:xfrm>
          <a:prstGeom prst="roundRect">
            <a:avLst>
              <a:gd name="adj" fmla="val 16667"/>
            </a:avLst>
          </a:prstGeom>
          <a:gradFill rotWithShape="1">
            <a:gsLst>
              <a:gs pos="0">
                <a:srgbClr val="EEEFD7"/>
              </a:gs>
              <a:gs pos="100000">
                <a:schemeClr val="bg1"/>
              </a:gs>
            </a:gsLst>
            <a:lin ang="5400000" scaled="1"/>
          </a:gradFill>
          <a:ln w="3175" algn="ctr">
            <a:solidFill>
              <a:srgbClr val="808080"/>
            </a:solidFill>
            <a:round/>
            <a:headEnd/>
            <a:tailEnd/>
          </a:ln>
        </p:spPr>
        <p:txBody>
          <a:bodyPr lIns="182880" rIns="182880" anchor="ctr"/>
          <a:lstStyle/>
          <a:p>
            <a:pPr algn="l" rtl="0" eaLnBrk="0" hangingPunct="0"/>
            <a:r>
              <a:rPr lang="en-US" b="0"/>
              <a:t>AppFabric is a .NET application server that is based on IIS and WAS</a:t>
            </a:r>
          </a:p>
        </p:txBody>
      </p:sp>
      <p:sp>
        <p:nvSpPr>
          <p:cNvPr id="24581" name="AutoShape 15"/>
          <p:cNvSpPr>
            <a:spLocks noChangeArrowheads="1"/>
          </p:cNvSpPr>
          <p:nvPr/>
        </p:nvSpPr>
        <p:spPr bwMode="auto">
          <a:xfrm>
            <a:off x="508000" y="1460500"/>
            <a:ext cx="476250" cy="342900"/>
          </a:xfrm>
          <a:prstGeom prst="roundRect">
            <a:avLst>
              <a:gd name="adj" fmla="val 0"/>
            </a:avLst>
          </a:prstGeom>
          <a:gradFill rotWithShape="1">
            <a:gsLst>
              <a:gs pos="0">
                <a:srgbClr val="CECECE"/>
              </a:gs>
              <a:gs pos="50000">
                <a:srgbClr val="F0F0F0"/>
              </a:gs>
              <a:gs pos="100000">
                <a:srgbClr val="CECECE"/>
              </a:gs>
            </a:gsLst>
            <a:lin ang="5400000" scaled="1"/>
          </a:gradFill>
          <a:ln w="9525">
            <a:solidFill>
              <a:srgbClr val="000000"/>
            </a:solidFill>
            <a:round/>
            <a:headEnd/>
            <a:tailEnd/>
          </a:ln>
          <a:effectLst>
            <a:outerShdw dist="35921" dir="2700000" algn="ctr" rotWithShape="0">
              <a:schemeClr val="tx1">
                <a:alpha val="50000"/>
              </a:schemeClr>
            </a:outerShdw>
          </a:effectLst>
        </p:spPr>
        <p:txBody>
          <a:bodyPr wrap="none" anchor="ctr"/>
          <a:lstStyle/>
          <a:p>
            <a:pPr algn="ctr" rtl="0" eaLnBrk="0" hangingPunct="0"/>
            <a:r>
              <a:rPr lang="en-US" sz="2400" b="0">
                <a:solidFill>
                  <a:srgbClr val="990033"/>
                </a:solidFill>
                <a:latin typeface="Wingdings" pitchFamily="2" charset="2"/>
              </a:rPr>
              <a:t>ü</a:t>
            </a:r>
          </a:p>
        </p:txBody>
      </p:sp>
      <p:sp>
        <p:nvSpPr>
          <p:cNvPr id="24582" name="AutoShape 24"/>
          <p:cNvSpPr>
            <a:spLocks noChangeArrowheads="1"/>
          </p:cNvSpPr>
          <p:nvPr/>
        </p:nvSpPr>
        <p:spPr bwMode="auto">
          <a:xfrm>
            <a:off x="952500" y="2184400"/>
            <a:ext cx="7683500" cy="863600"/>
          </a:xfrm>
          <a:prstGeom prst="roundRect">
            <a:avLst>
              <a:gd name="adj" fmla="val 16667"/>
            </a:avLst>
          </a:prstGeom>
          <a:gradFill rotWithShape="1">
            <a:gsLst>
              <a:gs pos="0">
                <a:srgbClr val="EEEFD7"/>
              </a:gs>
              <a:gs pos="100000">
                <a:schemeClr val="bg1"/>
              </a:gs>
            </a:gsLst>
            <a:lin ang="5400000" scaled="1"/>
          </a:gradFill>
          <a:ln w="3175" algn="ctr">
            <a:solidFill>
              <a:srgbClr val="808080"/>
            </a:solidFill>
            <a:round/>
            <a:headEnd/>
            <a:tailEnd/>
          </a:ln>
        </p:spPr>
        <p:txBody>
          <a:bodyPr lIns="182880" rIns="182880" anchor="ctr"/>
          <a:lstStyle/>
          <a:p>
            <a:pPr algn="l" rtl="0">
              <a:spcBef>
                <a:spcPct val="20000"/>
              </a:spcBef>
              <a:buFont typeface="Arial" charset="0"/>
              <a:buNone/>
            </a:pPr>
            <a:r>
              <a:rPr lang="en-US" b="0"/>
              <a:t>AppFabric contains monitoring and management that is designed for WCF services and Workflow Services</a:t>
            </a:r>
          </a:p>
        </p:txBody>
      </p:sp>
      <p:sp>
        <p:nvSpPr>
          <p:cNvPr id="24583" name="AutoShape 25"/>
          <p:cNvSpPr>
            <a:spLocks noChangeArrowheads="1"/>
          </p:cNvSpPr>
          <p:nvPr/>
        </p:nvSpPr>
        <p:spPr bwMode="auto">
          <a:xfrm>
            <a:off x="508000" y="2451100"/>
            <a:ext cx="476250" cy="342900"/>
          </a:xfrm>
          <a:prstGeom prst="roundRect">
            <a:avLst>
              <a:gd name="adj" fmla="val 0"/>
            </a:avLst>
          </a:prstGeom>
          <a:gradFill rotWithShape="1">
            <a:gsLst>
              <a:gs pos="0">
                <a:srgbClr val="CECECE"/>
              </a:gs>
              <a:gs pos="50000">
                <a:srgbClr val="F0F0F0"/>
              </a:gs>
              <a:gs pos="100000">
                <a:srgbClr val="CECECE"/>
              </a:gs>
            </a:gsLst>
            <a:lin ang="5400000" scaled="1"/>
          </a:gradFill>
          <a:ln w="9525">
            <a:solidFill>
              <a:srgbClr val="000000"/>
            </a:solidFill>
            <a:round/>
            <a:headEnd/>
            <a:tailEnd/>
          </a:ln>
          <a:effectLst>
            <a:outerShdw dist="35921" dir="2700000" algn="ctr" rotWithShape="0">
              <a:schemeClr val="tx1">
                <a:alpha val="50000"/>
              </a:schemeClr>
            </a:outerShdw>
          </a:effectLst>
        </p:spPr>
        <p:txBody>
          <a:bodyPr wrap="none" anchor="ctr"/>
          <a:lstStyle/>
          <a:p>
            <a:pPr algn="ctr" rtl="0" eaLnBrk="0" hangingPunct="0"/>
            <a:r>
              <a:rPr lang="en-US" sz="2400" b="0">
                <a:solidFill>
                  <a:srgbClr val="990033"/>
                </a:solidFill>
                <a:latin typeface="Wingdings" pitchFamily="2" charset="2"/>
              </a:rPr>
              <a:t>ü</a:t>
            </a:r>
          </a:p>
        </p:txBody>
      </p:sp>
      <p:sp>
        <p:nvSpPr>
          <p:cNvPr id="24584" name="AutoShape 24"/>
          <p:cNvSpPr>
            <a:spLocks noChangeArrowheads="1"/>
          </p:cNvSpPr>
          <p:nvPr/>
        </p:nvSpPr>
        <p:spPr bwMode="auto">
          <a:xfrm>
            <a:off x="952500" y="3175000"/>
            <a:ext cx="7683500" cy="863600"/>
          </a:xfrm>
          <a:prstGeom prst="roundRect">
            <a:avLst>
              <a:gd name="adj" fmla="val 16667"/>
            </a:avLst>
          </a:prstGeom>
          <a:gradFill rotWithShape="1">
            <a:gsLst>
              <a:gs pos="0">
                <a:srgbClr val="EEEFD7"/>
              </a:gs>
              <a:gs pos="100000">
                <a:schemeClr val="bg1"/>
              </a:gs>
            </a:gsLst>
            <a:lin ang="5400000" scaled="1"/>
          </a:gradFill>
          <a:ln w="3175" algn="ctr">
            <a:solidFill>
              <a:srgbClr val="808080"/>
            </a:solidFill>
            <a:round/>
            <a:headEnd/>
            <a:tailEnd/>
          </a:ln>
        </p:spPr>
        <p:txBody>
          <a:bodyPr lIns="182880" rIns="182880" anchor="ctr"/>
          <a:lstStyle/>
          <a:p>
            <a:pPr algn="l" rtl="0">
              <a:spcBef>
                <a:spcPct val="20000"/>
              </a:spcBef>
            </a:pPr>
            <a:r>
              <a:rPr lang="en-US" b="0"/>
              <a:t>AppFabric provides a hierarchical, centralized gateway to view the health of services</a:t>
            </a:r>
          </a:p>
        </p:txBody>
      </p:sp>
      <p:sp>
        <p:nvSpPr>
          <p:cNvPr id="24585" name="AutoShape 25"/>
          <p:cNvSpPr>
            <a:spLocks noChangeArrowheads="1"/>
          </p:cNvSpPr>
          <p:nvPr/>
        </p:nvSpPr>
        <p:spPr bwMode="auto">
          <a:xfrm>
            <a:off x="508000" y="3441700"/>
            <a:ext cx="476250" cy="342900"/>
          </a:xfrm>
          <a:prstGeom prst="roundRect">
            <a:avLst>
              <a:gd name="adj" fmla="val 0"/>
            </a:avLst>
          </a:prstGeom>
          <a:gradFill rotWithShape="1">
            <a:gsLst>
              <a:gs pos="0">
                <a:srgbClr val="CECECE"/>
              </a:gs>
              <a:gs pos="50000">
                <a:srgbClr val="F0F0F0"/>
              </a:gs>
              <a:gs pos="100000">
                <a:srgbClr val="CECECE"/>
              </a:gs>
            </a:gsLst>
            <a:lin ang="5400000" scaled="1"/>
          </a:gradFill>
          <a:ln w="9525">
            <a:solidFill>
              <a:srgbClr val="000000"/>
            </a:solidFill>
            <a:round/>
            <a:headEnd/>
            <a:tailEnd/>
          </a:ln>
          <a:effectLst>
            <a:outerShdw dist="35921" dir="2700000" algn="ctr" rotWithShape="0">
              <a:schemeClr val="tx1">
                <a:alpha val="50000"/>
              </a:schemeClr>
            </a:outerShdw>
          </a:effectLst>
        </p:spPr>
        <p:txBody>
          <a:bodyPr wrap="none" anchor="ctr"/>
          <a:lstStyle/>
          <a:p>
            <a:pPr algn="ctr" rtl="0" eaLnBrk="0" hangingPunct="0"/>
            <a:r>
              <a:rPr lang="en-US" sz="2400" b="0">
                <a:solidFill>
                  <a:srgbClr val="990033"/>
                </a:solidFill>
                <a:latin typeface="Wingdings" pitchFamily="2" charset="2"/>
              </a:rPr>
              <a:t>ü</a:t>
            </a:r>
          </a:p>
        </p:txBody>
      </p:sp>
      <p:sp>
        <p:nvSpPr>
          <p:cNvPr id="24586" name="AutoShape 14"/>
          <p:cNvSpPr>
            <a:spLocks noChangeArrowheads="1"/>
          </p:cNvSpPr>
          <p:nvPr/>
        </p:nvSpPr>
        <p:spPr bwMode="auto">
          <a:xfrm>
            <a:off x="952500" y="4165600"/>
            <a:ext cx="7683500" cy="863600"/>
          </a:xfrm>
          <a:prstGeom prst="roundRect">
            <a:avLst>
              <a:gd name="adj" fmla="val 16667"/>
            </a:avLst>
          </a:prstGeom>
          <a:gradFill rotWithShape="1">
            <a:gsLst>
              <a:gs pos="0">
                <a:srgbClr val="EEEFD7"/>
              </a:gs>
              <a:gs pos="100000">
                <a:schemeClr val="bg1"/>
              </a:gs>
            </a:gsLst>
            <a:lin ang="5400000" scaled="1"/>
          </a:gradFill>
          <a:ln w="3175" algn="ctr">
            <a:solidFill>
              <a:srgbClr val="808080"/>
            </a:solidFill>
            <a:round/>
            <a:headEnd/>
            <a:tailEnd/>
          </a:ln>
        </p:spPr>
        <p:txBody>
          <a:bodyPr lIns="182880" rIns="182880" anchor="ctr"/>
          <a:lstStyle/>
          <a:p>
            <a:pPr algn="l" rtl="0" eaLnBrk="0" hangingPunct="0"/>
            <a:r>
              <a:rPr lang="en-US" b="0"/>
              <a:t>Using Visual Studio 2010 you can build a deployment package for your WCF service and import it to AppFabric</a:t>
            </a:r>
          </a:p>
        </p:txBody>
      </p:sp>
      <p:sp>
        <p:nvSpPr>
          <p:cNvPr id="24587" name="AutoShape 15"/>
          <p:cNvSpPr>
            <a:spLocks noChangeArrowheads="1"/>
          </p:cNvSpPr>
          <p:nvPr/>
        </p:nvSpPr>
        <p:spPr bwMode="auto">
          <a:xfrm>
            <a:off x="508000" y="4432300"/>
            <a:ext cx="476250" cy="342900"/>
          </a:xfrm>
          <a:prstGeom prst="roundRect">
            <a:avLst>
              <a:gd name="adj" fmla="val 0"/>
            </a:avLst>
          </a:prstGeom>
          <a:gradFill rotWithShape="1">
            <a:gsLst>
              <a:gs pos="0">
                <a:srgbClr val="CECECE"/>
              </a:gs>
              <a:gs pos="50000">
                <a:srgbClr val="F0F0F0"/>
              </a:gs>
              <a:gs pos="100000">
                <a:srgbClr val="CECECE"/>
              </a:gs>
            </a:gsLst>
            <a:lin ang="5400000" scaled="1"/>
          </a:gradFill>
          <a:ln w="9525">
            <a:solidFill>
              <a:srgbClr val="000000"/>
            </a:solidFill>
            <a:round/>
            <a:headEnd/>
            <a:tailEnd/>
          </a:ln>
          <a:effectLst>
            <a:outerShdw dist="35921" dir="2700000" algn="ctr" rotWithShape="0">
              <a:schemeClr val="tx1">
                <a:alpha val="50000"/>
              </a:schemeClr>
            </a:outerShdw>
          </a:effectLst>
        </p:spPr>
        <p:txBody>
          <a:bodyPr wrap="none" anchor="ctr"/>
          <a:lstStyle/>
          <a:p>
            <a:pPr algn="ctr" rtl="0" eaLnBrk="0" hangingPunct="0"/>
            <a:r>
              <a:rPr lang="en-US" sz="2400" b="0">
                <a:solidFill>
                  <a:srgbClr val="990033"/>
                </a:solidFill>
                <a:latin typeface="Wingdings" pitchFamily="2" charset="2"/>
              </a:rPr>
              <a:t>ü</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mtClean="0"/>
              <a:t>Lesson 5: Configuring WCF Hosts</a:t>
            </a:r>
          </a:p>
        </p:txBody>
      </p:sp>
      <p:sp>
        <p:nvSpPr>
          <p:cNvPr id="25603" name="Rectangle 3"/>
          <p:cNvSpPr>
            <a:spLocks noGrp="1" noChangeArrowheads="1"/>
          </p:cNvSpPr>
          <p:nvPr>
            <p:ph idx="1"/>
          </p:nvPr>
        </p:nvSpPr>
        <p:spPr/>
        <p:txBody>
          <a:bodyPr/>
          <a:lstStyle/>
          <a:p>
            <a:pPr eaLnBrk="1" hangingPunct="1"/>
            <a:r>
              <a:rPr lang="en-IN" smtClean="0"/>
              <a:t>Using WCF Service Throttling</a:t>
            </a:r>
          </a:p>
          <a:p>
            <a:pPr eaLnBrk="1" hangingPunct="1"/>
            <a:r>
              <a:rPr lang="en-IN" smtClean="0"/>
              <a:t>Configuring Service Diagnostics</a:t>
            </a:r>
          </a:p>
          <a:p>
            <a:pPr eaLnBrk="1" hangingPunct="1"/>
            <a:r>
              <a:rPr lang="en-IN" smtClean="0"/>
              <a:t>Applying WCF Service Security</a:t>
            </a:r>
          </a:p>
          <a:p>
            <a:pPr eaLnBrk="1" hangingPunct="1"/>
            <a:r>
              <a:rPr lang="en-IN" smtClean="0"/>
              <a:t>Configuring Miscellaneous Settings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AutoShape 4"/>
          <p:cNvSpPr>
            <a:spLocks noChangeArrowheads="1"/>
          </p:cNvSpPr>
          <p:nvPr/>
        </p:nvSpPr>
        <p:spPr bwMode="auto">
          <a:xfrm>
            <a:off x="381000" y="1016000"/>
            <a:ext cx="8382000" cy="5207000"/>
          </a:xfrm>
          <a:prstGeom prst="roundRect">
            <a:avLst>
              <a:gd name="adj" fmla="val 4167"/>
            </a:avLst>
          </a:prstGeom>
          <a:solidFill>
            <a:srgbClr val="BBCDE3"/>
          </a:solidFill>
          <a:ln w="9525" algn="ctr">
            <a:solidFill>
              <a:srgbClr val="333333"/>
            </a:solidFill>
            <a:round/>
            <a:headEnd/>
            <a:tailEnd/>
          </a:ln>
        </p:spPr>
        <p:txBody>
          <a:bodyPr/>
          <a:lstStyle/>
          <a:p>
            <a:pPr marL="109538" algn="l" rtl="0" eaLnBrk="0" hangingPunct="0"/>
            <a:endParaRPr lang="he-IL" sz="2200" b="0">
              <a:latin typeface="Arial Narrow" pitchFamily="34" charset="0"/>
            </a:endParaRPr>
          </a:p>
        </p:txBody>
      </p:sp>
      <p:sp>
        <p:nvSpPr>
          <p:cNvPr id="26627" name="Rectangle 2"/>
          <p:cNvSpPr>
            <a:spLocks noChangeArrowheads="1"/>
          </p:cNvSpPr>
          <p:nvPr/>
        </p:nvSpPr>
        <p:spPr bwMode="auto">
          <a:xfrm>
            <a:off x="460375" y="0"/>
            <a:ext cx="7773988" cy="741363"/>
          </a:xfrm>
          <a:prstGeom prst="rect">
            <a:avLst/>
          </a:prstGeom>
          <a:noFill/>
          <a:ln w="9525">
            <a:noFill/>
            <a:miter lim="800000"/>
            <a:headEnd/>
            <a:tailEnd/>
          </a:ln>
        </p:spPr>
        <p:txBody>
          <a:bodyPr lIns="0" anchor="b"/>
          <a:lstStyle/>
          <a:p>
            <a:pPr algn="l" rtl="0">
              <a:lnSpc>
                <a:spcPct val="85000"/>
              </a:lnSpc>
              <a:buClr>
                <a:srgbClr val="DC0081"/>
              </a:buClr>
              <a:buFont typeface="Wingdings" pitchFamily="2" charset="2"/>
              <a:buNone/>
            </a:pPr>
            <a:r>
              <a:rPr lang="en-US" sz="2400" b="0"/>
              <a:t>Using WCF Service Throttling</a:t>
            </a:r>
          </a:p>
        </p:txBody>
      </p:sp>
      <p:sp>
        <p:nvSpPr>
          <p:cNvPr id="26628" name="AutoShape 14"/>
          <p:cNvSpPr>
            <a:spLocks noChangeArrowheads="1"/>
          </p:cNvSpPr>
          <p:nvPr/>
        </p:nvSpPr>
        <p:spPr bwMode="auto">
          <a:xfrm>
            <a:off x="952500" y="1193800"/>
            <a:ext cx="7683500" cy="863600"/>
          </a:xfrm>
          <a:prstGeom prst="roundRect">
            <a:avLst>
              <a:gd name="adj" fmla="val 16667"/>
            </a:avLst>
          </a:prstGeom>
          <a:gradFill rotWithShape="1">
            <a:gsLst>
              <a:gs pos="0">
                <a:srgbClr val="EEEFD7"/>
              </a:gs>
              <a:gs pos="100000">
                <a:schemeClr val="bg1"/>
              </a:gs>
            </a:gsLst>
            <a:lin ang="5400000" scaled="1"/>
          </a:gradFill>
          <a:ln w="3175" algn="ctr">
            <a:solidFill>
              <a:srgbClr val="808080"/>
            </a:solidFill>
            <a:round/>
            <a:headEnd/>
            <a:tailEnd/>
          </a:ln>
        </p:spPr>
        <p:txBody>
          <a:bodyPr lIns="182880" rIns="182880" anchor="ctr"/>
          <a:lstStyle/>
          <a:p>
            <a:pPr algn="l" rtl="0" eaLnBrk="0" hangingPunct="0"/>
            <a:r>
              <a:rPr lang="en-US" b="0"/>
              <a:t>The service host is responsible for resource allocation</a:t>
            </a:r>
          </a:p>
        </p:txBody>
      </p:sp>
      <p:sp>
        <p:nvSpPr>
          <p:cNvPr id="26629" name="AutoShape 15"/>
          <p:cNvSpPr>
            <a:spLocks noChangeArrowheads="1"/>
          </p:cNvSpPr>
          <p:nvPr/>
        </p:nvSpPr>
        <p:spPr bwMode="auto">
          <a:xfrm>
            <a:off x="508000" y="1460500"/>
            <a:ext cx="476250" cy="342900"/>
          </a:xfrm>
          <a:prstGeom prst="roundRect">
            <a:avLst>
              <a:gd name="adj" fmla="val 0"/>
            </a:avLst>
          </a:prstGeom>
          <a:gradFill rotWithShape="1">
            <a:gsLst>
              <a:gs pos="0">
                <a:srgbClr val="CECECE"/>
              </a:gs>
              <a:gs pos="50000">
                <a:srgbClr val="F0F0F0"/>
              </a:gs>
              <a:gs pos="100000">
                <a:srgbClr val="CECECE"/>
              </a:gs>
            </a:gsLst>
            <a:lin ang="5400000" scaled="1"/>
          </a:gradFill>
          <a:ln w="9525">
            <a:solidFill>
              <a:srgbClr val="000000"/>
            </a:solidFill>
            <a:round/>
            <a:headEnd/>
            <a:tailEnd/>
          </a:ln>
          <a:effectLst>
            <a:outerShdw dist="35921" dir="2700000" algn="ctr" rotWithShape="0">
              <a:schemeClr val="tx1">
                <a:alpha val="50000"/>
              </a:schemeClr>
            </a:outerShdw>
          </a:effectLst>
        </p:spPr>
        <p:txBody>
          <a:bodyPr wrap="none" anchor="ctr"/>
          <a:lstStyle/>
          <a:p>
            <a:pPr algn="ctr" rtl="0" eaLnBrk="0" hangingPunct="0"/>
            <a:r>
              <a:rPr lang="en-US" sz="2400" b="0">
                <a:solidFill>
                  <a:srgbClr val="990033"/>
                </a:solidFill>
                <a:latin typeface="Wingdings" pitchFamily="2" charset="2"/>
              </a:rPr>
              <a:t>ü</a:t>
            </a:r>
          </a:p>
        </p:txBody>
      </p:sp>
      <p:sp>
        <p:nvSpPr>
          <p:cNvPr id="26630" name="AutoShape 24"/>
          <p:cNvSpPr>
            <a:spLocks noChangeArrowheads="1"/>
          </p:cNvSpPr>
          <p:nvPr/>
        </p:nvSpPr>
        <p:spPr bwMode="auto">
          <a:xfrm>
            <a:off x="952500" y="2184400"/>
            <a:ext cx="7683500" cy="863600"/>
          </a:xfrm>
          <a:prstGeom prst="roundRect">
            <a:avLst>
              <a:gd name="adj" fmla="val 16667"/>
            </a:avLst>
          </a:prstGeom>
          <a:gradFill rotWithShape="1">
            <a:gsLst>
              <a:gs pos="0">
                <a:srgbClr val="EEEFD7"/>
              </a:gs>
              <a:gs pos="100000">
                <a:schemeClr val="bg1"/>
              </a:gs>
            </a:gsLst>
            <a:lin ang="5400000" scaled="1"/>
          </a:gradFill>
          <a:ln w="3175" algn="ctr">
            <a:solidFill>
              <a:srgbClr val="808080"/>
            </a:solidFill>
            <a:round/>
            <a:headEnd/>
            <a:tailEnd/>
          </a:ln>
        </p:spPr>
        <p:txBody>
          <a:bodyPr lIns="182880" rIns="182880" anchor="ctr"/>
          <a:lstStyle/>
          <a:p>
            <a:pPr algn="l" rtl="0">
              <a:spcBef>
                <a:spcPct val="20000"/>
              </a:spcBef>
              <a:buFont typeface="Arial" charset="0"/>
              <a:buNone/>
            </a:pPr>
            <a:r>
              <a:rPr lang="en-US" b="0"/>
              <a:t>Throttling is limiting the amount of resources the host will allocate to the service</a:t>
            </a:r>
          </a:p>
        </p:txBody>
      </p:sp>
      <p:sp>
        <p:nvSpPr>
          <p:cNvPr id="26631" name="AutoShape 25"/>
          <p:cNvSpPr>
            <a:spLocks noChangeArrowheads="1"/>
          </p:cNvSpPr>
          <p:nvPr/>
        </p:nvSpPr>
        <p:spPr bwMode="auto">
          <a:xfrm>
            <a:off x="508000" y="2451100"/>
            <a:ext cx="476250" cy="342900"/>
          </a:xfrm>
          <a:prstGeom prst="roundRect">
            <a:avLst>
              <a:gd name="adj" fmla="val 0"/>
            </a:avLst>
          </a:prstGeom>
          <a:gradFill rotWithShape="1">
            <a:gsLst>
              <a:gs pos="0">
                <a:srgbClr val="CECECE"/>
              </a:gs>
              <a:gs pos="50000">
                <a:srgbClr val="F0F0F0"/>
              </a:gs>
              <a:gs pos="100000">
                <a:srgbClr val="CECECE"/>
              </a:gs>
            </a:gsLst>
            <a:lin ang="5400000" scaled="1"/>
          </a:gradFill>
          <a:ln w="9525">
            <a:solidFill>
              <a:srgbClr val="000000"/>
            </a:solidFill>
            <a:round/>
            <a:headEnd/>
            <a:tailEnd/>
          </a:ln>
          <a:effectLst>
            <a:outerShdw dist="35921" dir="2700000" algn="ctr" rotWithShape="0">
              <a:schemeClr val="tx1">
                <a:alpha val="50000"/>
              </a:schemeClr>
            </a:outerShdw>
          </a:effectLst>
        </p:spPr>
        <p:txBody>
          <a:bodyPr wrap="none" anchor="ctr"/>
          <a:lstStyle/>
          <a:p>
            <a:pPr algn="ctr" rtl="0" eaLnBrk="0" hangingPunct="0"/>
            <a:r>
              <a:rPr lang="en-US" sz="2400" b="0">
                <a:solidFill>
                  <a:srgbClr val="990033"/>
                </a:solidFill>
                <a:latin typeface="Wingdings" pitchFamily="2" charset="2"/>
              </a:rPr>
              <a:t>ü</a:t>
            </a:r>
          </a:p>
        </p:txBody>
      </p:sp>
      <p:sp>
        <p:nvSpPr>
          <p:cNvPr id="26632" name="AutoShape 24"/>
          <p:cNvSpPr>
            <a:spLocks noChangeArrowheads="1"/>
          </p:cNvSpPr>
          <p:nvPr/>
        </p:nvSpPr>
        <p:spPr bwMode="auto">
          <a:xfrm>
            <a:off x="1892300" y="3175000"/>
            <a:ext cx="6743700" cy="863600"/>
          </a:xfrm>
          <a:prstGeom prst="roundRect">
            <a:avLst>
              <a:gd name="adj" fmla="val 16667"/>
            </a:avLst>
          </a:prstGeom>
          <a:gradFill rotWithShape="1">
            <a:gsLst>
              <a:gs pos="0">
                <a:srgbClr val="EEEFD7"/>
              </a:gs>
              <a:gs pos="100000">
                <a:schemeClr val="bg1"/>
              </a:gs>
            </a:gsLst>
            <a:lin ang="5400000" scaled="1"/>
          </a:gradFill>
          <a:ln w="3175" algn="ctr">
            <a:solidFill>
              <a:srgbClr val="808080"/>
            </a:solidFill>
            <a:round/>
            <a:headEnd/>
            <a:tailEnd/>
          </a:ln>
        </p:spPr>
        <p:txBody>
          <a:bodyPr lIns="182880" rIns="182880" anchor="ctr"/>
          <a:lstStyle/>
          <a:p>
            <a:pPr algn="l" rtl="0">
              <a:spcBef>
                <a:spcPct val="20000"/>
              </a:spcBef>
              <a:buFont typeface="Arial" charset="0"/>
              <a:buNone/>
            </a:pPr>
            <a:r>
              <a:rPr lang="en-US" b="0"/>
              <a:t>Throttling is an important protection mechanism</a:t>
            </a:r>
          </a:p>
        </p:txBody>
      </p:sp>
      <p:sp>
        <p:nvSpPr>
          <p:cNvPr id="26633" name="AutoShape 25"/>
          <p:cNvSpPr>
            <a:spLocks noChangeArrowheads="1"/>
          </p:cNvSpPr>
          <p:nvPr/>
        </p:nvSpPr>
        <p:spPr bwMode="auto">
          <a:xfrm>
            <a:off x="1498600" y="3441700"/>
            <a:ext cx="476250" cy="342900"/>
          </a:xfrm>
          <a:prstGeom prst="roundRect">
            <a:avLst>
              <a:gd name="adj" fmla="val 0"/>
            </a:avLst>
          </a:prstGeom>
          <a:gradFill rotWithShape="1">
            <a:gsLst>
              <a:gs pos="0">
                <a:srgbClr val="CECECE"/>
              </a:gs>
              <a:gs pos="50000">
                <a:srgbClr val="F0F0F0"/>
              </a:gs>
              <a:gs pos="100000">
                <a:srgbClr val="CECECE"/>
              </a:gs>
            </a:gsLst>
            <a:lin ang="5400000" scaled="1"/>
          </a:gradFill>
          <a:ln w="9525">
            <a:solidFill>
              <a:srgbClr val="000000"/>
            </a:solidFill>
            <a:round/>
            <a:headEnd/>
            <a:tailEnd/>
          </a:ln>
          <a:effectLst>
            <a:outerShdw dist="35921" dir="2700000" algn="ctr" rotWithShape="0">
              <a:schemeClr val="tx1">
                <a:alpha val="50000"/>
              </a:schemeClr>
            </a:outerShdw>
          </a:effectLst>
        </p:spPr>
        <p:txBody>
          <a:bodyPr wrap="none" anchor="ctr"/>
          <a:lstStyle/>
          <a:p>
            <a:pPr algn="ctr" rtl="0" eaLnBrk="0" hangingPunct="0"/>
            <a:r>
              <a:rPr lang="en-US" sz="2400" b="0">
                <a:solidFill>
                  <a:srgbClr val="990033"/>
                </a:solidFill>
                <a:latin typeface="Wingdings" pitchFamily="2" charset="2"/>
              </a:rPr>
              <a:t>ü</a:t>
            </a:r>
          </a:p>
        </p:txBody>
      </p:sp>
      <p:sp>
        <p:nvSpPr>
          <p:cNvPr id="26634" name="AutoShape 24"/>
          <p:cNvSpPr>
            <a:spLocks noChangeArrowheads="1"/>
          </p:cNvSpPr>
          <p:nvPr/>
        </p:nvSpPr>
        <p:spPr bwMode="auto">
          <a:xfrm>
            <a:off x="1892300" y="4165600"/>
            <a:ext cx="6743700" cy="863600"/>
          </a:xfrm>
          <a:prstGeom prst="roundRect">
            <a:avLst>
              <a:gd name="adj" fmla="val 16667"/>
            </a:avLst>
          </a:prstGeom>
          <a:gradFill rotWithShape="1">
            <a:gsLst>
              <a:gs pos="0">
                <a:srgbClr val="EEEFD7"/>
              </a:gs>
              <a:gs pos="100000">
                <a:schemeClr val="bg1"/>
              </a:gs>
            </a:gsLst>
            <a:lin ang="5400000" scaled="1"/>
          </a:gradFill>
          <a:ln w="3175" algn="ctr">
            <a:solidFill>
              <a:srgbClr val="808080"/>
            </a:solidFill>
            <a:round/>
            <a:headEnd/>
            <a:tailEnd/>
          </a:ln>
        </p:spPr>
        <p:txBody>
          <a:bodyPr lIns="182880" rIns="182880" anchor="ctr"/>
          <a:lstStyle/>
          <a:p>
            <a:pPr algn="l" rtl="0">
              <a:spcBef>
                <a:spcPct val="20000"/>
              </a:spcBef>
            </a:pPr>
            <a:r>
              <a:rPr lang="en-US" b="0"/>
              <a:t>Configure throttling to allow maximum utilization</a:t>
            </a:r>
          </a:p>
        </p:txBody>
      </p:sp>
      <p:sp>
        <p:nvSpPr>
          <p:cNvPr id="26635" name="AutoShape 25"/>
          <p:cNvSpPr>
            <a:spLocks noChangeArrowheads="1"/>
          </p:cNvSpPr>
          <p:nvPr/>
        </p:nvSpPr>
        <p:spPr bwMode="auto">
          <a:xfrm>
            <a:off x="1498600" y="4432300"/>
            <a:ext cx="476250" cy="342900"/>
          </a:xfrm>
          <a:prstGeom prst="roundRect">
            <a:avLst>
              <a:gd name="adj" fmla="val 0"/>
            </a:avLst>
          </a:prstGeom>
          <a:gradFill rotWithShape="1">
            <a:gsLst>
              <a:gs pos="0">
                <a:srgbClr val="CECECE"/>
              </a:gs>
              <a:gs pos="50000">
                <a:srgbClr val="F0F0F0"/>
              </a:gs>
              <a:gs pos="100000">
                <a:srgbClr val="CECECE"/>
              </a:gs>
            </a:gsLst>
            <a:lin ang="5400000" scaled="1"/>
          </a:gradFill>
          <a:ln w="9525">
            <a:solidFill>
              <a:srgbClr val="000000"/>
            </a:solidFill>
            <a:round/>
            <a:headEnd/>
            <a:tailEnd/>
          </a:ln>
          <a:effectLst>
            <a:outerShdw dist="35921" dir="2700000" algn="ctr" rotWithShape="0">
              <a:schemeClr val="tx1">
                <a:alpha val="50000"/>
              </a:schemeClr>
            </a:outerShdw>
          </a:effectLst>
        </p:spPr>
        <p:txBody>
          <a:bodyPr wrap="none" anchor="ctr"/>
          <a:lstStyle/>
          <a:p>
            <a:pPr algn="ctr" rtl="0" eaLnBrk="0" hangingPunct="0"/>
            <a:r>
              <a:rPr lang="en-US" sz="2400" b="0">
                <a:solidFill>
                  <a:srgbClr val="990033"/>
                </a:solidFill>
                <a:latin typeface="Wingdings" pitchFamily="2" charset="2"/>
              </a:rPr>
              <a:t>ü</a:t>
            </a:r>
          </a:p>
        </p:txBody>
      </p:sp>
      <p:sp>
        <p:nvSpPr>
          <p:cNvPr id="26636" name="AutoShape 24"/>
          <p:cNvSpPr>
            <a:spLocks noChangeArrowheads="1"/>
          </p:cNvSpPr>
          <p:nvPr/>
        </p:nvSpPr>
        <p:spPr bwMode="auto">
          <a:xfrm>
            <a:off x="1892300" y="5156200"/>
            <a:ext cx="6743700" cy="863600"/>
          </a:xfrm>
          <a:prstGeom prst="roundRect">
            <a:avLst>
              <a:gd name="adj" fmla="val 16667"/>
            </a:avLst>
          </a:prstGeom>
          <a:gradFill rotWithShape="1">
            <a:gsLst>
              <a:gs pos="0">
                <a:srgbClr val="EEEFD7"/>
              </a:gs>
              <a:gs pos="100000">
                <a:schemeClr val="bg1"/>
              </a:gs>
            </a:gsLst>
            <a:lin ang="5400000" scaled="1"/>
          </a:gradFill>
          <a:ln w="3175" algn="ctr">
            <a:solidFill>
              <a:srgbClr val="808080"/>
            </a:solidFill>
            <a:round/>
            <a:headEnd/>
            <a:tailEnd/>
          </a:ln>
        </p:spPr>
        <p:txBody>
          <a:bodyPr lIns="182880" rIns="182880" anchor="ctr"/>
          <a:lstStyle/>
          <a:p>
            <a:pPr algn="l" rtl="0">
              <a:spcBef>
                <a:spcPct val="20000"/>
              </a:spcBef>
              <a:buFont typeface="Arial" charset="0"/>
              <a:buNone/>
            </a:pPr>
            <a:r>
              <a:rPr lang="en-US" b="0"/>
              <a:t>Maximum message size, serialization size, and other parameters, can also be limited</a:t>
            </a:r>
          </a:p>
        </p:txBody>
      </p:sp>
      <p:sp>
        <p:nvSpPr>
          <p:cNvPr id="26637" name="AutoShape 25"/>
          <p:cNvSpPr>
            <a:spLocks noChangeArrowheads="1"/>
          </p:cNvSpPr>
          <p:nvPr/>
        </p:nvSpPr>
        <p:spPr bwMode="auto">
          <a:xfrm>
            <a:off x="1498600" y="5422900"/>
            <a:ext cx="476250" cy="342900"/>
          </a:xfrm>
          <a:prstGeom prst="roundRect">
            <a:avLst>
              <a:gd name="adj" fmla="val 0"/>
            </a:avLst>
          </a:prstGeom>
          <a:gradFill rotWithShape="1">
            <a:gsLst>
              <a:gs pos="0">
                <a:srgbClr val="CECECE"/>
              </a:gs>
              <a:gs pos="50000">
                <a:srgbClr val="F0F0F0"/>
              </a:gs>
              <a:gs pos="100000">
                <a:srgbClr val="CECECE"/>
              </a:gs>
            </a:gsLst>
            <a:lin ang="5400000" scaled="1"/>
          </a:gradFill>
          <a:ln w="9525">
            <a:solidFill>
              <a:srgbClr val="000000"/>
            </a:solidFill>
            <a:round/>
            <a:headEnd/>
            <a:tailEnd/>
          </a:ln>
          <a:effectLst>
            <a:outerShdw dist="35921" dir="2700000" algn="ctr" rotWithShape="0">
              <a:schemeClr val="tx1">
                <a:alpha val="50000"/>
              </a:schemeClr>
            </a:outerShdw>
          </a:effectLst>
        </p:spPr>
        <p:txBody>
          <a:bodyPr wrap="none" anchor="ctr"/>
          <a:lstStyle/>
          <a:p>
            <a:pPr algn="ctr" rtl="0" eaLnBrk="0" hangingPunct="0"/>
            <a:r>
              <a:rPr lang="en-US" sz="2400" b="0">
                <a:solidFill>
                  <a:srgbClr val="990033"/>
                </a:solidFill>
                <a:latin typeface="Wingdings" pitchFamily="2" charset="2"/>
              </a:rPr>
              <a:t>ü</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4"/>
          <p:cNvSpPr>
            <a:spLocks noChangeArrowheads="1"/>
          </p:cNvSpPr>
          <p:nvPr/>
        </p:nvSpPr>
        <p:spPr bwMode="auto">
          <a:xfrm>
            <a:off x="381000" y="1016000"/>
            <a:ext cx="8382000" cy="5207000"/>
          </a:xfrm>
          <a:prstGeom prst="roundRect">
            <a:avLst>
              <a:gd name="adj" fmla="val 4167"/>
            </a:avLst>
          </a:prstGeom>
          <a:solidFill>
            <a:srgbClr val="BBCDE3"/>
          </a:solidFill>
          <a:ln w="9525" algn="ctr">
            <a:solidFill>
              <a:srgbClr val="333333"/>
            </a:solidFill>
            <a:round/>
            <a:headEnd/>
            <a:tailEnd/>
          </a:ln>
        </p:spPr>
        <p:txBody>
          <a:bodyPr/>
          <a:lstStyle/>
          <a:p>
            <a:pPr marL="109538" algn="l" rtl="0" eaLnBrk="0" hangingPunct="0"/>
            <a:endParaRPr lang="he-IL" sz="2200" b="0">
              <a:latin typeface="Arial Narrow" pitchFamily="34" charset="0"/>
            </a:endParaRPr>
          </a:p>
        </p:txBody>
      </p:sp>
      <p:sp>
        <p:nvSpPr>
          <p:cNvPr id="28675" name="Rectangle 2"/>
          <p:cNvSpPr>
            <a:spLocks noChangeArrowheads="1"/>
          </p:cNvSpPr>
          <p:nvPr/>
        </p:nvSpPr>
        <p:spPr bwMode="auto">
          <a:xfrm>
            <a:off x="460375" y="0"/>
            <a:ext cx="7773988" cy="741363"/>
          </a:xfrm>
          <a:prstGeom prst="rect">
            <a:avLst/>
          </a:prstGeom>
          <a:noFill/>
          <a:ln w="9525">
            <a:noFill/>
            <a:miter lim="800000"/>
            <a:headEnd/>
            <a:tailEnd/>
          </a:ln>
        </p:spPr>
        <p:txBody>
          <a:bodyPr lIns="0" anchor="b"/>
          <a:lstStyle/>
          <a:p>
            <a:pPr algn="l" rtl="0">
              <a:lnSpc>
                <a:spcPct val="85000"/>
              </a:lnSpc>
              <a:buClr>
                <a:srgbClr val="DC0081"/>
              </a:buClr>
              <a:buFont typeface="Wingdings" pitchFamily="2" charset="2"/>
              <a:buNone/>
            </a:pPr>
            <a:r>
              <a:rPr lang="en-US" sz="2400" b="0"/>
              <a:t>Configuring Service Diagnostics</a:t>
            </a:r>
          </a:p>
        </p:txBody>
      </p:sp>
      <p:sp>
        <p:nvSpPr>
          <p:cNvPr id="28676" name="AutoShape 14"/>
          <p:cNvSpPr>
            <a:spLocks noChangeArrowheads="1"/>
          </p:cNvSpPr>
          <p:nvPr/>
        </p:nvSpPr>
        <p:spPr bwMode="auto">
          <a:xfrm>
            <a:off x="952500" y="1193800"/>
            <a:ext cx="7683500" cy="2328863"/>
          </a:xfrm>
          <a:prstGeom prst="roundRect">
            <a:avLst>
              <a:gd name="adj" fmla="val 16667"/>
            </a:avLst>
          </a:prstGeom>
          <a:gradFill rotWithShape="1">
            <a:gsLst>
              <a:gs pos="0">
                <a:srgbClr val="EEEFD7"/>
              </a:gs>
              <a:gs pos="100000">
                <a:schemeClr val="bg1"/>
              </a:gs>
            </a:gsLst>
            <a:lin ang="5400000" scaled="1"/>
          </a:gradFill>
          <a:ln w="3175" algn="ctr">
            <a:solidFill>
              <a:srgbClr val="808080"/>
            </a:solidFill>
            <a:round/>
            <a:headEnd/>
            <a:tailEnd/>
          </a:ln>
        </p:spPr>
        <p:txBody>
          <a:bodyPr lIns="182880" rIns="182880" anchor="ctr"/>
          <a:lstStyle/>
          <a:p>
            <a:pPr algn="l" rtl="0" eaLnBrk="0" hangingPunct="0"/>
            <a:r>
              <a:rPr lang="en-US" b="0"/>
              <a:t>WCF and AppFabric include several diagnostic technologies:</a:t>
            </a:r>
          </a:p>
          <a:p>
            <a:pPr algn="l" rtl="0" eaLnBrk="0" hangingPunct="0">
              <a:buFont typeface="Wingdings" pitchFamily="2" charset="2"/>
              <a:buChar char="Ø"/>
            </a:pPr>
            <a:r>
              <a:rPr lang="en-US" b="0"/>
              <a:t> ETW</a:t>
            </a:r>
          </a:p>
          <a:p>
            <a:pPr algn="l" rtl="0" eaLnBrk="0" hangingPunct="0">
              <a:buFont typeface="Wingdings" pitchFamily="2" charset="2"/>
              <a:buChar char="Ø"/>
            </a:pPr>
            <a:r>
              <a:rPr lang="en-US" b="0"/>
              <a:t> Message logging</a:t>
            </a:r>
          </a:p>
          <a:p>
            <a:pPr algn="l" rtl="0" eaLnBrk="0" hangingPunct="0">
              <a:buFont typeface="Wingdings" pitchFamily="2" charset="2"/>
              <a:buChar char="Ø"/>
            </a:pPr>
            <a:r>
              <a:rPr lang="en-US" b="0"/>
              <a:t> Performance counters</a:t>
            </a:r>
          </a:p>
          <a:p>
            <a:pPr algn="l" rtl="0" eaLnBrk="0" hangingPunct="0">
              <a:buFont typeface="Wingdings" pitchFamily="2" charset="2"/>
              <a:buChar char="Ø"/>
            </a:pPr>
            <a:r>
              <a:rPr lang="en-US" b="0"/>
              <a:t> WMI (Windows Management Instrumentation)</a:t>
            </a:r>
          </a:p>
          <a:p>
            <a:pPr algn="l" rtl="0" eaLnBrk="0" hangingPunct="0">
              <a:buFont typeface="Wingdings" pitchFamily="2" charset="2"/>
              <a:buChar char="Ø"/>
            </a:pPr>
            <a:r>
              <a:rPr lang="en-US" b="0"/>
              <a:t> Tracing</a:t>
            </a:r>
          </a:p>
          <a:p>
            <a:pPr algn="l" rtl="0" eaLnBrk="0" hangingPunct="0">
              <a:buFont typeface="Wingdings" pitchFamily="2" charset="2"/>
              <a:buChar char="Ø"/>
            </a:pPr>
            <a:r>
              <a:rPr lang="en-US" b="0"/>
              <a:t> Workflow tracking</a:t>
            </a:r>
          </a:p>
        </p:txBody>
      </p:sp>
      <p:sp>
        <p:nvSpPr>
          <p:cNvPr id="28677" name="AutoShape 15"/>
          <p:cNvSpPr>
            <a:spLocks noChangeArrowheads="1"/>
          </p:cNvSpPr>
          <p:nvPr/>
        </p:nvSpPr>
        <p:spPr bwMode="auto">
          <a:xfrm>
            <a:off x="508000" y="1460500"/>
            <a:ext cx="476250" cy="342900"/>
          </a:xfrm>
          <a:prstGeom prst="roundRect">
            <a:avLst>
              <a:gd name="adj" fmla="val 0"/>
            </a:avLst>
          </a:prstGeom>
          <a:gradFill rotWithShape="1">
            <a:gsLst>
              <a:gs pos="0">
                <a:srgbClr val="CECECE"/>
              </a:gs>
              <a:gs pos="50000">
                <a:srgbClr val="F0F0F0"/>
              </a:gs>
              <a:gs pos="100000">
                <a:srgbClr val="CECECE"/>
              </a:gs>
            </a:gsLst>
            <a:lin ang="5400000" scaled="1"/>
          </a:gradFill>
          <a:ln w="9525">
            <a:solidFill>
              <a:srgbClr val="000000"/>
            </a:solidFill>
            <a:round/>
            <a:headEnd/>
            <a:tailEnd/>
          </a:ln>
          <a:effectLst>
            <a:outerShdw dist="35921" dir="2700000" algn="ctr" rotWithShape="0">
              <a:schemeClr val="tx1">
                <a:alpha val="50000"/>
              </a:schemeClr>
            </a:outerShdw>
          </a:effectLst>
        </p:spPr>
        <p:txBody>
          <a:bodyPr wrap="none" anchor="ctr"/>
          <a:lstStyle/>
          <a:p>
            <a:pPr algn="ctr" rtl="0" eaLnBrk="0" hangingPunct="0"/>
            <a:r>
              <a:rPr lang="en-US" sz="2400" b="0">
                <a:solidFill>
                  <a:srgbClr val="990033"/>
                </a:solidFill>
                <a:latin typeface="Wingdings" pitchFamily="2" charset="2"/>
              </a:rPr>
              <a:t>ü</a:t>
            </a:r>
          </a:p>
        </p:txBody>
      </p:sp>
      <p:sp>
        <p:nvSpPr>
          <p:cNvPr id="28678" name="AutoShape 24"/>
          <p:cNvSpPr>
            <a:spLocks noChangeArrowheads="1"/>
          </p:cNvSpPr>
          <p:nvPr/>
        </p:nvSpPr>
        <p:spPr bwMode="auto">
          <a:xfrm>
            <a:off x="952500" y="3703638"/>
            <a:ext cx="7683500" cy="863600"/>
          </a:xfrm>
          <a:prstGeom prst="roundRect">
            <a:avLst>
              <a:gd name="adj" fmla="val 16667"/>
            </a:avLst>
          </a:prstGeom>
          <a:gradFill rotWithShape="1">
            <a:gsLst>
              <a:gs pos="0">
                <a:srgbClr val="EEEFD7"/>
              </a:gs>
              <a:gs pos="100000">
                <a:schemeClr val="bg1"/>
              </a:gs>
            </a:gsLst>
            <a:lin ang="5400000" scaled="1"/>
          </a:gradFill>
          <a:ln w="3175" algn="ctr">
            <a:solidFill>
              <a:srgbClr val="808080"/>
            </a:solidFill>
            <a:round/>
            <a:headEnd/>
            <a:tailEnd/>
          </a:ln>
        </p:spPr>
        <p:txBody>
          <a:bodyPr lIns="182880" rIns="182880" anchor="ctr"/>
          <a:lstStyle/>
          <a:p>
            <a:pPr algn="l" rtl="0">
              <a:spcBef>
                <a:spcPct val="20000"/>
              </a:spcBef>
              <a:buFont typeface="Arial" charset="0"/>
              <a:buNone/>
            </a:pPr>
            <a:r>
              <a:rPr lang="en-US" b="0"/>
              <a:t>Configure your service to use the appropriate diagnostic technology </a:t>
            </a:r>
          </a:p>
        </p:txBody>
      </p:sp>
      <p:sp>
        <p:nvSpPr>
          <p:cNvPr id="28679" name="AutoShape 25"/>
          <p:cNvSpPr>
            <a:spLocks noChangeArrowheads="1"/>
          </p:cNvSpPr>
          <p:nvPr/>
        </p:nvSpPr>
        <p:spPr bwMode="auto">
          <a:xfrm>
            <a:off x="508000" y="3970338"/>
            <a:ext cx="476250" cy="342900"/>
          </a:xfrm>
          <a:prstGeom prst="roundRect">
            <a:avLst>
              <a:gd name="adj" fmla="val 0"/>
            </a:avLst>
          </a:prstGeom>
          <a:gradFill rotWithShape="1">
            <a:gsLst>
              <a:gs pos="0">
                <a:srgbClr val="CECECE"/>
              </a:gs>
              <a:gs pos="50000">
                <a:srgbClr val="F0F0F0"/>
              </a:gs>
              <a:gs pos="100000">
                <a:srgbClr val="CECECE"/>
              </a:gs>
            </a:gsLst>
            <a:lin ang="5400000" scaled="1"/>
          </a:gradFill>
          <a:ln w="9525">
            <a:solidFill>
              <a:srgbClr val="000000"/>
            </a:solidFill>
            <a:round/>
            <a:headEnd/>
            <a:tailEnd/>
          </a:ln>
          <a:effectLst>
            <a:outerShdw dist="35921" dir="2700000" algn="ctr" rotWithShape="0">
              <a:schemeClr val="tx1">
                <a:alpha val="50000"/>
              </a:schemeClr>
            </a:outerShdw>
          </a:effectLst>
        </p:spPr>
        <p:txBody>
          <a:bodyPr wrap="none" anchor="ctr"/>
          <a:lstStyle/>
          <a:p>
            <a:pPr algn="ctr" rtl="0" eaLnBrk="0" hangingPunct="0"/>
            <a:r>
              <a:rPr lang="en-US" sz="2400" b="0">
                <a:solidFill>
                  <a:srgbClr val="990033"/>
                </a:solidFill>
                <a:latin typeface="Wingdings" pitchFamily="2" charset="2"/>
              </a:rPr>
              <a:t>ü</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AutoShape 4"/>
          <p:cNvSpPr>
            <a:spLocks noChangeArrowheads="1"/>
          </p:cNvSpPr>
          <p:nvPr/>
        </p:nvSpPr>
        <p:spPr bwMode="auto">
          <a:xfrm>
            <a:off x="381000" y="1016000"/>
            <a:ext cx="8382000" cy="5207000"/>
          </a:xfrm>
          <a:prstGeom prst="roundRect">
            <a:avLst>
              <a:gd name="adj" fmla="val 4167"/>
            </a:avLst>
          </a:prstGeom>
          <a:solidFill>
            <a:srgbClr val="BBCDE3"/>
          </a:solidFill>
          <a:ln w="9525" algn="ctr">
            <a:solidFill>
              <a:srgbClr val="333333"/>
            </a:solidFill>
            <a:round/>
            <a:headEnd/>
            <a:tailEnd/>
          </a:ln>
        </p:spPr>
        <p:txBody>
          <a:bodyPr/>
          <a:lstStyle/>
          <a:p>
            <a:pPr marL="109538" algn="l" rtl="0" eaLnBrk="0" hangingPunct="0"/>
            <a:endParaRPr lang="he-IL" sz="2200" b="0">
              <a:latin typeface="Arial Narrow" pitchFamily="34" charset="0"/>
            </a:endParaRPr>
          </a:p>
        </p:txBody>
      </p:sp>
      <p:sp>
        <p:nvSpPr>
          <p:cNvPr id="29699" name="Rectangle 2"/>
          <p:cNvSpPr>
            <a:spLocks noChangeArrowheads="1"/>
          </p:cNvSpPr>
          <p:nvPr/>
        </p:nvSpPr>
        <p:spPr bwMode="auto">
          <a:xfrm>
            <a:off x="460375" y="0"/>
            <a:ext cx="7773988" cy="741363"/>
          </a:xfrm>
          <a:prstGeom prst="rect">
            <a:avLst/>
          </a:prstGeom>
          <a:noFill/>
          <a:ln w="9525">
            <a:noFill/>
            <a:miter lim="800000"/>
            <a:headEnd/>
            <a:tailEnd/>
          </a:ln>
        </p:spPr>
        <p:txBody>
          <a:bodyPr lIns="0" anchor="b"/>
          <a:lstStyle/>
          <a:p>
            <a:pPr algn="l" rtl="0">
              <a:lnSpc>
                <a:spcPct val="85000"/>
              </a:lnSpc>
              <a:buClr>
                <a:srgbClr val="DC0081"/>
              </a:buClr>
              <a:buFont typeface="Wingdings" pitchFamily="2" charset="2"/>
              <a:buNone/>
            </a:pPr>
            <a:r>
              <a:rPr lang="en-US" sz="2400" b="0"/>
              <a:t>Applying WCF Service Security</a:t>
            </a:r>
          </a:p>
        </p:txBody>
      </p:sp>
      <p:sp>
        <p:nvSpPr>
          <p:cNvPr id="29700" name="AutoShape 14"/>
          <p:cNvSpPr>
            <a:spLocks noChangeArrowheads="1"/>
          </p:cNvSpPr>
          <p:nvPr/>
        </p:nvSpPr>
        <p:spPr bwMode="auto">
          <a:xfrm>
            <a:off x="952500" y="1193800"/>
            <a:ext cx="7683500" cy="863600"/>
          </a:xfrm>
          <a:prstGeom prst="roundRect">
            <a:avLst>
              <a:gd name="adj" fmla="val 16667"/>
            </a:avLst>
          </a:prstGeom>
          <a:gradFill rotWithShape="1">
            <a:gsLst>
              <a:gs pos="0">
                <a:srgbClr val="EEEFD7"/>
              </a:gs>
              <a:gs pos="100000">
                <a:schemeClr val="bg1"/>
              </a:gs>
            </a:gsLst>
            <a:lin ang="5400000" scaled="1"/>
          </a:gradFill>
          <a:ln w="3175" algn="ctr">
            <a:solidFill>
              <a:srgbClr val="808080"/>
            </a:solidFill>
            <a:round/>
            <a:headEnd/>
            <a:tailEnd/>
          </a:ln>
        </p:spPr>
        <p:txBody>
          <a:bodyPr lIns="182880" rIns="182880" anchor="ctr"/>
          <a:lstStyle/>
          <a:p>
            <a:pPr algn="l" rtl="0" eaLnBrk="0" hangingPunct="0"/>
            <a:r>
              <a:rPr lang="en-US" b="0"/>
              <a:t>Identify the security context in which the service will run and ensure it has access to the required resources</a:t>
            </a:r>
          </a:p>
        </p:txBody>
      </p:sp>
      <p:sp>
        <p:nvSpPr>
          <p:cNvPr id="29701" name="AutoShape 15"/>
          <p:cNvSpPr>
            <a:spLocks noChangeArrowheads="1"/>
          </p:cNvSpPr>
          <p:nvPr/>
        </p:nvSpPr>
        <p:spPr bwMode="auto">
          <a:xfrm>
            <a:off x="508000" y="1460500"/>
            <a:ext cx="476250" cy="342900"/>
          </a:xfrm>
          <a:prstGeom prst="roundRect">
            <a:avLst>
              <a:gd name="adj" fmla="val 0"/>
            </a:avLst>
          </a:prstGeom>
          <a:gradFill rotWithShape="1">
            <a:gsLst>
              <a:gs pos="0">
                <a:srgbClr val="CECECE"/>
              </a:gs>
              <a:gs pos="50000">
                <a:srgbClr val="F0F0F0"/>
              </a:gs>
              <a:gs pos="100000">
                <a:srgbClr val="CECECE"/>
              </a:gs>
            </a:gsLst>
            <a:lin ang="5400000" scaled="1"/>
          </a:gradFill>
          <a:ln w="9525">
            <a:solidFill>
              <a:srgbClr val="000000"/>
            </a:solidFill>
            <a:round/>
            <a:headEnd/>
            <a:tailEnd/>
          </a:ln>
          <a:effectLst>
            <a:outerShdw dist="35921" dir="2700000" algn="ctr" rotWithShape="0">
              <a:schemeClr val="tx1">
                <a:alpha val="50000"/>
              </a:schemeClr>
            </a:outerShdw>
          </a:effectLst>
        </p:spPr>
        <p:txBody>
          <a:bodyPr wrap="none" anchor="ctr"/>
          <a:lstStyle/>
          <a:p>
            <a:pPr algn="ctr" rtl="0" eaLnBrk="0" hangingPunct="0"/>
            <a:r>
              <a:rPr lang="en-US" sz="2400" b="0">
                <a:solidFill>
                  <a:srgbClr val="990033"/>
                </a:solidFill>
                <a:latin typeface="Wingdings" pitchFamily="2" charset="2"/>
              </a:rPr>
              <a:t>ü</a:t>
            </a:r>
          </a:p>
        </p:txBody>
      </p:sp>
      <p:sp>
        <p:nvSpPr>
          <p:cNvPr id="29702" name="AutoShape 24"/>
          <p:cNvSpPr>
            <a:spLocks noChangeArrowheads="1"/>
          </p:cNvSpPr>
          <p:nvPr/>
        </p:nvSpPr>
        <p:spPr bwMode="auto">
          <a:xfrm>
            <a:off x="1892300" y="2184400"/>
            <a:ext cx="6743700" cy="863600"/>
          </a:xfrm>
          <a:prstGeom prst="roundRect">
            <a:avLst>
              <a:gd name="adj" fmla="val 16667"/>
            </a:avLst>
          </a:prstGeom>
          <a:gradFill rotWithShape="1">
            <a:gsLst>
              <a:gs pos="0">
                <a:srgbClr val="EEEFD7"/>
              </a:gs>
              <a:gs pos="100000">
                <a:schemeClr val="bg1"/>
              </a:gs>
            </a:gsLst>
            <a:lin ang="5400000" scaled="1"/>
          </a:gradFill>
          <a:ln w="3175" algn="ctr">
            <a:solidFill>
              <a:srgbClr val="808080"/>
            </a:solidFill>
            <a:round/>
            <a:headEnd/>
            <a:tailEnd/>
          </a:ln>
        </p:spPr>
        <p:txBody>
          <a:bodyPr lIns="182880" rIns="182880" anchor="ctr"/>
          <a:lstStyle/>
          <a:p>
            <a:pPr algn="l" rtl="0">
              <a:spcBef>
                <a:spcPct val="20000"/>
              </a:spcBef>
              <a:buFont typeface="Arial" charset="0"/>
              <a:buNone/>
            </a:pPr>
            <a:r>
              <a:rPr lang="en-US" b="0"/>
              <a:t>X.509 certificates location</a:t>
            </a:r>
          </a:p>
        </p:txBody>
      </p:sp>
      <p:sp>
        <p:nvSpPr>
          <p:cNvPr id="29703" name="AutoShape 25"/>
          <p:cNvSpPr>
            <a:spLocks noChangeArrowheads="1"/>
          </p:cNvSpPr>
          <p:nvPr/>
        </p:nvSpPr>
        <p:spPr bwMode="auto">
          <a:xfrm>
            <a:off x="1498600" y="2451100"/>
            <a:ext cx="476250" cy="342900"/>
          </a:xfrm>
          <a:prstGeom prst="roundRect">
            <a:avLst>
              <a:gd name="adj" fmla="val 0"/>
            </a:avLst>
          </a:prstGeom>
          <a:gradFill rotWithShape="1">
            <a:gsLst>
              <a:gs pos="0">
                <a:srgbClr val="CECECE"/>
              </a:gs>
              <a:gs pos="50000">
                <a:srgbClr val="F0F0F0"/>
              </a:gs>
              <a:gs pos="100000">
                <a:srgbClr val="CECECE"/>
              </a:gs>
            </a:gsLst>
            <a:lin ang="5400000" scaled="1"/>
          </a:gradFill>
          <a:ln w="9525">
            <a:solidFill>
              <a:srgbClr val="000000"/>
            </a:solidFill>
            <a:round/>
            <a:headEnd/>
            <a:tailEnd/>
          </a:ln>
          <a:effectLst>
            <a:outerShdw dist="35921" dir="2700000" algn="ctr" rotWithShape="0">
              <a:schemeClr val="tx1">
                <a:alpha val="50000"/>
              </a:schemeClr>
            </a:outerShdw>
          </a:effectLst>
        </p:spPr>
        <p:txBody>
          <a:bodyPr wrap="none" anchor="ctr"/>
          <a:lstStyle/>
          <a:p>
            <a:pPr algn="ctr" rtl="0" eaLnBrk="0" hangingPunct="0"/>
            <a:r>
              <a:rPr lang="en-US" sz="2400" b="0">
                <a:solidFill>
                  <a:srgbClr val="990033"/>
                </a:solidFill>
                <a:latin typeface="Wingdings" pitchFamily="2" charset="2"/>
              </a:rPr>
              <a:t>ü</a:t>
            </a:r>
          </a:p>
        </p:txBody>
      </p:sp>
      <p:sp>
        <p:nvSpPr>
          <p:cNvPr id="29704" name="AutoShape 24"/>
          <p:cNvSpPr>
            <a:spLocks noChangeArrowheads="1"/>
          </p:cNvSpPr>
          <p:nvPr/>
        </p:nvSpPr>
        <p:spPr bwMode="auto">
          <a:xfrm>
            <a:off x="1892300" y="3175000"/>
            <a:ext cx="6743700" cy="863600"/>
          </a:xfrm>
          <a:prstGeom prst="roundRect">
            <a:avLst>
              <a:gd name="adj" fmla="val 16667"/>
            </a:avLst>
          </a:prstGeom>
          <a:gradFill rotWithShape="1">
            <a:gsLst>
              <a:gs pos="0">
                <a:srgbClr val="EEEFD7"/>
              </a:gs>
              <a:gs pos="100000">
                <a:schemeClr val="bg1"/>
              </a:gs>
            </a:gsLst>
            <a:lin ang="5400000" scaled="1"/>
          </a:gradFill>
          <a:ln w="3175" algn="ctr">
            <a:solidFill>
              <a:srgbClr val="808080"/>
            </a:solidFill>
            <a:round/>
            <a:headEnd/>
            <a:tailEnd/>
          </a:ln>
        </p:spPr>
        <p:txBody>
          <a:bodyPr lIns="182880" rIns="182880" anchor="ctr"/>
          <a:lstStyle/>
          <a:p>
            <a:pPr algn="l" rtl="0">
              <a:spcBef>
                <a:spcPct val="20000"/>
              </a:spcBef>
              <a:buFont typeface="Arial" charset="0"/>
              <a:buNone/>
            </a:pPr>
            <a:r>
              <a:rPr lang="en-US" b="0"/>
              <a:t>Authentication and authorization providers</a:t>
            </a:r>
          </a:p>
        </p:txBody>
      </p:sp>
      <p:sp>
        <p:nvSpPr>
          <p:cNvPr id="29705" name="AutoShape 25"/>
          <p:cNvSpPr>
            <a:spLocks noChangeArrowheads="1"/>
          </p:cNvSpPr>
          <p:nvPr/>
        </p:nvSpPr>
        <p:spPr bwMode="auto">
          <a:xfrm>
            <a:off x="1498600" y="3441700"/>
            <a:ext cx="476250" cy="342900"/>
          </a:xfrm>
          <a:prstGeom prst="roundRect">
            <a:avLst>
              <a:gd name="adj" fmla="val 0"/>
            </a:avLst>
          </a:prstGeom>
          <a:gradFill rotWithShape="1">
            <a:gsLst>
              <a:gs pos="0">
                <a:srgbClr val="CECECE"/>
              </a:gs>
              <a:gs pos="50000">
                <a:srgbClr val="F0F0F0"/>
              </a:gs>
              <a:gs pos="100000">
                <a:srgbClr val="CECECE"/>
              </a:gs>
            </a:gsLst>
            <a:lin ang="5400000" scaled="1"/>
          </a:gradFill>
          <a:ln w="9525">
            <a:solidFill>
              <a:srgbClr val="000000"/>
            </a:solidFill>
            <a:round/>
            <a:headEnd/>
            <a:tailEnd/>
          </a:ln>
          <a:effectLst>
            <a:outerShdw dist="35921" dir="2700000" algn="ctr" rotWithShape="0">
              <a:schemeClr val="tx1">
                <a:alpha val="50000"/>
              </a:schemeClr>
            </a:outerShdw>
          </a:effectLst>
        </p:spPr>
        <p:txBody>
          <a:bodyPr wrap="none" anchor="ctr"/>
          <a:lstStyle/>
          <a:p>
            <a:pPr algn="ctr" rtl="0" eaLnBrk="0" hangingPunct="0"/>
            <a:r>
              <a:rPr lang="en-US" sz="2400" b="0">
                <a:solidFill>
                  <a:srgbClr val="990033"/>
                </a:solidFill>
                <a:latin typeface="Wingdings" pitchFamily="2" charset="2"/>
              </a:rPr>
              <a:t>ü</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AutoShape 4"/>
          <p:cNvSpPr>
            <a:spLocks noChangeArrowheads="1"/>
          </p:cNvSpPr>
          <p:nvPr/>
        </p:nvSpPr>
        <p:spPr bwMode="auto">
          <a:xfrm>
            <a:off x="381000" y="1016000"/>
            <a:ext cx="8382000" cy="5207000"/>
          </a:xfrm>
          <a:prstGeom prst="roundRect">
            <a:avLst>
              <a:gd name="adj" fmla="val 4167"/>
            </a:avLst>
          </a:prstGeom>
          <a:solidFill>
            <a:srgbClr val="BBCDE3"/>
          </a:solidFill>
          <a:ln w="9525" algn="ctr">
            <a:solidFill>
              <a:srgbClr val="333333"/>
            </a:solidFill>
            <a:round/>
            <a:headEnd/>
            <a:tailEnd/>
          </a:ln>
        </p:spPr>
        <p:txBody>
          <a:bodyPr/>
          <a:lstStyle/>
          <a:p>
            <a:pPr marL="109538" algn="l" rtl="0" eaLnBrk="0" hangingPunct="0"/>
            <a:endParaRPr lang="he-IL" sz="2200" b="0">
              <a:latin typeface="Arial Narrow" pitchFamily="34" charset="0"/>
            </a:endParaRPr>
          </a:p>
        </p:txBody>
      </p:sp>
      <p:sp>
        <p:nvSpPr>
          <p:cNvPr id="30723" name="Rectangle 2"/>
          <p:cNvSpPr>
            <a:spLocks noChangeArrowheads="1"/>
          </p:cNvSpPr>
          <p:nvPr/>
        </p:nvSpPr>
        <p:spPr bwMode="auto">
          <a:xfrm>
            <a:off x="460375" y="0"/>
            <a:ext cx="7773988" cy="741363"/>
          </a:xfrm>
          <a:prstGeom prst="rect">
            <a:avLst/>
          </a:prstGeom>
          <a:noFill/>
          <a:ln w="9525">
            <a:noFill/>
            <a:miter lim="800000"/>
            <a:headEnd/>
            <a:tailEnd/>
          </a:ln>
        </p:spPr>
        <p:txBody>
          <a:bodyPr lIns="0" anchor="b"/>
          <a:lstStyle/>
          <a:p>
            <a:pPr algn="l" rtl="0">
              <a:lnSpc>
                <a:spcPct val="85000"/>
              </a:lnSpc>
              <a:buClr>
                <a:srgbClr val="DC0081"/>
              </a:buClr>
              <a:buFont typeface="Wingdings" pitchFamily="2" charset="2"/>
              <a:buNone/>
            </a:pPr>
            <a:r>
              <a:rPr lang="en-US" sz="2400" b="0"/>
              <a:t>Configuring Miscellaneous Settings</a:t>
            </a:r>
          </a:p>
        </p:txBody>
      </p:sp>
      <p:sp>
        <p:nvSpPr>
          <p:cNvPr id="30724" name="AutoShape 14"/>
          <p:cNvSpPr>
            <a:spLocks noChangeArrowheads="1"/>
          </p:cNvSpPr>
          <p:nvPr/>
        </p:nvSpPr>
        <p:spPr bwMode="auto">
          <a:xfrm>
            <a:off x="952500" y="1193800"/>
            <a:ext cx="7683500" cy="863600"/>
          </a:xfrm>
          <a:prstGeom prst="roundRect">
            <a:avLst>
              <a:gd name="adj" fmla="val 16667"/>
            </a:avLst>
          </a:prstGeom>
          <a:gradFill rotWithShape="1">
            <a:gsLst>
              <a:gs pos="0">
                <a:srgbClr val="EEEFD7"/>
              </a:gs>
              <a:gs pos="100000">
                <a:schemeClr val="bg1"/>
              </a:gs>
            </a:gsLst>
            <a:lin ang="5400000" scaled="1"/>
          </a:gradFill>
          <a:ln w="3175" algn="ctr">
            <a:solidFill>
              <a:srgbClr val="808080"/>
            </a:solidFill>
            <a:round/>
            <a:headEnd/>
            <a:tailEnd/>
          </a:ln>
        </p:spPr>
        <p:txBody>
          <a:bodyPr lIns="182880" rIns="182880" anchor="ctr"/>
          <a:lstStyle/>
          <a:p>
            <a:pPr algn="l" rtl="0" eaLnBrk="0" hangingPunct="0"/>
            <a:r>
              <a:rPr lang="en-US" b="0"/>
              <a:t>The service might depend on additional configuration information:</a:t>
            </a:r>
          </a:p>
        </p:txBody>
      </p:sp>
      <p:sp>
        <p:nvSpPr>
          <p:cNvPr id="30725" name="AutoShape 15"/>
          <p:cNvSpPr>
            <a:spLocks noChangeArrowheads="1"/>
          </p:cNvSpPr>
          <p:nvPr/>
        </p:nvSpPr>
        <p:spPr bwMode="auto">
          <a:xfrm>
            <a:off x="508000" y="1460500"/>
            <a:ext cx="476250" cy="342900"/>
          </a:xfrm>
          <a:prstGeom prst="roundRect">
            <a:avLst>
              <a:gd name="adj" fmla="val 0"/>
            </a:avLst>
          </a:prstGeom>
          <a:gradFill rotWithShape="1">
            <a:gsLst>
              <a:gs pos="0">
                <a:srgbClr val="CECECE"/>
              </a:gs>
              <a:gs pos="50000">
                <a:srgbClr val="F0F0F0"/>
              </a:gs>
              <a:gs pos="100000">
                <a:srgbClr val="CECECE"/>
              </a:gs>
            </a:gsLst>
            <a:lin ang="5400000" scaled="1"/>
          </a:gradFill>
          <a:ln w="9525">
            <a:solidFill>
              <a:srgbClr val="000000"/>
            </a:solidFill>
            <a:round/>
            <a:headEnd/>
            <a:tailEnd/>
          </a:ln>
          <a:effectLst>
            <a:outerShdw dist="35921" dir="2700000" algn="ctr" rotWithShape="0">
              <a:schemeClr val="tx1">
                <a:alpha val="50000"/>
              </a:schemeClr>
            </a:outerShdw>
          </a:effectLst>
        </p:spPr>
        <p:txBody>
          <a:bodyPr wrap="none" anchor="ctr"/>
          <a:lstStyle/>
          <a:p>
            <a:pPr algn="ctr" rtl="0" eaLnBrk="0" hangingPunct="0"/>
            <a:r>
              <a:rPr lang="en-US" sz="2400" b="0">
                <a:solidFill>
                  <a:srgbClr val="990033"/>
                </a:solidFill>
                <a:latin typeface="Wingdings" pitchFamily="2" charset="2"/>
              </a:rPr>
              <a:t>ü</a:t>
            </a:r>
          </a:p>
        </p:txBody>
      </p:sp>
      <p:sp>
        <p:nvSpPr>
          <p:cNvPr id="30726" name="AutoShape 24"/>
          <p:cNvSpPr>
            <a:spLocks noChangeArrowheads="1"/>
          </p:cNvSpPr>
          <p:nvPr/>
        </p:nvSpPr>
        <p:spPr bwMode="auto">
          <a:xfrm>
            <a:off x="1892300" y="2184400"/>
            <a:ext cx="6743700" cy="863600"/>
          </a:xfrm>
          <a:prstGeom prst="roundRect">
            <a:avLst>
              <a:gd name="adj" fmla="val 16667"/>
            </a:avLst>
          </a:prstGeom>
          <a:gradFill rotWithShape="1">
            <a:gsLst>
              <a:gs pos="0">
                <a:srgbClr val="EEEFD7"/>
              </a:gs>
              <a:gs pos="100000">
                <a:schemeClr val="bg1"/>
              </a:gs>
            </a:gsLst>
            <a:lin ang="5400000" scaled="1"/>
          </a:gradFill>
          <a:ln w="3175" algn="ctr">
            <a:solidFill>
              <a:srgbClr val="808080"/>
            </a:solidFill>
            <a:round/>
            <a:headEnd/>
            <a:tailEnd/>
          </a:ln>
        </p:spPr>
        <p:txBody>
          <a:bodyPr lIns="182880" rIns="182880" anchor="ctr"/>
          <a:lstStyle/>
          <a:p>
            <a:pPr algn="l" rtl="0">
              <a:spcBef>
                <a:spcPct val="20000"/>
              </a:spcBef>
              <a:buFont typeface="Arial" charset="0"/>
              <a:buNone/>
            </a:pPr>
            <a:r>
              <a:rPr lang="en-US" b="0"/>
              <a:t>Connection strings</a:t>
            </a:r>
          </a:p>
        </p:txBody>
      </p:sp>
      <p:sp>
        <p:nvSpPr>
          <p:cNvPr id="30727" name="AutoShape 25"/>
          <p:cNvSpPr>
            <a:spLocks noChangeArrowheads="1"/>
          </p:cNvSpPr>
          <p:nvPr/>
        </p:nvSpPr>
        <p:spPr bwMode="auto">
          <a:xfrm>
            <a:off x="1498600" y="2451100"/>
            <a:ext cx="476250" cy="342900"/>
          </a:xfrm>
          <a:prstGeom prst="roundRect">
            <a:avLst>
              <a:gd name="adj" fmla="val 0"/>
            </a:avLst>
          </a:prstGeom>
          <a:gradFill rotWithShape="1">
            <a:gsLst>
              <a:gs pos="0">
                <a:srgbClr val="CECECE"/>
              </a:gs>
              <a:gs pos="50000">
                <a:srgbClr val="F0F0F0"/>
              </a:gs>
              <a:gs pos="100000">
                <a:srgbClr val="CECECE"/>
              </a:gs>
            </a:gsLst>
            <a:lin ang="5400000" scaled="1"/>
          </a:gradFill>
          <a:ln w="9525">
            <a:solidFill>
              <a:srgbClr val="000000"/>
            </a:solidFill>
            <a:round/>
            <a:headEnd/>
            <a:tailEnd/>
          </a:ln>
          <a:effectLst>
            <a:outerShdw dist="35921" dir="2700000" algn="ctr" rotWithShape="0">
              <a:schemeClr val="tx1">
                <a:alpha val="50000"/>
              </a:schemeClr>
            </a:outerShdw>
          </a:effectLst>
        </p:spPr>
        <p:txBody>
          <a:bodyPr wrap="none" anchor="ctr"/>
          <a:lstStyle/>
          <a:p>
            <a:pPr algn="ctr" rtl="0" eaLnBrk="0" hangingPunct="0"/>
            <a:r>
              <a:rPr lang="en-US" sz="2400" b="0">
                <a:solidFill>
                  <a:srgbClr val="990033"/>
                </a:solidFill>
                <a:latin typeface="Wingdings" pitchFamily="2" charset="2"/>
              </a:rPr>
              <a:t>ü</a:t>
            </a:r>
          </a:p>
        </p:txBody>
      </p:sp>
      <p:sp>
        <p:nvSpPr>
          <p:cNvPr id="30728" name="AutoShape 24"/>
          <p:cNvSpPr>
            <a:spLocks noChangeArrowheads="1"/>
          </p:cNvSpPr>
          <p:nvPr/>
        </p:nvSpPr>
        <p:spPr bwMode="auto">
          <a:xfrm>
            <a:off x="1892300" y="3175000"/>
            <a:ext cx="6743700" cy="863600"/>
          </a:xfrm>
          <a:prstGeom prst="roundRect">
            <a:avLst>
              <a:gd name="adj" fmla="val 16667"/>
            </a:avLst>
          </a:prstGeom>
          <a:gradFill rotWithShape="1">
            <a:gsLst>
              <a:gs pos="0">
                <a:srgbClr val="EEEFD7"/>
              </a:gs>
              <a:gs pos="100000">
                <a:schemeClr val="bg1"/>
              </a:gs>
            </a:gsLst>
            <a:lin ang="5400000" scaled="1"/>
          </a:gradFill>
          <a:ln w="3175" algn="ctr">
            <a:solidFill>
              <a:srgbClr val="808080"/>
            </a:solidFill>
            <a:round/>
            <a:headEnd/>
            <a:tailEnd/>
          </a:ln>
        </p:spPr>
        <p:txBody>
          <a:bodyPr lIns="182880" rIns="182880" anchor="ctr"/>
          <a:lstStyle/>
          <a:p>
            <a:pPr algn="l" rtl="0">
              <a:spcBef>
                <a:spcPct val="20000"/>
              </a:spcBef>
              <a:buFont typeface="Arial" charset="0"/>
              <a:buNone/>
            </a:pPr>
            <a:r>
              <a:rPr lang="en-US" b="0"/>
              <a:t>Application settings</a:t>
            </a:r>
          </a:p>
        </p:txBody>
      </p:sp>
      <p:sp>
        <p:nvSpPr>
          <p:cNvPr id="30729" name="AutoShape 25"/>
          <p:cNvSpPr>
            <a:spLocks noChangeArrowheads="1"/>
          </p:cNvSpPr>
          <p:nvPr/>
        </p:nvSpPr>
        <p:spPr bwMode="auto">
          <a:xfrm>
            <a:off x="1498600" y="3441700"/>
            <a:ext cx="476250" cy="342900"/>
          </a:xfrm>
          <a:prstGeom prst="roundRect">
            <a:avLst>
              <a:gd name="adj" fmla="val 0"/>
            </a:avLst>
          </a:prstGeom>
          <a:gradFill rotWithShape="1">
            <a:gsLst>
              <a:gs pos="0">
                <a:srgbClr val="CECECE"/>
              </a:gs>
              <a:gs pos="50000">
                <a:srgbClr val="F0F0F0"/>
              </a:gs>
              <a:gs pos="100000">
                <a:srgbClr val="CECECE"/>
              </a:gs>
            </a:gsLst>
            <a:lin ang="5400000" scaled="1"/>
          </a:gradFill>
          <a:ln w="9525">
            <a:solidFill>
              <a:srgbClr val="000000"/>
            </a:solidFill>
            <a:round/>
            <a:headEnd/>
            <a:tailEnd/>
          </a:ln>
          <a:effectLst>
            <a:outerShdw dist="35921" dir="2700000" algn="ctr" rotWithShape="0">
              <a:schemeClr val="tx1">
                <a:alpha val="50000"/>
              </a:schemeClr>
            </a:outerShdw>
          </a:effectLst>
        </p:spPr>
        <p:txBody>
          <a:bodyPr wrap="none" anchor="ctr"/>
          <a:lstStyle/>
          <a:p>
            <a:pPr algn="ctr" rtl="0" eaLnBrk="0" hangingPunct="0"/>
            <a:r>
              <a:rPr lang="en-US" sz="2400" b="0">
                <a:solidFill>
                  <a:srgbClr val="990033"/>
                </a:solidFill>
                <a:latin typeface="Wingdings" pitchFamily="2" charset="2"/>
              </a:rPr>
              <a:t>ü</a:t>
            </a:r>
          </a:p>
        </p:txBody>
      </p:sp>
      <p:sp>
        <p:nvSpPr>
          <p:cNvPr id="30730" name="AutoShape 24"/>
          <p:cNvSpPr>
            <a:spLocks noChangeArrowheads="1"/>
          </p:cNvSpPr>
          <p:nvPr/>
        </p:nvSpPr>
        <p:spPr bwMode="auto">
          <a:xfrm>
            <a:off x="1892300" y="4165600"/>
            <a:ext cx="6743700" cy="863600"/>
          </a:xfrm>
          <a:prstGeom prst="roundRect">
            <a:avLst>
              <a:gd name="adj" fmla="val 16667"/>
            </a:avLst>
          </a:prstGeom>
          <a:gradFill rotWithShape="1">
            <a:gsLst>
              <a:gs pos="0">
                <a:srgbClr val="EEEFD7"/>
              </a:gs>
              <a:gs pos="100000">
                <a:schemeClr val="bg1"/>
              </a:gs>
            </a:gsLst>
            <a:lin ang="5400000" scaled="1"/>
          </a:gradFill>
          <a:ln w="3175" algn="ctr">
            <a:solidFill>
              <a:srgbClr val="808080"/>
            </a:solidFill>
            <a:round/>
            <a:headEnd/>
            <a:tailEnd/>
          </a:ln>
        </p:spPr>
        <p:txBody>
          <a:bodyPr lIns="182880" rIns="182880" anchor="ctr"/>
          <a:lstStyle/>
          <a:p>
            <a:pPr algn="l" rtl="0">
              <a:spcBef>
                <a:spcPct val="20000"/>
              </a:spcBef>
              <a:buFont typeface="Arial" charset="0"/>
              <a:buNone/>
            </a:pPr>
            <a:r>
              <a:rPr lang="en-US" b="0"/>
              <a:t>.NET Framework configuration (e.g. System.Web)</a:t>
            </a:r>
          </a:p>
        </p:txBody>
      </p:sp>
      <p:sp>
        <p:nvSpPr>
          <p:cNvPr id="30731" name="AutoShape 25"/>
          <p:cNvSpPr>
            <a:spLocks noChangeArrowheads="1"/>
          </p:cNvSpPr>
          <p:nvPr/>
        </p:nvSpPr>
        <p:spPr bwMode="auto">
          <a:xfrm>
            <a:off x="1498600" y="4432300"/>
            <a:ext cx="476250" cy="342900"/>
          </a:xfrm>
          <a:prstGeom prst="roundRect">
            <a:avLst>
              <a:gd name="adj" fmla="val 0"/>
            </a:avLst>
          </a:prstGeom>
          <a:gradFill rotWithShape="1">
            <a:gsLst>
              <a:gs pos="0">
                <a:srgbClr val="CECECE"/>
              </a:gs>
              <a:gs pos="50000">
                <a:srgbClr val="F0F0F0"/>
              </a:gs>
              <a:gs pos="100000">
                <a:srgbClr val="CECECE"/>
              </a:gs>
            </a:gsLst>
            <a:lin ang="5400000" scaled="1"/>
          </a:gradFill>
          <a:ln w="9525">
            <a:solidFill>
              <a:srgbClr val="000000"/>
            </a:solidFill>
            <a:round/>
            <a:headEnd/>
            <a:tailEnd/>
          </a:ln>
          <a:effectLst>
            <a:outerShdw dist="35921" dir="2700000" algn="ctr" rotWithShape="0">
              <a:schemeClr val="tx1">
                <a:alpha val="50000"/>
              </a:schemeClr>
            </a:outerShdw>
          </a:effectLst>
        </p:spPr>
        <p:txBody>
          <a:bodyPr wrap="none" anchor="ctr"/>
          <a:lstStyle/>
          <a:p>
            <a:pPr algn="ctr" rtl="0" eaLnBrk="0" hangingPunct="0"/>
            <a:r>
              <a:rPr lang="en-US" sz="2400" b="0">
                <a:solidFill>
                  <a:srgbClr val="990033"/>
                </a:solidFill>
                <a:latin typeface="Wingdings" pitchFamily="2" charset="2"/>
              </a:rPr>
              <a:t>ü</a:t>
            </a:r>
          </a:p>
        </p:txBody>
      </p:sp>
      <p:sp>
        <p:nvSpPr>
          <p:cNvPr id="30732" name="AutoShape 24"/>
          <p:cNvSpPr>
            <a:spLocks noChangeArrowheads="1"/>
          </p:cNvSpPr>
          <p:nvPr/>
        </p:nvSpPr>
        <p:spPr bwMode="auto">
          <a:xfrm>
            <a:off x="1892300" y="5156200"/>
            <a:ext cx="6743700" cy="863600"/>
          </a:xfrm>
          <a:prstGeom prst="roundRect">
            <a:avLst>
              <a:gd name="adj" fmla="val 16667"/>
            </a:avLst>
          </a:prstGeom>
          <a:gradFill rotWithShape="1">
            <a:gsLst>
              <a:gs pos="0">
                <a:srgbClr val="EEEFD7"/>
              </a:gs>
              <a:gs pos="100000">
                <a:schemeClr val="bg1"/>
              </a:gs>
            </a:gsLst>
            <a:lin ang="5400000" scaled="1"/>
          </a:gradFill>
          <a:ln w="3175" algn="ctr">
            <a:solidFill>
              <a:srgbClr val="808080"/>
            </a:solidFill>
            <a:round/>
            <a:headEnd/>
            <a:tailEnd/>
          </a:ln>
        </p:spPr>
        <p:txBody>
          <a:bodyPr lIns="182880" rIns="182880" anchor="ctr"/>
          <a:lstStyle/>
          <a:p>
            <a:pPr algn="l" rtl="0">
              <a:spcBef>
                <a:spcPct val="20000"/>
              </a:spcBef>
            </a:pPr>
            <a:r>
              <a:rPr lang="en-US" b="0"/>
              <a:t>Custom configuration information</a:t>
            </a:r>
          </a:p>
        </p:txBody>
      </p:sp>
      <p:sp>
        <p:nvSpPr>
          <p:cNvPr id="30733" name="AutoShape 25"/>
          <p:cNvSpPr>
            <a:spLocks noChangeArrowheads="1"/>
          </p:cNvSpPr>
          <p:nvPr/>
        </p:nvSpPr>
        <p:spPr bwMode="auto">
          <a:xfrm>
            <a:off x="1498600" y="5422900"/>
            <a:ext cx="476250" cy="342900"/>
          </a:xfrm>
          <a:prstGeom prst="roundRect">
            <a:avLst>
              <a:gd name="adj" fmla="val 0"/>
            </a:avLst>
          </a:prstGeom>
          <a:gradFill rotWithShape="1">
            <a:gsLst>
              <a:gs pos="0">
                <a:srgbClr val="CECECE"/>
              </a:gs>
              <a:gs pos="50000">
                <a:srgbClr val="F0F0F0"/>
              </a:gs>
              <a:gs pos="100000">
                <a:srgbClr val="CECECE"/>
              </a:gs>
            </a:gsLst>
            <a:lin ang="5400000" scaled="1"/>
          </a:gradFill>
          <a:ln w="9525">
            <a:solidFill>
              <a:srgbClr val="000000"/>
            </a:solidFill>
            <a:round/>
            <a:headEnd/>
            <a:tailEnd/>
          </a:ln>
          <a:effectLst>
            <a:outerShdw dist="35921" dir="2700000" algn="ctr" rotWithShape="0">
              <a:schemeClr val="tx1">
                <a:alpha val="50000"/>
              </a:schemeClr>
            </a:outerShdw>
          </a:effectLst>
        </p:spPr>
        <p:txBody>
          <a:bodyPr wrap="none" anchor="ctr"/>
          <a:lstStyle/>
          <a:p>
            <a:pPr algn="ctr" rtl="0" eaLnBrk="0" hangingPunct="0"/>
            <a:r>
              <a:rPr lang="en-US" sz="2400" b="0">
                <a:solidFill>
                  <a:srgbClr val="990033"/>
                </a:solidFill>
                <a:latin typeface="Wingdings" pitchFamily="2" charset="2"/>
              </a:rPr>
              <a:t>ü</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mtClean="0"/>
              <a:t>Lesson 6: Service Hosting Best Practices</a:t>
            </a:r>
          </a:p>
        </p:txBody>
      </p:sp>
      <p:sp>
        <p:nvSpPr>
          <p:cNvPr id="31747" name="Rectangle 3"/>
          <p:cNvSpPr>
            <a:spLocks noGrp="1" noChangeArrowheads="1"/>
          </p:cNvSpPr>
          <p:nvPr>
            <p:ph idx="1"/>
          </p:nvPr>
        </p:nvSpPr>
        <p:spPr/>
        <p:txBody>
          <a:bodyPr/>
          <a:lstStyle/>
          <a:p>
            <a:pPr eaLnBrk="1" hangingPunct="1"/>
            <a:r>
              <a:rPr lang="en-IN" smtClean="0"/>
              <a:t>Recommendations for Hosting WCF Services</a:t>
            </a:r>
          </a:p>
          <a:p>
            <a:pPr eaLnBrk="1" hangingPunct="1"/>
            <a:r>
              <a:rPr lang="en-IN" smtClean="0"/>
              <a:t>Using WCF Routing in Service Hosts</a:t>
            </a:r>
          </a:p>
          <a:p>
            <a:pPr eaLnBrk="1" hangingPunct="1"/>
            <a:r>
              <a:rPr lang="en-IN" smtClean="0"/>
              <a:t>Masking Service Failures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AutoShape 4"/>
          <p:cNvSpPr>
            <a:spLocks noChangeArrowheads="1"/>
          </p:cNvSpPr>
          <p:nvPr/>
        </p:nvSpPr>
        <p:spPr bwMode="auto">
          <a:xfrm>
            <a:off x="381000" y="1016000"/>
            <a:ext cx="8382000" cy="5207000"/>
          </a:xfrm>
          <a:prstGeom prst="roundRect">
            <a:avLst>
              <a:gd name="adj" fmla="val 4167"/>
            </a:avLst>
          </a:prstGeom>
          <a:solidFill>
            <a:srgbClr val="BBCDE3"/>
          </a:solidFill>
          <a:ln w="9525" algn="ctr">
            <a:solidFill>
              <a:srgbClr val="333333"/>
            </a:solidFill>
            <a:round/>
            <a:headEnd/>
            <a:tailEnd/>
          </a:ln>
        </p:spPr>
        <p:txBody>
          <a:bodyPr/>
          <a:lstStyle/>
          <a:p>
            <a:pPr marL="109538" algn="l" rtl="0" eaLnBrk="0" hangingPunct="0"/>
            <a:endParaRPr lang="he-IL" sz="2200" b="0">
              <a:latin typeface="Arial Narrow" pitchFamily="34" charset="0"/>
            </a:endParaRPr>
          </a:p>
        </p:txBody>
      </p:sp>
      <p:sp>
        <p:nvSpPr>
          <p:cNvPr id="32771" name="Rectangle 2"/>
          <p:cNvSpPr>
            <a:spLocks noChangeArrowheads="1"/>
          </p:cNvSpPr>
          <p:nvPr/>
        </p:nvSpPr>
        <p:spPr bwMode="auto">
          <a:xfrm>
            <a:off x="460375" y="0"/>
            <a:ext cx="7773988" cy="741363"/>
          </a:xfrm>
          <a:prstGeom prst="rect">
            <a:avLst/>
          </a:prstGeom>
          <a:noFill/>
          <a:ln w="9525">
            <a:noFill/>
            <a:miter lim="800000"/>
            <a:headEnd/>
            <a:tailEnd/>
          </a:ln>
        </p:spPr>
        <p:txBody>
          <a:bodyPr lIns="0" anchor="b"/>
          <a:lstStyle/>
          <a:p>
            <a:pPr algn="l" rtl="0">
              <a:lnSpc>
                <a:spcPct val="85000"/>
              </a:lnSpc>
              <a:buClr>
                <a:srgbClr val="DC0081"/>
              </a:buClr>
              <a:buFont typeface="Wingdings" pitchFamily="2" charset="2"/>
              <a:buNone/>
            </a:pPr>
            <a:r>
              <a:rPr lang="en-US" sz="2400" b="0"/>
              <a:t>Recommendations for Hosting WCF Services</a:t>
            </a:r>
          </a:p>
        </p:txBody>
      </p:sp>
      <p:sp>
        <p:nvSpPr>
          <p:cNvPr id="32772" name="AutoShape 14"/>
          <p:cNvSpPr>
            <a:spLocks noChangeArrowheads="1"/>
          </p:cNvSpPr>
          <p:nvPr/>
        </p:nvSpPr>
        <p:spPr bwMode="auto">
          <a:xfrm>
            <a:off x="952500" y="1193800"/>
            <a:ext cx="7683500" cy="863600"/>
          </a:xfrm>
          <a:prstGeom prst="roundRect">
            <a:avLst>
              <a:gd name="adj" fmla="val 16667"/>
            </a:avLst>
          </a:prstGeom>
          <a:gradFill rotWithShape="1">
            <a:gsLst>
              <a:gs pos="0">
                <a:srgbClr val="EEEFD7"/>
              </a:gs>
              <a:gs pos="100000">
                <a:schemeClr val="bg1"/>
              </a:gs>
            </a:gsLst>
            <a:lin ang="5400000" scaled="1"/>
          </a:gradFill>
          <a:ln w="3175" algn="ctr">
            <a:solidFill>
              <a:srgbClr val="808080"/>
            </a:solidFill>
            <a:round/>
            <a:headEnd/>
            <a:tailEnd/>
          </a:ln>
        </p:spPr>
        <p:txBody>
          <a:bodyPr lIns="182880" rIns="182880" anchor="ctr"/>
          <a:lstStyle/>
          <a:p>
            <a:pPr algn="l" rtl="0" eaLnBrk="0" hangingPunct="0"/>
            <a:r>
              <a:rPr lang="en-US" b="0"/>
              <a:t>Avoid writing your own hosts; use a commercial host, such as IIS/WAS and AppFabric. </a:t>
            </a:r>
          </a:p>
        </p:txBody>
      </p:sp>
      <p:sp>
        <p:nvSpPr>
          <p:cNvPr id="32773" name="AutoShape 15"/>
          <p:cNvSpPr>
            <a:spLocks noChangeArrowheads="1"/>
          </p:cNvSpPr>
          <p:nvPr/>
        </p:nvSpPr>
        <p:spPr bwMode="auto">
          <a:xfrm>
            <a:off x="508000" y="1460500"/>
            <a:ext cx="476250" cy="342900"/>
          </a:xfrm>
          <a:prstGeom prst="roundRect">
            <a:avLst>
              <a:gd name="adj" fmla="val 0"/>
            </a:avLst>
          </a:prstGeom>
          <a:gradFill rotWithShape="1">
            <a:gsLst>
              <a:gs pos="0">
                <a:srgbClr val="CECECE"/>
              </a:gs>
              <a:gs pos="50000">
                <a:srgbClr val="F0F0F0"/>
              </a:gs>
              <a:gs pos="100000">
                <a:srgbClr val="CECECE"/>
              </a:gs>
            </a:gsLst>
            <a:lin ang="5400000" scaled="1"/>
          </a:gradFill>
          <a:ln w="9525">
            <a:solidFill>
              <a:srgbClr val="000000"/>
            </a:solidFill>
            <a:round/>
            <a:headEnd/>
            <a:tailEnd/>
          </a:ln>
          <a:effectLst>
            <a:outerShdw dist="35921" dir="2700000" algn="ctr" rotWithShape="0">
              <a:schemeClr val="tx1">
                <a:alpha val="50000"/>
              </a:schemeClr>
            </a:outerShdw>
          </a:effectLst>
        </p:spPr>
        <p:txBody>
          <a:bodyPr wrap="none" anchor="ctr"/>
          <a:lstStyle/>
          <a:p>
            <a:pPr algn="ctr" rtl="0" eaLnBrk="0" hangingPunct="0"/>
            <a:r>
              <a:rPr lang="en-US" sz="2400" b="0">
                <a:solidFill>
                  <a:srgbClr val="990033"/>
                </a:solidFill>
                <a:latin typeface="Wingdings" pitchFamily="2" charset="2"/>
              </a:rPr>
              <a:t>ü</a:t>
            </a:r>
          </a:p>
        </p:txBody>
      </p:sp>
      <p:sp>
        <p:nvSpPr>
          <p:cNvPr id="32774" name="AutoShape 24"/>
          <p:cNvSpPr>
            <a:spLocks noChangeArrowheads="1"/>
          </p:cNvSpPr>
          <p:nvPr/>
        </p:nvSpPr>
        <p:spPr bwMode="auto">
          <a:xfrm>
            <a:off x="952500" y="2184400"/>
            <a:ext cx="7683500" cy="863600"/>
          </a:xfrm>
          <a:prstGeom prst="roundRect">
            <a:avLst>
              <a:gd name="adj" fmla="val 16667"/>
            </a:avLst>
          </a:prstGeom>
          <a:gradFill rotWithShape="1">
            <a:gsLst>
              <a:gs pos="0">
                <a:srgbClr val="EEEFD7"/>
              </a:gs>
              <a:gs pos="100000">
                <a:schemeClr val="bg1"/>
              </a:gs>
            </a:gsLst>
            <a:lin ang="5400000" scaled="1"/>
          </a:gradFill>
          <a:ln w="3175" algn="ctr">
            <a:solidFill>
              <a:srgbClr val="808080"/>
            </a:solidFill>
            <a:round/>
            <a:headEnd/>
            <a:tailEnd/>
          </a:ln>
        </p:spPr>
        <p:txBody>
          <a:bodyPr lIns="182880" rIns="182880" anchor="ctr"/>
          <a:lstStyle/>
          <a:p>
            <a:pPr algn="l" rtl="0">
              <a:spcBef>
                <a:spcPct val="20000"/>
              </a:spcBef>
              <a:buFont typeface="Arial" charset="0"/>
              <a:buNone/>
            </a:pPr>
            <a:r>
              <a:rPr lang="en-US" b="0"/>
              <a:t>Use a Windows Service when IIS is not available, or when you need TCP or MSMQ endpoints and you do not have IIS 7. </a:t>
            </a:r>
          </a:p>
        </p:txBody>
      </p:sp>
      <p:sp>
        <p:nvSpPr>
          <p:cNvPr id="32775" name="AutoShape 25"/>
          <p:cNvSpPr>
            <a:spLocks noChangeArrowheads="1"/>
          </p:cNvSpPr>
          <p:nvPr/>
        </p:nvSpPr>
        <p:spPr bwMode="auto">
          <a:xfrm>
            <a:off x="508000" y="2451100"/>
            <a:ext cx="476250" cy="342900"/>
          </a:xfrm>
          <a:prstGeom prst="roundRect">
            <a:avLst>
              <a:gd name="adj" fmla="val 0"/>
            </a:avLst>
          </a:prstGeom>
          <a:gradFill rotWithShape="1">
            <a:gsLst>
              <a:gs pos="0">
                <a:srgbClr val="CECECE"/>
              </a:gs>
              <a:gs pos="50000">
                <a:srgbClr val="F0F0F0"/>
              </a:gs>
              <a:gs pos="100000">
                <a:srgbClr val="CECECE"/>
              </a:gs>
            </a:gsLst>
            <a:lin ang="5400000" scaled="1"/>
          </a:gradFill>
          <a:ln w="9525">
            <a:solidFill>
              <a:srgbClr val="000000"/>
            </a:solidFill>
            <a:round/>
            <a:headEnd/>
            <a:tailEnd/>
          </a:ln>
          <a:effectLst>
            <a:outerShdw dist="35921" dir="2700000" algn="ctr" rotWithShape="0">
              <a:schemeClr val="tx1">
                <a:alpha val="50000"/>
              </a:schemeClr>
            </a:outerShdw>
          </a:effectLst>
        </p:spPr>
        <p:txBody>
          <a:bodyPr wrap="none" anchor="ctr"/>
          <a:lstStyle/>
          <a:p>
            <a:pPr algn="ctr" rtl="0" eaLnBrk="0" hangingPunct="0"/>
            <a:r>
              <a:rPr lang="en-US" sz="2400" b="0">
                <a:solidFill>
                  <a:srgbClr val="990033"/>
                </a:solidFill>
                <a:latin typeface="Wingdings" pitchFamily="2" charset="2"/>
              </a:rPr>
              <a:t>ü</a:t>
            </a:r>
          </a:p>
        </p:txBody>
      </p:sp>
      <p:sp>
        <p:nvSpPr>
          <p:cNvPr id="32776" name="AutoShape 24"/>
          <p:cNvSpPr>
            <a:spLocks noChangeArrowheads="1"/>
          </p:cNvSpPr>
          <p:nvPr/>
        </p:nvSpPr>
        <p:spPr bwMode="auto">
          <a:xfrm>
            <a:off x="952500" y="3175000"/>
            <a:ext cx="7683500" cy="863600"/>
          </a:xfrm>
          <a:prstGeom prst="roundRect">
            <a:avLst>
              <a:gd name="adj" fmla="val 16667"/>
            </a:avLst>
          </a:prstGeom>
          <a:gradFill rotWithShape="1">
            <a:gsLst>
              <a:gs pos="0">
                <a:srgbClr val="EEEFD7"/>
              </a:gs>
              <a:gs pos="100000">
                <a:schemeClr val="bg1"/>
              </a:gs>
            </a:gsLst>
            <a:lin ang="5400000" scaled="1"/>
          </a:gradFill>
          <a:ln w="3175" algn="ctr">
            <a:solidFill>
              <a:srgbClr val="808080"/>
            </a:solidFill>
            <a:round/>
            <a:headEnd/>
            <a:tailEnd/>
          </a:ln>
        </p:spPr>
        <p:txBody>
          <a:bodyPr lIns="182880" rIns="182880" anchor="ctr"/>
          <a:lstStyle/>
          <a:p>
            <a:pPr algn="l" rtl="0">
              <a:spcBef>
                <a:spcPct val="20000"/>
              </a:spcBef>
              <a:buFont typeface="Arial" charset="0"/>
              <a:buNone/>
            </a:pPr>
            <a:r>
              <a:rPr lang="en-US" b="0"/>
              <a:t>Make sure the host provides easy management and error handling</a:t>
            </a:r>
          </a:p>
        </p:txBody>
      </p:sp>
      <p:sp>
        <p:nvSpPr>
          <p:cNvPr id="32777" name="AutoShape 25"/>
          <p:cNvSpPr>
            <a:spLocks noChangeArrowheads="1"/>
          </p:cNvSpPr>
          <p:nvPr/>
        </p:nvSpPr>
        <p:spPr bwMode="auto">
          <a:xfrm>
            <a:off x="508000" y="3441700"/>
            <a:ext cx="476250" cy="342900"/>
          </a:xfrm>
          <a:prstGeom prst="roundRect">
            <a:avLst>
              <a:gd name="adj" fmla="val 0"/>
            </a:avLst>
          </a:prstGeom>
          <a:gradFill rotWithShape="1">
            <a:gsLst>
              <a:gs pos="0">
                <a:srgbClr val="CECECE"/>
              </a:gs>
              <a:gs pos="50000">
                <a:srgbClr val="F0F0F0"/>
              </a:gs>
              <a:gs pos="100000">
                <a:srgbClr val="CECECE"/>
              </a:gs>
            </a:gsLst>
            <a:lin ang="5400000" scaled="1"/>
          </a:gradFill>
          <a:ln w="9525">
            <a:solidFill>
              <a:srgbClr val="000000"/>
            </a:solidFill>
            <a:round/>
            <a:headEnd/>
            <a:tailEnd/>
          </a:ln>
          <a:effectLst>
            <a:outerShdw dist="35921" dir="2700000" algn="ctr" rotWithShape="0">
              <a:schemeClr val="tx1">
                <a:alpha val="50000"/>
              </a:schemeClr>
            </a:outerShdw>
          </a:effectLst>
        </p:spPr>
        <p:txBody>
          <a:bodyPr wrap="none" anchor="ctr"/>
          <a:lstStyle/>
          <a:p>
            <a:pPr algn="ctr" rtl="0" eaLnBrk="0" hangingPunct="0"/>
            <a:r>
              <a:rPr lang="en-US" sz="2400" b="0">
                <a:solidFill>
                  <a:srgbClr val="990033"/>
                </a:solidFill>
                <a:latin typeface="Wingdings" pitchFamily="2" charset="2"/>
              </a:rPr>
              <a:t>ü</a:t>
            </a:r>
          </a:p>
        </p:txBody>
      </p:sp>
      <p:sp>
        <p:nvSpPr>
          <p:cNvPr id="32778" name="AutoShape 24"/>
          <p:cNvSpPr>
            <a:spLocks noChangeArrowheads="1"/>
          </p:cNvSpPr>
          <p:nvPr/>
        </p:nvSpPr>
        <p:spPr bwMode="auto">
          <a:xfrm>
            <a:off x="952500" y="4165600"/>
            <a:ext cx="7683500" cy="863600"/>
          </a:xfrm>
          <a:prstGeom prst="roundRect">
            <a:avLst>
              <a:gd name="adj" fmla="val 16667"/>
            </a:avLst>
          </a:prstGeom>
          <a:gradFill rotWithShape="1">
            <a:gsLst>
              <a:gs pos="0">
                <a:srgbClr val="EEEFD7"/>
              </a:gs>
              <a:gs pos="100000">
                <a:schemeClr val="bg1"/>
              </a:gs>
            </a:gsLst>
            <a:lin ang="5400000" scaled="1"/>
          </a:gradFill>
          <a:ln w="3175" algn="ctr">
            <a:solidFill>
              <a:srgbClr val="808080"/>
            </a:solidFill>
            <a:round/>
            <a:headEnd/>
            <a:tailEnd/>
          </a:ln>
        </p:spPr>
        <p:txBody>
          <a:bodyPr lIns="182880" rIns="182880" anchor="ctr"/>
          <a:lstStyle/>
          <a:p>
            <a:pPr algn="l" rtl="0">
              <a:spcBef>
                <a:spcPct val="20000"/>
              </a:spcBef>
            </a:pPr>
            <a:r>
              <a:rPr lang="en-US" b="0"/>
              <a:t>Consider scalability and load balancing; monitor the host regularly, and log hosting events.</a:t>
            </a:r>
          </a:p>
        </p:txBody>
      </p:sp>
      <p:sp>
        <p:nvSpPr>
          <p:cNvPr id="32779" name="AutoShape 25"/>
          <p:cNvSpPr>
            <a:spLocks noChangeArrowheads="1"/>
          </p:cNvSpPr>
          <p:nvPr/>
        </p:nvSpPr>
        <p:spPr bwMode="auto">
          <a:xfrm>
            <a:off x="508000" y="4432300"/>
            <a:ext cx="476250" cy="342900"/>
          </a:xfrm>
          <a:prstGeom prst="roundRect">
            <a:avLst>
              <a:gd name="adj" fmla="val 0"/>
            </a:avLst>
          </a:prstGeom>
          <a:gradFill rotWithShape="1">
            <a:gsLst>
              <a:gs pos="0">
                <a:srgbClr val="CECECE"/>
              </a:gs>
              <a:gs pos="50000">
                <a:srgbClr val="F0F0F0"/>
              </a:gs>
              <a:gs pos="100000">
                <a:srgbClr val="CECECE"/>
              </a:gs>
            </a:gsLst>
            <a:lin ang="5400000" scaled="1"/>
          </a:gradFill>
          <a:ln w="9525">
            <a:solidFill>
              <a:srgbClr val="000000"/>
            </a:solidFill>
            <a:round/>
            <a:headEnd/>
            <a:tailEnd/>
          </a:ln>
          <a:effectLst>
            <a:outerShdw dist="35921" dir="2700000" algn="ctr" rotWithShape="0">
              <a:schemeClr val="tx1">
                <a:alpha val="50000"/>
              </a:schemeClr>
            </a:outerShdw>
          </a:effectLst>
        </p:spPr>
        <p:txBody>
          <a:bodyPr wrap="none" anchor="ctr"/>
          <a:lstStyle/>
          <a:p>
            <a:pPr algn="ctr" rtl="0" eaLnBrk="0" hangingPunct="0"/>
            <a:r>
              <a:rPr lang="en-US" sz="2400" b="0">
                <a:solidFill>
                  <a:srgbClr val="990033"/>
                </a:solidFill>
                <a:latin typeface="Wingdings" pitchFamily="2" charset="2"/>
              </a:rPr>
              <a:t>ü</a:t>
            </a:r>
          </a:p>
        </p:txBody>
      </p:sp>
      <p:sp>
        <p:nvSpPr>
          <p:cNvPr id="32780" name="AutoShape 24"/>
          <p:cNvSpPr>
            <a:spLocks noChangeArrowheads="1"/>
          </p:cNvSpPr>
          <p:nvPr/>
        </p:nvSpPr>
        <p:spPr bwMode="auto">
          <a:xfrm>
            <a:off x="952500" y="5156200"/>
            <a:ext cx="7683500" cy="863600"/>
          </a:xfrm>
          <a:prstGeom prst="roundRect">
            <a:avLst>
              <a:gd name="adj" fmla="val 16667"/>
            </a:avLst>
          </a:prstGeom>
          <a:gradFill rotWithShape="1">
            <a:gsLst>
              <a:gs pos="0">
                <a:srgbClr val="EEEFD7"/>
              </a:gs>
              <a:gs pos="100000">
                <a:schemeClr val="bg1"/>
              </a:gs>
            </a:gsLst>
            <a:lin ang="5400000" scaled="1"/>
          </a:gradFill>
          <a:ln w="3175" algn="ctr">
            <a:solidFill>
              <a:srgbClr val="808080"/>
            </a:solidFill>
            <a:round/>
            <a:headEnd/>
            <a:tailEnd/>
          </a:ln>
        </p:spPr>
        <p:txBody>
          <a:bodyPr lIns="182880" rIns="182880" anchor="ctr"/>
          <a:lstStyle/>
          <a:p>
            <a:pPr algn="l" rtl="0">
              <a:spcBef>
                <a:spcPct val="20000"/>
              </a:spcBef>
            </a:pPr>
            <a:r>
              <a:rPr lang="en-US" b="0"/>
              <a:t>Separate the host and the service implementation</a:t>
            </a:r>
          </a:p>
        </p:txBody>
      </p:sp>
      <p:sp>
        <p:nvSpPr>
          <p:cNvPr id="32781" name="AutoShape 25"/>
          <p:cNvSpPr>
            <a:spLocks noChangeArrowheads="1"/>
          </p:cNvSpPr>
          <p:nvPr/>
        </p:nvSpPr>
        <p:spPr bwMode="auto">
          <a:xfrm>
            <a:off x="508000" y="5422900"/>
            <a:ext cx="476250" cy="342900"/>
          </a:xfrm>
          <a:prstGeom prst="roundRect">
            <a:avLst>
              <a:gd name="adj" fmla="val 0"/>
            </a:avLst>
          </a:prstGeom>
          <a:gradFill rotWithShape="1">
            <a:gsLst>
              <a:gs pos="0">
                <a:srgbClr val="CECECE"/>
              </a:gs>
              <a:gs pos="50000">
                <a:srgbClr val="F0F0F0"/>
              </a:gs>
              <a:gs pos="100000">
                <a:srgbClr val="CECECE"/>
              </a:gs>
            </a:gsLst>
            <a:lin ang="5400000" scaled="1"/>
          </a:gradFill>
          <a:ln w="9525">
            <a:solidFill>
              <a:srgbClr val="000000"/>
            </a:solidFill>
            <a:round/>
            <a:headEnd/>
            <a:tailEnd/>
          </a:ln>
          <a:effectLst>
            <a:outerShdw dist="35921" dir="2700000" algn="ctr" rotWithShape="0">
              <a:schemeClr val="tx1">
                <a:alpha val="50000"/>
              </a:schemeClr>
            </a:outerShdw>
          </a:effectLst>
        </p:spPr>
        <p:txBody>
          <a:bodyPr wrap="none" anchor="ctr"/>
          <a:lstStyle/>
          <a:p>
            <a:pPr algn="ctr" rtl="0" eaLnBrk="0" hangingPunct="0"/>
            <a:r>
              <a:rPr lang="en-US" sz="2400" b="0">
                <a:solidFill>
                  <a:srgbClr val="990033"/>
                </a:solidFill>
                <a:latin typeface="Wingdings" pitchFamily="2" charset="2"/>
              </a:rPr>
              <a:t>ü</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AutoShape 4"/>
          <p:cNvSpPr>
            <a:spLocks noChangeArrowheads="1"/>
          </p:cNvSpPr>
          <p:nvPr/>
        </p:nvSpPr>
        <p:spPr bwMode="auto">
          <a:xfrm>
            <a:off x="381000" y="1016000"/>
            <a:ext cx="8382000" cy="5207000"/>
          </a:xfrm>
          <a:prstGeom prst="roundRect">
            <a:avLst>
              <a:gd name="adj" fmla="val 4167"/>
            </a:avLst>
          </a:prstGeom>
          <a:solidFill>
            <a:srgbClr val="BBCDE3"/>
          </a:solidFill>
          <a:ln w="9525" algn="ctr">
            <a:solidFill>
              <a:srgbClr val="333333"/>
            </a:solidFill>
            <a:round/>
            <a:headEnd/>
            <a:tailEnd/>
          </a:ln>
        </p:spPr>
        <p:txBody>
          <a:bodyPr/>
          <a:lstStyle/>
          <a:p>
            <a:pPr marL="109538" algn="l" rtl="0" eaLnBrk="0" hangingPunct="0"/>
            <a:endParaRPr lang="he-IL" sz="2200" b="0">
              <a:latin typeface="Arial Narrow" pitchFamily="34" charset="0"/>
            </a:endParaRPr>
          </a:p>
        </p:txBody>
      </p:sp>
      <p:sp>
        <p:nvSpPr>
          <p:cNvPr id="33795" name="Rectangle 2"/>
          <p:cNvSpPr>
            <a:spLocks noChangeArrowheads="1"/>
          </p:cNvSpPr>
          <p:nvPr/>
        </p:nvSpPr>
        <p:spPr bwMode="auto">
          <a:xfrm>
            <a:off x="460375" y="0"/>
            <a:ext cx="7773988" cy="741363"/>
          </a:xfrm>
          <a:prstGeom prst="rect">
            <a:avLst/>
          </a:prstGeom>
          <a:noFill/>
          <a:ln w="9525">
            <a:noFill/>
            <a:miter lim="800000"/>
            <a:headEnd/>
            <a:tailEnd/>
          </a:ln>
        </p:spPr>
        <p:txBody>
          <a:bodyPr lIns="0" anchor="b"/>
          <a:lstStyle/>
          <a:p>
            <a:pPr algn="l" rtl="0">
              <a:lnSpc>
                <a:spcPct val="85000"/>
              </a:lnSpc>
              <a:buClr>
                <a:srgbClr val="DC0081"/>
              </a:buClr>
              <a:buFont typeface="Wingdings" pitchFamily="2" charset="2"/>
              <a:buNone/>
            </a:pPr>
            <a:r>
              <a:rPr lang="en-US" sz="2400" b="0"/>
              <a:t>Using WCF Routing in Service Hosts</a:t>
            </a:r>
          </a:p>
        </p:txBody>
      </p:sp>
      <p:sp>
        <p:nvSpPr>
          <p:cNvPr id="33796" name="AutoShape 14"/>
          <p:cNvSpPr>
            <a:spLocks noChangeArrowheads="1"/>
          </p:cNvSpPr>
          <p:nvPr/>
        </p:nvSpPr>
        <p:spPr bwMode="auto">
          <a:xfrm>
            <a:off x="952500" y="1193800"/>
            <a:ext cx="7683500" cy="863600"/>
          </a:xfrm>
          <a:prstGeom prst="roundRect">
            <a:avLst>
              <a:gd name="adj" fmla="val 16667"/>
            </a:avLst>
          </a:prstGeom>
          <a:gradFill rotWithShape="1">
            <a:gsLst>
              <a:gs pos="0">
                <a:srgbClr val="EEEFD7"/>
              </a:gs>
              <a:gs pos="100000">
                <a:schemeClr val="bg1"/>
              </a:gs>
            </a:gsLst>
            <a:lin ang="5400000" scaled="1"/>
          </a:gradFill>
          <a:ln w="3175" algn="ctr">
            <a:solidFill>
              <a:srgbClr val="808080"/>
            </a:solidFill>
            <a:round/>
            <a:headEnd/>
            <a:tailEnd/>
          </a:ln>
        </p:spPr>
        <p:txBody>
          <a:bodyPr lIns="182880" rIns="182880" anchor="ctr"/>
          <a:lstStyle/>
          <a:p>
            <a:pPr algn="l" rtl="0" eaLnBrk="0" hangingPunct="0"/>
            <a:r>
              <a:rPr lang="en-US" b="0"/>
              <a:t>WCF Routing was introduced in WCF 4</a:t>
            </a:r>
          </a:p>
        </p:txBody>
      </p:sp>
      <p:sp>
        <p:nvSpPr>
          <p:cNvPr id="33797" name="AutoShape 15"/>
          <p:cNvSpPr>
            <a:spLocks noChangeArrowheads="1"/>
          </p:cNvSpPr>
          <p:nvPr/>
        </p:nvSpPr>
        <p:spPr bwMode="auto">
          <a:xfrm>
            <a:off x="508000" y="1460500"/>
            <a:ext cx="476250" cy="342900"/>
          </a:xfrm>
          <a:prstGeom prst="roundRect">
            <a:avLst>
              <a:gd name="adj" fmla="val 0"/>
            </a:avLst>
          </a:prstGeom>
          <a:gradFill rotWithShape="1">
            <a:gsLst>
              <a:gs pos="0">
                <a:srgbClr val="CECECE"/>
              </a:gs>
              <a:gs pos="50000">
                <a:srgbClr val="F0F0F0"/>
              </a:gs>
              <a:gs pos="100000">
                <a:srgbClr val="CECECE"/>
              </a:gs>
            </a:gsLst>
            <a:lin ang="5400000" scaled="1"/>
          </a:gradFill>
          <a:ln w="9525">
            <a:solidFill>
              <a:srgbClr val="000000"/>
            </a:solidFill>
            <a:round/>
            <a:headEnd/>
            <a:tailEnd/>
          </a:ln>
          <a:effectLst>
            <a:outerShdw dist="35921" dir="2700000" algn="ctr" rotWithShape="0">
              <a:schemeClr val="tx1">
                <a:alpha val="50000"/>
              </a:schemeClr>
            </a:outerShdw>
          </a:effectLst>
        </p:spPr>
        <p:txBody>
          <a:bodyPr wrap="none" anchor="ctr"/>
          <a:lstStyle/>
          <a:p>
            <a:pPr algn="ctr" rtl="0" eaLnBrk="0" hangingPunct="0"/>
            <a:r>
              <a:rPr lang="en-US" sz="2400" b="0">
                <a:solidFill>
                  <a:srgbClr val="990033"/>
                </a:solidFill>
                <a:latin typeface="Wingdings" pitchFamily="2" charset="2"/>
              </a:rPr>
              <a:t>ü</a:t>
            </a:r>
          </a:p>
        </p:txBody>
      </p:sp>
      <p:sp>
        <p:nvSpPr>
          <p:cNvPr id="33798" name="AutoShape 24"/>
          <p:cNvSpPr>
            <a:spLocks noChangeArrowheads="1"/>
          </p:cNvSpPr>
          <p:nvPr/>
        </p:nvSpPr>
        <p:spPr bwMode="auto">
          <a:xfrm>
            <a:off x="952500" y="2184400"/>
            <a:ext cx="7683500" cy="863600"/>
          </a:xfrm>
          <a:prstGeom prst="roundRect">
            <a:avLst>
              <a:gd name="adj" fmla="val 16667"/>
            </a:avLst>
          </a:prstGeom>
          <a:gradFill rotWithShape="1">
            <a:gsLst>
              <a:gs pos="0">
                <a:srgbClr val="EEEFD7"/>
              </a:gs>
              <a:gs pos="100000">
                <a:schemeClr val="bg1"/>
              </a:gs>
            </a:gsLst>
            <a:lin ang="5400000" scaled="1"/>
          </a:gradFill>
          <a:ln w="3175" algn="ctr">
            <a:solidFill>
              <a:srgbClr val="808080"/>
            </a:solidFill>
            <a:round/>
            <a:headEnd/>
            <a:tailEnd/>
          </a:ln>
        </p:spPr>
        <p:txBody>
          <a:bodyPr lIns="182880" rIns="182880" anchor="ctr"/>
          <a:lstStyle/>
          <a:p>
            <a:pPr algn="l" rtl="0">
              <a:spcBef>
                <a:spcPct val="20000"/>
              </a:spcBef>
            </a:pPr>
            <a:r>
              <a:rPr lang="en-US" b="0"/>
              <a:t>A router resides between the client and the service</a:t>
            </a:r>
          </a:p>
        </p:txBody>
      </p:sp>
      <p:sp>
        <p:nvSpPr>
          <p:cNvPr id="33799" name="AutoShape 25"/>
          <p:cNvSpPr>
            <a:spLocks noChangeArrowheads="1"/>
          </p:cNvSpPr>
          <p:nvPr/>
        </p:nvSpPr>
        <p:spPr bwMode="auto">
          <a:xfrm>
            <a:off x="508000" y="2451100"/>
            <a:ext cx="476250" cy="342900"/>
          </a:xfrm>
          <a:prstGeom prst="roundRect">
            <a:avLst>
              <a:gd name="adj" fmla="val 0"/>
            </a:avLst>
          </a:prstGeom>
          <a:gradFill rotWithShape="1">
            <a:gsLst>
              <a:gs pos="0">
                <a:srgbClr val="CECECE"/>
              </a:gs>
              <a:gs pos="50000">
                <a:srgbClr val="F0F0F0"/>
              </a:gs>
              <a:gs pos="100000">
                <a:srgbClr val="CECECE"/>
              </a:gs>
            </a:gsLst>
            <a:lin ang="5400000" scaled="1"/>
          </a:gradFill>
          <a:ln w="9525">
            <a:solidFill>
              <a:srgbClr val="000000"/>
            </a:solidFill>
            <a:round/>
            <a:headEnd/>
            <a:tailEnd/>
          </a:ln>
          <a:effectLst>
            <a:outerShdw dist="35921" dir="2700000" algn="ctr" rotWithShape="0">
              <a:schemeClr val="tx1">
                <a:alpha val="50000"/>
              </a:schemeClr>
            </a:outerShdw>
          </a:effectLst>
        </p:spPr>
        <p:txBody>
          <a:bodyPr wrap="none" anchor="ctr"/>
          <a:lstStyle/>
          <a:p>
            <a:pPr algn="ctr" rtl="0" eaLnBrk="0" hangingPunct="0"/>
            <a:r>
              <a:rPr lang="en-US" sz="2400" b="0">
                <a:solidFill>
                  <a:srgbClr val="990033"/>
                </a:solidFill>
                <a:latin typeface="Wingdings" pitchFamily="2" charset="2"/>
              </a:rPr>
              <a:t>ü</a:t>
            </a:r>
          </a:p>
        </p:txBody>
      </p:sp>
      <p:sp>
        <p:nvSpPr>
          <p:cNvPr id="33800" name="AutoShape 24"/>
          <p:cNvSpPr>
            <a:spLocks noChangeArrowheads="1"/>
          </p:cNvSpPr>
          <p:nvPr/>
        </p:nvSpPr>
        <p:spPr bwMode="auto">
          <a:xfrm>
            <a:off x="952500" y="3175000"/>
            <a:ext cx="7683500" cy="863600"/>
          </a:xfrm>
          <a:prstGeom prst="roundRect">
            <a:avLst>
              <a:gd name="adj" fmla="val 16667"/>
            </a:avLst>
          </a:prstGeom>
          <a:gradFill rotWithShape="1">
            <a:gsLst>
              <a:gs pos="0">
                <a:srgbClr val="EEEFD7"/>
              </a:gs>
              <a:gs pos="100000">
                <a:schemeClr val="bg1"/>
              </a:gs>
            </a:gsLst>
            <a:lin ang="5400000" scaled="1"/>
          </a:gradFill>
          <a:ln w="3175" algn="ctr">
            <a:solidFill>
              <a:srgbClr val="808080"/>
            </a:solidFill>
            <a:round/>
            <a:headEnd/>
            <a:tailEnd/>
          </a:ln>
        </p:spPr>
        <p:txBody>
          <a:bodyPr lIns="182880" rIns="182880" anchor="ctr"/>
          <a:lstStyle/>
          <a:p>
            <a:pPr algn="l" rtl="0">
              <a:spcBef>
                <a:spcPct val="20000"/>
              </a:spcBef>
            </a:pPr>
            <a:r>
              <a:rPr lang="en-US" b="0"/>
              <a:t>The router forwards messages to the service based on message filters</a:t>
            </a:r>
          </a:p>
        </p:txBody>
      </p:sp>
      <p:sp>
        <p:nvSpPr>
          <p:cNvPr id="33801" name="AutoShape 25"/>
          <p:cNvSpPr>
            <a:spLocks noChangeArrowheads="1"/>
          </p:cNvSpPr>
          <p:nvPr/>
        </p:nvSpPr>
        <p:spPr bwMode="auto">
          <a:xfrm>
            <a:off x="508000" y="3441700"/>
            <a:ext cx="476250" cy="342900"/>
          </a:xfrm>
          <a:prstGeom prst="roundRect">
            <a:avLst>
              <a:gd name="adj" fmla="val 0"/>
            </a:avLst>
          </a:prstGeom>
          <a:gradFill rotWithShape="1">
            <a:gsLst>
              <a:gs pos="0">
                <a:srgbClr val="CECECE"/>
              </a:gs>
              <a:gs pos="50000">
                <a:srgbClr val="F0F0F0"/>
              </a:gs>
              <a:gs pos="100000">
                <a:srgbClr val="CECECE"/>
              </a:gs>
            </a:gsLst>
            <a:lin ang="5400000" scaled="1"/>
          </a:gradFill>
          <a:ln w="9525">
            <a:solidFill>
              <a:srgbClr val="000000"/>
            </a:solidFill>
            <a:round/>
            <a:headEnd/>
            <a:tailEnd/>
          </a:ln>
          <a:effectLst>
            <a:outerShdw dist="35921" dir="2700000" algn="ctr" rotWithShape="0">
              <a:schemeClr val="tx1">
                <a:alpha val="50000"/>
              </a:schemeClr>
            </a:outerShdw>
          </a:effectLst>
        </p:spPr>
        <p:txBody>
          <a:bodyPr wrap="none" anchor="ctr"/>
          <a:lstStyle/>
          <a:p>
            <a:pPr algn="ctr" rtl="0" eaLnBrk="0" hangingPunct="0"/>
            <a:r>
              <a:rPr lang="en-US" sz="2400" b="0">
                <a:solidFill>
                  <a:srgbClr val="990033"/>
                </a:solidFill>
                <a:latin typeface="Wingdings" pitchFamily="2" charset="2"/>
              </a:rPr>
              <a:t>ü</a:t>
            </a:r>
          </a:p>
        </p:txBody>
      </p:sp>
      <p:sp>
        <p:nvSpPr>
          <p:cNvPr id="33802" name="AutoShape 24"/>
          <p:cNvSpPr>
            <a:spLocks noChangeArrowheads="1"/>
          </p:cNvSpPr>
          <p:nvPr/>
        </p:nvSpPr>
        <p:spPr bwMode="auto">
          <a:xfrm>
            <a:off x="952500" y="4165600"/>
            <a:ext cx="7683500" cy="863600"/>
          </a:xfrm>
          <a:prstGeom prst="roundRect">
            <a:avLst>
              <a:gd name="adj" fmla="val 16667"/>
            </a:avLst>
          </a:prstGeom>
          <a:gradFill rotWithShape="1">
            <a:gsLst>
              <a:gs pos="0">
                <a:srgbClr val="EEEFD7"/>
              </a:gs>
              <a:gs pos="100000">
                <a:schemeClr val="bg1"/>
              </a:gs>
            </a:gsLst>
            <a:lin ang="5400000" scaled="1"/>
          </a:gradFill>
          <a:ln w="3175" algn="ctr">
            <a:solidFill>
              <a:srgbClr val="808080"/>
            </a:solidFill>
            <a:round/>
            <a:headEnd/>
            <a:tailEnd/>
          </a:ln>
        </p:spPr>
        <p:txBody>
          <a:bodyPr lIns="182880" rIns="182880" anchor="ctr"/>
          <a:lstStyle/>
          <a:p>
            <a:pPr algn="l" rtl="0">
              <a:spcBef>
                <a:spcPct val="20000"/>
              </a:spcBef>
              <a:buFont typeface="Arial" charset="0"/>
              <a:buNone/>
            </a:pPr>
            <a:r>
              <a:rPr lang="en-US" b="0"/>
              <a:t>The router can perform additional tasks (logging, validation, load balancing)</a:t>
            </a:r>
          </a:p>
        </p:txBody>
      </p:sp>
      <p:sp>
        <p:nvSpPr>
          <p:cNvPr id="33803" name="AutoShape 25"/>
          <p:cNvSpPr>
            <a:spLocks noChangeArrowheads="1"/>
          </p:cNvSpPr>
          <p:nvPr/>
        </p:nvSpPr>
        <p:spPr bwMode="auto">
          <a:xfrm>
            <a:off x="508000" y="4432300"/>
            <a:ext cx="476250" cy="342900"/>
          </a:xfrm>
          <a:prstGeom prst="roundRect">
            <a:avLst>
              <a:gd name="adj" fmla="val 0"/>
            </a:avLst>
          </a:prstGeom>
          <a:gradFill rotWithShape="1">
            <a:gsLst>
              <a:gs pos="0">
                <a:srgbClr val="CECECE"/>
              </a:gs>
              <a:gs pos="50000">
                <a:srgbClr val="F0F0F0"/>
              </a:gs>
              <a:gs pos="100000">
                <a:srgbClr val="CECECE"/>
              </a:gs>
            </a:gsLst>
            <a:lin ang="5400000" scaled="1"/>
          </a:gradFill>
          <a:ln w="9525">
            <a:solidFill>
              <a:srgbClr val="000000"/>
            </a:solidFill>
            <a:round/>
            <a:headEnd/>
            <a:tailEnd/>
          </a:ln>
          <a:effectLst>
            <a:outerShdw dist="35921" dir="2700000" algn="ctr" rotWithShape="0">
              <a:schemeClr val="tx1">
                <a:alpha val="50000"/>
              </a:schemeClr>
            </a:outerShdw>
          </a:effectLst>
        </p:spPr>
        <p:txBody>
          <a:bodyPr wrap="none" anchor="ctr"/>
          <a:lstStyle/>
          <a:p>
            <a:pPr algn="ctr" rtl="0" eaLnBrk="0" hangingPunct="0"/>
            <a:r>
              <a:rPr lang="en-US" sz="2400" b="0">
                <a:solidFill>
                  <a:srgbClr val="990033"/>
                </a:solidFill>
                <a:latin typeface="Wingdings" pitchFamily="2" charset="2"/>
              </a:rPr>
              <a:t>ü</a:t>
            </a:r>
          </a:p>
        </p:txBody>
      </p:sp>
      <p:sp>
        <p:nvSpPr>
          <p:cNvPr id="33804" name="AutoShape 24"/>
          <p:cNvSpPr>
            <a:spLocks noChangeArrowheads="1"/>
          </p:cNvSpPr>
          <p:nvPr/>
        </p:nvSpPr>
        <p:spPr bwMode="auto">
          <a:xfrm>
            <a:off x="952500" y="5156200"/>
            <a:ext cx="7683500" cy="863600"/>
          </a:xfrm>
          <a:prstGeom prst="roundRect">
            <a:avLst>
              <a:gd name="adj" fmla="val 16667"/>
            </a:avLst>
          </a:prstGeom>
          <a:gradFill rotWithShape="1">
            <a:gsLst>
              <a:gs pos="0">
                <a:srgbClr val="EEEFD7"/>
              </a:gs>
              <a:gs pos="100000">
                <a:schemeClr val="bg1"/>
              </a:gs>
            </a:gsLst>
            <a:lin ang="5400000" scaled="1"/>
          </a:gradFill>
          <a:ln w="3175" algn="ctr">
            <a:solidFill>
              <a:srgbClr val="808080"/>
            </a:solidFill>
            <a:round/>
            <a:headEnd/>
            <a:tailEnd/>
          </a:ln>
        </p:spPr>
        <p:txBody>
          <a:bodyPr lIns="182880" rIns="182880" anchor="ctr"/>
          <a:lstStyle/>
          <a:p>
            <a:pPr algn="l" rtl="0">
              <a:spcBef>
                <a:spcPct val="20000"/>
              </a:spcBef>
              <a:buFont typeface="Arial" charset="0"/>
              <a:buNone/>
            </a:pPr>
            <a:r>
              <a:rPr lang="en-US" b="0"/>
              <a:t>The router can be configured to send messages to a backup service if the primary service fails</a:t>
            </a:r>
          </a:p>
        </p:txBody>
      </p:sp>
      <p:sp>
        <p:nvSpPr>
          <p:cNvPr id="33805" name="AutoShape 25"/>
          <p:cNvSpPr>
            <a:spLocks noChangeArrowheads="1"/>
          </p:cNvSpPr>
          <p:nvPr/>
        </p:nvSpPr>
        <p:spPr bwMode="auto">
          <a:xfrm>
            <a:off x="508000" y="5422900"/>
            <a:ext cx="476250" cy="342900"/>
          </a:xfrm>
          <a:prstGeom prst="roundRect">
            <a:avLst>
              <a:gd name="adj" fmla="val 0"/>
            </a:avLst>
          </a:prstGeom>
          <a:gradFill rotWithShape="1">
            <a:gsLst>
              <a:gs pos="0">
                <a:srgbClr val="CECECE"/>
              </a:gs>
              <a:gs pos="50000">
                <a:srgbClr val="F0F0F0"/>
              </a:gs>
              <a:gs pos="100000">
                <a:srgbClr val="CECECE"/>
              </a:gs>
            </a:gsLst>
            <a:lin ang="5400000" scaled="1"/>
          </a:gradFill>
          <a:ln w="9525">
            <a:solidFill>
              <a:srgbClr val="000000"/>
            </a:solidFill>
            <a:round/>
            <a:headEnd/>
            <a:tailEnd/>
          </a:ln>
          <a:effectLst>
            <a:outerShdw dist="35921" dir="2700000" algn="ctr" rotWithShape="0">
              <a:schemeClr val="tx1">
                <a:alpha val="50000"/>
              </a:schemeClr>
            </a:outerShdw>
          </a:effectLst>
        </p:spPr>
        <p:txBody>
          <a:bodyPr wrap="none" anchor="ctr"/>
          <a:lstStyle/>
          <a:p>
            <a:pPr algn="ctr" rtl="0" eaLnBrk="0" hangingPunct="0"/>
            <a:r>
              <a:rPr lang="en-US" sz="2400" b="0">
                <a:solidFill>
                  <a:srgbClr val="990033"/>
                </a:solidFill>
                <a:latin typeface="Wingdings" pitchFamily="2" charset="2"/>
              </a:rPr>
              <a:t>ü</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AutoShape 4"/>
          <p:cNvSpPr>
            <a:spLocks noChangeArrowheads="1"/>
          </p:cNvSpPr>
          <p:nvPr/>
        </p:nvSpPr>
        <p:spPr bwMode="auto">
          <a:xfrm>
            <a:off x="381000" y="1016000"/>
            <a:ext cx="8382000" cy="5207000"/>
          </a:xfrm>
          <a:prstGeom prst="roundRect">
            <a:avLst>
              <a:gd name="adj" fmla="val 4167"/>
            </a:avLst>
          </a:prstGeom>
          <a:solidFill>
            <a:srgbClr val="BBCDE3"/>
          </a:solidFill>
          <a:ln w="9525" algn="ctr">
            <a:solidFill>
              <a:srgbClr val="333333"/>
            </a:solidFill>
            <a:round/>
            <a:headEnd/>
            <a:tailEnd/>
          </a:ln>
        </p:spPr>
        <p:txBody>
          <a:bodyPr/>
          <a:lstStyle/>
          <a:p>
            <a:pPr marL="109538" algn="l" rtl="0" eaLnBrk="0" hangingPunct="0"/>
            <a:endParaRPr lang="he-IL" sz="2200" b="0">
              <a:latin typeface="Arial Narrow" pitchFamily="34" charset="0"/>
            </a:endParaRPr>
          </a:p>
        </p:txBody>
      </p:sp>
      <p:sp>
        <p:nvSpPr>
          <p:cNvPr id="35843" name="Rectangle 2"/>
          <p:cNvSpPr>
            <a:spLocks noChangeArrowheads="1"/>
          </p:cNvSpPr>
          <p:nvPr/>
        </p:nvSpPr>
        <p:spPr bwMode="auto">
          <a:xfrm>
            <a:off x="460375" y="0"/>
            <a:ext cx="7773988" cy="741363"/>
          </a:xfrm>
          <a:prstGeom prst="rect">
            <a:avLst/>
          </a:prstGeom>
          <a:noFill/>
          <a:ln w="9525">
            <a:noFill/>
            <a:miter lim="800000"/>
            <a:headEnd/>
            <a:tailEnd/>
          </a:ln>
        </p:spPr>
        <p:txBody>
          <a:bodyPr lIns="0" anchor="b"/>
          <a:lstStyle/>
          <a:p>
            <a:pPr algn="l" rtl="0">
              <a:lnSpc>
                <a:spcPct val="85000"/>
              </a:lnSpc>
              <a:buClr>
                <a:srgbClr val="DC0081"/>
              </a:buClr>
              <a:buFont typeface="Wingdings" pitchFamily="2" charset="2"/>
              <a:buNone/>
            </a:pPr>
            <a:r>
              <a:rPr lang="en-US" sz="2400" b="0"/>
              <a:t>Masking Service Failures</a:t>
            </a:r>
          </a:p>
        </p:txBody>
      </p:sp>
      <p:sp>
        <p:nvSpPr>
          <p:cNvPr id="35844" name="AutoShape 14"/>
          <p:cNvSpPr>
            <a:spLocks noChangeArrowheads="1"/>
          </p:cNvSpPr>
          <p:nvPr/>
        </p:nvSpPr>
        <p:spPr bwMode="auto">
          <a:xfrm>
            <a:off x="952500" y="1193800"/>
            <a:ext cx="7683500" cy="863600"/>
          </a:xfrm>
          <a:prstGeom prst="roundRect">
            <a:avLst>
              <a:gd name="adj" fmla="val 16667"/>
            </a:avLst>
          </a:prstGeom>
          <a:gradFill rotWithShape="1">
            <a:gsLst>
              <a:gs pos="0">
                <a:srgbClr val="EEEFD7"/>
              </a:gs>
              <a:gs pos="100000">
                <a:schemeClr val="bg1"/>
              </a:gs>
            </a:gsLst>
            <a:lin ang="5400000" scaled="1"/>
          </a:gradFill>
          <a:ln w="3175" algn="ctr">
            <a:solidFill>
              <a:srgbClr val="808080"/>
            </a:solidFill>
            <a:round/>
            <a:headEnd/>
            <a:tailEnd/>
          </a:ln>
        </p:spPr>
        <p:txBody>
          <a:bodyPr lIns="182880" rIns="182880" anchor="ctr"/>
          <a:lstStyle/>
          <a:p>
            <a:pPr algn="l" rtl="0" eaLnBrk="0" hangingPunct="0"/>
            <a:r>
              <a:rPr lang="en-US" b="0"/>
              <a:t>WCF Routing can mask service and host unavailability to clients</a:t>
            </a:r>
          </a:p>
        </p:txBody>
      </p:sp>
      <p:sp>
        <p:nvSpPr>
          <p:cNvPr id="35845" name="AutoShape 15"/>
          <p:cNvSpPr>
            <a:spLocks noChangeArrowheads="1"/>
          </p:cNvSpPr>
          <p:nvPr/>
        </p:nvSpPr>
        <p:spPr bwMode="auto">
          <a:xfrm>
            <a:off x="508000" y="1460500"/>
            <a:ext cx="476250" cy="342900"/>
          </a:xfrm>
          <a:prstGeom prst="roundRect">
            <a:avLst>
              <a:gd name="adj" fmla="val 0"/>
            </a:avLst>
          </a:prstGeom>
          <a:gradFill rotWithShape="1">
            <a:gsLst>
              <a:gs pos="0">
                <a:srgbClr val="CECECE"/>
              </a:gs>
              <a:gs pos="50000">
                <a:srgbClr val="F0F0F0"/>
              </a:gs>
              <a:gs pos="100000">
                <a:srgbClr val="CECECE"/>
              </a:gs>
            </a:gsLst>
            <a:lin ang="5400000" scaled="1"/>
          </a:gradFill>
          <a:ln w="9525">
            <a:solidFill>
              <a:srgbClr val="000000"/>
            </a:solidFill>
            <a:round/>
            <a:headEnd/>
            <a:tailEnd/>
          </a:ln>
          <a:effectLst>
            <a:outerShdw dist="35921" dir="2700000" algn="ctr" rotWithShape="0">
              <a:schemeClr val="tx1">
                <a:alpha val="50000"/>
              </a:schemeClr>
            </a:outerShdw>
          </a:effectLst>
        </p:spPr>
        <p:txBody>
          <a:bodyPr wrap="none" anchor="ctr"/>
          <a:lstStyle/>
          <a:p>
            <a:pPr algn="ctr" rtl="0" eaLnBrk="0" hangingPunct="0"/>
            <a:r>
              <a:rPr lang="en-US" sz="2400" b="0">
                <a:solidFill>
                  <a:srgbClr val="990033"/>
                </a:solidFill>
                <a:latin typeface="Wingdings" pitchFamily="2" charset="2"/>
              </a:rPr>
              <a:t>ü</a:t>
            </a:r>
          </a:p>
        </p:txBody>
      </p:sp>
      <p:sp>
        <p:nvSpPr>
          <p:cNvPr id="35846" name="AutoShape 24"/>
          <p:cNvSpPr>
            <a:spLocks noChangeArrowheads="1"/>
          </p:cNvSpPr>
          <p:nvPr/>
        </p:nvSpPr>
        <p:spPr bwMode="auto">
          <a:xfrm>
            <a:off x="952500" y="2184400"/>
            <a:ext cx="7683500" cy="863600"/>
          </a:xfrm>
          <a:prstGeom prst="roundRect">
            <a:avLst>
              <a:gd name="adj" fmla="val 16667"/>
            </a:avLst>
          </a:prstGeom>
          <a:gradFill rotWithShape="1">
            <a:gsLst>
              <a:gs pos="0">
                <a:srgbClr val="EEEFD7"/>
              </a:gs>
              <a:gs pos="100000">
                <a:schemeClr val="bg1"/>
              </a:gs>
            </a:gsLst>
            <a:lin ang="5400000" scaled="1"/>
          </a:gradFill>
          <a:ln w="3175" algn="ctr">
            <a:solidFill>
              <a:srgbClr val="808080"/>
            </a:solidFill>
            <a:round/>
            <a:headEnd/>
            <a:tailEnd/>
          </a:ln>
        </p:spPr>
        <p:txBody>
          <a:bodyPr lIns="182880" rIns="182880" anchor="ctr"/>
          <a:lstStyle/>
          <a:p>
            <a:pPr algn="l" rtl="0">
              <a:spcBef>
                <a:spcPct val="20000"/>
              </a:spcBef>
            </a:pPr>
            <a:r>
              <a:rPr lang="en-US" b="0"/>
              <a:t>Automatically restart the service in case health monitoring discovers failures</a:t>
            </a:r>
          </a:p>
        </p:txBody>
      </p:sp>
      <p:sp>
        <p:nvSpPr>
          <p:cNvPr id="35847" name="AutoShape 25"/>
          <p:cNvSpPr>
            <a:spLocks noChangeArrowheads="1"/>
          </p:cNvSpPr>
          <p:nvPr/>
        </p:nvSpPr>
        <p:spPr bwMode="auto">
          <a:xfrm>
            <a:off x="508000" y="2451100"/>
            <a:ext cx="476250" cy="342900"/>
          </a:xfrm>
          <a:prstGeom prst="roundRect">
            <a:avLst>
              <a:gd name="adj" fmla="val 0"/>
            </a:avLst>
          </a:prstGeom>
          <a:gradFill rotWithShape="1">
            <a:gsLst>
              <a:gs pos="0">
                <a:srgbClr val="CECECE"/>
              </a:gs>
              <a:gs pos="50000">
                <a:srgbClr val="F0F0F0"/>
              </a:gs>
              <a:gs pos="100000">
                <a:srgbClr val="CECECE"/>
              </a:gs>
            </a:gsLst>
            <a:lin ang="5400000" scaled="1"/>
          </a:gradFill>
          <a:ln w="9525">
            <a:solidFill>
              <a:srgbClr val="000000"/>
            </a:solidFill>
            <a:round/>
            <a:headEnd/>
            <a:tailEnd/>
          </a:ln>
          <a:effectLst>
            <a:outerShdw dist="35921" dir="2700000" algn="ctr" rotWithShape="0">
              <a:schemeClr val="tx1">
                <a:alpha val="50000"/>
              </a:schemeClr>
            </a:outerShdw>
          </a:effectLst>
        </p:spPr>
        <p:txBody>
          <a:bodyPr wrap="none" anchor="ctr"/>
          <a:lstStyle/>
          <a:p>
            <a:pPr algn="ctr" rtl="0" eaLnBrk="0" hangingPunct="0"/>
            <a:r>
              <a:rPr lang="en-US" sz="2400" b="0">
                <a:solidFill>
                  <a:srgbClr val="990033"/>
                </a:solidFill>
                <a:latin typeface="Wingdings" pitchFamily="2" charset="2"/>
              </a:rPr>
              <a:t>ü</a:t>
            </a:r>
          </a:p>
        </p:txBody>
      </p:sp>
      <p:sp>
        <p:nvSpPr>
          <p:cNvPr id="35848" name="AutoShape 24"/>
          <p:cNvSpPr>
            <a:spLocks noChangeArrowheads="1"/>
          </p:cNvSpPr>
          <p:nvPr/>
        </p:nvSpPr>
        <p:spPr bwMode="auto">
          <a:xfrm>
            <a:off x="952500" y="3175000"/>
            <a:ext cx="7683500" cy="863600"/>
          </a:xfrm>
          <a:prstGeom prst="roundRect">
            <a:avLst>
              <a:gd name="adj" fmla="val 16667"/>
            </a:avLst>
          </a:prstGeom>
          <a:gradFill rotWithShape="1">
            <a:gsLst>
              <a:gs pos="0">
                <a:srgbClr val="EEEFD7"/>
              </a:gs>
              <a:gs pos="100000">
                <a:schemeClr val="bg1"/>
              </a:gs>
            </a:gsLst>
            <a:lin ang="5400000" scaled="1"/>
          </a:gradFill>
          <a:ln w="3175" algn="ctr">
            <a:solidFill>
              <a:srgbClr val="808080"/>
            </a:solidFill>
            <a:round/>
            <a:headEnd/>
            <a:tailEnd/>
          </a:ln>
        </p:spPr>
        <p:txBody>
          <a:bodyPr lIns="182880" rIns="182880" anchor="ctr"/>
          <a:lstStyle/>
          <a:p>
            <a:pPr algn="l" rtl="0">
              <a:spcBef>
                <a:spcPct val="20000"/>
              </a:spcBef>
              <a:buFont typeface="Arial" charset="0"/>
              <a:buNone/>
            </a:pPr>
            <a:r>
              <a:rPr lang="en-US" b="0"/>
              <a:t>Make sure the server is stateless to reduce the restart effect</a:t>
            </a:r>
          </a:p>
        </p:txBody>
      </p:sp>
      <p:sp>
        <p:nvSpPr>
          <p:cNvPr id="35849" name="AutoShape 25"/>
          <p:cNvSpPr>
            <a:spLocks noChangeArrowheads="1"/>
          </p:cNvSpPr>
          <p:nvPr/>
        </p:nvSpPr>
        <p:spPr bwMode="auto">
          <a:xfrm>
            <a:off x="508000" y="3441700"/>
            <a:ext cx="476250" cy="342900"/>
          </a:xfrm>
          <a:prstGeom prst="roundRect">
            <a:avLst>
              <a:gd name="adj" fmla="val 0"/>
            </a:avLst>
          </a:prstGeom>
          <a:gradFill rotWithShape="1">
            <a:gsLst>
              <a:gs pos="0">
                <a:srgbClr val="CECECE"/>
              </a:gs>
              <a:gs pos="50000">
                <a:srgbClr val="F0F0F0"/>
              </a:gs>
              <a:gs pos="100000">
                <a:srgbClr val="CECECE"/>
              </a:gs>
            </a:gsLst>
            <a:lin ang="5400000" scaled="1"/>
          </a:gradFill>
          <a:ln w="9525">
            <a:solidFill>
              <a:srgbClr val="000000"/>
            </a:solidFill>
            <a:round/>
            <a:headEnd/>
            <a:tailEnd/>
          </a:ln>
          <a:effectLst>
            <a:outerShdw dist="35921" dir="2700000" algn="ctr" rotWithShape="0">
              <a:schemeClr val="tx1">
                <a:alpha val="50000"/>
              </a:schemeClr>
            </a:outerShdw>
          </a:effectLst>
        </p:spPr>
        <p:txBody>
          <a:bodyPr wrap="none" anchor="ctr"/>
          <a:lstStyle/>
          <a:p>
            <a:pPr algn="ctr" rtl="0" eaLnBrk="0" hangingPunct="0"/>
            <a:r>
              <a:rPr lang="en-US" sz="2400" b="0">
                <a:solidFill>
                  <a:srgbClr val="990033"/>
                </a:solidFill>
                <a:latin typeface="Wingdings" pitchFamily="2" charset="2"/>
              </a:rPr>
              <a:t>ü</a:t>
            </a:r>
          </a:p>
        </p:txBody>
      </p:sp>
      <p:sp>
        <p:nvSpPr>
          <p:cNvPr id="35850" name="AutoShape 24"/>
          <p:cNvSpPr>
            <a:spLocks noChangeArrowheads="1"/>
          </p:cNvSpPr>
          <p:nvPr/>
        </p:nvSpPr>
        <p:spPr bwMode="auto">
          <a:xfrm>
            <a:off x="952500" y="4165600"/>
            <a:ext cx="7683500" cy="863600"/>
          </a:xfrm>
          <a:prstGeom prst="roundRect">
            <a:avLst>
              <a:gd name="adj" fmla="val 16667"/>
            </a:avLst>
          </a:prstGeom>
          <a:gradFill rotWithShape="1">
            <a:gsLst>
              <a:gs pos="0">
                <a:srgbClr val="EEEFD7"/>
              </a:gs>
              <a:gs pos="100000">
                <a:schemeClr val="bg1"/>
              </a:gs>
            </a:gsLst>
            <a:lin ang="5400000" scaled="1"/>
          </a:gradFill>
          <a:ln w="3175" algn="ctr">
            <a:solidFill>
              <a:srgbClr val="808080"/>
            </a:solidFill>
            <a:round/>
            <a:headEnd/>
            <a:tailEnd/>
          </a:ln>
        </p:spPr>
        <p:txBody>
          <a:bodyPr lIns="182880" rIns="182880" anchor="ctr"/>
          <a:lstStyle/>
          <a:p>
            <a:pPr algn="l" rtl="0">
              <a:spcBef>
                <a:spcPct val="20000"/>
              </a:spcBef>
              <a:buFont typeface="Arial" charset="0"/>
              <a:buNone/>
            </a:pPr>
            <a:r>
              <a:rPr lang="en-US" b="0"/>
              <a:t>Remember that the development environment is fundamentally different from the production environment</a:t>
            </a:r>
          </a:p>
        </p:txBody>
      </p:sp>
      <p:sp>
        <p:nvSpPr>
          <p:cNvPr id="35851" name="AutoShape 25"/>
          <p:cNvSpPr>
            <a:spLocks noChangeArrowheads="1"/>
          </p:cNvSpPr>
          <p:nvPr/>
        </p:nvSpPr>
        <p:spPr bwMode="auto">
          <a:xfrm>
            <a:off x="508000" y="4432300"/>
            <a:ext cx="476250" cy="342900"/>
          </a:xfrm>
          <a:prstGeom prst="roundRect">
            <a:avLst>
              <a:gd name="adj" fmla="val 0"/>
            </a:avLst>
          </a:prstGeom>
          <a:gradFill rotWithShape="1">
            <a:gsLst>
              <a:gs pos="0">
                <a:srgbClr val="CECECE"/>
              </a:gs>
              <a:gs pos="50000">
                <a:srgbClr val="F0F0F0"/>
              </a:gs>
              <a:gs pos="100000">
                <a:srgbClr val="CECECE"/>
              </a:gs>
            </a:gsLst>
            <a:lin ang="5400000" scaled="1"/>
          </a:gradFill>
          <a:ln w="9525">
            <a:solidFill>
              <a:srgbClr val="000000"/>
            </a:solidFill>
            <a:round/>
            <a:headEnd/>
            <a:tailEnd/>
          </a:ln>
          <a:effectLst>
            <a:outerShdw dist="35921" dir="2700000" algn="ctr" rotWithShape="0">
              <a:schemeClr val="tx1">
                <a:alpha val="50000"/>
              </a:schemeClr>
            </a:outerShdw>
          </a:effectLst>
        </p:spPr>
        <p:txBody>
          <a:bodyPr wrap="none" anchor="ctr"/>
          <a:lstStyle/>
          <a:p>
            <a:pPr algn="ctr" rtl="0" eaLnBrk="0" hangingPunct="0"/>
            <a:r>
              <a:rPr lang="en-US" sz="2400" b="0">
                <a:solidFill>
                  <a:srgbClr val="990033"/>
                </a:solidFill>
                <a:latin typeface="Wingdings" pitchFamily="2" charset="2"/>
              </a:rPr>
              <a:t>ü</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Lesson 1: WCF Service Hosts</a:t>
            </a:r>
          </a:p>
        </p:txBody>
      </p:sp>
      <p:sp>
        <p:nvSpPr>
          <p:cNvPr id="5123" name="Rectangle 3"/>
          <p:cNvSpPr>
            <a:spLocks noGrp="1" noChangeArrowheads="1"/>
          </p:cNvSpPr>
          <p:nvPr>
            <p:ph idx="1"/>
          </p:nvPr>
        </p:nvSpPr>
        <p:spPr/>
        <p:txBody>
          <a:bodyPr/>
          <a:lstStyle/>
          <a:p>
            <a:pPr eaLnBrk="1" hangingPunct="1"/>
            <a:r>
              <a:rPr lang="en-IN" smtClean="0"/>
              <a:t>What Is a Service Host?</a:t>
            </a:r>
          </a:p>
          <a:p>
            <a:pPr eaLnBrk="1" hangingPunct="1"/>
            <a:r>
              <a:rPr lang="en-IN" smtClean="0"/>
              <a:t>Responsibilities of a Service Host</a:t>
            </a:r>
          </a:p>
          <a:p>
            <a:pPr eaLnBrk="1" hangingPunct="1"/>
            <a:r>
              <a:rPr lang="en-IN" smtClean="0"/>
              <a:t>How Service Hosts Are Infrastructure Components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60375" y="0"/>
            <a:ext cx="8683625" cy="741363"/>
          </a:xfrm>
        </p:spPr>
        <p:txBody>
          <a:bodyPr/>
          <a:lstStyle/>
          <a:p>
            <a:pPr eaLnBrk="1" hangingPunct="1"/>
            <a:r>
              <a:rPr lang="en-US" sz="2000" smtClean="0"/>
              <a:t>Lab: Hosting Windows Communication Foundation Services</a:t>
            </a:r>
            <a:endParaRPr lang="en-US" sz="2200" smtClean="0">
              <a:latin typeface="Segoe Semibold" pitchFamily="34" charset="0"/>
            </a:endParaRPr>
          </a:p>
        </p:txBody>
      </p:sp>
      <p:sp>
        <p:nvSpPr>
          <p:cNvPr id="36867" name="Rectangle 3"/>
          <p:cNvSpPr>
            <a:spLocks noGrp="1" noChangeArrowheads="1"/>
          </p:cNvSpPr>
          <p:nvPr>
            <p:ph idx="1"/>
          </p:nvPr>
        </p:nvSpPr>
        <p:spPr>
          <a:xfrm>
            <a:off x="458788" y="992188"/>
            <a:ext cx="8248650" cy="4386262"/>
          </a:xfrm>
        </p:spPr>
        <p:txBody>
          <a:bodyPr/>
          <a:lstStyle/>
          <a:p>
            <a:pPr eaLnBrk="1" hangingPunct="1"/>
            <a:r>
              <a:rPr lang="en-US" altLang="ja-JP" smtClean="0">
                <a:ea typeface="MS PGothic" pitchFamily="34" charset="-128"/>
              </a:rPr>
              <a:t>Exercise 1:</a:t>
            </a:r>
            <a:r>
              <a:rPr lang="en-US" b="1" smtClean="0"/>
              <a:t> </a:t>
            </a:r>
            <a:r>
              <a:rPr lang="en-US" altLang="ja-JP" smtClean="0">
                <a:ea typeface="MS PGothic" pitchFamily="34" charset="-128"/>
              </a:rPr>
              <a:t>Using Windows Server AppFabric</a:t>
            </a:r>
          </a:p>
          <a:p>
            <a:pPr eaLnBrk="1" hangingPunct="1"/>
            <a:r>
              <a:rPr lang="en-US" smtClean="0"/>
              <a:t>Exercise 2: </a:t>
            </a:r>
            <a:r>
              <a:rPr lang="en-US" altLang="ja-JP" smtClean="0">
                <a:ea typeface="MS PGothic" pitchFamily="34" charset="-128"/>
              </a:rPr>
              <a:t>Using Windows Services</a:t>
            </a:r>
          </a:p>
          <a:p>
            <a:pPr eaLnBrk="1" hangingPunct="1"/>
            <a:r>
              <a:rPr lang="en-US" smtClean="0"/>
              <a:t>Exercise 3: </a:t>
            </a:r>
            <a:r>
              <a:rPr lang="en-US" altLang="ja-JP" smtClean="0">
                <a:ea typeface="MS PGothic" pitchFamily="34" charset="-128"/>
              </a:rPr>
              <a:t>Hosting Services in a Windows Application</a:t>
            </a:r>
          </a:p>
          <a:p>
            <a:pPr eaLnBrk="1" hangingPunct="1"/>
            <a:r>
              <a:rPr lang="en-US" smtClean="0"/>
              <a:t>Exercise 4: Using </a:t>
            </a:r>
            <a:r>
              <a:rPr lang="en-US" altLang="ja-JP" smtClean="0">
                <a:ea typeface="MS PGothic" pitchFamily="34" charset="-128"/>
              </a:rPr>
              <a:t>Performance Counters for Service Monitoring</a:t>
            </a:r>
          </a:p>
          <a:p>
            <a:pPr eaLnBrk="1" hangingPunct="1">
              <a:buFontTx/>
              <a:buNone/>
            </a:pPr>
            <a:endParaRPr lang="en-US" smtClean="0"/>
          </a:p>
        </p:txBody>
      </p:sp>
      <p:sp>
        <p:nvSpPr>
          <p:cNvPr id="36868" name="Rectangle 4"/>
          <p:cNvSpPr>
            <a:spLocks noChangeArrowheads="1"/>
          </p:cNvSpPr>
          <p:nvPr/>
        </p:nvSpPr>
        <p:spPr bwMode="auto">
          <a:xfrm>
            <a:off x="479425" y="3625850"/>
            <a:ext cx="4503738" cy="401638"/>
          </a:xfrm>
          <a:prstGeom prst="rect">
            <a:avLst/>
          </a:prstGeom>
          <a:noFill/>
          <a:ln w="9525">
            <a:noFill/>
            <a:miter lim="800000"/>
            <a:headEnd/>
            <a:tailEnd/>
          </a:ln>
        </p:spPr>
        <p:txBody>
          <a:bodyPr lIns="0" tIns="0" rIns="0" bIns="0" anchor="b"/>
          <a:lstStyle/>
          <a:p>
            <a:pPr algn="l" rtl="0" eaLnBrk="0" hangingPunct="0">
              <a:lnSpc>
                <a:spcPct val="90000"/>
              </a:lnSpc>
              <a:spcBef>
                <a:spcPct val="70000"/>
              </a:spcBef>
              <a:buClr>
                <a:schemeClr val="hlink"/>
              </a:buClr>
              <a:buSzPct val="90000"/>
              <a:tabLst>
                <a:tab pos="2176463" algn="l"/>
              </a:tabLst>
            </a:pPr>
            <a:r>
              <a:rPr lang="en-US" sz="1700"/>
              <a:t>Logon information</a:t>
            </a:r>
          </a:p>
        </p:txBody>
      </p:sp>
      <p:graphicFrame>
        <p:nvGraphicFramePr>
          <p:cNvPr id="470021" name="Group 5"/>
          <p:cNvGraphicFramePr>
            <a:graphicFrameLocks noGrp="1"/>
          </p:cNvGraphicFramePr>
          <p:nvPr/>
        </p:nvGraphicFramePr>
        <p:xfrm>
          <a:off x="493713" y="4092575"/>
          <a:ext cx="5429250" cy="1468439"/>
        </p:xfrm>
        <a:graphic>
          <a:graphicData uri="http://schemas.openxmlformats.org/drawingml/2006/table">
            <a:tbl>
              <a:tblPr/>
              <a:tblGrid>
                <a:gridCol w="2714625"/>
                <a:gridCol w="2714625"/>
              </a:tblGrid>
              <a:tr h="519113">
                <a:tc>
                  <a:txBody>
                    <a:bodyPr/>
                    <a:lstStyle/>
                    <a:p>
                      <a:pPr marL="0" marR="0" lvl="0" indent="0" algn="l" defTabSz="914400" rtl="0" eaLnBrk="0" fontAlgn="base" latinLnBrk="0" hangingPunct="0">
                        <a:lnSpc>
                          <a:spcPct val="90000"/>
                        </a:lnSpc>
                        <a:spcBef>
                          <a:spcPct val="70000"/>
                        </a:spcBef>
                        <a:spcAft>
                          <a:spcPct val="0"/>
                        </a:spcAft>
                        <a:buClr>
                          <a:schemeClr val="hlink"/>
                        </a:buClr>
                        <a:buSzPct val="90000"/>
                        <a:buFontTx/>
                        <a:buNone/>
                        <a:tabLst/>
                      </a:pPr>
                      <a:r>
                        <a:rPr kumimoji="0" lang="en-US" sz="2000" b="0" i="0" u="none" strike="noStrike" cap="none" normalizeH="0" baseline="0" dirty="0" smtClean="0">
                          <a:ln>
                            <a:noFill/>
                          </a:ln>
                          <a:solidFill>
                            <a:schemeClr val="tx1"/>
                          </a:solidFill>
                          <a:effectLst/>
                          <a:latin typeface="Verdana" pitchFamily="34" charset="0"/>
                        </a:rPr>
                        <a:t>Virtual machine</a:t>
                      </a:r>
                      <a:endParaRPr kumimoji="0" lang="en-US" sz="1800" b="0" i="1" u="none" strike="noStrike" cap="none" normalizeH="0" baseline="0" dirty="0" smtClean="0">
                        <a:ln>
                          <a:noFill/>
                        </a:ln>
                        <a:solidFill>
                          <a:schemeClr val="tx1"/>
                        </a:solidFill>
                        <a:effectLst/>
                        <a:latin typeface="Verdana" pitchFamily="34" charset="0"/>
                      </a:endParaRPr>
                    </a:p>
                  </a:txBody>
                  <a:tcPr marT="91440" marB="91440"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F2E7CE"/>
                    </a:solidFill>
                  </a:tcPr>
                </a:tc>
                <a:tc>
                  <a:txBody>
                    <a:bodyPr/>
                    <a:lstStyle/>
                    <a:p>
                      <a:pPr marL="0" marR="0" lvl="0" indent="0" algn="l" defTabSz="914400" rtl="0" eaLnBrk="0" fontAlgn="base" latinLnBrk="0" hangingPunct="0">
                        <a:lnSpc>
                          <a:spcPct val="90000"/>
                        </a:lnSpc>
                        <a:spcBef>
                          <a:spcPct val="70000"/>
                        </a:spcBef>
                        <a:spcAft>
                          <a:spcPct val="0"/>
                        </a:spcAft>
                        <a:buClr>
                          <a:schemeClr val="hlink"/>
                        </a:buClr>
                        <a:buSzPct val="90000"/>
                        <a:buFontTx/>
                        <a:buNone/>
                        <a:tabLst/>
                      </a:pPr>
                      <a:r>
                        <a:rPr kumimoji="0" lang="en-GB" sz="1800" b="0" i="0" u="none" strike="noStrike" cap="none" normalizeH="0" baseline="0" dirty="0" smtClean="0">
                          <a:ln>
                            <a:noFill/>
                          </a:ln>
                          <a:solidFill>
                            <a:schemeClr val="tx1"/>
                          </a:solidFill>
                          <a:effectLst/>
                          <a:latin typeface="Verdana" pitchFamily="34" charset="0"/>
                        </a:rPr>
                        <a:t>10263A-SVR1</a:t>
                      </a:r>
                      <a:endParaRPr kumimoji="0" lang="en-US" sz="1800" b="0" i="0" u="none" strike="noStrike" cap="none" normalizeH="0" baseline="0" dirty="0" smtClean="0">
                        <a:ln>
                          <a:noFill/>
                        </a:ln>
                        <a:solidFill>
                          <a:schemeClr val="tx1"/>
                        </a:solidFill>
                        <a:effectLst/>
                        <a:latin typeface="Verdana" pitchFamily="34" charset="0"/>
                      </a:endParaRPr>
                    </a:p>
                  </a:txBody>
                  <a:tcPr marT="91440" marB="91440"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r>
              <a:tr h="474663">
                <a:tc>
                  <a:txBody>
                    <a:bodyPr/>
                    <a:lstStyle/>
                    <a:p>
                      <a:pPr marL="0" marR="0" lvl="0" indent="0" algn="l" defTabSz="914400" rtl="0" eaLnBrk="0" fontAlgn="base" latinLnBrk="0" hangingPunct="0">
                        <a:lnSpc>
                          <a:spcPct val="90000"/>
                        </a:lnSpc>
                        <a:spcBef>
                          <a:spcPct val="70000"/>
                        </a:spcBef>
                        <a:spcAft>
                          <a:spcPct val="0"/>
                        </a:spcAft>
                        <a:buClr>
                          <a:schemeClr val="hlink"/>
                        </a:buClr>
                        <a:buSzPct val="90000"/>
                        <a:buFontTx/>
                        <a:buNone/>
                        <a:tabLst/>
                      </a:pPr>
                      <a:r>
                        <a:rPr kumimoji="0" lang="en-US" sz="2000" b="0" i="0" u="none" strike="noStrike" cap="none" normalizeH="0" baseline="0" dirty="0" smtClean="0">
                          <a:ln>
                            <a:noFill/>
                          </a:ln>
                          <a:solidFill>
                            <a:schemeClr val="tx1"/>
                          </a:solidFill>
                          <a:effectLst/>
                          <a:latin typeface="Verdana" pitchFamily="34" charset="0"/>
                        </a:rPr>
                        <a:t>User name</a:t>
                      </a:r>
                    </a:p>
                  </a:txBody>
                  <a:tcPr marT="91440" marB="91440"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F2E7CE"/>
                    </a:solidFill>
                  </a:tcPr>
                </a:tc>
                <a:tc>
                  <a:txBody>
                    <a:bodyPr/>
                    <a:lstStyle/>
                    <a:p>
                      <a:pPr marL="0" marR="0" lvl="0" indent="0" algn="l" defTabSz="914400" rtl="0" eaLnBrk="0" fontAlgn="base" latinLnBrk="0" hangingPunct="0">
                        <a:lnSpc>
                          <a:spcPct val="90000"/>
                        </a:lnSpc>
                        <a:spcBef>
                          <a:spcPct val="0"/>
                        </a:spcBef>
                        <a:spcAft>
                          <a:spcPct val="0"/>
                        </a:spcAft>
                        <a:buClrTx/>
                        <a:buSzTx/>
                        <a:buFontTx/>
                        <a:buNone/>
                        <a:tabLst/>
                      </a:pPr>
                      <a:r>
                        <a:rPr kumimoji="0" lang="en-GB" sz="1800" b="0" i="0" u="none" strike="noStrike" cap="none" normalizeH="0" baseline="0" dirty="0" smtClean="0">
                          <a:ln>
                            <a:noFill/>
                          </a:ln>
                          <a:solidFill>
                            <a:schemeClr val="tx1"/>
                          </a:solidFill>
                          <a:effectLst/>
                          <a:latin typeface="Verdana" pitchFamily="34" charset="0"/>
                        </a:rPr>
                        <a:t>Administrator</a:t>
                      </a:r>
                      <a:endParaRPr kumimoji="0" lang="en-US" sz="1800" b="0" i="0" u="none" strike="noStrike" cap="none" normalizeH="0" baseline="0" dirty="0" smtClean="0">
                        <a:ln>
                          <a:noFill/>
                        </a:ln>
                        <a:solidFill>
                          <a:schemeClr val="tx1"/>
                        </a:solidFill>
                        <a:effectLst/>
                        <a:latin typeface="Verdana" pitchFamily="34" charset="0"/>
                      </a:endParaRPr>
                    </a:p>
                  </a:txBody>
                  <a:tcPr marT="91440" marB="91440"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r>
              <a:tr h="474663">
                <a:tc>
                  <a:txBody>
                    <a:bodyPr/>
                    <a:lstStyle/>
                    <a:p>
                      <a:pPr marL="0" marR="0" lvl="0" indent="0" algn="l" defTabSz="914400" rtl="0" eaLnBrk="0" fontAlgn="base" latinLnBrk="0" hangingPunct="0">
                        <a:lnSpc>
                          <a:spcPct val="90000"/>
                        </a:lnSpc>
                        <a:spcBef>
                          <a:spcPct val="70000"/>
                        </a:spcBef>
                        <a:spcAft>
                          <a:spcPct val="0"/>
                        </a:spcAft>
                        <a:buClr>
                          <a:schemeClr val="hlink"/>
                        </a:buClr>
                        <a:buSzPct val="90000"/>
                        <a:buFontTx/>
                        <a:buNone/>
                        <a:tabLst/>
                      </a:pPr>
                      <a:r>
                        <a:rPr kumimoji="0" lang="en-US" sz="2000" b="0" i="0" u="none" strike="noStrike" cap="none" normalizeH="0" baseline="0" dirty="0" smtClean="0">
                          <a:ln>
                            <a:noFill/>
                          </a:ln>
                          <a:solidFill>
                            <a:schemeClr val="tx1"/>
                          </a:solidFill>
                          <a:effectLst/>
                          <a:latin typeface="Verdana" pitchFamily="34" charset="0"/>
                        </a:rPr>
                        <a:t>Password</a:t>
                      </a:r>
                    </a:p>
                  </a:txBody>
                  <a:tcPr marT="91440" marB="91440"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F2E7CE"/>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pitchFamily="34" charset="0"/>
                        </a:rPr>
                        <a:t>Pa$$w0rd</a:t>
                      </a:r>
                    </a:p>
                  </a:txBody>
                  <a:tcPr marT="91440" marB="91440"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r>
            </a:tbl>
          </a:graphicData>
        </a:graphic>
      </p:graphicFrame>
      <p:sp>
        <p:nvSpPr>
          <p:cNvPr id="36883" name="Rectangle 19"/>
          <p:cNvSpPr>
            <a:spLocks noChangeArrowheads="1"/>
          </p:cNvSpPr>
          <p:nvPr/>
        </p:nvSpPr>
        <p:spPr bwMode="auto">
          <a:xfrm>
            <a:off x="458788" y="6132513"/>
            <a:ext cx="4033837" cy="366712"/>
          </a:xfrm>
          <a:prstGeom prst="rect">
            <a:avLst/>
          </a:prstGeom>
          <a:noFill/>
          <a:ln w="9525" algn="ctr">
            <a:noFill/>
            <a:miter lim="800000"/>
            <a:headEnd/>
            <a:tailEnd/>
          </a:ln>
        </p:spPr>
        <p:txBody>
          <a:bodyPr>
            <a:spAutoFit/>
          </a:bodyPr>
          <a:lstStyle/>
          <a:p>
            <a:pPr algn="l" rtl="0" eaLnBrk="0" hangingPunct="0"/>
            <a:r>
              <a:rPr lang="en-US"/>
              <a:t>Estimated time: 60 minutes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12"/>
          <p:cNvPicPr>
            <a:picLocks noChangeAspect="1" noChangeArrowheads="1"/>
          </p:cNvPicPr>
          <p:nvPr/>
        </p:nvPicPr>
        <p:blipFill>
          <a:blip r:embed="rId3" cstate="print"/>
          <a:srcRect/>
          <a:stretch>
            <a:fillRect/>
          </a:stretch>
        </p:blipFill>
        <p:spPr bwMode="auto">
          <a:xfrm>
            <a:off x="407988" y="1035050"/>
            <a:ext cx="8413750" cy="5230813"/>
          </a:xfrm>
          <a:prstGeom prst="rect">
            <a:avLst/>
          </a:prstGeom>
          <a:noFill/>
          <a:ln w="9525">
            <a:noFill/>
            <a:miter lim="800000"/>
            <a:headEnd/>
            <a:tailEnd/>
          </a:ln>
        </p:spPr>
      </p:pic>
      <p:sp>
        <p:nvSpPr>
          <p:cNvPr id="38915" name="Rectangle 2"/>
          <p:cNvSpPr>
            <a:spLocks noGrp="1" noChangeArrowheads="1"/>
          </p:cNvSpPr>
          <p:nvPr>
            <p:ph type="title"/>
          </p:nvPr>
        </p:nvSpPr>
        <p:spPr>
          <a:xfrm>
            <a:off x="460375" y="0"/>
            <a:ext cx="8683625" cy="741363"/>
          </a:xfrm>
        </p:spPr>
        <p:txBody>
          <a:bodyPr/>
          <a:lstStyle/>
          <a:p>
            <a:pPr eaLnBrk="1" hangingPunct="1"/>
            <a:r>
              <a:rPr lang="en-US" smtClean="0"/>
              <a:t>Lab Scenario</a:t>
            </a:r>
            <a:endParaRPr lang="en-US" smtClean="0">
              <a:ea typeface="MS PGothic" pitchFamily="34" charset="-128"/>
            </a:endParaRPr>
          </a:p>
        </p:txBody>
      </p:sp>
      <p:grpSp>
        <p:nvGrpSpPr>
          <p:cNvPr id="38916" name="Group 4"/>
          <p:cNvGrpSpPr>
            <a:grpSpLocks/>
          </p:cNvGrpSpPr>
          <p:nvPr/>
        </p:nvGrpSpPr>
        <p:grpSpPr bwMode="auto">
          <a:xfrm>
            <a:off x="2149475" y="2343150"/>
            <a:ext cx="4349750" cy="2155825"/>
            <a:chOff x="1336" y="1431"/>
            <a:chExt cx="2740" cy="1358"/>
          </a:xfrm>
        </p:grpSpPr>
        <p:sp>
          <p:nvSpPr>
            <p:cNvPr id="38917" name="Line 5"/>
            <p:cNvSpPr>
              <a:spLocks noChangeShapeType="1"/>
            </p:cNvSpPr>
            <p:nvPr/>
          </p:nvSpPr>
          <p:spPr bwMode="auto">
            <a:xfrm>
              <a:off x="2098" y="2306"/>
              <a:ext cx="1499" cy="0"/>
            </a:xfrm>
            <a:prstGeom prst="line">
              <a:avLst/>
            </a:prstGeom>
            <a:noFill/>
            <a:ln w="25400">
              <a:solidFill>
                <a:srgbClr val="FF0000"/>
              </a:solidFill>
              <a:round/>
              <a:headEnd/>
              <a:tailEnd/>
            </a:ln>
          </p:spPr>
          <p:txBody>
            <a:bodyPr wrap="none" anchor="ctr"/>
            <a:lstStyle/>
            <a:p>
              <a:endParaRPr lang="es-PE"/>
            </a:p>
          </p:txBody>
        </p:sp>
        <p:grpSp>
          <p:nvGrpSpPr>
            <p:cNvPr id="38918" name="Group 6"/>
            <p:cNvGrpSpPr>
              <a:grpSpLocks/>
            </p:cNvGrpSpPr>
            <p:nvPr/>
          </p:nvGrpSpPr>
          <p:grpSpPr bwMode="auto">
            <a:xfrm>
              <a:off x="3079" y="1524"/>
              <a:ext cx="997" cy="1058"/>
              <a:chOff x="3079" y="1524"/>
              <a:chExt cx="997" cy="1058"/>
            </a:xfrm>
          </p:grpSpPr>
          <p:pic>
            <p:nvPicPr>
              <p:cNvPr id="38922" name="Picture 15" descr="Server"/>
              <p:cNvPicPr>
                <a:picLocks noChangeAspect="1" noChangeArrowheads="1"/>
              </p:cNvPicPr>
              <p:nvPr/>
            </p:nvPicPr>
            <p:blipFill>
              <a:blip r:embed="rId4" cstate="print"/>
              <a:srcRect/>
              <a:stretch>
                <a:fillRect/>
              </a:stretch>
            </p:blipFill>
            <p:spPr bwMode="auto">
              <a:xfrm>
                <a:off x="3402" y="1791"/>
                <a:ext cx="674" cy="791"/>
              </a:xfrm>
              <a:prstGeom prst="rect">
                <a:avLst/>
              </a:prstGeom>
              <a:noFill/>
              <a:ln w="9525">
                <a:noFill/>
                <a:miter lim="800000"/>
                <a:headEnd/>
                <a:tailEnd/>
              </a:ln>
            </p:spPr>
          </p:pic>
          <p:pic>
            <p:nvPicPr>
              <p:cNvPr id="38923" name="Picture 8" descr="Build"/>
              <p:cNvPicPr>
                <a:picLocks noChangeAspect="1" noChangeArrowheads="1"/>
              </p:cNvPicPr>
              <p:nvPr/>
            </p:nvPicPr>
            <p:blipFill>
              <a:blip r:embed="rId5" cstate="print"/>
              <a:srcRect/>
              <a:stretch>
                <a:fillRect/>
              </a:stretch>
            </p:blipFill>
            <p:spPr bwMode="auto">
              <a:xfrm>
                <a:off x="3079" y="1524"/>
                <a:ext cx="476" cy="618"/>
              </a:xfrm>
              <a:prstGeom prst="rect">
                <a:avLst/>
              </a:prstGeom>
              <a:noFill/>
              <a:ln w="9525">
                <a:noFill/>
                <a:miter lim="800000"/>
                <a:headEnd/>
                <a:tailEnd/>
              </a:ln>
            </p:spPr>
          </p:pic>
        </p:grpSp>
        <p:grpSp>
          <p:nvGrpSpPr>
            <p:cNvPr id="38919" name="Group 9"/>
            <p:cNvGrpSpPr>
              <a:grpSpLocks/>
            </p:cNvGrpSpPr>
            <p:nvPr/>
          </p:nvGrpSpPr>
          <p:grpSpPr bwMode="auto">
            <a:xfrm>
              <a:off x="1336" y="1431"/>
              <a:ext cx="1057" cy="1358"/>
              <a:chOff x="1336" y="1431"/>
              <a:chExt cx="1057" cy="1358"/>
            </a:xfrm>
          </p:grpSpPr>
          <p:pic>
            <p:nvPicPr>
              <p:cNvPr id="38920" name="Picture 10" descr="UserWithDesktopComputer"/>
              <p:cNvPicPr>
                <a:picLocks noChangeAspect="1" noChangeArrowheads="1"/>
              </p:cNvPicPr>
              <p:nvPr/>
            </p:nvPicPr>
            <p:blipFill>
              <a:blip r:embed="rId6" cstate="print"/>
              <a:srcRect/>
              <a:stretch>
                <a:fillRect/>
              </a:stretch>
            </p:blipFill>
            <p:spPr bwMode="auto">
              <a:xfrm>
                <a:off x="1336" y="1690"/>
                <a:ext cx="946" cy="1099"/>
              </a:xfrm>
              <a:prstGeom prst="rect">
                <a:avLst/>
              </a:prstGeom>
              <a:noFill/>
              <a:ln w="9525">
                <a:noFill/>
                <a:miter lim="800000"/>
                <a:headEnd/>
                <a:tailEnd/>
              </a:ln>
            </p:spPr>
          </p:pic>
          <p:pic>
            <p:nvPicPr>
              <p:cNvPr id="38921" name="Picture 11" descr="Document_Code"/>
              <p:cNvPicPr>
                <a:picLocks noChangeAspect="1" noChangeArrowheads="1"/>
              </p:cNvPicPr>
              <p:nvPr/>
            </p:nvPicPr>
            <p:blipFill>
              <a:blip r:embed="rId7" cstate="print"/>
              <a:srcRect/>
              <a:stretch>
                <a:fillRect/>
              </a:stretch>
            </p:blipFill>
            <p:spPr bwMode="auto">
              <a:xfrm>
                <a:off x="1985" y="1431"/>
                <a:ext cx="408" cy="664"/>
              </a:xfrm>
              <a:prstGeom prst="rect">
                <a:avLst/>
              </a:prstGeom>
              <a:noFill/>
              <a:ln w="9525">
                <a:noFill/>
                <a:miter lim="800000"/>
                <a:headEnd/>
                <a:tailEnd/>
              </a:ln>
            </p:spPr>
          </p:pic>
        </p:gr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60375" y="0"/>
            <a:ext cx="8683625" cy="741363"/>
          </a:xfrm>
        </p:spPr>
        <p:txBody>
          <a:bodyPr/>
          <a:lstStyle/>
          <a:p>
            <a:pPr eaLnBrk="1" hangingPunct="1"/>
            <a:r>
              <a:rPr lang="en-US" smtClean="0"/>
              <a:t>Lab Review</a:t>
            </a:r>
          </a:p>
        </p:txBody>
      </p:sp>
      <p:sp>
        <p:nvSpPr>
          <p:cNvPr id="39939" name="Rectangle 3"/>
          <p:cNvSpPr>
            <a:spLocks noGrp="1" noChangeArrowheads="1"/>
          </p:cNvSpPr>
          <p:nvPr>
            <p:ph idx="1"/>
          </p:nvPr>
        </p:nvSpPr>
        <p:spPr>
          <a:xfrm>
            <a:off x="458788" y="992188"/>
            <a:ext cx="8135937" cy="4386262"/>
          </a:xfrm>
        </p:spPr>
        <p:txBody>
          <a:bodyPr/>
          <a:lstStyle/>
          <a:p>
            <a:pPr eaLnBrk="1" hangingPunct="1">
              <a:buFontTx/>
              <a:buNone/>
            </a:pPr>
            <a:r>
              <a:rPr lang="en-US" smtClean="0"/>
              <a:t>Review Questions</a:t>
            </a:r>
          </a:p>
          <a:p>
            <a:pPr eaLnBrk="1" hangingPunct="1"/>
            <a:r>
              <a:rPr lang="en-US" altLang="ko-KR" smtClean="0">
                <a:ea typeface="Gulim" pitchFamily="34" charset="-127"/>
              </a:rPr>
              <a:t>What are the three alternatives for hosting WCF services?</a:t>
            </a:r>
          </a:p>
          <a:p>
            <a:pPr eaLnBrk="1" hangingPunct="1"/>
            <a:r>
              <a:rPr lang="en-US" altLang="ko-KR" smtClean="0">
                <a:ea typeface="Gulim" pitchFamily="34" charset="-127"/>
              </a:rPr>
              <a:t>When would you choose each of the alternatives?</a:t>
            </a:r>
          </a:p>
          <a:p>
            <a:pPr eaLnBrk="1" hangingPunct="1"/>
            <a:r>
              <a:rPr lang="en-US" altLang="ko-KR" smtClean="0">
                <a:ea typeface="Gulim" pitchFamily="34" charset="-127"/>
              </a:rPr>
              <a:t>List the methods to monitor the runtime behavior of the service</a:t>
            </a:r>
          </a:p>
          <a:p>
            <a:pPr eaLnBrk="1" hangingPunct="1"/>
            <a:endParaRPr lang="en-US" altLang="ko-KR" smtClean="0">
              <a:ea typeface="Gulim" pitchFamily="34" charset="-127"/>
            </a:endParaRPr>
          </a:p>
          <a:p>
            <a:pPr eaLnBrk="1" hangingPunct="1"/>
            <a:endParaRPr lang="en-US" altLang="ko-KR" smtClean="0">
              <a:ea typeface="Gulim" pitchFamily="34" charset="-127"/>
            </a:endParaRPr>
          </a:p>
          <a:p>
            <a:pPr eaLnBrk="1" hangingPunct="1"/>
            <a:endParaRPr lang="en-US" altLang="ko-KR" smtClean="0">
              <a:ea typeface="Gulim" pitchFamily="34" charset="-127"/>
            </a:endParaRPr>
          </a:p>
          <a:p>
            <a:pPr eaLnBrk="1" hangingPunct="1"/>
            <a:endParaRPr lang="en-US" smtClean="0"/>
          </a:p>
        </p:txBody>
      </p:sp>
      <p:sp>
        <p:nvSpPr>
          <p:cNvPr id="39940" name="Rectangle 4"/>
          <p:cNvSpPr>
            <a:spLocks noChangeArrowheads="1"/>
          </p:cNvSpPr>
          <p:nvPr/>
        </p:nvSpPr>
        <p:spPr bwMode="auto">
          <a:xfrm>
            <a:off x="479425" y="3625850"/>
            <a:ext cx="4503738" cy="401638"/>
          </a:xfrm>
          <a:prstGeom prst="rect">
            <a:avLst/>
          </a:prstGeom>
          <a:noFill/>
          <a:ln w="9525">
            <a:noFill/>
            <a:miter lim="800000"/>
            <a:headEnd/>
            <a:tailEnd/>
          </a:ln>
        </p:spPr>
        <p:txBody>
          <a:bodyPr lIns="0" tIns="0" rIns="0" bIns="0" anchor="b"/>
          <a:lstStyle/>
          <a:p>
            <a:pPr algn="l" rtl="0" eaLnBrk="0" hangingPunct="0">
              <a:lnSpc>
                <a:spcPct val="90000"/>
              </a:lnSpc>
              <a:spcBef>
                <a:spcPct val="70000"/>
              </a:spcBef>
              <a:buClr>
                <a:schemeClr val="hlink"/>
              </a:buClr>
              <a:buSzPct val="90000"/>
              <a:tabLst>
                <a:tab pos="2176463" algn="l"/>
              </a:tabLst>
            </a:pPr>
            <a:endParaRPr lang="da-DK" sz="170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smtClean="0"/>
              <a:t>Module Review and Takeaways</a:t>
            </a:r>
          </a:p>
        </p:txBody>
      </p:sp>
      <p:sp>
        <p:nvSpPr>
          <p:cNvPr id="40963" name="Content Placeholder 3"/>
          <p:cNvSpPr>
            <a:spLocks noGrp="1"/>
          </p:cNvSpPr>
          <p:nvPr>
            <p:ph idx="1"/>
          </p:nvPr>
        </p:nvSpPr>
        <p:spPr/>
        <p:txBody>
          <a:bodyPr/>
          <a:lstStyle/>
          <a:p>
            <a:pPr eaLnBrk="1" hangingPunct="1"/>
            <a:r>
              <a:rPr lang="en-IN" smtClean="0"/>
              <a:t>Review Questions</a:t>
            </a:r>
          </a:p>
          <a:p>
            <a:pPr eaLnBrk="1" hangingPunct="1"/>
            <a:r>
              <a:rPr lang="en-IN" smtClean="0"/>
              <a:t>Real-World Issues and Scenarios</a:t>
            </a:r>
          </a:p>
          <a:p>
            <a:pPr eaLnBrk="1" hangingPunct="1"/>
            <a:r>
              <a:rPr lang="en-IN" smtClean="0"/>
              <a:t>Best Practices</a:t>
            </a:r>
          </a:p>
          <a:p>
            <a:pPr eaLnBrk="1" hangingPunct="1"/>
            <a:endParaRPr lang="en-US"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AutoShape 4"/>
          <p:cNvSpPr>
            <a:spLocks noChangeArrowheads="1"/>
          </p:cNvSpPr>
          <p:nvPr/>
        </p:nvSpPr>
        <p:spPr bwMode="auto">
          <a:xfrm>
            <a:off x="381000" y="1016000"/>
            <a:ext cx="8382000" cy="5207000"/>
          </a:xfrm>
          <a:prstGeom prst="roundRect">
            <a:avLst>
              <a:gd name="adj" fmla="val 4167"/>
            </a:avLst>
          </a:prstGeom>
          <a:solidFill>
            <a:srgbClr val="BBCDE3"/>
          </a:solidFill>
          <a:ln w="9525" algn="ctr">
            <a:solidFill>
              <a:srgbClr val="333333"/>
            </a:solidFill>
            <a:round/>
            <a:headEnd/>
            <a:tailEnd/>
          </a:ln>
        </p:spPr>
        <p:txBody>
          <a:bodyPr/>
          <a:lstStyle/>
          <a:p>
            <a:pPr marL="109538" algn="l" rtl="0" eaLnBrk="0" hangingPunct="0"/>
            <a:endParaRPr lang="he-IL" sz="2200" b="0">
              <a:latin typeface="Arial Narrow" pitchFamily="34" charset="0"/>
            </a:endParaRPr>
          </a:p>
        </p:txBody>
      </p:sp>
      <p:sp>
        <p:nvSpPr>
          <p:cNvPr id="6147" name="Rectangle 2"/>
          <p:cNvSpPr>
            <a:spLocks noChangeArrowheads="1"/>
          </p:cNvSpPr>
          <p:nvPr/>
        </p:nvSpPr>
        <p:spPr bwMode="auto">
          <a:xfrm>
            <a:off x="460375" y="0"/>
            <a:ext cx="7773988" cy="741363"/>
          </a:xfrm>
          <a:prstGeom prst="rect">
            <a:avLst/>
          </a:prstGeom>
          <a:noFill/>
          <a:ln w="9525">
            <a:noFill/>
            <a:miter lim="800000"/>
            <a:headEnd/>
            <a:tailEnd/>
          </a:ln>
        </p:spPr>
        <p:txBody>
          <a:bodyPr lIns="0" anchor="b"/>
          <a:lstStyle/>
          <a:p>
            <a:pPr algn="l" rtl="0">
              <a:lnSpc>
                <a:spcPct val="85000"/>
              </a:lnSpc>
              <a:buClr>
                <a:srgbClr val="DC0081"/>
              </a:buClr>
              <a:buFont typeface="Wingdings" pitchFamily="2" charset="2"/>
              <a:buNone/>
            </a:pPr>
            <a:r>
              <a:rPr lang="en-US" sz="2400" b="0"/>
              <a:t>What Is a Service Host?</a:t>
            </a:r>
          </a:p>
        </p:txBody>
      </p:sp>
      <p:sp>
        <p:nvSpPr>
          <p:cNvPr id="6148" name="AutoShape 14"/>
          <p:cNvSpPr>
            <a:spLocks noChangeArrowheads="1"/>
          </p:cNvSpPr>
          <p:nvPr/>
        </p:nvSpPr>
        <p:spPr bwMode="auto">
          <a:xfrm>
            <a:off x="952500" y="1193800"/>
            <a:ext cx="7683500" cy="922338"/>
          </a:xfrm>
          <a:prstGeom prst="roundRect">
            <a:avLst>
              <a:gd name="adj" fmla="val 16667"/>
            </a:avLst>
          </a:prstGeom>
          <a:gradFill rotWithShape="1">
            <a:gsLst>
              <a:gs pos="0">
                <a:srgbClr val="EEEFD7"/>
              </a:gs>
              <a:gs pos="100000">
                <a:schemeClr val="bg1"/>
              </a:gs>
            </a:gsLst>
            <a:lin ang="5400000" scaled="1"/>
          </a:gradFill>
          <a:ln w="3175" algn="ctr">
            <a:solidFill>
              <a:srgbClr val="808080"/>
            </a:solidFill>
            <a:round/>
            <a:headEnd/>
            <a:tailEnd/>
          </a:ln>
        </p:spPr>
        <p:txBody>
          <a:bodyPr lIns="182880" rIns="182880" anchor="ctr"/>
          <a:lstStyle/>
          <a:p>
            <a:pPr algn="l" rtl="0" eaLnBrk="0" hangingPunct="0"/>
            <a:r>
              <a:rPr lang="en-US" b="0"/>
              <a:t>A service host is the process that is responsible for allocating resources for a service</a:t>
            </a:r>
          </a:p>
        </p:txBody>
      </p:sp>
      <p:sp>
        <p:nvSpPr>
          <p:cNvPr id="6149" name="AutoShape 15"/>
          <p:cNvSpPr>
            <a:spLocks noChangeArrowheads="1"/>
          </p:cNvSpPr>
          <p:nvPr/>
        </p:nvSpPr>
        <p:spPr bwMode="auto">
          <a:xfrm>
            <a:off x="508000" y="1460500"/>
            <a:ext cx="476250" cy="342900"/>
          </a:xfrm>
          <a:prstGeom prst="roundRect">
            <a:avLst>
              <a:gd name="adj" fmla="val 0"/>
            </a:avLst>
          </a:prstGeom>
          <a:gradFill rotWithShape="1">
            <a:gsLst>
              <a:gs pos="0">
                <a:srgbClr val="CECECE"/>
              </a:gs>
              <a:gs pos="50000">
                <a:srgbClr val="F0F0F0"/>
              </a:gs>
              <a:gs pos="100000">
                <a:srgbClr val="CECECE"/>
              </a:gs>
            </a:gsLst>
            <a:lin ang="5400000" scaled="1"/>
          </a:gradFill>
          <a:ln w="9525">
            <a:solidFill>
              <a:srgbClr val="000000"/>
            </a:solidFill>
            <a:round/>
            <a:headEnd/>
            <a:tailEnd/>
          </a:ln>
          <a:effectLst>
            <a:outerShdw dist="35921" dir="2700000" algn="ctr" rotWithShape="0">
              <a:schemeClr val="tx1">
                <a:alpha val="50000"/>
              </a:schemeClr>
            </a:outerShdw>
          </a:effectLst>
        </p:spPr>
        <p:txBody>
          <a:bodyPr wrap="none" anchor="ctr"/>
          <a:lstStyle/>
          <a:p>
            <a:pPr algn="ctr" rtl="0" eaLnBrk="0" hangingPunct="0"/>
            <a:r>
              <a:rPr lang="en-US" sz="2400" b="0">
                <a:solidFill>
                  <a:srgbClr val="990033"/>
                </a:solidFill>
                <a:latin typeface="Wingdings" pitchFamily="2" charset="2"/>
              </a:rPr>
              <a:t>ü</a:t>
            </a:r>
          </a:p>
        </p:txBody>
      </p:sp>
      <p:sp>
        <p:nvSpPr>
          <p:cNvPr id="6150" name="AutoShape 24"/>
          <p:cNvSpPr>
            <a:spLocks noChangeArrowheads="1"/>
          </p:cNvSpPr>
          <p:nvPr/>
        </p:nvSpPr>
        <p:spPr bwMode="auto">
          <a:xfrm>
            <a:off x="952500" y="2184400"/>
            <a:ext cx="7683500" cy="863600"/>
          </a:xfrm>
          <a:prstGeom prst="roundRect">
            <a:avLst>
              <a:gd name="adj" fmla="val 16667"/>
            </a:avLst>
          </a:prstGeom>
          <a:gradFill rotWithShape="1">
            <a:gsLst>
              <a:gs pos="0">
                <a:srgbClr val="EEEFD7"/>
              </a:gs>
              <a:gs pos="100000">
                <a:schemeClr val="bg1"/>
              </a:gs>
            </a:gsLst>
            <a:lin ang="5400000" scaled="1"/>
          </a:gradFill>
          <a:ln w="3175" algn="ctr">
            <a:solidFill>
              <a:srgbClr val="808080"/>
            </a:solidFill>
            <a:round/>
            <a:headEnd/>
            <a:tailEnd/>
          </a:ln>
        </p:spPr>
        <p:txBody>
          <a:bodyPr lIns="182880" rIns="182880" anchor="ctr"/>
          <a:lstStyle/>
          <a:p>
            <a:pPr algn="l" rtl="0">
              <a:spcBef>
                <a:spcPct val="20000"/>
              </a:spcBef>
            </a:pPr>
            <a:r>
              <a:rPr lang="en-US" b="0"/>
              <a:t>The host listens for requests, allocates memory and threads, creates service instances, and sends responses</a:t>
            </a:r>
          </a:p>
        </p:txBody>
      </p:sp>
      <p:sp>
        <p:nvSpPr>
          <p:cNvPr id="6151" name="AutoShape 25"/>
          <p:cNvSpPr>
            <a:spLocks noChangeArrowheads="1"/>
          </p:cNvSpPr>
          <p:nvPr/>
        </p:nvSpPr>
        <p:spPr bwMode="auto">
          <a:xfrm>
            <a:off x="508000" y="2451100"/>
            <a:ext cx="476250" cy="342900"/>
          </a:xfrm>
          <a:prstGeom prst="roundRect">
            <a:avLst>
              <a:gd name="adj" fmla="val 0"/>
            </a:avLst>
          </a:prstGeom>
          <a:gradFill rotWithShape="1">
            <a:gsLst>
              <a:gs pos="0">
                <a:srgbClr val="CECECE"/>
              </a:gs>
              <a:gs pos="50000">
                <a:srgbClr val="F0F0F0"/>
              </a:gs>
              <a:gs pos="100000">
                <a:srgbClr val="CECECE"/>
              </a:gs>
            </a:gsLst>
            <a:lin ang="5400000" scaled="1"/>
          </a:gradFill>
          <a:ln w="9525">
            <a:solidFill>
              <a:srgbClr val="000000"/>
            </a:solidFill>
            <a:round/>
            <a:headEnd/>
            <a:tailEnd/>
          </a:ln>
          <a:effectLst>
            <a:outerShdw dist="35921" dir="2700000" algn="ctr" rotWithShape="0">
              <a:schemeClr val="tx1">
                <a:alpha val="50000"/>
              </a:schemeClr>
            </a:outerShdw>
          </a:effectLst>
        </p:spPr>
        <p:txBody>
          <a:bodyPr wrap="none" anchor="ctr"/>
          <a:lstStyle/>
          <a:p>
            <a:pPr algn="ctr" rtl="0" eaLnBrk="0" hangingPunct="0"/>
            <a:r>
              <a:rPr lang="en-US" sz="2400" b="0">
                <a:solidFill>
                  <a:srgbClr val="990033"/>
                </a:solidFill>
                <a:latin typeface="Wingdings" pitchFamily="2" charset="2"/>
              </a:rPr>
              <a:t>ü</a:t>
            </a:r>
          </a:p>
        </p:txBody>
      </p:sp>
      <p:sp>
        <p:nvSpPr>
          <p:cNvPr id="6152" name="AutoShape 24"/>
          <p:cNvSpPr>
            <a:spLocks noChangeArrowheads="1"/>
          </p:cNvSpPr>
          <p:nvPr/>
        </p:nvSpPr>
        <p:spPr bwMode="auto">
          <a:xfrm>
            <a:off x="952500" y="3175000"/>
            <a:ext cx="7683500" cy="863600"/>
          </a:xfrm>
          <a:prstGeom prst="roundRect">
            <a:avLst>
              <a:gd name="adj" fmla="val 16667"/>
            </a:avLst>
          </a:prstGeom>
          <a:gradFill rotWithShape="1">
            <a:gsLst>
              <a:gs pos="0">
                <a:srgbClr val="EEEFD7"/>
              </a:gs>
              <a:gs pos="100000">
                <a:schemeClr val="bg1"/>
              </a:gs>
            </a:gsLst>
            <a:lin ang="5400000" scaled="1"/>
          </a:gradFill>
          <a:ln w="3175" algn="ctr">
            <a:solidFill>
              <a:srgbClr val="808080"/>
            </a:solidFill>
            <a:round/>
            <a:headEnd/>
            <a:tailEnd/>
          </a:ln>
        </p:spPr>
        <p:txBody>
          <a:bodyPr lIns="182880" rIns="182880" anchor="ctr"/>
          <a:lstStyle/>
          <a:p>
            <a:pPr algn="l" rtl="0">
              <a:spcBef>
                <a:spcPct val="20000"/>
              </a:spcBef>
              <a:buFont typeface="Arial" charset="0"/>
              <a:buNone/>
            </a:pPr>
            <a:r>
              <a:rPr lang="en-US" b="0"/>
              <a:t>Hosts materialize services</a:t>
            </a:r>
          </a:p>
        </p:txBody>
      </p:sp>
      <p:sp>
        <p:nvSpPr>
          <p:cNvPr id="6153" name="AutoShape 25"/>
          <p:cNvSpPr>
            <a:spLocks noChangeArrowheads="1"/>
          </p:cNvSpPr>
          <p:nvPr/>
        </p:nvSpPr>
        <p:spPr bwMode="auto">
          <a:xfrm>
            <a:off x="508000" y="3441700"/>
            <a:ext cx="476250" cy="342900"/>
          </a:xfrm>
          <a:prstGeom prst="roundRect">
            <a:avLst>
              <a:gd name="adj" fmla="val 0"/>
            </a:avLst>
          </a:prstGeom>
          <a:gradFill rotWithShape="1">
            <a:gsLst>
              <a:gs pos="0">
                <a:srgbClr val="CECECE"/>
              </a:gs>
              <a:gs pos="50000">
                <a:srgbClr val="F0F0F0"/>
              </a:gs>
              <a:gs pos="100000">
                <a:srgbClr val="CECECE"/>
              </a:gs>
            </a:gsLst>
            <a:lin ang="5400000" scaled="1"/>
          </a:gradFill>
          <a:ln w="9525">
            <a:solidFill>
              <a:srgbClr val="000000"/>
            </a:solidFill>
            <a:round/>
            <a:headEnd/>
            <a:tailEnd/>
          </a:ln>
          <a:effectLst>
            <a:outerShdw dist="35921" dir="2700000" algn="ctr" rotWithShape="0">
              <a:schemeClr val="tx1">
                <a:alpha val="50000"/>
              </a:schemeClr>
            </a:outerShdw>
          </a:effectLst>
        </p:spPr>
        <p:txBody>
          <a:bodyPr wrap="none" anchor="ctr"/>
          <a:lstStyle/>
          <a:p>
            <a:pPr algn="ctr" rtl="0" eaLnBrk="0" hangingPunct="0"/>
            <a:r>
              <a:rPr lang="en-US" sz="2400" b="0">
                <a:solidFill>
                  <a:srgbClr val="990033"/>
                </a:solidFill>
                <a:latin typeface="Wingdings" pitchFamily="2" charset="2"/>
              </a:rPr>
              <a:t>ü</a:t>
            </a:r>
          </a:p>
        </p:txBody>
      </p:sp>
      <p:sp>
        <p:nvSpPr>
          <p:cNvPr id="6154" name="AutoShape 24"/>
          <p:cNvSpPr>
            <a:spLocks noChangeArrowheads="1"/>
          </p:cNvSpPr>
          <p:nvPr/>
        </p:nvSpPr>
        <p:spPr bwMode="auto">
          <a:xfrm>
            <a:off x="952500" y="4165600"/>
            <a:ext cx="7683500" cy="863600"/>
          </a:xfrm>
          <a:prstGeom prst="roundRect">
            <a:avLst>
              <a:gd name="adj" fmla="val 16667"/>
            </a:avLst>
          </a:prstGeom>
          <a:gradFill rotWithShape="1">
            <a:gsLst>
              <a:gs pos="0">
                <a:srgbClr val="EEEFD7"/>
              </a:gs>
              <a:gs pos="100000">
                <a:schemeClr val="bg1"/>
              </a:gs>
            </a:gsLst>
            <a:lin ang="5400000" scaled="1"/>
          </a:gradFill>
          <a:ln w="3175" algn="ctr">
            <a:solidFill>
              <a:srgbClr val="808080"/>
            </a:solidFill>
            <a:round/>
            <a:headEnd/>
            <a:tailEnd/>
          </a:ln>
        </p:spPr>
        <p:txBody>
          <a:bodyPr lIns="182880" rIns="182880" anchor="ctr"/>
          <a:lstStyle/>
          <a:p>
            <a:pPr algn="l" rtl="0">
              <a:spcBef>
                <a:spcPct val="20000"/>
              </a:spcBef>
            </a:pPr>
            <a:r>
              <a:rPr lang="en-US" b="0"/>
              <a:t>Services live inside hosts; service configuration is written in the host’s configuration file</a:t>
            </a:r>
          </a:p>
        </p:txBody>
      </p:sp>
      <p:sp>
        <p:nvSpPr>
          <p:cNvPr id="6155" name="AutoShape 25"/>
          <p:cNvSpPr>
            <a:spLocks noChangeArrowheads="1"/>
          </p:cNvSpPr>
          <p:nvPr/>
        </p:nvSpPr>
        <p:spPr bwMode="auto">
          <a:xfrm>
            <a:off x="508000" y="4432300"/>
            <a:ext cx="476250" cy="342900"/>
          </a:xfrm>
          <a:prstGeom prst="roundRect">
            <a:avLst>
              <a:gd name="adj" fmla="val 0"/>
            </a:avLst>
          </a:prstGeom>
          <a:gradFill rotWithShape="1">
            <a:gsLst>
              <a:gs pos="0">
                <a:srgbClr val="CECECE"/>
              </a:gs>
              <a:gs pos="50000">
                <a:srgbClr val="F0F0F0"/>
              </a:gs>
              <a:gs pos="100000">
                <a:srgbClr val="CECECE"/>
              </a:gs>
            </a:gsLst>
            <a:lin ang="5400000" scaled="1"/>
          </a:gradFill>
          <a:ln w="9525">
            <a:solidFill>
              <a:srgbClr val="000000"/>
            </a:solidFill>
            <a:round/>
            <a:headEnd/>
            <a:tailEnd/>
          </a:ln>
          <a:effectLst>
            <a:outerShdw dist="35921" dir="2700000" algn="ctr" rotWithShape="0">
              <a:schemeClr val="tx1">
                <a:alpha val="50000"/>
              </a:schemeClr>
            </a:outerShdw>
          </a:effectLst>
        </p:spPr>
        <p:txBody>
          <a:bodyPr wrap="none" anchor="ctr"/>
          <a:lstStyle/>
          <a:p>
            <a:pPr algn="ctr" rtl="0" eaLnBrk="0" hangingPunct="0"/>
            <a:r>
              <a:rPr lang="en-US" sz="2400" b="0">
                <a:solidFill>
                  <a:srgbClr val="990033"/>
                </a:solidFill>
                <a:latin typeface="Wingdings" pitchFamily="2" charset="2"/>
              </a:rPr>
              <a:t>ü</a:t>
            </a:r>
          </a:p>
        </p:txBody>
      </p:sp>
      <p:sp>
        <p:nvSpPr>
          <p:cNvPr id="6156" name="AutoShape 24"/>
          <p:cNvSpPr>
            <a:spLocks noChangeArrowheads="1"/>
          </p:cNvSpPr>
          <p:nvPr/>
        </p:nvSpPr>
        <p:spPr bwMode="auto">
          <a:xfrm>
            <a:off x="952500" y="5156200"/>
            <a:ext cx="7683500" cy="863600"/>
          </a:xfrm>
          <a:prstGeom prst="roundRect">
            <a:avLst>
              <a:gd name="adj" fmla="val 16667"/>
            </a:avLst>
          </a:prstGeom>
          <a:gradFill rotWithShape="1">
            <a:gsLst>
              <a:gs pos="0">
                <a:srgbClr val="EEEFD7"/>
              </a:gs>
              <a:gs pos="100000">
                <a:schemeClr val="bg1"/>
              </a:gs>
            </a:gsLst>
            <a:lin ang="5400000" scaled="1"/>
          </a:gradFill>
          <a:ln w="3175" algn="ctr">
            <a:solidFill>
              <a:srgbClr val="808080"/>
            </a:solidFill>
            <a:round/>
            <a:headEnd/>
            <a:tailEnd/>
          </a:ln>
        </p:spPr>
        <p:txBody>
          <a:bodyPr lIns="182880" rIns="182880" anchor="ctr"/>
          <a:lstStyle/>
          <a:p>
            <a:pPr algn="l" rtl="0">
              <a:spcBef>
                <a:spcPct val="20000"/>
              </a:spcBef>
            </a:pPr>
            <a:r>
              <a:rPr lang="en-US" b="0"/>
              <a:t>The quality of a service depends on its host</a:t>
            </a:r>
          </a:p>
        </p:txBody>
      </p:sp>
      <p:sp>
        <p:nvSpPr>
          <p:cNvPr id="6157" name="AutoShape 25"/>
          <p:cNvSpPr>
            <a:spLocks noChangeArrowheads="1"/>
          </p:cNvSpPr>
          <p:nvPr/>
        </p:nvSpPr>
        <p:spPr bwMode="auto">
          <a:xfrm>
            <a:off x="508000" y="5422900"/>
            <a:ext cx="476250" cy="342900"/>
          </a:xfrm>
          <a:prstGeom prst="roundRect">
            <a:avLst>
              <a:gd name="adj" fmla="val 0"/>
            </a:avLst>
          </a:prstGeom>
          <a:gradFill rotWithShape="1">
            <a:gsLst>
              <a:gs pos="0">
                <a:srgbClr val="CECECE"/>
              </a:gs>
              <a:gs pos="50000">
                <a:srgbClr val="F0F0F0"/>
              </a:gs>
              <a:gs pos="100000">
                <a:srgbClr val="CECECE"/>
              </a:gs>
            </a:gsLst>
            <a:lin ang="5400000" scaled="1"/>
          </a:gradFill>
          <a:ln w="9525">
            <a:solidFill>
              <a:srgbClr val="000000"/>
            </a:solidFill>
            <a:round/>
            <a:headEnd/>
            <a:tailEnd/>
          </a:ln>
          <a:effectLst>
            <a:outerShdw dist="35921" dir="2700000" algn="ctr" rotWithShape="0">
              <a:schemeClr val="tx1">
                <a:alpha val="50000"/>
              </a:schemeClr>
            </a:outerShdw>
          </a:effectLst>
        </p:spPr>
        <p:txBody>
          <a:bodyPr wrap="none" anchor="ctr"/>
          <a:lstStyle/>
          <a:p>
            <a:pPr algn="ctr" rtl="0" eaLnBrk="0" hangingPunct="0"/>
            <a:r>
              <a:rPr lang="en-US" sz="2400" b="0">
                <a:solidFill>
                  <a:srgbClr val="990033"/>
                </a:solidFill>
                <a:latin typeface="Wingdings" pitchFamily="2" charset="2"/>
              </a:rPr>
              <a:t>ü</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65"/>
          <p:cNvSpPr>
            <a:spLocks noGrp="1"/>
          </p:cNvSpPr>
          <p:nvPr>
            <p:ph type="title"/>
          </p:nvPr>
        </p:nvSpPr>
        <p:spPr/>
        <p:txBody>
          <a:bodyPr/>
          <a:lstStyle/>
          <a:p>
            <a:pPr eaLnBrk="1" hangingPunct="1"/>
            <a:r>
              <a:rPr lang="en-US" smtClean="0"/>
              <a:t>Responsibilities of a Service Host</a:t>
            </a:r>
            <a:endParaRPr lang="he-IL" smtClean="0"/>
          </a:p>
        </p:txBody>
      </p:sp>
      <p:graphicFrame>
        <p:nvGraphicFramePr>
          <p:cNvPr id="66" name="Diagram 65"/>
          <p:cNvGraphicFramePr/>
          <p:nvPr/>
        </p:nvGraphicFramePr>
        <p:xfrm>
          <a:off x="108000" y="872615"/>
          <a:ext cx="8928000" cy="54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6">
                                            <p:graphicEl>
                                              <a:dgm id="{BD7A95BE-BA42-4AC4-BAB4-D077C41EEB45}"/>
                                            </p:graphicEl>
                                          </p:spTgt>
                                        </p:tgtEl>
                                        <p:attrNameLst>
                                          <p:attrName>style.visibility</p:attrName>
                                        </p:attrNameLst>
                                      </p:cBhvr>
                                      <p:to>
                                        <p:strVal val="visible"/>
                                      </p:to>
                                    </p:set>
                                    <p:animEffect transition="in" filter="box(out)">
                                      <p:cBhvr>
                                        <p:cTn id="7" dur="500"/>
                                        <p:tgtEl>
                                          <p:spTgt spid="66">
                                            <p:graphicEl>
                                              <a:dgm id="{BD7A95BE-BA42-4AC4-BAB4-D077C41EEB45}"/>
                                            </p:graphicEl>
                                          </p:spTgt>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66">
                                            <p:graphicEl>
                                              <a:dgm id="{260FEC5A-0612-4156-8A30-B01617C7E656}"/>
                                            </p:graphicEl>
                                          </p:spTgt>
                                        </p:tgtEl>
                                        <p:attrNameLst>
                                          <p:attrName>style.visibility</p:attrName>
                                        </p:attrNameLst>
                                      </p:cBhvr>
                                      <p:to>
                                        <p:strVal val="visible"/>
                                      </p:to>
                                    </p:set>
                                    <p:animEffect transition="in" filter="box(out)">
                                      <p:cBhvr>
                                        <p:cTn id="10" dur="500"/>
                                        <p:tgtEl>
                                          <p:spTgt spid="66">
                                            <p:graphicEl>
                                              <a:dgm id="{260FEC5A-0612-4156-8A30-B01617C7E656}"/>
                                            </p:graphicEl>
                                          </p:spTgt>
                                        </p:tgtEl>
                                      </p:cBhvr>
                                    </p:animEffect>
                                  </p:childTnLst>
                                </p:cTn>
                              </p:par>
                              <p:par>
                                <p:cTn id="11" presetID="4" presetClass="entr" presetSubtype="32" fill="hold" grpId="0" nodeType="withEffect">
                                  <p:stCondLst>
                                    <p:cond delay="0"/>
                                  </p:stCondLst>
                                  <p:childTnLst>
                                    <p:set>
                                      <p:cBhvr>
                                        <p:cTn id="12" dur="1" fill="hold">
                                          <p:stCondLst>
                                            <p:cond delay="0"/>
                                          </p:stCondLst>
                                        </p:cTn>
                                        <p:tgtEl>
                                          <p:spTgt spid="66">
                                            <p:graphicEl>
                                              <a:dgm id="{C34C201F-56F0-4584-AB2D-8B7CFFA6D087}"/>
                                            </p:graphicEl>
                                          </p:spTgt>
                                        </p:tgtEl>
                                        <p:attrNameLst>
                                          <p:attrName>style.visibility</p:attrName>
                                        </p:attrNameLst>
                                      </p:cBhvr>
                                      <p:to>
                                        <p:strVal val="visible"/>
                                      </p:to>
                                    </p:set>
                                    <p:animEffect transition="in" filter="box(out)">
                                      <p:cBhvr>
                                        <p:cTn id="13" dur="500"/>
                                        <p:tgtEl>
                                          <p:spTgt spid="66">
                                            <p:graphicEl>
                                              <a:dgm id="{C34C201F-56F0-4584-AB2D-8B7CFFA6D087}"/>
                                            </p:graphicEl>
                                          </p:spTgt>
                                        </p:tgtEl>
                                      </p:cBhvr>
                                    </p:animEffect>
                                  </p:childTnLst>
                                </p:cTn>
                              </p:par>
                              <p:par>
                                <p:cTn id="14" presetID="4" presetClass="entr" presetSubtype="32" fill="hold" grpId="0" nodeType="withEffect">
                                  <p:stCondLst>
                                    <p:cond delay="0"/>
                                  </p:stCondLst>
                                  <p:childTnLst>
                                    <p:set>
                                      <p:cBhvr>
                                        <p:cTn id="15" dur="1" fill="hold">
                                          <p:stCondLst>
                                            <p:cond delay="0"/>
                                          </p:stCondLst>
                                        </p:cTn>
                                        <p:tgtEl>
                                          <p:spTgt spid="66">
                                            <p:graphicEl>
                                              <a:dgm id="{1A070887-5B3A-4812-8E99-6BEC938F3B2E}"/>
                                            </p:graphicEl>
                                          </p:spTgt>
                                        </p:tgtEl>
                                        <p:attrNameLst>
                                          <p:attrName>style.visibility</p:attrName>
                                        </p:attrNameLst>
                                      </p:cBhvr>
                                      <p:to>
                                        <p:strVal val="visible"/>
                                      </p:to>
                                    </p:set>
                                    <p:animEffect transition="in" filter="box(out)">
                                      <p:cBhvr>
                                        <p:cTn id="16" dur="500"/>
                                        <p:tgtEl>
                                          <p:spTgt spid="66">
                                            <p:graphicEl>
                                              <a:dgm id="{1A070887-5B3A-4812-8E99-6BEC938F3B2E}"/>
                                            </p:graphicEl>
                                          </p:spTgt>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32" fill="hold" grpId="0" nodeType="clickEffect">
                                  <p:stCondLst>
                                    <p:cond delay="0"/>
                                  </p:stCondLst>
                                  <p:childTnLst>
                                    <p:set>
                                      <p:cBhvr>
                                        <p:cTn id="20" dur="1" fill="hold">
                                          <p:stCondLst>
                                            <p:cond delay="0"/>
                                          </p:stCondLst>
                                        </p:cTn>
                                        <p:tgtEl>
                                          <p:spTgt spid="66">
                                            <p:graphicEl>
                                              <a:dgm id="{681A7A5F-BB79-436A-9291-39799F918A5B}"/>
                                            </p:graphicEl>
                                          </p:spTgt>
                                        </p:tgtEl>
                                        <p:attrNameLst>
                                          <p:attrName>style.visibility</p:attrName>
                                        </p:attrNameLst>
                                      </p:cBhvr>
                                      <p:to>
                                        <p:strVal val="visible"/>
                                      </p:to>
                                    </p:set>
                                    <p:animEffect transition="in" filter="box(out)">
                                      <p:cBhvr>
                                        <p:cTn id="21" dur="500"/>
                                        <p:tgtEl>
                                          <p:spTgt spid="66">
                                            <p:graphicEl>
                                              <a:dgm id="{681A7A5F-BB79-436A-9291-39799F918A5B}"/>
                                            </p:graphicEl>
                                          </p:spTgt>
                                        </p:tgtEl>
                                      </p:cBhvr>
                                    </p:animEffect>
                                  </p:childTnLst>
                                </p:cTn>
                              </p:par>
                              <p:par>
                                <p:cTn id="22" presetID="4" presetClass="entr" presetSubtype="32" fill="hold" grpId="0" nodeType="withEffect">
                                  <p:stCondLst>
                                    <p:cond delay="0"/>
                                  </p:stCondLst>
                                  <p:childTnLst>
                                    <p:set>
                                      <p:cBhvr>
                                        <p:cTn id="23" dur="1" fill="hold">
                                          <p:stCondLst>
                                            <p:cond delay="0"/>
                                          </p:stCondLst>
                                        </p:cTn>
                                        <p:tgtEl>
                                          <p:spTgt spid="66">
                                            <p:graphicEl>
                                              <a:dgm id="{BCB52B8F-AA0F-43EB-A8C2-82FFB0875774}"/>
                                            </p:graphicEl>
                                          </p:spTgt>
                                        </p:tgtEl>
                                        <p:attrNameLst>
                                          <p:attrName>style.visibility</p:attrName>
                                        </p:attrNameLst>
                                      </p:cBhvr>
                                      <p:to>
                                        <p:strVal val="visible"/>
                                      </p:to>
                                    </p:set>
                                    <p:animEffect transition="in" filter="box(out)">
                                      <p:cBhvr>
                                        <p:cTn id="24" dur="500"/>
                                        <p:tgtEl>
                                          <p:spTgt spid="66">
                                            <p:graphicEl>
                                              <a:dgm id="{BCB52B8F-AA0F-43EB-A8C2-82FFB0875774}"/>
                                            </p:graphicEl>
                                          </p:spTgt>
                                        </p:tgtEl>
                                      </p:cBhvr>
                                    </p:animEffect>
                                  </p:childTnLst>
                                </p:cTn>
                              </p:par>
                              <p:par>
                                <p:cTn id="25" presetID="4" presetClass="entr" presetSubtype="32" fill="hold" grpId="0" nodeType="withEffect">
                                  <p:stCondLst>
                                    <p:cond delay="0"/>
                                  </p:stCondLst>
                                  <p:childTnLst>
                                    <p:set>
                                      <p:cBhvr>
                                        <p:cTn id="26" dur="1" fill="hold">
                                          <p:stCondLst>
                                            <p:cond delay="0"/>
                                          </p:stCondLst>
                                        </p:cTn>
                                        <p:tgtEl>
                                          <p:spTgt spid="66">
                                            <p:graphicEl>
                                              <a:dgm id="{B6BC85F0-8A6E-42D8-9A48-DF8F7D863A26}"/>
                                            </p:graphicEl>
                                          </p:spTgt>
                                        </p:tgtEl>
                                        <p:attrNameLst>
                                          <p:attrName>style.visibility</p:attrName>
                                        </p:attrNameLst>
                                      </p:cBhvr>
                                      <p:to>
                                        <p:strVal val="visible"/>
                                      </p:to>
                                    </p:set>
                                    <p:animEffect transition="in" filter="box(out)">
                                      <p:cBhvr>
                                        <p:cTn id="27" dur="500"/>
                                        <p:tgtEl>
                                          <p:spTgt spid="66">
                                            <p:graphicEl>
                                              <a:dgm id="{B6BC85F0-8A6E-42D8-9A48-DF8F7D863A26}"/>
                                            </p:graphicEl>
                                          </p:spTgt>
                                        </p:tgtEl>
                                      </p:cBhvr>
                                    </p:animEffect>
                                  </p:childTnLst>
                                </p:cTn>
                              </p:par>
                              <p:par>
                                <p:cTn id="28" presetID="4" presetClass="entr" presetSubtype="32" fill="hold" grpId="0" nodeType="withEffect">
                                  <p:stCondLst>
                                    <p:cond delay="0"/>
                                  </p:stCondLst>
                                  <p:childTnLst>
                                    <p:set>
                                      <p:cBhvr>
                                        <p:cTn id="29" dur="1" fill="hold">
                                          <p:stCondLst>
                                            <p:cond delay="0"/>
                                          </p:stCondLst>
                                        </p:cTn>
                                        <p:tgtEl>
                                          <p:spTgt spid="66">
                                            <p:graphicEl>
                                              <a:dgm id="{44CA0AFC-160F-4913-8191-FE78518495B1}"/>
                                            </p:graphicEl>
                                          </p:spTgt>
                                        </p:tgtEl>
                                        <p:attrNameLst>
                                          <p:attrName>style.visibility</p:attrName>
                                        </p:attrNameLst>
                                      </p:cBhvr>
                                      <p:to>
                                        <p:strVal val="visible"/>
                                      </p:to>
                                    </p:set>
                                    <p:animEffect transition="in" filter="box(out)">
                                      <p:cBhvr>
                                        <p:cTn id="30" dur="500"/>
                                        <p:tgtEl>
                                          <p:spTgt spid="66">
                                            <p:graphicEl>
                                              <a:dgm id="{44CA0AFC-160F-4913-8191-FE78518495B1}"/>
                                            </p:graphicEl>
                                          </p:spTgt>
                                        </p:tgtEl>
                                      </p:cBhvr>
                                    </p:animEffect>
                                  </p:childTnLst>
                                </p:cTn>
                              </p:par>
                              <p:par>
                                <p:cTn id="31" presetID="4" presetClass="entr" presetSubtype="32" fill="hold" grpId="0" nodeType="withEffect">
                                  <p:stCondLst>
                                    <p:cond delay="0"/>
                                  </p:stCondLst>
                                  <p:childTnLst>
                                    <p:set>
                                      <p:cBhvr>
                                        <p:cTn id="32" dur="1" fill="hold">
                                          <p:stCondLst>
                                            <p:cond delay="0"/>
                                          </p:stCondLst>
                                        </p:cTn>
                                        <p:tgtEl>
                                          <p:spTgt spid="66">
                                            <p:graphicEl>
                                              <a:dgm id="{C15FBA36-311F-4714-B438-2309DEB9F217}"/>
                                            </p:graphicEl>
                                          </p:spTgt>
                                        </p:tgtEl>
                                        <p:attrNameLst>
                                          <p:attrName>style.visibility</p:attrName>
                                        </p:attrNameLst>
                                      </p:cBhvr>
                                      <p:to>
                                        <p:strVal val="visible"/>
                                      </p:to>
                                    </p:set>
                                    <p:animEffect transition="in" filter="box(out)">
                                      <p:cBhvr>
                                        <p:cTn id="33" dur="500"/>
                                        <p:tgtEl>
                                          <p:spTgt spid="66">
                                            <p:graphicEl>
                                              <a:dgm id="{C15FBA36-311F-4714-B438-2309DEB9F217}"/>
                                            </p:graphicEl>
                                          </p:spTgt>
                                        </p:tgtEl>
                                      </p:cBhvr>
                                    </p:animEffect>
                                  </p:childTnLst>
                                </p:cTn>
                              </p:par>
                              <p:par>
                                <p:cTn id="34" presetID="4" presetClass="entr" presetSubtype="32" fill="hold" grpId="0" nodeType="withEffect">
                                  <p:stCondLst>
                                    <p:cond delay="0"/>
                                  </p:stCondLst>
                                  <p:childTnLst>
                                    <p:set>
                                      <p:cBhvr>
                                        <p:cTn id="35" dur="1" fill="hold">
                                          <p:stCondLst>
                                            <p:cond delay="0"/>
                                          </p:stCondLst>
                                        </p:cTn>
                                        <p:tgtEl>
                                          <p:spTgt spid="66">
                                            <p:graphicEl>
                                              <a:dgm id="{C2450EEE-7675-40DA-8D6C-A64090C179E2}"/>
                                            </p:graphicEl>
                                          </p:spTgt>
                                        </p:tgtEl>
                                        <p:attrNameLst>
                                          <p:attrName>style.visibility</p:attrName>
                                        </p:attrNameLst>
                                      </p:cBhvr>
                                      <p:to>
                                        <p:strVal val="visible"/>
                                      </p:to>
                                    </p:set>
                                    <p:animEffect transition="in" filter="box(out)">
                                      <p:cBhvr>
                                        <p:cTn id="36" dur="500"/>
                                        <p:tgtEl>
                                          <p:spTgt spid="66">
                                            <p:graphicEl>
                                              <a:dgm id="{C2450EEE-7675-40DA-8D6C-A64090C179E2}"/>
                                            </p:graphicEl>
                                          </p:spTgt>
                                        </p:tgtEl>
                                      </p:cBhvr>
                                    </p:animEffect>
                                  </p:childTnLst>
                                </p:cTn>
                              </p:par>
                              <p:par>
                                <p:cTn id="37" presetID="4" presetClass="entr" presetSubtype="32" fill="hold" grpId="0" nodeType="withEffect">
                                  <p:stCondLst>
                                    <p:cond delay="0"/>
                                  </p:stCondLst>
                                  <p:childTnLst>
                                    <p:set>
                                      <p:cBhvr>
                                        <p:cTn id="38" dur="1" fill="hold">
                                          <p:stCondLst>
                                            <p:cond delay="0"/>
                                          </p:stCondLst>
                                        </p:cTn>
                                        <p:tgtEl>
                                          <p:spTgt spid="66">
                                            <p:graphicEl>
                                              <a:dgm id="{CD15BD67-D9EB-4FCF-9DD3-C3F4F9C0ACFF}"/>
                                            </p:graphicEl>
                                          </p:spTgt>
                                        </p:tgtEl>
                                        <p:attrNameLst>
                                          <p:attrName>style.visibility</p:attrName>
                                        </p:attrNameLst>
                                      </p:cBhvr>
                                      <p:to>
                                        <p:strVal val="visible"/>
                                      </p:to>
                                    </p:set>
                                    <p:animEffect transition="in" filter="box(out)">
                                      <p:cBhvr>
                                        <p:cTn id="39" dur="500"/>
                                        <p:tgtEl>
                                          <p:spTgt spid="66">
                                            <p:graphicEl>
                                              <a:dgm id="{CD15BD67-D9EB-4FCF-9DD3-C3F4F9C0ACFF}"/>
                                            </p:graphicEl>
                                          </p:spTgt>
                                        </p:tgtEl>
                                      </p:cBhvr>
                                    </p:animEffect>
                                  </p:childTnLst>
                                </p:cTn>
                              </p:par>
                              <p:par>
                                <p:cTn id="40" presetID="4" presetClass="entr" presetSubtype="32" fill="hold" grpId="0" nodeType="withEffect">
                                  <p:stCondLst>
                                    <p:cond delay="0"/>
                                  </p:stCondLst>
                                  <p:childTnLst>
                                    <p:set>
                                      <p:cBhvr>
                                        <p:cTn id="41" dur="1" fill="hold">
                                          <p:stCondLst>
                                            <p:cond delay="0"/>
                                          </p:stCondLst>
                                        </p:cTn>
                                        <p:tgtEl>
                                          <p:spTgt spid="66">
                                            <p:graphicEl>
                                              <a:dgm id="{1318DA7F-B38A-4338-A049-6C8DBC7BE946}"/>
                                            </p:graphicEl>
                                          </p:spTgt>
                                        </p:tgtEl>
                                        <p:attrNameLst>
                                          <p:attrName>style.visibility</p:attrName>
                                        </p:attrNameLst>
                                      </p:cBhvr>
                                      <p:to>
                                        <p:strVal val="visible"/>
                                      </p:to>
                                    </p:set>
                                    <p:animEffect transition="in" filter="box(out)">
                                      <p:cBhvr>
                                        <p:cTn id="42" dur="500"/>
                                        <p:tgtEl>
                                          <p:spTgt spid="66">
                                            <p:graphicEl>
                                              <a:dgm id="{1318DA7F-B38A-4338-A049-6C8DBC7BE946}"/>
                                            </p:graphicEl>
                                          </p:spTgt>
                                        </p:tgtEl>
                                      </p:cBhvr>
                                    </p:animEffect>
                                  </p:childTnLst>
                                </p:cTn>
                              </p:par>
                              <p:par>
                                <p:cTn id="43" presetID="4" presetClass="entr" presetSubtype="32" fill="hold" grpId="0" nodeType="withEffect">
                                  <p:stCondLst>
                                    <p:cond delay="0"/>
                                  </p:stCondLst>
                                  <p:childTnLst>
                                    <p:set>
                                      <p:cBhvr>
                                        <p:cTn id="44" dur="1" fill="hold">
                                          <p:stCondLst>
                                            <p:cond delay="0"/>
                                          </p:stCondLst>
                                        </p:cTn>
                                        <p:tgtEl>
                                          <p:spTgt spid="66">
                                            <p:graphicEl>
                                              <a:dgm id="{6AF9233A-6FE6-4F54-9C04-68F619B40DE9}"/>
                                            </p:graphicEl>
                                          </p:spTgt>
                                        </p:tgtEl>
                                        <p:attrNameLst>
                                          <p:attrName>style.visibility</p:attrName>
                                        </p:attrNameLst>
                                      </p:cBhvr>
                                      <p:to>
                                        <p:strVal val="visible"/>
                                      </p:to>
                                    </p:set>
                                    <p:animEffect transition="in" filter="box(out)">
                                      <p:cBhvr>
                                        <p:cTn id="45" dur="500"/>
                                        <p:tgtEl>
                                          <p:spTgt spid="66">
                                            <p:graphicEl>
                                              <a:dgm id="{6AF9233A-6FE6-4F54-9C04-68F619B40DE9}"/>
                                            </p:graphicEl>
                                          </p:spTgt>
                                        </p:tgtEl>
                                      </p:cBhvr>
                                    </p:animEffect>
                                  </p:childTnLst>
                                </p:cTn>
                              </p:par>
                              <p:par>
                                <p:cTn id="46" presetID="4" presetClass="entr" presetSubtype="32" fill="hold" grpId="0" nodeType="withEffect">
                                  <p:stCondLst>
                                    <p:cond delay="0"/>
                                  </p:stCondLst>
                                  <p:childTnLst>
                                    <p:set>
                                      <p:cBhvr>
                                        <p:cTn id="47" dur="1" fill="hold">
                                          <p:stCondLst>
                                            <p:cond delay="0"/>
                                          </p:stCondLst>
                                        </p:cTn>
                                        <p:tgtEl>
                                          <p:spTgt spid="66">
                                            <p:graphicEl>
                                              <a:dgm id="{5F6FC20D-1DBE-43C4-9CD0-31CF394EA117}"/>
                                            </p:graphicEl>
                                          </p:spTgt>
                                        </p:tgtEl>
                                        <p:attrNameLst>
                                          <p:attrName>style.visibility</p:attrName>
                                        </p:attrNameLst>
                                      </p:cBhvr>
                                      <p:to>
                                        <p:strVal val="visible"/>
                                      </p:to>
                                    </p:set>
                                    <p:animEffect transition="in" filter="box(out)">
                                      <p:cBhvr>
                                        <p:cTn id="48" dur="500"/>
                                        <p:tgtEl>
                                          <p:spTgt spid="66">
                                            <p:graphicEl>
                                              <a:dgm id="{5F6FC20D-1DBE-43C4-9CD0-31CF394EA117}"/>
                                            </p:graphicEl>
                                          </p:spTgt>
                                        </p:tgtEl>
                                      </p:cBhvr>
                                    </p:animEffect>
                                  </p:childTnLst>
                                </p:cTn>
                              </p:par>
                              <p:par>
                                <p:cTn id="49" presetID="4" presetClass="entr" presetSubtype="32" fill="hold" grpId="0" nodeType="withEffect">
                                  <p:stCondLst>
                                    <p:cond delay="0"/>
                                  </p:stCondLst>
                                  <p:childTnLst>
                                    <p:set>
                                      <p:cBhvr>
                                        <p:cTn id="50" dur="1" fill="hold">
                                          <p:stCondLst>
                                            <p:cond delay="0"/>
                                          </p:stCondLst>
                                        </p:cTn>
                                        <p:tgtEl>
                                          <p:spTgt spid="66">
                                            <p:graphicEl>
                                              <a:dgm id="{2FC32012-CD33-4439-9F5D-357A82AE0184}"/>
                                            </p:graphicEl>
                                          </p:spTgt>
                                        </p:tgtEl>
                                        <p:attrNameLst>
                                          <p:attrName>style.visibility</p:attrName>
                                        </p:attrNameLst>
                                      </p:cBhvr>
                                      <p:to>
                                        <p:strVal val="visible"/>
                                      </p:to>
                                    </p:set>
                                    <p:animEffect transition="in" filter="box(out)">
                                      <p:cBhvr>
                                        <p:cTn id="51" dur="500"/>
                                        <p:tgtEl>
                                          <p:spTgt spid="66">
                                            <p:graphicEl>
                                              <a:dgm id="{2FC32012-CD33-4439-9F5D-357A82AE0184}"/>
                                            </p:graphicEl>
                                          </p:spTgt>
                                        </p:tgtEl>
                                      </p:cBhvr>
                                    </p:animEffect>
                                  </p:childTnLst>
                                </p:cTn>
                              </p:par>
                              <p:par>
                                <p:cTn id="52" presetID="4" presetClass="entr" presetSubtype="32" fill="hold" grpId="0" nodeType="withEffect">
                                  <p:stCondLst>
                                    <p:cond delay="0"/>
                                  </p:stCondLst>
                                  <p:childTnLst>
                                    <p:set>
                                      <p:cBhvr>
                                        <p:cTn id="53" dur="1" fill="hold">
                                          <p:stCondLst>
                                            <p:cond delay="0"/>
                                          </p:stCondLst>
                                        </p:cTn>
                                        <p:tgtEl>
                                          <p:spTgt spid="66">
                                            <p:graphicEl>
                                              <a:dgm id="{73AFDC61-F3D0-4864-AD5A-5515AEAEE6E3}"/>
                                            </p:graphicEl>
                                          </p:spTgt>
                                        </p:tgtEl>
                                        <p:attrNameLst>
                                          <p:attrName>style.visibility</p:attrName>
                                        </p:attrNameLst>
                                      </p:cBhvr>
                                      <p:to>
                                        <p:strVal val="visible"/>
                                      </p:to>
                                    </p:set>
                                    <p:animEffect transition="in" filter="box(out)">
                                      <p:cBhvr>
                                        <p:cTn id="54" dur="500"/>
                                        <p:tgtEl>
                                          <p:spTgt spid="66">
                                            <p:graphicEl>
                                              <a:dgm id="{73AFDC61-F3D0-4864-AD5A-5515AEAEE6E3}"/>
                                            </p:graphicEl>
                                          </p:spTgt>
                                        </p:tgtEl>
                                      </p:cBhvr>
                                    </p:animEffect>
                                  </p:childTnLst>
                                </p:cTn>
                              </p:par>
                              <p:par>
                                <p:cTn id="55" presetID="4" presetClass="entr" presetSubtype="32" fill="hold" grpId="0" nodeType="withEffect">
                                  <p:stCondLst>
                                    <p:cond delay="0"/>
                                  </p:stCondLst>
                                  <p:childTnLst>
                                    <p:set>
                                      <p:cBhvr>
                                        <p:cTn id="56" dur="1" fill="hold">
                                          <p:stCondLst>
                                            <p:cond delay="0"/>
                                          </p:stCondLst>
                                        </p:cTn>
                                        <p:tgtEl>
                                          <p:spTgt spid="66">
                                            <p:graphicEl>
                                              <a:dgm id="{0F84E119-5A41-4F7E-A309-1F905E72DECC}"/>
                                            </p:graphicEl>
                                          </p:spTgt>
                                        </p:tgtEl>
                                        <p:attrNameLst>
                                          <p:attrName>style.visibility</p:attrName>
                                        </p:attrNameLst>
                                      </p:cBhvr>
                                      <p:to>
                                        <p:strVal val="visible"/>
                                      </p:to>
                                    </p:set>
                                    <p:animEffect transition="in" filter="box(out)">
                                      <p:cBhvr>
                                        <p:cTn id="57" dur="500"/>
                                        <p:tgtEl>
                                          <p:spTgt spid="66">
                                            <p:graphicEl>
                                              <a:dgm id="{0F84E119-5A41-4F7E-A309-1F905E72DECC}"/>
                                            </p:graphicEl>
                                          </p:spTgt>
                                        </p:tgtEl>
                                      </p:cBhvr>
                                    </p:animEffect>
                                  </p:childTnLst>
                                </p:cTn>
                              </p:par>
                              <p:par>
                                <p:cTn id="58" presetID="4" presetClass="entr" presetSubtype="32" fill="hold" grpId="0" nodeType="withEffect">
                                  <p:stCondLst>
                                    <p:cond delay="0"/>
                                  </p:stCondLst>
                                  <p:childTnLst>
                                    <p:set>
                                      <p:cBhvr>
                                        <p:cTn id="59" dur="1" fill="hold">
                                          <p:stCondLst>
                                            <p:cond delay="0"/>
                                          </p:stCondLst>
                                        </p:cTn>
                                        <p:tgtEl>
                                          <p:spTgt spid="66">
                                            <p:graphicEl>
                                              <a:dgm id="{116F129C-744D-471F-8A15-2FDAA7F94F1E}"/>
                                            </p:graphicEl>
                                          </p:spTgt>
                                        </p:tgtEl>
                                        <p:attrNameLst>
                                          <p:attrName>style.visibility</p:attrName>
                                        </p:attrNameLst>
                                      </p:cBhvr>
                                      <p:to>
                                        <p:strVal val="visible"/>
                                      </p:to>
                                    </p:set>
                                    <p:animEffect transition="in" filter="box(out)">
                                      <p:cBhvr>
                                        <p:cTn id="60" dur="500"/>
                                        <p:tgtEl>
                                          <p:spTgt spid="66">
                                            <p:graphicEl>
                                              <a:dgm id="{116F129C-744D-471F-8A15-2FDAA7F94F1E}"/>
                                            </p:graphicEl>
                                          </p:spTgt>
                                        </p:tgtEl>
                                      </p:cBhvr>
                                    </p:animEffect>
                                  </p:childTnLst>
                                </p:cTn>
                              </p:par>
                              <p:par>
                                <p:cTn id="61" presetID="4" presetClass="entr" presetSubtype="32" fill="hold" grpId="0" nodeType="withEffect">
                                  <p:stCondLst>
                                    <p:cond delay="0"/>
                                  </p:stCondLst>
                                  <p:childTnLst>
                                    <p:set>
                                      <p:cBhvr>
                                        <p:cTn id="62" dur="1" fill="hold">
                                          <p:stCondLst>
                                            <p:cond delay="0"/>
                                          </p:stCondLst>
                                        </p:cTn>
                                        <p:tgtEl>
                                          <p:spTgt spid="66">
                                            <p:graphicEl>
                                              <a:dgm id="{DBE614B4-A820-4139-BA63-82FD5652334E}"/>
                                            </p:graphicEl>
                                          </p:spTgt>
                                        </p:tgtEl>
                                        <p:attrNameLst>
                                          <p:attrName>style.visibility</p:attrName>
                                        </p:attrNameLst>
                                      </p:cBhvr>
                                      <p:to>
                                        <p:strVal val="visible"/>
                                      </p:to>
                                    </p:set>
                                    <p:animEffect transition="in" filter="box(out)">
                                      <p:cBhvr>
                                        <p:cTn id="63" dur="500"/>
                                        <p:tgtEl>
                                          <p:spTgt spid="66">
                                            <p:graphicEl>
                                              <a:dgm id="{DBE614B4-A820-4139-BA63-82FD5652334E}"/>
                                            </p:graphicEl>
                                          </p:spTgt>
                                        </p:tgtEl>
                                      </p:cBhvr>
                                    </p:animEffect>
                                  </p:childTnLst>
                                </p:cTn>
                              </p:par>
                              <p:par>
                                <p:cTn id="64" presetID="4" presetClass="entr" presetSubtype="32" fill="hold" grpId="0" nodeType="withEffect">
                                  <p:stCondLst>
                                    <p:cond delay="0"/>
                                  </p:stCondLst>
                                  <p:childTnLst>
                                    <p:set>
                                      <p:cBhvr>
                                        <p:cTn id="65" dur="1" fill="hold">
                                          <p:stCondLst>
                                            <p:cond delay="0"/>
                                          </p:stCondLst>
                                        </p:cTn>
                                        <p:tgtEl>
                                          <p:spTgt spid="66">
                                            <p:graphicEl>
                                              <a:dgm id="{991E8862-519E-4BC5-A646-5B895AEC675F}"/>
                                            </p:graphicEl>
                                          </p:spTgt>
                                        </p:tgtEl>
                                        <p:attrNameLst>
                                          <p:attrName>style.visibility</p:attrName>
                                        </p:attrNameLst>
                                      </p:cBhvr>
                                      <p:to>
                                        <p:strVal val="visible"/>
                                      </p:to>
                                    </p:set>
                                    <p:animEffect transition="in" filter="box(out)">
                                      <p:cBhvr>
                                        <p:cTn id="66" dur="500"/>
                                        <p:tgtEl>
                                          <p:spTgt spid="66">
                                            <p:graphicEl>
                                              <a:dgm id="{991E8862-519E-4BC5-A646-5B895AEC675F}"/>
                                            </p:graphicEl>
                                          </p:spTgt>
                                        </p:tgtEl>
                                      </p:cBhvr>
                                    </p:animEffect>
                                  </p:childTnLst>
                                </p:cTn>
                              </p:par>
                              <p:par>
                                <p:cTn id="67" presetID="4" presetClass="entr" presetSubtype="32" fill="hold" grpId="0" nodeType="withEffect">
                                  <p:stCondLst>
                                    <p:cond delay="0"/>
                                  </p:stCondLst>
                                  <p:childTnLst>
                                    <p:set>
                                      <p:cBhvr>
                                        <p:cTn id="68" dur="1" fill="hold">
                                          <p:stCondLst>
                                            <p:cond delay="0"/>
                                          </p:stCondLst>
                                        </p:cTn>
                                        <p:tgtEl>
                                          <p:spTgt spid="66">
                                            <p:graphicEl>
                                              <a:dgm id="{AFAC4C4E-F162-48D9-84DC-21401579ABFA}"/>
                                            </p:graphicEl>
                                          </p:spTgt>
                                        </p:tgtEl>
                                        <p:attrNameLst>
                                          <p:attrName>style.visibility</p:attrName>
                                        </p:attrNameLst>
                                      </p:cBhvr>
                                      <p:to>
                                        <p:strVal val="visible"/>
                                      </p:to>
                                    </p:set>
                                    <p:animEffect transition="in" filter="box(out)">
                                      <p:cBhvr>
                                        <p:cTn id="69" dur="500"/>
                                        <p:tgtEl>
                                          <p:spTgt spid="66">
                                            <p:graphicEl>
                                              <a:dgm id="{AFAC4C4E-F162-48D9-84DC-21401579ABFA}"/>
                                            </p:graphicEl>
                                          </p:spTgt>
                                        </p:tgtEl>
                                      </p:cBhvr>
                                    </p:animEffect>
                                  </p:childTnLst>
                                </p:cTn>
                              </p:par>
                              <p:par>
                                <p:cTn id="70" presetID="4" presetClass="entr" presetSubtype="32" fill="hold" grpId="0" nodeType="withEffect">
                                  <p:stCondLst>
                                    <p:cond delay="0"/>
                                  </p:stCondLst>
                                  <p:childTnLst>
                                    <p:set>
                                      <p:cBhvr>
                                        <p:cTn id="71" dur="1" fill="hold">
                                          <p:stCondLst>
                                            <p:cond delay="0"/>
                                          </p:stCondLst>
                                        </p:cTn>
                                        <p:tgtEl>
                                          <p:spTgt spid="66">
                                            <p:graphicEl>
                                              <a:dgm id="{BB190853-4E08-413F-AE17-D3D2B9C78866}"/>
                                            </p:graphicEl>
                                          </p:spTgt>
                                        </p:tgtEl>
                                        <p:attrNameLst>
                                          <p:attrName>style.visibility</p:attrName>
                                        </p:attrNameLst>
                                      </p:cBhvr>
                                      <p:to>
                                        <p:strVal val="visible"/>
                                      </p:to>
                                    </p:set>
                                    <p:animEffect transition="in" filter="box(out)">
                                      <p:cBhvr>
                                        <p:cTn id="72" dur="500"/>
                                        <p:tgtEl>
                                          <p:spTgt spid="66">
                                            <p:graphicEl>
                                              <a:dgm id="{BB190853-4E08-413F-AE17-D3D2B9C78866}"/>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6" grpId="0">
        <p:bldSub>
          <a:bldDgm bld="lvlAtOnc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AutoShape 4"/>
          <p:cNvSpPr>
            <a:spLocks noChangeArrowheads="1"/>
          </p:cNvSpPr>
          <p:nvPr/>
        </p:nvSpPr>
        <p:spPr bwMode="auto">
          <a:xfrm>
            <a:off x="381000" y="1016000"/>
            <a:ext cx="8382000" cy="5207000"/>
          </a:xfrm>
          <a:prstGeom prst="roundRect">
            <a:avLst>
              <a:gd name="adj" fmla="val 4167"/>
            </a:avLst>
          </a:prstGeom>
          <a:solidFill>
            <a:srgbClr val="BBCDE3"/>
          </a:solidFill>
          <a:ln w="9525" algn="ctr">
            <a:solidFill>
              <a:srgbClr val="333333"/>
            </a:solidFill>
            <a:round/>
            <a:headEnd/>
            <a:tailEnd/>
          </a:ln>
        </p:spPr>
        <p:txBody>
          <a:bodyPr/>
          <a:lstStyle/>
          <a:p>
            <a:pPr marL="109538" algn="l" rtl="0" eaLnBrk="0" hangingPunct="0"/>
            <a:endParaRPr lang="he-IL" sz="2200" b="0">
              <a:latin typeface="Arial Narrow" pitchFamily="34" charset="0"/>
            </a:endParaRPr>
          </a:p>
        </p:txBody>
      </p:sp>
      <p:sp>
        <p:nvSpPr>
          <p:cNvPr id="9219" name="Rectangle 2"/>
          <p:cNvSpPr>
            <a:spLocks noChangeArrowheads="1"/>
          </p:cNvSpPr>
          <p:nvPr/>
        </p:nvSpPr>
        <p:spPr bwMode="auto">
          <a:xfrm>
            <a:off x="460375" y="0"/>
            <a:ext cx="8175625" cy="741363"/>
          </a:xfrm>
          <a:prstGeom prst="rect">
            <a:avLst/>
          </a:prstGeom>
          <a:noFill/>
          <a:ln w="9525">
            <a:noFill/>
            <a:miter lim="800000"/>
            <a:headEnd/>
            <a:tailEnd/>
          </a:ln>
        </p:spPr>
        <p:txBody>
          <a:bodyPr lIns="0" anchor="b"/>
          <a:lstStyle/>
          <a:p>
            <a:pPr algn="l" rtl="0">
              <a:lnSpc>
                <a:spcPct val="85000"/>
              </a:lnSpc>
              <a:buClr>
                <a:srgbClr val="DC0081"/>
              </a:buClr>
              <a:buFont typeface="Wingdings" pitchFamily="2" charset="2"/>
              <a:buNone/>
            </a:pPr>
            <a:r>
              <a:rPr lang="en-US" sz="2400" b="0"/>
              <a:t>How Service Hosts Are Infrastructure Components</a:t>
            </a:r>
          </a:p>
        </p:txBody>
      </p:sp>
      <p:sp>
        <p:nvSpPr>
          <p:cNvPr id="9220" name="AutoShape 14"/>
          <p:cNvSpPr>
            <a:spLocks noChangeArrowheads="1"/>
          </p:cNvSpPr>
          <p:nvPr/>
        </p:nvSpPr>
        <p:spPr bwMode="auto">
          <a:xfrm>
            <a:off x="952500" y="1193800"/>
            <a:ext cx="7683500" cy="863600"/>
          </a:xfrm>
          <a:prstGeom prst="roundRect">
            <a:avLst>
              <a:gd name="adj" fmla="val 16667"/>
            </a:avLst>
          </a:prstGeom>
          <a:gradFill rotWithShape="1">
            <a:gsLst>
              <a:gs pos="0">
                <a:srgbClr val="EEEFD7"/>
              </a:gs>
              <a:gs pos="100000">
                <a:schemeClr val="bg1"/>
              </a:gs>
            </a:gsLst>
            <a:lin ang="5400000" scaled="1"/>
          </a:gradFill>
          <a:ln w="3175" algn="ctr">
            <a:solidFill>
              <a:srgbClr val="808080"/>
            </a:solidFill>
            <a:round/>
            <a:headEnd/>
            <a:tailEnd/>
          </a:ln>
        </p:spPr>
        <p:txBody>
          <a:bodyPr lIns="182880" rIns="182880" anchor="ctr"/>
          <a:lstStyle/>
          <a:p>
            <a:pPr algn="l" rtl="0" eaLnBrk="0" hangingPunct="0"/>
            <a:r>
              <a:rPr lang="en-US" b="0"/>
              <a:t>Implementing a host requires significant time and development effort</a:t>
            </a:r>
          </a:p>
        </p:txBody>
      </p:sp>
      <p:sp>
        <p:nvSpPr>
          <p:cNvPr id="9221" name="AutoShape 15"/>
          <p:cNvSpPr>
            <a:spLocks noChangeArrowheads="1"/>
          </p:cNvSpPr>
          <p:nvPr/>
        </p:nvSpPr>
        <p:spPr bwMode="auto">
          <a:xfrm>
            <a:off x="508000" y="1460500"/>
            <a:ext cx="476250" cy="342900"/>
          </a:xfrm>
          <a:prstGeom prst="roundRect">
            <a:avLst>
              <a:gd name="adj" fmla="val 0"/>
            </a:avLst>
          </a:prstGeom>
          <a:gradFill rotWithShape="1">
            <a:gsLst>
              <a:gs pos="0">
                <a:srgbClr val="CECECE"/>
              </a:gs>
              <a:gs pos="50000">
                <a:srgbClr val="F0F0F0"/>
              </a:gs>
              <a:gs pos="100000">
                <a:srgbClr val="CECECE"/>
              </a:gs>
            </a:gsLst>
            <a:lin ang="5400000" scaled="1"/>
          </a:gradFill>
          <a:ln w="9525">
            <a:solidFill>
              <a:srgbClr val="000000"/>
            </a:solidFill>
            <a:round/>
            <a:headEnd/>
            <a:tailEnd/>
          </a:ln>
          <a:effectLst>
            <a:outerShdw dist="35921" dir="2700000" algn="ctr" rotWithShape="0">
              <a:schemeClr val="tx1">
                <a:alpha val="50000"/>
              </a:schemeClr>
            </a:outerShdw>
          </a:effectLst>
        </p:spPr>
        <p:txBody>
          <a:bodyPr wrap="none" anchor="ctr"/>
          <a:lstStyle/>
          <a:p>
            <a:pPr algn="ctr" rtl="0" eaLnBrk="0" hangingPunct="0"/>
            <a:r>
              <a:rPr lang="en-US" sz="2400" b="0">
                <a:solidFill>
                  <a:srgbClr val="990033"/>
                </a:solidFill>
                <a:latin typeface="Wingdings" pitchFamily="2" charset="2"/>
              </a:rPr>
              <a:t>ü</a:t>
            </a:r>
          </a:p>
        </p:txBody>
      </p:sp>
      <p:sp>
        <p:nvSpPr>
          <p:cNvPr id="9222" name="AutoShape 24"/>
          <p:cNvSpPr>
            <a:spLocks noChangeArrowheads="1"/>
          </p:cNvSpPr>
          <p:nvPr/>
        </p:nvSpPr>
        <p:spPr bwMode="auto">
          <a:xfrm>
            <a:off x="952500" y="2184400"/>
            <a:ext cx="7683500" cy="863600"/>
          </a:xfrm>
          <a:prstGeom prst="roundRect">
            <a:avLst>
              <a:gd name="adj" fmla="val 16667"/>
            </a:avLst>
          </a:prstGeom>
          <a:gradFill rotWithShape="1">
            <a:gsLst>
              <a:gs pos="0">
                <a:srgbClr val="EEEFD7"/>
              </a:gs>
              <a:gs pos="100000">
                <a:schemeClr val="bg1"/>
              </a:gs>
            </a:gsLst>
            <a:lin ang="5400000" scaled="1"/>
          </a:gradFill>
          <a:ln w="3175" algn="ctr">
            <a:solidFill>
              <a:srgbClr val="808080"/>
            </a:solidFill>
            <a:round/>
            <a:headEnd/>
            <a:tailEnd/>
          </a:ln>
        </p:spPr>
        <p:txBody>
          <a:bodyPr lIns="182880" rIns="182880" anchor="ctr"/>
          <a:lstStyle/>
          <a:p>
            <a:pPr algn="l" rtl="0">
              <a:spcBef>
                <a:spcPct val="20000"/>
              </a:spcBef>
              <a:buFont typeface="Arial" charset="0"/>
              <a:buNone/>
            </a:pPr>
            <a:r>
              <a:rPr lang="en-US" b="0"/>
              <a:t>Treat a service host like any other infrastructure component of your system, such as a database or operating system</a:t>
            </a:r>
          </a:p>
        </p:txBody>
      </p:sp>
      <p:sp>
        <p:nvSpPr>
          <p:cNvPr id="9223" name="AutoShape 25"/>
          <p:cNvSpPr>
            <a:spLocks noChangeArrowheads="1"/>
          </p:cNvSpPr>
          <p:nvPr/>
        </p:nvSpPr>
        <p:spPr bwMode="auto">
          <a:xfrm>
            <a:off x="508000" y="2451100"/>
            <a:ext cx="476250" cy="342900"/>
          </a:xfrm>
          <a:prstGeom prst="roundRect">
            <a:avLst>
              <a:gd name="adj" fmla="val 0"/>
            </a:avLst>
          </a:prstGeom>
          <a:gradFill rotWithShape="1">
            <a:gsLst>
              <a:gs pos="0">
                <a:srgbClr val="CECECE"/>
              </a:gs>
              <a:gs pos="50000">
                <a:srgbClr val="F0F0F0"/>
              </a:gs>
              <a:gs pos="100000">
                <a:srgbClr val="CECECE"/>
              </a:gs>
            </a:gsLst>
            <a:lin ang="5400000" scaled="1"/>
          </a:gradFill>
          <a:ln w="9525">
            <a:solidFill>
              <a:srgbClr val="000000"/>
            </a:solidFill>
            <a:round/>
            <a:headEnd/>
            <a:tailEnd/>
          </a:ln>
          <a:effectLst>
            <a:outerShdw dist="35921" dir="2700000" algn="ctr" rotWithShape="0">
              <a:schemeClr val="tx1">
                <a:alpha val="50000"/>
              </a:schemeClr>
            </a:outerShdw>
          </a:effectLst>
        </p:spPr>
        <p:txBody>
          <a:bodyPr wrap="none" anchor="ctr"/>
          <a:lstStyle/>
          <a:p>
            <a:pPr algn="ctr" rtl="0" eaLnBrk="0" hangingPunct="0"/>
            <a:r>
              <a:rPr lang="en-US" sz="2400" b="0">
                <a:solidFill>
                  <a:srgbClr val="990033"/>
                </a:solidFill>
                <a:latin typeface="Wingdings" pitchFamily="2" charset="2"/>
              </a:rPr>
              <a:t>ü</a:t>
            </a:r>
          </a:p>
        </p:txBody>
      </p:sp>
      <p:sp>
        <p:nvSpPr>
          <p:cNvPr id="9224" name="AutoShape 24"/>
          <p:cNvSpPr>
            <a:spLocks noChangeArrowheads="1"/>
          </p:cNvSpPr>
          <p:nvPr/>
        </p:nvSpPr>
        <p:spPr bwMode="auto">
          <a:xfrm>
            <a:off x="952500" y="3175000"/>
            <a:ext cx="7683500" cy="863600"/>
          </a:xfrm>
          <a:prstGeom prst="roundRect">
            <a:avLst>
              <a:gd name="adj" fmla="val 16667"/>
            </a:avLst>
          </a:prstGeom>
          <a:gradFill rotWithShape="1">
            <a:gsLst>
              <a:gs pos="0">
                <a:srgbClr val="EEEFD7"/>
              </a:gs>
              <a:gs pos="100000">
                <a:schemeClr val="bg1"/>
              </a:gs>
            </a:gsLst>
            <a:lin ang="5400000" scaled="1"/>
          </a:gradFill>
          <a:ln w="3175" algn="ctr">
            <a:solidFill>
              <a:srgbClr val="808080"/>
            </a:solidFill>
            <a:round/>
            <a:headEnd/>
            <a:tailEnd/>
          </a:ln>
        </p:spPr>
        <p:txBody>
          <a:bodyPr lIns="182880" rIns="182880" anchor="ctr"/>
          <a:lstStyle/>
          <a:p>
            <a:pPr algn="l" rtl="0">
              <a:spcBef>
                <a:spcPct val="20000"/>
              </a:spcBef>
              <a:buFont typeface="Arial" charset="0"/>
              <a:buNone/>
            </a:pPr>
            <a:r>
              <a:rPr lang="en-US" b="0"/>
              <a:t>Consider using commercial hosts instead of building your own host</a:t>
            </a:r>
          </a:p>
        </p:txBody>
      </p:sp>
      <p:sp>
        <p:nvSpPr>
          <p:cNvPr id="9225" name="AutoShape 25"/>
          <p:cNvSpPr>
            <a:spLocks noChangeArrowheads="1"/>
          </p:cNvSpPr>
          <p:nvPr/>
        </p:nvSpPr>
        <p:spPr bwMode="auto">
          <a:xfrm>
            <a:off x="508000" y="3441700"/>
            <a:ext cx="476250" cy="342900"/>
          </a:xfrm>
          <a:prstGeom prst="roundRect">
            <a:avLst>
              <a:gd name="adj" fmla="val 0"/>
            </a:avLst>
          </a:prstGeom>
          <a:gradFill rotWithShape="1">
            <a:gsLst>
              <a:gs pos="0">
                <a:srgbClr val="CECECE"/>
              </a:gs>
              <a:gs pos="50000">
                <a:srgbClr val="F0F0F0"/>
              </a:gs>
              <a:gs pos="100000">
                <a:srgbClr val="CECECE"/>
              </a:gs>
            </a:gsLst>
            <a:lin ang="5400000" scaled="1"/>
          </a:gradFill>
          <a:ln w="9525">
            <a:solidFill>
              <a:srgbClr val="000000"/>
            </a:solidFill>
            <a:round/>
            <a:headEnd/>
            <a:tailEnd/>
          </a:ln>
          <a:effectLst>
            <a:outerShdw dist="35921" dir="2700000" algn="ctr" rotWithShape="0">
              <a:schemeClr val="tx1">
                <a:alpha val="50000"/>
              </a:schemeClr>
            </a:outerShdw>
          </a:effectLst>
        </p:spPr>
        <p:txBody>
          <a:bodyPr wrap="none" anchor="ctr"/>
          <a:lstStyle/>
          <a:p>
            <a:pPr algn="ctr" rtl="0" eaLnBrk="0" hangingPunct="0"/>
            <a:r>
              <a:rPr lang="en-US" sz="2400" b="0">
                <a:solidFill>
                  <a:srgbClr val="990033"/>
                </a:solidFill>
                <a:latin typeface="Wingdings" pitchFamily="2" charset="2"/>
              </a:rPr>
              <a:t>ü</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Lesson 2: ServiceHost</a:t>
            </a:r>
          </a:p>
        </p:txBody>
      </p:sp>
      <p:sp>
        <p:nvSpPr>
          <p:cNvPr id="10243" name="Rectangle 3"/>
          <p:cNvSpPr>
            <a:spLocks noGrp="1" noChangeArrowheads="1"/>
          </p:cNvSpPr>
          <p:nvPr>
            <p:ph idx="1"/>
          </p:nvPr>
        </p:nvSpPr>
        <p:spPr/>
        <p:txBody>
          <a:bodyPr/>
          <a:lstStyle/>
          <a:p>
            <a:pPr eaLnBrk="1" hangingPunct="1"/>
            <a:r>
              <a:rPr lang="en-IN" smtClean="0"/>
              <a:t>Hosting WCF Services</a:t>
            </a:r>
          </a:p>
          <a:p>
            <a:pPr eaLnBrk="1" hangingPunct="1"/>
            <a:r>
              <a:rPr lang="en-IN" smtClean="0"/>
              <a:t>The System.ServiceModel.ServiceHost Class</a:t>
            </a:r>
          </a:p>
          <a:p>
            <a:pPr eaLnBrk="1" hangingPunct="1"/>
            <a:r>
              <a:rPr lang="en-IN" smtClean="0"/>
              <a:t>Configuring Service Endpoints</a:t>
            </a:r>
          </a:p>
          <a:p>
            <a:pPr eaLnBrk="1" hangingPunct="1"/>
            <a:r>
              <a:rPr lang="en-IN" smtClean="0"/>
              <a:t>Using the Service Base Address</a:t>
            </a:r>
          </a:p>
          <a:p>
            <a:pPr eaLnBrk="1" hangingPunct="1"/>
            <a:r>
              <a:rPr lang="en-IN" smtClean="0"/>
              <a:t>Using Default Service Endpoints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AutoShape 4"/>
          <p:cNvSpPr>
            <a:spLocks noChangeArrowheads="1"/>
          </p:cNvSpPr>
          <p:nvPr/>
        </p:nvSpPr>
        <p:spPr bwMode="auto">
          <a:xfrm>
            <a:off x="381000" y="1016000"/>
            <a:ext cx="8382000" cy="5207000"/>
          </a:xfrm>
          <a:prstGeom prst="roundRect">
            <a:avLst>
              <a:gd name="adj" fmla="val 4167"/>
            </a:avLst>
          </a:prstGeom>
          <a:solidFill>
            <a:srgbClr val="BBCDE3"/>
          </a:solidFill>
          <a:ln w="9525" algn="ctr">
            <a:solidFill>
              <a:srgbClr val="333333"/>
            </a:solidFill>
            <a:round/>
            <a:headEnd/>
            <a:tailEnd/>
          </a:ln>
        </p:spPr>
        <p:txBody>
          <a:bodyPr/>
          <a:lstStyle/>
          <a:p>
            <a:pPr marL="109538" algn="l" rtl="0" eaLnBrk="0" hangingPunct="0"/>
            <a:endParaRPr lang="he-IL" sz="2200" b="0">
              <a:latin typeface="Arial Narrow" pitchFamily="34" charset="0"/>
            </a:endParaRPr>
          </a:p>
        </p:txBody>
      </p:sp>
      <p:sp>
        <p:nvSpPr>
          <p:cNvPr id="11267" name="Rectangle 2"/>
          <p:cNvSpPr>
            <a:spLocks noChangeArrowheads="1"/>
          </p:cNvSpPr>
          <p:nvPr/>
        </p:nvSpPr>
        <p:spPr bwMode="auto">
          <a:xfrm>
            <a:off x="460375" y="0"/>
            <a:ext cx="7773988" cy="741363"/>
          </a:xfrm>
          <a:prstGeom prst="rect">
            <a:avLst/>
          </a:prstGeom>
          <a:noFill/>
          <a:ln w="9525">
            <a:noFill/>
            <a:miter lim="800000"/>
            <a:headEnd/>
            <a:tailEnd/>
          </a:ln>
        </p:spPr>
        <p:txBody>
          <a:bodyPr lIns="0" anchor="b"/>
          <a:lstStyle/>
          <a:p>
            <a:pPr algn="l" rtl="0">
              <a:lnSpc>
                <a:spcPct val="85000"/>
              </a:lnSpc>
              <a:buClr>
                <a:srgbClr val="DC0081"/>
              </a:buClr>
              <a:buFont typeface="Wingdings" pitchFamily="2" charset="2"/>
              <a:buNone/>
            </a:pPr>
            <a:r>
              <a:rPr lang="en-US" sz="2400" b="0"/>
              <a:t>Hosting WCF Services</a:t>
            </a:r>
          </a:p>
        </p:txBody>
      </p:sp>
      <p:sp>
        <p:nvSpPr>
          <p:cNvPr id="11268" name="AutoShape 14"/>
          <p:cNvSpPr>
            <a:spLocks noChangeArrowheads="1"/>
          </p:cNvSpPr>
          <p:nvPr/>
        </p:nvSpPr>
        <p:spPr bwMode="auto">
          <a:xfrm>
            <a:off x="952500" y="1193800"/>
            <a:ext cx="7683500" cy="863600"/>
          </a:xfrm>
          <a:prstGeom prst="roundRect">
            <a:avLst>
              <a:gd name="adj" fmla="val 16667"/>
            </a:avLst>
          </a:prstGeom>
          <a:gradFill rotWithShape="1">
            <a:gsLst>
              <a:gs pos="0">
                <a:srgbClr val="EEEFD7"/>
              </a:gs>
              <a:gs pos="100000">
                <a:schemeClr val="bg1"/>
              </a:gs>
            </a:gsLst>
            <a:lin ang="5400000" scaled="1"/>
          </a:gradFill>
          <a:ln w="3175" algn="ctr">
            <a:solidFill>
              <a:srgbClr val="808080"/>
            </a:solidFill>
            <a:round/>
            <a:headEnd/>
            <a:tailEnd/>
          </a:ln>
        </p:spPr>
        <p:txBody>
          <a:bodyPr lIns="182880" rIns="182880" anchor="ctr"/>
          <a:lstStyle/>
          <a:p>
            <a:pPr algn="l" rtl="0" eaLnBrk="0" hangingPunct="0"/>
            <a:r>
              <a:rPr lang="en-US" b="0"/>
              <a:t>WCF services can be hosted in any Windows process using the </a:t>
            </a:r>
            <a:r>
              <a:rPr lang="en-US"/>
              <a:t>System.ServiceModel.ServiceHost</a:t>
            </a:r>
            <a:r>
              <a:rPr lang="en-US" b="0"/>
              <a:t> class</a:t>
            </a:r>
          </a:p>
        </p:txBody>
      </p:sp>
      <p:sp>
        <p:nvSpPr>
          <p:cNvPr id="11269" name="AutoShape 15"/>
          <p:cNvSpPr>
            <a:spLocks noChangeArrowheads="1"/>
          </p:cNvSpPr>
          <p:nvPr/>
        </p:nvSpPr>
        <p:spPr bwMode="auto">
          <a:xfrm>
            <a:off x="508000" y="1460500"/>
            <a:ext cx="476250" cy="342900"/>
          </a:xfrm>
          <a:prstGeom prst="roundRect">
            <a:avLst>
              <a:gd name="adj" fmla="val 0"/>
            </a:avLst>
          </a:prstGeom>
          <a:gradFill rotWithShape="1">
            <a:gsLst>
              <a:gs pos="0">
                <a:srgbClr val="CECECE"/>
              </a:gs>
              <a:gs pos="50000">
                <a:srgbClr val="F0F0F0"/>
              </a:gs>
              <a:gs pos="100000">
                <a:srgbClr val="CECECE"/>
              </a:gs>
            </a:gsLst>
            <a:lin ang="5400000" scaled="1"/>
          </a:gradFill>
          <a:ln w="9525">
            <a:solidFill>
              <a:srgbClr val="000000"/>
            </a:solidFill>
            <a:round/>
            <a:headEnd/>
            <a:tailEnd/>
          </a:ln>
          <a:effectLst>
            <a:outerShdw dist="35921" dir="2700000" algn="ctr" rotWithShape="0">
              <a:schemeClr val="tx1">
                <a:alpha val="50000"/>
              </a:schemeClr>
            </a:outerShdw>
          </a:effectLst>
        </p:spPr>
        <p:txBody>
          <a:bodyPr wrap="none" anchor="ctr"/>
          <a:lstStyle/>
          <a:p>
            <a:pPr algn="ctr" rtl="0" eaLnBrk="0" hangingPunct="0"/>
            <a:r>
              <a:rPr lang="en-US" sz="2400" b="0">
                <a:solidFill>
                  <a:srgbClr val="990033"/>
                </a:solidFill>
                <a:latin typeface="Wingdings" pitchFamily="2" charset="2"/>
              </a:rPr>
              <a:t>ü</a:t>
            </a:r>
          </a:p>
        </p:txBody>
      </p:sp>
      <p:sp>
        <p:nvSpPr>
          <p:cNvPr id="11270" name="AutoShape 24"/>
          <p:cNvSpPr>
            <a:spLocks noChangeArrowheads="1"/>
          </p:cNvSpPr>
          <p:nvPr/>
        </p:nvSpPr>
        <p:spPr bwMode="auto">
          <a:xfrm>
            <a:off x="952500" y="2184400"/>
            <a:ext cx="7683500" cy="863600"/>
          </a:xfrm>
          <a:prstGeom prst="roundRect">
            <a:avLst>
              <a:gd name="adj" fmla="val 16667"/>
            </a:avLst>
          </a:prstGeom>
          <a:gradFill rotWithShape="1">
            <a:gsLst>
              <a:gs pos="0">
                <a:srgbClr val="EEEFD7"/>
              </a:gs>
              <a:gs pos="100000">
                <a:schemeClr val="bg1"/>
              </a:gs>
            </a:gsLst>
            <a:lin ang="5400000" scaled="1"/>
          </a:gradFill>
          <a:ln w="3175" algn="ctr">
            <a:solidFill>
              <a:srgbClr val="808080"/>
            </a:solidFill>
            <a:round/>
            <a:headEnd/>
            <a:tailEnd/>
          </a:ln>
        </p:spPr>
        <p:txBody>
          <a:bodyPr lIns="182880" rIns="182880" anchor="ctr"/>
          <a:lstStyle/>
          <a:p>
            <a:pPr algn="l" rtl="0">
              <a:spcBef>
                <a:spcPct val="20000"/>
              </a:spcBef>
              <a:buFont typeface="Arial" charset="0"/>
              <a:buNone/>
            </a:pPr>
            <a:r>
              <a:rPr lang="en-US" b="0"/>
              <a:t>A service host must be supplied with a service type and endpoint configuration</a:t>
            </a:r>
          </a:p>
        </p:txBody>
      </p:sp>
      <p:sp>
        <p:nvSpPr>
          <p:cNvPr id="11271" name="AutoShape 25"/>
          <p:cNvSpPr>
            <a:spLocks noChangeArrowheads="1"/>
          </p:cNvSpPr>
          <p:nvPr/>
        </p:nvSpPr>
        <p:spPr bwMode="auto">
          <a:xfrm>
            <a:off x="508000" y="2451100"/>
            <a:ext cx="476250" cy="342900"/>
          </a:xfrm>
          <a:prstGeom prst="roundRect">
            <a:avLst>
              <a:gd name="adj" fmla="val 0"/>
            </a:avLst>
          </a:prstGeom>
          <a:gradFill rotWithShape="1">
            <a:gsLst>
              <a:gs pos="0">
                <a:srgbClr val="CECECE"/>
              </a:gs>
              <a:gs pos="50000">
                <a:srgbClr val="F0F0F0"/>
              </a:gs>
              <a:gs pos="100000">
                <a:srgbClr val="CECECE"/>
              </a:gs>
            </a:gsLst>
            <a:lin ang="5400000" scaled="1"/>
          </a:gradFill>
          <a:ln w="9525">
            <a:solidFill>
              <a:srgbClr val="000000"/>
            </a:solidFill>
            <a:round/>
            <a:headEnd/>
            <a:tailEnd/>
          </a:ln>
          <a:effectLst>
            <a:outerShdw dist="35921" dir="2700000" algn="ctr" rotWithShape="0">
              <a:schemeClr val="tx1">
                <a:alpha val="50000"/>
              </a:schemeClr>
            </a:outerShdw>
          </a:effectLst>
        </p:spPr>
        <p:txBody>
          <a:bodyPr wrap="none" anchor="ctr"/>
          <a:lstStyle/>
          <a:p>
            <a:pPr algn="ctr" rtl="0" eaLnBrk="0" hangingPunct="0"/>
            <a:r>
              <a:rPr lang="en-US" sz="2400" b="0">
                <a:solidFill>
                  <a:srgbClr val="990033"/>
                </a:solidFill>
                <a:latin typeface="Wingdings" pitchFamily="2" charset="2"/>
              </a:rPr>
              <a:t>ü</a:t>
            </a:r>
          </a:p>
        </p:txBody>
      </p:sp>
      <p:sp>
        <p:nvSpPr>
          <p:cNvPr id="11272" name="AutoShape 24"/>
          <p:cNvSpPr>
            <a:spLocks noChangeArrowheads="1"/>
          </p:cNvSpPr>
          <p:nvPr/>
        </p:nvSpPr>
        <p:spPr bwMode="auto">
          <a:xfrm>
            <a:off x="952500" y="3175000"/>
            <a:ext cx="7683500" cy="863600"/>
          </a:xfrm>
          <a:prstGeom prst="roundRect">
            <a:avLst>
              <a:gd name="adj" fmla="val 16667"/>
            </a:avLst>
          </a:prstGeom>
          <a:gradFill rotWithShape="1">
            <a:gsLst>
              <a:gs pos="0">
                <a:srgbClr val="EEEFD7"/>
              </a:gs>
              <a:gs pos="100000">
                <a:schemeClr val="bg1"/>
              </a:gs>
            </a:gsLst>
            <a:lin ang="5400000" scaled="1"/>
          </a:gradFill>
          <a:ln w="3175" algn="ctr">
            <a:solidFill>
              <a:srgbClr val="808080"/>
            </a:solidFill>
            <a:round/>
            <a:headEnd/>
            <a:tailEnd/>
          </a:ln>
        </p:spPr>
        <p:txBody>
          <a:bodyPr lIns="182880" rIns="182880" anchor="ctr"/>
          <a:lstStyle/>
          <a:p>
            <a:pPr algn="l" rtl="0">
              <a:spcBef>
                <a:spcPct val="20000"/>
              </a:spcBef>
              <a:buFont typeface="Arial" charset="0"/>
              <a:buNone/>
            </a:pPr>
            <a:r>
              <a:rPr lang="en-US" b="0"/>
              <a:t>Host configuration can be provided in code, or in an XML configuration file</a:t>
            </a:r>
          </a:p>
        </p:txBody>
      </p:sp>
      <p:sp>
        <p:nvSpPr>
          <p:cNvPr id="11273" name="AutoShape 25"/>
          <p:cNvSpPr>
            <a:spLocks noChangeArrowheads="1"/>
          </p:cNvSpPr>
          <p:nvPr/>
        </p:nvSpPr>
        <p:spPr bwMode="auto">
          <a:xfrm>
            <a:off x="508000" y="3441700"/>
            <a:ext cx="476250" cy="342900"/>
          </a:xfrm>
          <a:prstGeom prst="roundRect">
            <a:avLst>
              <a:gd name="adj" fmla="val 0"/>
            </a:avLst>
          </a:prstGeom>
          <a:gradFill rotWithShape="1">
            <a:gsLst>
              <a:gs pos="0">
                <a:srgbClr val="CECECE"/>
              </a:gs>
              <a:gs pos="50000">
                <a:srgbClr val="F0F0F0"/>
              </a:gs>
              <a:gs pos="100000">
                <a:srgbClr val="CECECE"/>
              </a:gs>
            </a:gsLst>
            <a:lin ang="5400000" scaled="1"/>
          </a:gradFill>
          <a:ln w="9525">
            <a:solidFill>
              <a:srgbClr val="000000"/>
            </a:solidFill>
            <a:round/>
            <a:headEnd/>
            <a:tailEnd/>
          </a:ln>
          <a:effectLst>
            <a:outerShdw dist="35921" dir="2700000" algn="ctr" rotWithShape="0">
              <a:schemeClr val="tx1">
                <a:alpha val="50000"/>
              </a:schemeClr>
            </a:outerShdw>
          </a:effectLst>
        </p:spPr>
        <p:txBody>
          <a:bodyPr wrap="none" anchor="ctr"/>
          <a:lstStyle/>
          <a:p>
            <a:pPr algn="ctr" rtl="0" eaLnBrk="0" hangingPunct="0"/>
            <a:r>
              <a:rPr lang="en-US" sz="2400" b="0">
                <a:solidFill>
                  <a:srgbClr val="990033"/>
                </a:solidFill>
                <a:latin typeface="Wingdings" pitchFamily="2" charset="2"/>
              </a:rPr>
              <a:t>ü</a:t>
            </a:r>
          </a:p>
        </p:txBody>
      </p:sp>
      <p:sp>
        <p:nvSpPr>
          <p:cNvPr id="11274" name="AutoShape 24"/>
          <p:cNvSpPr>
            <a:spLocks noChangeArrowheads="1"/>
          </p:cNvSpPr>
          <p:nvPr/>
        </p:nvSpPr>
        <p:spPr bwMode="auto">
          <a:xfrm>
            <a:off x="952500" y="4165600"/>
            <a:ext cx="7683500" cy="1908175"/>
          </a:xfrm>
          <a:prstGeom prst="roundRect">
            <a:avLst>
              <a:gd name="adj" fmla="val 16667"/>
            </a:avLst>
          </a:prstGeom>
          <a:gradFill rotWithShape="1">
            <a:gsLst>
              <a:gs pos="0">
                <a:srgbClr val="EEEFD7"/>
              </a:gs>
              <a:gs pos="100000">
                <a:schemeClr val="bg1"/>
              </a:gs>
            </a:gsLst>
            <a:lin ang="5400000" scaled="1"/>
          </a:gradFill>
          <a:ln w="3175" algn="ctr">
            <a:solidFill>
              <a:srgbClr val="808080"/>
            </a:solidFill>
            <a:round/>
            <a:headEnd/>
            <a:tailEnd/>
          </a:ln>
        </p:spPr>
        <p:txBody>
          <a:bodyPr lIns="182880" rIns="182880" anchor="ctr"/>
          <a:lstStyle/>
          <a:p>
            <a:pPr algn="l" rtl="0"/>
            <a:r>
              <a:rPr lang="en-US" sz="1600">
                <a:solidFill>
                  <a:srgbClr val="008000"/>
                </a:solidFill>
                <a:latin typeface="Courier New" pitchFamily="49" charset="0"/>
              </a:rPr>
              <a:t>//Instantiate a new ServiceHost </a:t>
            </a:r>
            <a:endParaRPr lang="en-US" sz="1600">
              <a:solidFill>
                <a:srgbClr val="000000"/>
              </a:solidFill>
              <a:latin typeface="Courier New" pitchFamily="49" charset="0"/>
            </a:endParaRPr>
          </a:p>
          <a:p>
            <a:pPr algn="l" rtl="0"/>
            <a:r>
              <a:rPr lang="en-US" sz="1600">
                <a:solidFill>
                  <a:srgbClr val="000000"/>
                </a:solidFill>
                <a:latin typeface="Courier New" pitchFamily="49" charset="0"/>
              </a:rPr>
              <a:t>myServiceHost = </a:t>
            </a:r>
            <a:r>
              <a:rPr lang="en-US" sz="1600">
                <a:solidFill>
                  <a:srgbClr val="0000FF"/>
                </a:solidFill>
                <a:latin typeface="Courier New" pitchFamily="49" charset="0"/>
              </a:rPr>
              <a:t>new</a:t>
            </a:r>
            <a:r>
              <a:rPr lang="en-US" sz="1600">
                <a:solidFill>
                  <a:srgbClr val="000000"/>
                </a:solidFill>
                <a:latin typeface="Courier New" pitchFamily="49" charset="0"/>
              </a:rPr>
              <a:t> </a:t>
            </a:r>
          </a:p>
          <a:p>
            <a:pPr algn="l" rtl="0"/>
            <a:r>
              <a:rPr lang="en-US" sz="1600">
                <a:solidFill>
                  <a:srgbClr val="000000"/>
                </a:solidFill>
                <a:latin typeface="Courier New" pitchFamily="49" charset="0"/>
              </a:rPr>
              <a:t>                </a:t>
            </a:r>
            <a:r>
              <a:rPr lang="en-US" sz="1600">
                <a:solidFill>
                  <a:srgbClr val="2B91AF"/>
                </a:solidFill>
                <a:latin typeface="Courier New" pitchFamily="49" charset="0"/>
              </a:rPr>
              <a:t>ServiceHost</a:t>
            </a:r>
            <a:r>
              <a:rPr lang="en-US" sz="1600">
                <a:solidFill>
                  <a:srgbClr val="000000"/>
                </a:solidFill>
                <a:latin typeface="Courier New" pitchFamily="49" charset="0"/>
              </a:rPr>
              <a:t>(</a:t>
            </a:r>
            <a:r>
              <a:rPr lang="en-US" sz="1600">
                <a:solidFill>
                  <a:srgbClr val="0000FF"/>
                </a:solidFill>
                <a:latin typeface="Courier New" pitchFamily="49" charset="0"/>
              </a:rPr>
              <a:t>typeof</a:t>
            </a:r>
            <a:r>
              <a:rPr lang="en-US" sz="1600">
                <a:solidFill>
                  <a:srgbClr val="000000"/>
                </a:solidFill>
                <a:latin typeface="Courier New" pitchFamily="49" charset="0"/>
              </a:rPr>
              <a:t>(CalcService.</a:t>
            </a:r>
            <a:r>
              <a:rPr lang="en-US" sz="1600">
                <a:solidFill>
                  <a:srgbClr val="2B91AF"/>
                </a:solidFill>
                <a:latin typeface="Courier New" pitchFamily="49" charset="0"/>
              </a:rPr>
              <a:t>WCFCalc</a:t>
            </a:r>
            <a:r>
              <a:rPr lang="en-US" sz="1600">
                <a:solidFill>
                  <a:srgbClr val="000000"/>
                </a:solidFill>
                <a:latin typeface="Courier New" pitchFamily="49" charset="0"/>
              </a:rPr>
              <a:t>));</a:t>
            </a:r>
          </a:p>
          <a:p>
            <a:pPr algn="l" rtl="0"/>
            <a:r>
              <a:rPr lang="en-US" sz="1600">
                <a:solidFill>
                  <a:srgbClr val="000000"/>
                </a:solidFill>
                <a:latin typeface="Courier New" pitchFamily="49" charset="0"/>
              </a:rPr>
              <a:t> </a:t>
            </a:r>
          </a:p>
          <a:p>
            <a:pPr algn="l" rtl="0"/>
            <a:r>
              <a:rPr lang="en-US" sz="1600">
                <a:solidFill>
                  <a:srgbClr val="008000"/>
                </a:solidFill>
                <a:latin typeface="Courier New" pitchFamily="49" charset="0"/>
              </a:rPr>
              <a:t>//Start listening for requests</a:t>
            </a:r>
            <a:endParaRPr lang="en-US" sz="1600">
              <a:solidFill>
                <a:srgbClr val="000000"/>
              </a:solidFill>
              <a:latin typeface="Courier New" pitchFamily="49" charset="0"/>
            </a:endParaRPr>
          </a:p>
          <a:p>
            <a:pPr algn="l" rtl="0"/>
            <a:r>
              <a:rPr lang="en-US" sz="1600">
                <a:solidFill>
                  <a:srgbClr val="000000"/>
                </a:solidFill>
                <a:latin typeface="Courier New" pitchFamily="49" charset="0"/>
              </a:rPr>
              <a:t>myServiceHost.Open();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AutoShape 4"/>
          <p:cNvSpPr>
            <a:spLocks noChangeArrowheads="1"/>
          </p:cNvSpPr>
          <p:nvPr/>
        </p:nvSpPr>
        <p:spPr bwMode="auto">
          <a:xfrm>
            <a:off x="381000" y="1016000"/>
            <a:ext cx="8382000" cy="5207000"/>
          </a:xfrm>
          <a:prstGeom prst="roundRect">
            <a:avLst>
              <a:gd name="adj" fmla="val 4167"/>
            </a:avLst>
          </a:prstGeom>
          <a:solidFill>
            <a:srgbClr val="BBCDE3"/>
          </a:solidFill>
          <a:ln w="9525" algn="ctr">
            <a:solidFill>
              <a:srgbClr val="333333"/>
            </a:solidFill>
            <a:round/>
            <a:headEnd/>
            <a:tailEnd/>
          </a:ln>
        </p:spPr>
        <p:txBody>
          <a:bodyPr/>
          <a:lstStyle/>
          <a:p>
            <a:pPr marL="109538" algn="l" rtl="0" eaLnBrk="0" hangingPunct="0"/>
            <a:endParaRPr lang="he-IL" sz="2200" b="0">
              <a:latin typeface="Arial Narrow" pitchFamily="34" charset="0"/>
            </a:endParaRPr>
          </a:p>
        </p:txBody>
      </p:sp>
      <p:sp>
        <p:nvSpPr>
          <p:cNvPr id="12291" name="Rectangle 2"/>
          <p:cNvSpPr>
            <a:spLocks noChangeArrowheads="1"/>
          </p:cNvSpPr>
          <p:nvPr/>
        </p:nvSpPr>
        <p:spPr bwMode="auto">
          <a:xfrm>
            <a:off x="460375" y="0"/>
            <a:ext cx="7773988" cy="741363"/>
          </a:xfrm>
          <a:prstGeom prst="rect">
            <a:avLst/>
          </a:prstGeom>
          <a:noFill/>
          <a:ln w="9525">
            <a:noFill/>
            <a:miter lim="800000"/>
            <a:headEnd/>
            <a:tailEnd/>
          </a:ln>
        </p:spPr>
        <p:txBody>
          <a:bodyPr lIns="0" anchor="b"/>
          <a:lstStyle/>
          <a:p>
            <a:pPr algn="l" rtl="0">
              <a:lnSpc>
                <a:spcPct val="85000"/>
              </a:lnSpc>
              <a:buClr>
                <a:srgbClr val="DC0081"/>
              </a:buClr>
              <a:buFont typeface="Wingdings" pitchFamily="2" charset="2"/>
              <a:buNone/>
            </a:pPr>
            <a:r>
              <a:rPr lang="en-US" sz="2400" b="0"/>
              <a:t>The System.ServiceModel.ServiceHost Class</a:t>
            </a:r>
          </a:p>
        </p:txBody>
      </p:sp>
      <p:sp>
        <p:nvSpPr>
          <p:cNvPr id="12292" name="AutoShape 14"/>
          <p:cNvSpPr>
            <a:spLocks noChangeArrowheads="1"/>
          </p:cNvSpPr>
          <p:nvPr/>
        </p:nvSpPr>
        <p:spPr bwMode="auto">
          <a:xfrm>
            <a:off x="952500" y="1193800"/>
            <a:ext cx="7683500" cy="863600"/>
          </a:xfrm>
          <a:prstGeom prst="roundRect">
            <a:avLst>
              <a:gd name="adj" fmla="val 16667"/>
            </a:avLst>
          </a:prstGeom>
          <a:gradFill rotWithShape="1">
            <a:gsLst>
              <a:gs pos="0">
                <a:srgbClr val="EEEFD7"/>
              </a:gs>
              <a:gs pos="100000">
                <a:schemeClr val="bg1"/>
              </a:gs>
            </a:gsLst>
            <a:lin ang="5400000" scaled="1"/>
          </a:gradFill>
          <a:ln w="3175" algn="ctr">
            <a:solidFill>
              <a:srgbClr val="808080"/>
            </a:solidFill>
            <a:round/>
            <a:headEnd/>
            <a:tailEnd/>
          </a:ln>
        </p:spPr>
        <p:txBody>
          <a:bodyPr lIns="182880" rIns="182880" anchor="ctr"/>
          <a:lstStyle/>
          <a:p>
            <a:pPr algn="l" rtl="0" eaLnBrk="0" hangingPunct="0"/>
            <a:r>
              <a:rPr lang="en-US" b="0"/>
              <a:t>Derives from </a:t>
            </a:r>
            <a:r>
              <a:rPr lang="en-US"/>
              <a:t>ServiceHostBase</a:t>
            </a:r>
            <a:r>
              <a:rPr lang="en-US" b="0"/>
              <a:t>; the base can be used for custom hosts</a:t>
            </a:r>
          </a:p>
        </p:txBody>
      </p:sp>
      <p:sp>
        <p:nvSpPr>
          <p:cNvPr id="12293" name="AutoShape 15"/>
          <p:cNvSpPr>
            <a:spLocks noChangeArrowheads="1"/>
          </p:cNvSpPr>
          <p:nvPr/>
        </p:nvSpPr>
        <p:spPr bwMode="auto">
          <a:xfrm>
            <a:off x="508000" y="1460500"/>
            <a:ext cx="476250" cy="342900"/>
          </a:xfrm>
          <a:prstGeom prst="roundRect">
            <a:avLst>
              <a:gd name="adj" fmla="val 0"/>
            </a:avLst>
          </a:prstGeom>
          <a:gradFill rotWithShape="1">
            <a:gsLst>
              <a:gs pos="0">
                <a:srgbClr val="CECECE"/>
              </a:gs>
              <a:gs pos="50000">
                <a:srgbClr val="F0F0F0"/>
              </a:gs>
              <a:gs pos="100000">
                <a:srgbClr val="CECECE"/>
              </a:gs>
            </a:gsLst>
            <a:lin ang="5400000" scaled="1"/>
          </a:gradFill>
          <a:ln w="9525">
            <a:solidFill>
              <a:srgbClr val="000000"/>
            </a:solidFill>
            <a:round/>
            <a:headEnd/>
            <a:tailEnd/>
          </a:ln>
          <a:effectLst>
            <a:outerShdw dist="35921" dir="2700000" algn="ctr" rotWithShape="0">
              <a:schemeClr val="tx1">
                <a:alpha val="50000"/>
              </a:schemeClr>
            </a:outerShdw>
          </a:effectLst>
        </p:spPr>
        <p:txBody>
          <a:bodyPr wrap="none" anchor="ctr"/>
          <a:lstStyle/>
          <a:p>
            <a:pPr algn="ctr" rtl="0" eaLnBrk="0" hangingPunct="0"/>
            <a:r>
              <a:rPr lang="en-US" sz="2400" b="0">
                <a:solidFill>
                  <a:srgbClr val="990033"/>
                </a:solidFill>
                <a:latin typeface="Wingdings" pitchFamily="2" charset="2"/>
              </a:rPr>
              <a:t>ü</a:t>
            </a:r>
          </a:p>
        </p:txBody>
      </p:sp>
      <p:sp>
        <p:nvSpPr>
          <p:cNvPr id="12294" name="AutoShape 24"/>
          <p:cNvSpPr>
            <a:spLocks noChangeArrowheads="1"/>
          </p:cNvSpPr>
          <p:nvPr/>
        </p:nvSpPr>
        <p:spPr bwMode="auto">
          <a:xfrm>
            <a:off x="952500" y="2184400"/>
            <a:ext cx="7683500" cy="863600"/>
          </a:xfrm>
          <a:prstGeom prst="roundRect">
            <a:avLst>
              <a:gd name="adj" fmla="val 16667"/>
            </a:avLst>
          </a:prstGeom>
          <a:gradFill rotWithShape="1">
            <a:gsLst>
              <a:gs pos="0">
                <a:srgbClr val="EEEFD7"/>
              </a:gs>
              <a:gs pos="100000">
                <a:schemeClr val="bg1"/>
              </a:gs>
            </a:gsLst>
            <a:lin ang="5400000" scaled="1"/>
          </a:gradFill>
          <a:ln w="3175" algn="ctr">
            <a:solidFill>
              <a:srgbClr val="808080"/>
            </a:solidFill>
            <a:round/>
            <a:headEnd/>
            <a:tailEnd/>
          </a:ln>
        </p:spPr>
        <p:txBody>
          <a:bodyPr lIns="182880" rIns="182880" anchor="ctr"/>
          <a:lstStyle/>
          <a:p>
            <a:pPr algn="l" rtl="0" eaLnBrk="0" hangingPunct="0">
              <a:spcBef>
                <a:spcPct val="20000"/>
              </a:spcBef>
            </a:pPr>
            <a:r>
              <a:rPr lang="en-US" b="0"/>
              <a:t>Encapsulates all the information about a running service</a:t>
            </a:r>
          </a:p>
        </p:txBody>
      </p:sp>
      <p:sp>
        <p:nvSpPr>
          <p:cNvPr id="12295" name="AutoShape 25"/>
          <p:cNvSpPr>
            <a:spLocks noChangeArrowheads="1"/>
          </p:cNvSpPr>
          <p:nvPr/>
        </p:nvSpPr>
        <p:spPr bwMode="auto">
          <a:xfrm>
            <a:off x="508000" y="2451100"/>
            <a:ext cx="476250" cy="342900"/>
          </a:xfrm>
          <a:prstGeom prst="roundRect">
            <a:avLst>
              <a:gd name="adj" fmla="val 0"/>
            </a:avLst>
          </a:prstGeom>
          <a:gradFill rotWithShape="1">
            <a:gsLst>
              <a:gs pos="0">
                <a:srgbClr val="CECECE"/>
              </a:gs>
              <a:gs pos="50000">
                <a:srgbClr val="F0F0F0"/>
              </a:gs>
              <a:gs pos="100000">
                <a:srgbClr val="CECECE"/>
              </a:gs>
            </a:gsLst>
            <a:lin ang="5400000" scaled="1"/>
          </a:gradFill>
          <a:ln w="9525">
            <a:solidFill>
              <a:srgbClr val="000000"/>
            </a:solidFill>
            <a:round/>
            <a:headEnd/>
            <a:tailEnd/>
          </a:ln>
          <a:effectLst>
            <a:outerShdw dist="35921" dir="2700000" algn="ctr" rotWithShape="0">
              <a:schemeClr val="tx1">
                <a:alpha val="50000"/>
              </a:schemeClr>
            </a:outerShdw>
          </a:effectLst>
        </p:spPr>
        <p:txBody>
          <a:bodyPr wrap="none" anchor="ctr"/>
          <a:lstStyle/>
          <a:p>
            <a:pPr algn="ctr" rtl="0" eaLnBrk="0" hangingPunct="0"/>
            <a:r>
              <a:rPr lang="en-US" sz="2400" b="0">
                <a:solidFill>
                  <a:srgbClr val="990033"/>
                </a:solidFill>
                <a:latin typeface="Wingdings" pitchFamily="2" charset="2"/>
              </a:rPr>
              <a:t>ü</a:t>
            </a:r>
          </a:p>
        </p:txBody>
      </p:sp>
      <p:sp>
        <p:nvSpPr>
          <p:cNvPr id="12296" name="AutoShape 24"/>
          <p:cNvSpPr>
            <a:spLocks noChangeArrowheads="1"/>
          </p:cNvSpPr>
          <p:nvPr/>
        </p:nvSpPr>
        <p:spPr bwMode="auto">
          <a:xfrm>
            <a:off x="952500" y="3175000"/>
            <a:ext cx="7683500" cy="863600"/>
          </a:xfrm>
          <a:prstGeom prst="roundRect">
            <a:avLst>
              <a:gd name="adj" fmla="val 16667"/>
            </a:avLst>
          </a:prstGeom>
          <a:gradFill rotWithShape="1">
            <a:gsLst>
              <a:gs pos="0">
                <a:srgbClr val="EEEFD7"/>
              </a:gs>
              <a:gs pos="100000">
                <a:schemeClr val="bg1"/>
              </a:gs>
            </a:gsLst>
            <a:lin ang="5400000" scaled="1"/>
          </a:gradFill>
          <a:ln w="3175" algn="ctr">
            <a:solidFill>
              <a:srgbClr val="808080"/>
            </a:solidFill>
            <a:round/>
            <a:headEnd/>
            <a:tailEnd/>
          </a:ln>
        </p:spPr>
        <p:txBody>
          <a:bodyPr lIns="182880" rIns="182880" anchor="ctr"/>
          <a:lstStyle/>
          <a:p>
            <a:pPr algn="l" rtl="0">
              <a:spcBef>
                <a:spcPct val="20000"/>
              </a:spcBef>
              <a:buFont typeface="Arial" charset="0"/>
              <a:buNone/>
            </a:pPr>
            <a:r>
              <a:rPr lang="en-US" b="0"/>
              <a:t>Calls the </a:t>
            </a:r>
            <a:r>
              <a:rPr lang="en-US"/>
              <a:t>Open</a:t>
            </a:r>
            <a:r>
              <a:rPr lang="en-US" b="0"/>
              <a:t> method to start listening</a:t>
            </a:r>
          </a:p>
        </p:txBody>
      </p:sp>
      <p:sp>
        <p:nvSpPr>
          <p:cNvPr id="12297" name="AutoShape 25"/>
          <p:cNvSpPr>
            <a:spLocks noChangeArrowheads="1"/>
          </p:cNvSpPr>
          <p:nvPr/>
        </p:nvSpPr>
        <p:spPr bwMode="auto">
          <a:xfrm>
            <a:off x="508000" y="3441700"/>
            <a:ext cx="476250" cy="342900"/>
          </a:xfrm>
          <a:prstGeom prst="roundRect">
            <a:avLst>
              <a:gd name="adj" fmla="val 0"/>
            </a:avLst>
          </a:prstGeom>
          <a:gradFill rotWithShape="1">
            <a:gsLst>
              <a:gs pos="0">
                <a:srgbClr val="CECECE"/>
              </a:gs>
              <a:gs pos="50000">
                <a:srgbClr val="F0F0F0"/>
              </a:gs>
              <a:gs pos="100000">
                <a:srgbClr val="CECECE"/>
              </a:gs>
            </a:gsLst>
            <a:lin ang="5400000" scaled="1"/>
          </a:gradFill>
          <a:ln w="9525">
            <a:solidFill>
              <a:srgbClr val="000000"/>
            </a:solidFill>
            <a:round/>
            <a:headEnd/>
            <a:tailEnd/>
          </a:ln>
          <a:effectLst>
            <a:outerShdw dist="35921" dir="2700000" algn="ctr" rotWithShape="0">
              <a:schemeClr val="tx1">
                <a:alpha val="50000"/>
              </a:schemeClr>
            </a:outerShdw>
          </a:effectLst>
        </p:spPr>
        <p:txBody>
          <a:bodyPr wrap="none" anchor="ctr"/>
          <a:lstStyle/>
          <a:p>
            <a:pPr algn="ctr" rtl="0" eaLnBrk="0" hangingPunct="0"/>
            <a:r>
              <a:rPr lang="en-US" sz="2400" b="0">
                <a:solidFill>
                  <a:srgbClr val="990033"/>
                </a:solidFill>
                <a:latin typeface="Wingdings" pitchFamily="2" charset="2"/>
              </a:rPr>
              <a:t>ü</a:t>
            </a:r>
          </a:p>
        </p:txBody>
      </p:sp>
      <p:sp>
        <p:nvSpPr>
          <p:cNvPr id="12298" name="AutoShape 24"/>
          <p:cNvSpPr>
            <a:spLocks noChangeArrowheads="1"/>
          </p:cNvSpPr>
          <p:nvPr/>
        </p:nvSpPr>
        <p:spPr bwMode="auto">
          <a:xfrm>
            <a:off x="952500" y="4165600"/>
            <a:ext cx="7683500" cy="863600"/>
          </a:xfrm>
          <a:prstGeom prst="roundRect">
            <a:avLst>
              <a:gd name="adj" fmla="val 16667"/>
            </a:avLst>
          </a:prstGeom>
          <a:gradFill rotWithShape="1">
            <a:gsLst>
              <a:gs pos="0">
                <a:srgbClr val="EEEFD7"/>
              </a:gs>
              <a:gs pos="100000">
                <a:schemeClr val="bg1"/>
              </a:gs>
            </a:gsLst>
            <a:lin ang="5400000" scaled="1"/>
          </a:gradFill>
          <a:ln w="3175" algn="ctr">
            <a:solidFill>
              <a:srgbClr val="808080"/>
            </a:solidFill>
            <a:round/>
            <a:headEnd/>
            <a:tailEnd/>
          </a:ln>
        </p:spPr>
        <p:txBody>
          <a:bodyPr lIns="182880" rIns="182880" anchor="ctr"/>
          <a:lstStyle/>
          <a:p>
            <a:pPr algn="l" rtl="0">
              <a:spcBef>
                <a:spcPct val="20000"/>
              </a:spcBef>
              <a:buFont typeface="Arial" charset="0"/>
              <a:buNone/>
            </a:pPr>
            <a:r>
              <a:rPr lang="en-US" b="0"/>
              <a:t>Any configuration change requires recycling</a:t>
            </a:r>
          </a:p>
        </p:txBody>
      </p:sp>
      <p:sp>
        <p:nvSpPr>
          <p:cNvPr id="12299" name="AutoShape 25"/>
          <p:cNvSpPr>
            <a:spLocks noChangeArrowheads="1"/>
          </p:cNvSpPr>
          <p:nvPr/>
        </p:nvSpPr>
        <p:spPr bwMode="auto">
          <a:xfrm>
            <a:off x="508000" y="4432300"/>
            <a:ext cx="476250" cy="342900"/>
          </a:xfrm>
          <a:prstGeom prst="roundRect">
            <a:avLst>
              <a:gd name="adj" fmla="val 0"/>
            </a:avLst>
          </a:prstGeom>
          <a:gradFill rotWithShape="1">
            <a:gsLst>
              <a:gs pos="0">
                <a:srgbClr val="CECECE"/>
              </a:gs>
              <a:gs pos="50000">
                <a:srgbClr val="F0F0F0"/>
              </a:gs>
              <a:gs pos="100000">
                <a:srgbClr val="CECECE"/>
              </a:gs>
            </a:gsLst>
            <a:lin ang="5400000" scaled="1"/>
          </a:gradFill>
          <a:ln w="9525">
            <a:solidFill>
              <a:srgbClr val="000000"/>
            </a:solidFill>
            <a:round/>
            <a:headEnd/>
            <a:tailEnd/>
          </a:ln>
          <a:effectLst>
            <a:outerShdw dist="35921" dir="2700000" algn="ctr" rotWithShape="0">
              <a:schemeClr val="tx1">
                <a:alpha val="50000"/>
              </a:schemeClr>
            </a:outerShdw>
          </a:effectLst>
        </p:spPr>
        <p:txBody>
          <a:bodyPr wrap="none" anchor="ctr"/>
          <a:lstStyle/>
          <a:p>
            <a:pPr algn="ctr" rtl="0" eaLnBrk="0" hangingPunct="0"/>
            <a:r>
              <a:rPr lang="en-US" sz="2400" b="0">
                <a:solidFill>
                  <a:srgbClr val="990033"/>
                </a:solidFill>
                <a:latin typeface="Wingdings" pitchFamily="2" charset="2"/>
              </a:rPr>
              <a:t>ü</a:t>
            </a:r>
          </a:p>
        </p:txBody>
      </p:sp>
      <p:sp>
        <p:nvSpPr>
          <p:cNvPr id="12300" name="AutoShape 24"/>
          <p:cNvSpPr>
            <a:spLocks noChangeArrowheads="1"/>
          </p:cNvSpPr>
          <p:nvPr/>
        </p:nvSpPr>
        <p:spPr bwMode="auto">
          <a:xfrm>
            <a:off x="952500" y="5156200"/>
            <a:ext cx="7683500" cy="863600"/>
          </a:xfrm>
          <a:prstGeom prst="roundRect">
            <a:avLst>
              <a:gd name="adj" fmla="val 16667"/>
            </a:avLst>
          </a:prstGeom>
          <a:gradFill rotWithShape="1">
            <a:gsLst>
              <a:gs pos="0">
                <a:srgbClr val="EEEFD7"/>
              </a:gs>
              <a:gs pos="100000">
                <a:schemeClr val="bg1"/>
              </a:gs>
            </a:gsLst>
            <a:lin ang="5400000" scaled="1"/>
          </a:gradFill>
          <a:ln w="3175" algn="ctr">
            <a:solidFill>
              <a:srgbClr val="808080"/>
            </a:solidFill>
            <a:round/>
            <a:headEnd/>
            <a:tailEnd/>
          </a:ln>
        </p:spPr>
        <p:txBody>
          <a:bodyPr lIns="182880" rIns="182880" anchor="ctr"/>
          <a:lstStyle/>
          <a:p>
            <a:pPr algn="l" rtl="0">
              <a:spcBef>
                <a:spcPct val="20000"/>
              </a:spcBef>
              <a:buFont typeface="Arial" charset="0"/>
              <a:buNone/>
            </a:pPr>
            <a:r>
              <a:rPr lang="en-US" b="0"/>
              <a:t>Hosting code must be wrapped with error handling</a:t>
            </a:r>
          </a:p>
        </p:txBody>
      </p:sp>
      <p:sp>
        <p:nvSpPr>
          <p:cNvPr id="12301" name="AutoShape 25"/>
          <p:cNvSpPr>
            <a:spLocks noChangeArrowheads="1"/>
          </p:cNvSpPr>
          <p:nvPr/>
        </p:nvSpPr>
        <p:spPr bwMode="auto">
          <a:xfrm>
            <a:off x="508000" y="5422900"/>
            <a:ext cx="476250" cy="342900"/>
          </a:xfrm>
          <a:prstGeom prst="roundRect">
            <a:avLst>
              <a:gd name="adj" fmla="val 0"/>
            </a:avLst>
          </a:prstGeom>
          <a:gradFill rotWithShape="1">
            <a:gsLst>
              <a:gs pos="0">
                <a:srgbClr val="CECECE"/>
              </a:gs>
              <a:gs pos="50000">
                <a:srgbClr val="F0F0F0"/>
              </a:gs>
              <a:gs pos="100000">
                <a:srgbClr val="CECECE"/>
              </a:gs>
            </a:gsLst>
            <a:lin ang="5400000" scaled="1"/>
          </a:gradFill>
          <a:ln w="9525">
            <a:solidFill>
              <a:srgbClr val="000000"/>
            </a:solidFill>
            <a:round/>
            <a:headEnd/>
            <a:tailEnd/>
          </a:ln>
          <a:effectLst>
            <a:outerShdw dist="35921" dir="2700000" algn="ctr" rotWithShape="0">
              <a:schemeClr val="tx1">
                <a:alpha val="50000"/>
              </a:schemeClr>
            </a:outerShdw>
          </a:effectLst>
        </p:spPr>
        <p:txBody>
          <a:bodyPr wrap="none" anchor="ctr"/>
          <a:lstStyle/>
          <a:p>
            <a:pPr algn="ctr" rtl="0" eaLnBrk="0" hangingPunct="0"/>
            <a:r>
              <a:rPr lang="en-US" sz="2400" b="0">
                <a:solidFill>
                  <a:srgbClr val="990033"/>
                </a:solidFill>
                <a:latin typeface="Wingdings" pitchFamily="2" charset="2"/>
              </a:rPr>
              <a:t>ü</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NG_MOC_Template">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LongProperties xmlns="http://schemas.microsoft.com/office/2006/metadata/long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DC6BFCCA9044842BEE0EDB50B125EDC" ma:contentTypeVersion="0" ma:contentTypeDescription="Create a new document." ma:contentTypeScope="" ma:versionID="a5ce7ccb6958ff1a7721f852f515b892">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4.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7497F8D7-66DC-47B8-9A8B-7E6CF199E1AA}">
  <ds:schemaRefs>
    <ds:schemaRef ds:uri="http://schemas.microsoft.com/office/2006/metadata/longProperties"/>
  </ds:schemaRefs>
</ds:datastoreItem>
</file>

<file path=customXml/itemProps2.xml><?xml version="1.0" encoding="utf-8"?>
<ds:datastoreItem xmlns:ds="http://schemas.openxmlformats.org/officeDocument/2006/customXml" ds:itemID="{158F9E1A-B605-4232-B1F5-0ED45F50B7B8}">
  <ds:schemaRefs>
    <ds:schemaRef ds:uri="http://schemas.microsoft.com/sharepoint/v3/contenttype/forms"/>
  </ds:schemaRefs>
</ds:datastoreItem>
</file>

<file path=customXml/itemProps3.xml><?xml version="1.0" encoding="utf-8"?>
<ds:datastoreItem xmlns:ds="http://schemas.openxmlformats.org/officeDocument/2006/customXml" ds:itemID="{45C4A109-5B49-46D6-8ECE-B80F7BBEC54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4.xml><?xml version="1.0" encoding="utf-8"?>
<ds:datastoreItem xmlns:ds="http://schemas.openxmlformats.org/officeDocument/2006/customXml" ds:itemID="{F120EAEB-2583-403F-92EC-D50485B06944}">
  <ds:schemaRefs>
    <ds:schemaRef ds:uri="http://purl.org/dc/elements/1.1/"/>
    <ds:schemaRef ds:uri="http://schemas.microsoft.com/office/2006/metadata/properties"/>
    <ds:schemaRef ds:uri="http://purl.org/dc/terms/"/>
    <ds:schemaRef ds:uri="http://purl.org/dc/dcmitype/"/>
    <ds:schemaRef ds:uri="http://www.w3.org/XML/1998/namespace"/>
    <ds:schemaRef ds:uri="http://schemas.openxmlformats.org/package/2006/metadata/core-properties"/>
    <ds:schemaRef ds:uri="http://schemas.microsoft.com/office/2006/documentManagement/types"/>
  </ds:schemaRefs>
</ds:datastoreItem>
</file>

<file path=docProps/app.xml><?xml version="1.0" encoding="utf-8"?>
<Properties xmlns="http://schemas.openxmlformats.org/officeDocument/2006/extended-properties" xmlns:vt="http://schemas.openxmlformats.org/officeDocument/2006/docPropsVTypes">
  <Template>MOC_Template</Template>
  <TotalTime>0</TotalTime>
  <Words>5025</Words>
  <Application>Microsoft Office PowerPoint</Application>
  <PresentationFormat>Presentación en pantalla (4:3)</PresentationFormat>
  <Paragraphs>688</Paragraphs>
  <Slides>33</Slides>
  <Notes>33</Notes>
  <HiddenSlides>0</HiddenSlides>
  <MMClips>0</MMClips>
  <ScaleCrop>false</ScaleCrop>
  <HeadingPairs>
    <vt:vector size="6" baseType="variant">
      <vt:variant>
        <vt:lpstr>Fuentes usadas</vt:lpstr>
      </vt:variant>
      <vt:variant>
        <vt:i4>11</vt:i4>
      </vt:variant>
      <vt:variant>
        <vt:lpstr>Tema</vt:lpstr>
      </vt:variant>
      <vt:variant>
        <vt:i4>1</vt:i4>
      </vt:variant>
      <vt:variant>
        <vt:lpstr>Títulos de diapositiva</vt:lpstr>
      </vt:variant>
      <vt:variant>
        <vt:i4>33</vt:i4>
      </vt:variant>
    </vt:vector>
  </HeadingPairs>
  <TitlesOfParts>
    <vt:vector size="45" baseType="lpstr">
      <vt:lpstr>Gulim</vt:lpstr>
      <vt:lpstr>MS PGothic</vt:lpstr>
      <vt:lpstr>MS PGothic</vt:lpstr>
      <vt:lpstr>Arial</vt:lpstr>
      <vt:lpstr>Arial Narrow</vt:lpstr>
      <vt:lpstr>Courier New</vt:lpstr>
      <vt:lpstr>Segoe</vt:lpstr>
      <vt:lpstr>Segoe Light</vt:lpstr>
      <vt:lpstr>Segoe Semibold</vt:lpstr>
      <vt:lpstr>Verdana</vt:lpstr>
      <vt:lpstr>Wingdings</vt:lpstr>
      <vt:lpstr>NG_MOC_Template</vt:lpstr>
      <vt:lpstr>Presentación de PowerPoint</vt:lpstr>
      <vt:lpstr>Module Overview</vt:lpstr>
      <vt:lpstr>Lesson 1: WCF Service Hosts</vt:lpstr>
      <vt:lpstr>Presentación de PowerPoint</vt:lpstr>
      <vt:lpstr>Responsibilities of a Service Host</vt:lpstr>
      <vt:lpstr>Presentación de PowerPoint</vt:lpstr>
      <vt:lpstr>Lesson 2: ServiceHost</vt:lpstr>
      <vt:lpstr>Presentación de PowerPoint</vt:lpstr>
      <vt:lpstr>Presentación de PowerPoint</vt:lpstr>
      <vt:lpstr>Presentación de PowerPoint</vt:lpstr>
      <vt:lpstr>Presentación de PowerPoint</vt:lpstr>
      <vt:lpstr>Presentación de PowerPoint</vt:lpstr>
      <vt:lpstr>Lesson 3: Hosting WCF Services in Windows Services</vt:lpstr>
      <vt:lpstr>Presentación de PowerPoint</vt:lpstr>
      <vt:lpstr>Presentación de PowerPoint</vt:lpstr>
      <vt:lpstr>Lesson 4: IIS, WAS, and AppFabric</vt:lpstr>
      <vt:lpstr>Presentación de PowerPoint</vt:lpstr>
      <vt:lpstr>Presentación de PowerPoint</vt:lpstr>
      <vt:lpstr>Presentación de PowerPoint</vt:lpstr>
      <vt:lpstr>Presentación de PowerPoint</vt:lpstr>
      <vt:lpstr>Lesson 5: Configuring WCF Hosts</vt:lpstr>
      <vt:lpstr>Presentación de PowerPoint</vt:lpstr>
      <vt:lpstr>Presentación de PowerPoint</vt:lpstr>
      <vt:lpstr>Presentación de PowerPoint</vt:lpstr>
      <vt:lpstr>Presentación de PowerPoint</vt:lpstr>
      <vt:lpstr>Lesson 6: Service Hosting Best Practices</vt:lpstr>
      <vt:lpstr>Presentación de PowerPoint</vt:lpstr>
      <vt:lpstr>Presentación de PowerPoint</vt:lpstr>
      <vt:lpstr>Presentación de PowerPoint</vt:lpstr>
      <vt:lpstr>Lab: Hosting Windows Communication Foundation Services</vt:lpstr>
      <vt:lpstr>Lab Scenario</vt:lpstr>
      <vt:lpstr>Lab Review</vt:lpstr>
      <vt:lpstr>Module Review and Takeaways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2010-02-27T15:28:20Z</dcterms:created>
  <dcterms:modified xsi:type="dcterms:W3CDTF">2014-04-15T20:33:24Z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ies>
</file>