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60" r:id="rId7"/>
    <p:sldId id="269" r:id="rId8"/>
    <p:sldId id="270" r:id="rId9"/>
    <p:sldId id="261" r:id="rId10"/>
    <p:sldId id="262" r:id="rId11"/>
    <p:sldId id="265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A5B3B-DC5C-5B04-D37A-9316E21D5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EEDF13-1A26-8DC2-CF70-C011B0E9C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42EBF-E9CC-5769-AC1E-76F71030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252D9-7ABE-1EB9-05AB-C1262BB0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CA3A1-1FC7-C628-A3B8-AF034EAC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6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E22FA-29B6-1BCD-2BDD-D7059203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FA3D35-3233-DD53-BE97-979AF8B49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2A2E6-7916-FEA7-0A56-A7A0D863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1A61D-121D-7800-638D-E7157E62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15B8A-1D39-3D3F-430D-80249A0F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5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0A128E-585A-9CA7-0F19-EB4C26D1D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ABA6DF-50A4-170D-EFA4-6D09E8809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A617E1-7896-3462-2387-42D83302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FD53F-85D7-DC4F-3AC2-3683FA2E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A92033-975C-2A07-6D66-DA7D376F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38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CE6A9-D795-B938-E70D-1012625D6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5EEB-0FE1-7FF3-A180-C14DA5B1A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AFFF-4B14-943C-986E-7325FBF6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2D8BD-0FA0-633F-4A8F-35E82550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10F14-4BA7-C3A7-327D-769CF82B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99E80-5E16-EAAB-68D0-2CDBA769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67A0BD-4F00-86AD-E391-29D183A9E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9D98B-DE65-0E8C-96EC-FE7863A8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0EAAE-EEF4-AEC8-0034-5F3A21CF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1966E5-983A-D467-DD8B-F5924C10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58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68F8F-3EB2-5379-9858-FCC09C25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73912-7DB5-1161-3BE8-B174E672B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3A04FB-A82F-2CB6-3C40-1088CFA8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0D501F-48A2-576A-7A14-4C86B2E5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13E169-8093-C691-A3E9-B9000C99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B1C362-E3C4-EA8D-3DB2-4C44C825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51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D4B67-6AB0-30E4-1B14-A308AF80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CB4962-43A9-E9E5-E53B-3E8C39420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DCC64-3D85-415A-5966-7699A9FE8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867B24-81B9-D4BB-E9C0-74EF85D8C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FB6A78-B1B1-5C28-8D17-27F7EDDFC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41A0C6-B076-50EE-093F-35CF0C828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35EFF5-3A07-611F-83F8-BC731167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D8419C-1394-4173-C909-84786D51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56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7746F-35B8-FF6A-1AE5-DF6B335B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E154B8-1B6A-C9A3-7195-725F23A4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D8630B-E2EC-E434-97EB-02FABE41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114682-50CF-1F5E-C2F0-14BA6EBF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22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302105-FCC4-0220-0957-F776534A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D769A2-DFB2-66EB-4DFD-0E351AC2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DA97A9-C8E0-B1C4-38C1-79EFAFBE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77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56C1A-A787-6C41-477D-14E8C3DE9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203D5-A703-5553-B966-7F2DB1E55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34FEF6-5490-B75F-83AD-C550A5FD2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665A78-8194-B463-EFB7-1AF3E97EF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5492DB-3E97-1293-C2C1-8CDF5891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FDF9BD-4866-A0FE-13E8-108BAC6D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31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6C109-625B-6C3A-3423-A81889F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25F29A-4527-5142-51A1-C45A3E1AA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249508-AA3B-D63D-386E-5D035FF08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04C4C-00F2-C42E-8B5D-706F033B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CDB857-BF97-3AB2-BBE1-A98F1E96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B684D0-642B-D1E2-069E-E8318802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99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56CF11-680F-0AAB-567B-D8F7F1EE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81F84-31B7-09A4-B6E4-5D4B69D69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D9BCE-28AA-B471-AA4C-F078B1BA0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578624AE-E14C-40FB-97A6-76E5215C3D05}" type="datetimeFigureOut">
              <a:rPr lang="ko-KR" altLang="en-US" smtClean="0"/>
              <a:pPr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FF15D7-446A-5E58-67AA-AF9C1630F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D5BEE-D103-1D66-7B0E-7A642CF0C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067CB161-742F-43A2-B4A2-EA5BE96F7C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0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728B3-BCBE-8010-6987-8E4672455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/>
              <a:t>Functional MRI</a:t>
            </a:r>
            <a:r>
              <a:rPr lang="ko-KR" altLang="en-US" sz="4800"/>
              <a:t>를 이용한 그래프 신경망 </a:t>
            </a:r>
            <a:br>
              <a:rPr lang="ko-KR" altLang="en-US" sz="4800"/>
            </a:br>
            <a:r>
              <a:rPr lang="ko-KR" altLang="en-US" sz="4800"/>
              <a:t>기반 조현병 분류 모델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28AE2-F3A1-C164-3F56-8FBE9501C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4678" y="5980923"/>
            <a:ext cx="3085322" cy="415212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2021105600 </a:t>
            </a:r>
            <a:r>
              <a:rPr lang="ko-KR" altLang="en-US"/>
              <a:t>박지후</a:t>
            </a:r>
          </a:p>
        </p:txBody>
      </p:sp>
    </p:spTree>
    <p:extLst>
      <p:ext uri="{BB962C8B-B14F-4D97-AF65-F5344CB8AC3E}">
        <p14:creationId xmlns:p14="http://schemas.microsoft.com/office/powerpoint/2010/main" val="1704521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D4262-C1CD-E030-D2B9-F6748ABF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GCN</a:t>
            </a:r>
            <a:r>
              <a:rPr lang="ko-KR" altLang="en-US"/>
              <a:t>으로 </a:t>
            </a:r>
            <a:r>
              <a:rPr lang="en-US" altLang="ko-KR"/>
              <a:t>schizophrenia </a:t>
            </a:r>
            <a:r>
              <a:rPr lang="ko-KR" altLang="en-US"/>
              <a:t>환자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E8962A-4F0E-2805-FAF7-DEB6D39CC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/>
              <a:t>linear kernel SVM</a:t>
            </a:r>
            <a:r>
              <a:rPr lang="ko-KR" altLang="en-US"/>
              <a:t>을 활용한 조현병 진단 모델은 </a:t>
            </a:r>
            <a:r>
              <a:rPr lang="en-US" altLang="ko-KR"/>
              <a:t>Balanced Accuracy : 0.809, Sensitivity : 0.699, specificity : 0.919 </a:t>
            </a:r>
            <a:r>
              <a:rPr lang="ko-KR" altLang="en-US"/>
              <a:t>의 성능</a:t>
            </a:r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r>
              <a:rPr lang="en-US" altLang="ko-KR"/>
              <a:t>50 epoch</a:t>
            </a:r>
          </a:p>
          <a:p>
            <a:pPr marL="0" indent="0">
              <a:buNone/>
            </a:pPr>
            <a:r>
              <a:rPr lang="en-US" altLang="ko-KR"/>
              <a:t>stratified 10 fold</a:t>
            </a:r>
          </a:p>
          <a:p>
            <a:pPr marL="0" indent="0">
              <a:buNone/>
            </a:pPr>
            <a:r>
              <a:rPr lang="en-US" altLang="ko-KR"/>
              <a:t>Upsampling X</a:t>
            </a:r>
          </a:p>
          <a:p>
            <a:pPr marL="0" indent="0">
              <a:buNone/>
            </a:pPr>
            <a:r>
              <a:rPr lang="en-US" altLang="ko-KR"/>
              <a:t>Optimizer : </a:t>
            </a:r>
            <a:r>
              <a:rPr lang="en-US" altLang="ko-KR">
                <a:highlight>
                  <a:srgbClr val="FFFF00"/>
                </a:highlight>
              </a:rPr>
              <a:t>Adam</a:t>
            </a:r>
          </a:p>
          <a:p>
            <a:pPr marL="0" indent="0">
              <a:buNone/>
            </a:pPr>
            <a:r>
              <a:rPr lang="en-US" altLang="ko-KR"/>
              <a:t>L2 regularization : 5e-4</a:t>
            </a:r>
          </a:p>
          <a:p>
            <a:pPr marL="0" indent="0">
              <a:buNone/>
            </a:pPr>
            <a:r>
              <a:rPr lang="en-US" altLang="ko-KR"/>
              <a:t>Learning rate: 0.001</a:t>
            </a:r>
          </a:p>
          <a:p>
            <a:pPr marL="0" indent="0">
              <a:buNone/>
            </a:pPr>
            <a:r>
              <a:rPr lang="en-US" altLang="ko-KR"/>
              <a:t>Loss :  log_softmax + NLL loss = ? : Class weight: (0.72,1.66)</a:t>
            </a:r>
          </a:p>
          <a:p>
            <a:pPr marL="0" indent="0">
              <a:buNone/>
            </a:pPr>
            <a:r>
              <a:rPr lang="en-US" altLang="ko-KR"/>
              <a:t>Threshold : 0.5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428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내용 개체 틀 4">
            <a:extLst>
              <a:ext uri="{FF2B5EF4-FFF2-40B4-BE49-F238E27FC236}">
                <a16:creationId xmlns:a16="http://schemas.microsoft.com/office/drawing/2014/main" id="{6A1232E6-8CCC-E5ED-BC6A-C9334EDCF8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8" t="9571" r="8823" b="4879"/>
          <a:stretch/>
        </p:blipFill>
        <p:spPr>
          <a:xfrm>
            <a:off x="9427888" y="2000564"/>
            <a:ext cx="2769184" cy="1755436"/>
          </a:xfrm>
          <a:prstGeom prst="rect">
            <a:avLst/>
          </a:prstGeom>
        </p:spPr>
      </p:pic>
      <p:pic>
        <p:nvPicPr>
          <p:cNvPr id="24" name="내용 개체 틀 23">
            <a:extLst>
              <a:ext uri="{FF2B5EF4-FFF2-40B4-BE49-F238E27FC236}">
                <a16:creationId xmlns:a16="http://schemas.microsoft.com/office/drawing/2014/main" id="{AC15D9FA-62EC-F0EC-EB68-57C14E065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3" t="8725" r="8718" b="5694"/>
          <a:stretch/>
        </p:blipFill>
        <p:spPr>
          <a:xfrm>
            <a:off x="9397401" y="308474"/>
            <a:ext cx="2794599" cy="1793279"/>
          </a:xfr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14EC61D-397D-1BC4-5783-65BFC2113B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4" t="8186" r="7218"/>
          <a:stretch/>
        </p:blipFill>
        <p:spPr>
          <a:xfrm>
            <a:off x="6428792" y="315169"/>
            <a:ext cx="3141815" cy="18944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410553-1381-F593-7D12-A1BDF89A934B}"/>
              </a:ext>
            </a:extLst>
          </p:cNvPr>
          <p:cNvSpPr txBox="1"/>
          <p:nvPr/>
        </p:nvSpPr>
        <p:spPr>
          <a:xfrm>
            <a:off x="436342" y="881947"/>
            <a:ext cx="2469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X, 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[1.0, 1.0]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71ADADE-D0AE-9D70-E7B0-6B98C0420A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" t="9888" r="8268"/>
          <a:stretch/>
        </p:blipFill>
        <p:spPr>
          <a:xfrm>
            <a:off x="3376899" y="327395"/>
            <a:ext cx="3341216" cy="187560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5D2717A-185B-BDC8-AADC-B59FBB5012B2}"/>
              </a:ext>
            </a:extLst>
          </p:cNvPr>
          <p:cNvSpPr txBox="1"/>
          <p:nvPr/>
        </p:nvSpPr>
        <p:spPr>
          <a:xfrm>
            <a:off x="5011316" y="4552"/>
            <a:ext cx="1084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SEN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863417-B92E-74B1-953A-415FBABDDF98}"/>
              </a:ext>
            </a:extLst>
          </p:cNvPr>
          <p:cNvSpPr txBox="1"/>
          <p:nvPr/>
        </p:nvSpPr>
        <p:spPr>
          <a:xfrm>
            <a:off x="436342" y="2445275"/>
            <a:ext cx="25892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X, 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[0.72, 1.66]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B8E91300-B8C6-20A9-BB2A-EA9477EB529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" t="9793" r="8496"/>
          <a:stretch/>
        </p:blipFill>
        <p:spPr>
          <a:xfrm>
            <a:off x="6527375" y="2000564"/>
            <a:ext cx="3014769" cy="185555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4400163-902C-664E-A10E-63A74A70A15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5" t="9793" r="8195"/>
          <a:stretch/>
        </p:blipFill>
        <p:spPr>
          <a:xfrm>
            <a:off x="3495741" y="1992604"/>
            <a:ext cx="3327054" cy="189126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9788DF1-308B-6460-934E-3CA7793070B7}"/>
              </a:ext>
            </a:extLst>
          </p:cNvPr>
          <p:cNvSpPr txBox="1"/>
          <p:nvPr/>
        </p:nvSpPr>
        <p:spPr>
          <a:xfrm>
            <a:off x="7878921" y="-29942"/>
            <a:ext cx="78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SPE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82D39D-D20E-A909-759B-378F2484F147}"/>
              </a:ext>
            </a:extLst>
          </p:cNvPr>
          <p:cNvSpPr txBox="1"/>
          <p:nvPr/>
        </p:nvSpPr>
        <p:spPr>
          <a:xfrm>
            <a:off x="10608746" y="4552"/>
            <a:ext cx="657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BAC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E84ACC8D-6C4E-5EEC-CA0C-57335BD32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" t="8183" r="8776"/>
          <a:stretch/>
        </p:blipFill>
        <p:spPr>
          <a:xfrm>
            <a:off x="9265299" y="3621732"/>
            <a:ext cx="2926702" cy="183683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719F1DF7-758E-4770-6284-E7D19FFFDA2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" t="10100" r="8566"/>
          <a:stretch/>
        </p:blipFill>
        <p:spPr>
          <a:xfrm>
            <a:off x="6564468" y="3629477"/>
            <a:ext cx="3014769" cy="188781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A779A89-32BF-074B-0FE2-D6955372803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0865" r="8429" b="3277"/>
          <a:stretch/>
        </p:blipFill>
        <p:spPr>
          <a:xfrm>
            <a:off x="9427888" y="5243407"/>
            <a:ext cx="2764112" cy="1735137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74B8717C-DA39-B430-77C8-382C11F019A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5" t="10043" r="8454" b="9178"/>
          <a:stretch/>
        </p:blipFill>
        <p:spPr>
          <a:xfrm>
            <a:off x="6876660" y="5275979"/>
            <a:ext cx="2665483" cy="160664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66F5BE7F-71DB-C24C-9F5A-49198DC674F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8" t="8985" r="8664" b="688"/>
          <a:stretch/>
        </p:blipFill>
        <p:spPr>
          <a:xfrm>
            <a:off x="3600562" y="3629476"/>
            <a:ext cx="3257552" cy="1924399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D3D57CE3-5F4A-54BF-C253-82782B8468C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3" t="9305" r="8769"/>
          <a:stretch/>
        </p:blipFill>
        <p:spPr>
          <a:xfrm>
            <a:off x="3639333" y="5275979"/>
            <a:ext cx="3218781" cy="173513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85E3026-FD05-36CD-9FE5-644F63BB04ED}"/>
              </a:ext>
            </a:extLst>
          </p:cNvPr>
          <p:cNvSpPr txBox="1"/>
          <p:nvPr/>
        </p:nvSpPr>
        <p:spPr>
          <a:xfrm>
            <a:off x="560750" y="4008603"/>
            <a:ext cx="2589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O, 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[1.0, 1.0]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F2C369-7915-2EAA-A732-92E40C06A510}"/>
              </a:ext>
            </a:extLst>
          </p:cNvPr>
          <p:cNvSpPr txBox="1"/>
          <p:nvPr/>
        </p:nvSpPr>
        <p:spPr>
          <a:xfrm>
            <a:off x="560750" y="5464644"/>
            <a:ext cx="25892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O, 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[0.72, 1.66]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447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20DC4-6421-8907-AEE5-073A0638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Combat Harmonization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B2EB58-DFD8-4A20-AB57-EA84634D9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Training set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에만 독립적으로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combat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model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을 학습해서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connectivity matrix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를 변경 후 이에 따라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x, edge_index, edge_attr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를 다시 계산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이후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 GCN model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이 학습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/>
          </a:p>
          <a:p>
            <a:r>
              <a:rPr lang="en-US" altLang="ko-KR"/>
              <a:t>Validation, test set</a:t>
            </a:r>
            <a:r>
              <a:rPr lang="ko-KR" altLang="en-US"/>
              <a:t>에는</a:t>
            </a:r>
            <a:r>
              <a:rPr lang="en-US" altLang="ko-KR"/>
              <a:t> </a:t>
            </a:r>
            <a:r>
              <a:rPr lang="ko-KR" altLang="en-US"/>
              <a:t>학습한 </a:t>
            </a:r>
            <a:r>
              <a:rPr lang="en-US" altLang="ko-KR"/>
              <a:t>combat model</a:t>
            </a:r>
            <a:r>
              <a:rPr lang="ko-KR" altLang="en-US"/>
              <a:t>로 </a:t>
            </a:r>
            <a:r>
              <a:rPr lang="en-US" altLang="ko-KR"/>
              <a:t>connectivity matri</a:t>
            </a:r>
            <a:r>
              <a:rPr lang="ko-KR" altLang="en-US"/>
              <a:t>를 변경이에 따라 </a:t>
            </a:r>
            <a:r>
              <a:rPr lang="en-US" altLang="ko-KR"/>
              <a:t>x, edge_index, edge_attr</a:t>
            </a:r>
            <a:r>
              <a:rPr lang="ko-KR" altLang="en-US"/>
              <a:t>를 다시 계산</a:t>
            </a:r>
            <a:r>
              <a:rPr lang="en-US" altLang="ko-KR"/>
              <a:t>. </a:t>
            </a:r>
            <a:r>
              <a:rPr lang="ko-KR" altLang="en-US"/>
              <a:t>이후 </a:t>
            </a:r>
            <a:r>
              <a:rPr lang="en-US" altLang="ko-KR"/>
              <a:t>GCN model </a:t>
            </a:r>
            <a:r>
              <a:rPr lang="ko-KR" altLang="en-US"/>
              <a:t> 후 </a:t>
            </a:r>
            <a:r>
              <a:rPr lang="en-US" altLang="ko-KR"/>
              <a:t>prediction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05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C7DBF7-C66C-F772-56D0-114C54133C74}"/>
              </a:ext>
            </a:extLst>
          </p:cNvPr>
          <p:cNvSpPr txBox="1"/>
          <p:nvPr/>
        </p:nvSpPr>
        <p:spPr>
          <a:xfrm>
            <a:off x="1281406" y="1170821"/>
            <a:ext cx="4814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fMRI data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(fmri-prep) </a:t>
            </a:r>
          </a:p>
          <a:p>
            <a:pPr marL="342900" indent="-342900">
              <a:buAutoNum type="arabicPeriod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functional connectivity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제작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Graph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변환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GCN model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구축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GCN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schizophrenia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환자 분류 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16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B09FB-A092-A83F-3F9C-CA1E7ED0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1. fMRI </a:t>
            </a:r>
            <a:r>
              <a:rPr lang="en-US" altLang="ko-KR" sz="2800"/>
              <a:t>data preprocessing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017E9A-3791-97F8-CFC7-21CC6AD72EA3}"/>
              </a:ext>
            </a:extLst>
          </p:cNvPr>
          <p:cNvSpPr txBox="1"/>
          <p:nvPr/>
        </p:nvSpPr>
        <p:spPr>
          <a:xfrm>
            <a:off x="641189" y="1690688"/>
            <a:ext cx="1071261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b="1" i="0">
                <a:solidFill>
                  <a:srgbClr val="FF0000"/>
                </a:solidFill>
                <a:effectLst/>
                <a:latin typeface="Söhne"/>
                <a:ea typeface="나눔스퀘어" panose="020B0600000101010101" pitchFamily="50" charset="-127"/>
              </a:rPr>
              <a:t>초기 시점 제거</a:t>
            </a:r>
            <a:r>
              <a:rPr lang="en-US" altLang="ko-KR" b="0" i="0">
                <a:solidFill>
                  <a:srgbClr val="FF0000"/>
                </a:solidFill>
                <a:effectLst/>
                <a:latin typeface="Söhne"/>
                <a:ea typeface="나눔스퀘어" panose="020B0600000101010101" pitchFamily="50" charset="-127"/>
              </a:rPr>
              <a:t>: </a:t>
            </a:r>
            <a:r>
              <a:rPr lang="ko-KR" altLang="en-US" b="0" i="0">
                <a:solidFill>
                  <a:srgbClr val="FF0000"/>
                </a:solidFill>
                <a:effectLst/>
                <a:latin typeface="Söhne"/>
                <a:ea typeface="나눔스퀘어" panose="020B0600000101010101" pitchFamily="50" charset="-127"/>
              </a:rPr>
              <a:t>최초 </a:t>
            </a:r>
            <a:r>
              <a:rPr lang="en-US" altLang="ko-KR" b="0" i="0">
                <a:solidFill>
                  <a:srgbClr val="FF0000"/>
                </a:solidFill>
                <a:effectLst/>
                <a:latin typeface="Söhne"/>
                <a:ea typeface="나눔스퀘어" panose="020B0600000101010101" pitchFamily="50" charset="-127"/>
              </a:rPr>
              <a:t>10</a:t>
            </a:r>
            <a:r>
              <a:rPr lang="ko-KR" altLang="en-US" b="0" i="0">
                <a:solidFill>
                  <a:srgbClr val="FF0000"/>
                </a:solidFill>
                <a:effectLst/>
                <a:latin typeface="Söhne"/>
                <a:ea typeface="나눔스퀘어" panose="020B0600000101010101" pitchFamily="50" charset="-127"/>
              </a:rPr>
              <a:t>개 시점의 이미지를 제거하여 </a:t>
            </a:r>
            <a:r>
              <a:rPr lang="en-US" altLang="ko-KR" b="0" i="0">
                <a:solidFill>
                  <a:srgbClr val="FF0000"/>
                </a:solidFill>
                <a:effectLst/>
                <a:latin typeface="Söhne"/>
                <a:ea typeface="나눔스퀘어" panose="020B0600000101010101" pitchFamily="50" charset="-127"/>
              </a:rPr>
              <a:t>MRI </a:t>
            </a:r>
            <a:r>
              <a:rPr lang="ko-KR" altLang="en-US" b="0" i="0">
                <a:solidFill>
                  <a:srgbClr val="FF0000"/>
                </a:solidFill>
                <a:effectLst/>
                <a:latin typeface="Söhne"/>
                <a:ea typeface="나눔스퀘어" panose="020B0600000101010101" pitchFamily="50" charset="-127"/>
              </a:rPr>
              <a:t>신호의 초기 불안정성의 영향을 최소화</a:t>
            </a:r>
            <a:r>
              <a:rPr lang="en-US" altLang="ko-KR" b="0" i="0">
                <a:solidFill>
                  <a:srgbClr val="FF0000"/>
                </a:solidFill>
                <a:effectLst/>
                <a:latin typeface="Söhne"/>
                <a:ea typeface="나눔스퀘어" panose="020B0600000101010101" pitchFamily="50" charset="-127"/>
              </a:rPr>
              <a:t>. (X) </a:t>
            </a:r>
          </a:p>
          <a:p>
            <a:pPr algn="l">
              <a:buFont typeface="+mj-lt"/>
              <a:buAutoNum type="arabicPeriod"/>
            </a:pPr>
            <a:r>
              <a:rPr lang="ko-KR" altLang="en-US" b="1">
                <a:latin typeface="Söhne"/>
                <a:ea typeface="나눔스퀘어" panose="020B0600000101010101" pitchFamily="50" charset="-127"/>
              </a:rPr>
              <a:t> </a:t>
            </a:r>
            <a:r>
              <a:rPr lang="en-US" altLang="ko-KR" sz="1800" b="1" i="0">
                <a:effectLst/>
                <a:latin typeface="Söhne"/>
                <a:ea typeface="나눔스퀘어" panose="020B0600000101010101" pitchFamily="50" charset="-127"/>
              </a:rPr>
              <a:t>acquisition time delay/</a:t>
            </a:r>
            <a:r>
              <a:rPr lang="en-US" altLang="ko-KR" b="1">
                <a:latin typeface="Söhne"/>
                <a:ea typeface="나눔스퀘어" panose="020B0600000101010101" pitchFamily="50" charset="-127"/>
              </a:rPr>
              <a:t>intravolume</a:t>
            </a:r>
            <a:r>
              <a:rPr lang="ko-KR" altLang="en-US" b="1" i="0">
                <a:effectLst/>
                <a:latin typeface="Söhne"/>
                <a:ea typeface="나눔스퀘어" panose="020B0600000101010101" pitchFamily="50" charset="-127"/>
              </a:rPr>
              <a:t> 보정</a:t>
            </a:r>
            <a:r>
              <a:rPr lang="en-US" altLang="ko-KR" b="0" i="0">
                <a:effectLst/>
                <a:latin typeface="Söhne"/>
                <a:ea typeface="나눔스퀘어" panose="020B0600000101010101" pitchFamily="50" charset="-127"/>
              </a:rPr>
              <a:t>: </a:t>
            </a:r>
            <a:r>
              <a:rPr lang="en-US" altLang="ko-KR">
                <a:latin typeface="Söhne"/>
                <a:ea typeface="나눔스퀘어" panose="020B0600000101010101" pitchFamily="50" charset="-127"/>
              </a:rPr>
              <a:t>slice</a:t>
            </a:r>
            <a:r>
              <a:rPr lang="ko-KR" altLang="en-US">
                <a:latin typeface="Söhne"/>
                <a:ea typeface="나눔스퀘어" panose="020B0600000101010101" pitchFamily="50" charset="-127"/>
              </a:rPr>
              <a:t> </a:t>
            </a:r>
            <a:r>
              <a:rPr lang="en-US" altLang="ko-KR">
                <a:latin typeface="Söhne"/>
                <a:ea typeface="나눔스퀘어" panose="020B0600000101010101" pitchFamily="50" charset="-127"/>
              </a:rPr>
              <a:t>timing</a:t>
            </a:r>
            <a:r>
              <a:rPr lang="ko-KR" altLang="en-US">
                <a:latin typeface="Söhne"/>
                <a:ea typeface="나눔스퀘어" panose="020B0600000101010101" pitchFamily="50" charset="-127"/>
              </a:rPr>
              <a:t> 보정을 통해 </a:t>
            </a:r>
            <a:r>
              <a:rPr lang="ko-KR" altLang="en-US" b="0" i="0">
                <a:effectLst/>
                <a:latin typeface="Söhne"/>
                <a:ea typeface="나눔스퀘어" panose="020B0600000101010101" pitchFamily="50" charset="-127"/>
              </a:rPr>
              <a:t>이미지 내 시간 지연 보정을 수행</a:t>
            </a:r>
            <a:r>
              <a:rPr lang="en-US" altLang="ko-KR" b="0" i="0">
                <a:effectLst/>
                <a:latin typeface="Söhne"/>
                <a:ea typeface="나눔스퀘어" panose="020B0600000101010101" pitchFamily="50" charset="-127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>
                <a:effectLst/>
                <a:latin typeface="Söhne"/>
                <a:ea typeface="나눔스퀘어" panose="020B0600000101010101" pitchFamily="50" charset="-127"/>
              </a:rPr>
              <a:t>운동 아티팩트 교정</a:t>
            </a:r>
            <a:r>
              <a:rPr lang="en-US" altLang="ko-KR" b="0" i="0">
                <a:effectLst/>
                <a:latin typeface="Söhne"/>
                <a:ea typeface="나눔스퀘어" panose="020B0600000101010101" pitchFamily="50" charset="-127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>
                <a:solidFill>
                  <a:srgbClr val="FF0000"/>
                </a:solidFill>
                <a:effectLst/>
                <a:latin typeface="Söhne"/>
                <a:ea typeface="나눔스퀘어" panose="020B0600000101010101" pitchFamily="50" charset="-127"/>
              </a:rPr>
              <a:t>Friston</a:t>
            </a:r>
            <a:r>
              <a:rPr lang="ko-KR" altLang="en-US" b="0" i="0">
                <a:solidFill>
                  <a:srgbClr val="FF0000"/>
                </a:solidFill>
                <a:effectLst/>
                <a:latin typeface="Söhne"/>
                <a:ea typeface="나눔스퀘어" panose="020B0600000101010101" pitchFamily="50" charset="-127"/>
              </a:rPr>
              <a:t>의 </a:t>
            </a:r>
            <a:r>
              <a:rPr lang="en-US" altLang="ko-KR" b="0" i="0">
                <a:solidFill>
                  <a:srgbClr val="FF0000"/>
                </a:solidFill>
                <a:effectLst/>
                <a:latin typeface="Söhne"/>
                <a:ea typeface="나눔스퀘어" panose="020B0600000101010101" pitchFamily="50" charset="-127"/>
              </a:rPr>
              <a:t>24-</a:t>
            </a:r>
            <a:r>
              <a:rPr lang="ko-KR" altLang="en-US" b="0" i="0">
                <a:solidFill>
                  <a:srgbClr val="FF0000"/>
                </a:solidFill>
                <a:effectLst/>
                <a:latin typeface="Söhne"/>
                <a:ea typeface="나눔스퀘어" panose="020B0600000101010101" pitchFamily="50" charset="-127"/>
              </a:rPr>
              <a:t>파라미터 보정 적용</a:t>
            </a:r>
            <a:r>
              <a:rPr lang="en-US" altLang="ko-KR" b="0" i="0">
                <a:solidFill>
                  <a:srgbClr val="FF0000"/>
                </a:solidFill>
                <a:effectLst/>
                <a:latin typeface="Söhne"/>
                <a:ea typeface="나눔스퀘어" panose="020B0600000101010101" pitchFamily="50" charset="-127"/>
              </a:rPr>
              <a:t>. (6 parameter(3</a:t>
            </a:r>
            <a:r>
              <a:rPr lang="ko-KR" altLang="en-US" b="0" i="0">
                <a:solidFill>
                  <a:srgbClr val="FF0000"/>
                </a:solidFill>
                <a:effectLst/>
                <a:latin typeface="Söhne"/>
                <a:ea typeface="나눔스퀘어" panose="020B0600000101010101" pitchFamily="50" charset="-127"/>
              </a:rPr>
              <a:t>회전</a:t>
            </a:r>
            <a:r>
              <a:rPr lang="en-US" altLang="ko-KR" b="0" i="0">
                <a:solidFill>
                  <a:srgbClr val="FF0000"/>
                </a:solidFill>
                <a:effectLst/>
                <a:latin typeface="Söhne"/>
                <a:ea typeface="나눔스퀘어" panose="020B0600000101010101" pitchFamily="50" charset="-127"/>
              </a:rPr>
              <a:t>, 3</a:t>
            </a:r>
            <a:r>
              <a:rPr lang="ko-KR" altLang="en-US" b="0" i="0">
                <a:solidFill>
                  <a:srgbClr val="FF0000"/>
                </a:solidFill>
                <a:effectLst/>
                <a:latin typeface="Söhne"/>
                <a:ea typeface="나눔스퀘어" panose="020B0600000101010101" pitchFamily="50" charset="-127"/>
              </a:rPr>
              <a:t>이동</a:t>
            </a:r>
            <a:r>
              <a:rPr lang="en-US" altLang="ko-KR" b="0" i="0">
                <a:solidFill>
                  <a:srgbClr val="FF0000"/>
                </a:solidFill>
                <a:effectLst/>
                <a:latin typeface="Söhne"/>
                <a:ea typeface="나눔스퀘어" panose="020B0600000101010101" pitchFamily="50" charset="-127"/>
              </a:rPr>
              <a:t>))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>
                <a:solidFill>
                  <a:srgbClr val="FF0000"/>
                </a:solidFill>
                <a:effectLst/>
                <a:latin typeface="Söhne"/>
                <a:ea typeface="나눔스퀘어" panose="020B0600000101010101" pitchFamily="50" charset="-127"/>
              </a:rPr>
              <a:t>Power </a:t>
            </a:r>
            <a:r>
              <a:rPr lang="ko-KR" altLang="en-US" b="0" i="0">
                <a:solidFill>
                  <a:srgbClr val="FF0000"/>
                </a:solidFill>
                <a:effectLst/>
                <a:latin typeface="Söhne"/>
                <a:ea typeface="나눔스퀘어" panose="020B0600000101010101" pitchFamily="50" charset="-127"/>
              </a:rPr>
              <a:t>등이 제안한 </a:t>
            </a:r>
            <a:r>
              <a:rPr lang="en-US" altLang="ko-KR" b="0" i="0">
                <a:solidFill>
                  <a:srgbClr val="FF0000"/>
                </a:solidFill>
                <a:effectLst/>
                <a:latin typeface="Söhne"/>
                <a:ea typeface="나눔스퀘어" panose="020B0600000101010101" pitchFamily="50" charset="-127"/>
              </a:rPr>
              <a:t>"head motion scrubbing" </a:t>
            </a:r>
            <a:r>
              <a:rPr lang="ko-KR" altLang="en-US" b="0" i="0">
                <a:solidFill>
                  <a:srgbClr val="FF0000"/>
                </a:solidFill>
                <a:effectLst/>
                <a:latin typeface="Söhne"/>
                <a:ea typeface="나눔스퀘어" panose="020B0600000101010101" pitchFamily="50" charset="-127"/>
              </a:rPr>
              <a:t>방법 적용</a:t>
            </a:r>
            <a:r>
              <a:rPr lang="en-US" altLang="ko-KR" b="0" i="0">
                <a:solidFill>
                  <a:srgbClr val="FF0000"/>
                </a:solidFill>
                <a:effectLst/>
                <a:latin typeface="Söhne"/>
                <a:ea typeface="나눔스퀘어" panose="020B0600000101010101" pitchFamily="50" charset="-127"/>
              </a:rPr>
              <a:t>. (X)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>
                <a:solidFill>
                  <a:srgbClr val="FF0000"/>
                </a:solidFill>
                <a:effectLst/>
                <a:latin typeface="Söhne"/>
                <a:ea typeface="나눔스퀘어" panose="020B0600000101010101" pitchFamily="50" charset="-127"/>
              </a:rPr>
              <a:t>프레임별 변위</a:t>
            </a:r>
            <a:r>
              <a:rPr lang="en-US" altLang="ko-KR" b="0" i="0">
                <a:solidFill>
                  <a:srgbClr val="FF0000"/>
                </a:solidFill>
                <a:effectLst/>
                <a:latin typeface="Söhne"/>
                <a:ea typeface="나눔스퀘어" panose="020B0600000101010101" pitchFamily="50" charset="-127"/>
              </a:rPr>
              <a:t>(FD)</a:t>
            </a:r>
            <a:r>
              <a:rPr lang="ko-KR" altLang="en-US" b="0" i="0">
                <a:solidFill>
                  <a:srgbClr val="FF0000"/>
                </a:solidFill>
                <a:effectLst/>
                <a:latin typeface="Söhne"/>
                <a:ea typeface="나눔스퀘어" panose="020B0600000101010101" pitchFamily="50" charset="-127"/>
              </a:rPr>
              <a:t>가 </a:t>
            </a:r>
            <a:r>
              <a:rPr lang="en-US" altLang="ko-KR" b="0" i="0">
                <a:solidFill>
                  <a:srgbClr val="FF0000"/>
                </a:solidFill>
                <a:effectLst/>
                <a:latin typeface="Söhne"/>
                <a:ea typeface="나눔스퀘어" panose="020B0600000101010101" pitchFamily="50" charset="-127"/>
              </a:rPr>
              <a:t>0.5mm </a:t>
            </a:r>
            <a:r>
              <a:rPr lang="ko-KR" altLang="en-US" b="0" i="0">
                <a:solidFill>
                  <a:srgbClr val="FF0000"/>
                </a:solidFill>
                <a:effectLst/>
                <a:latin typeface="Söhne"/>
                <a:ea typeface="나눔스퀘어" panose="020B0600000101010101" pitchFamily="50" charset="-127"/>
              </a:rPr>
              <a:t>이상인 볼륨을 식별하고 제외</a:t>
            </a:r>
            <a:r>
              <a:rPr lang="en-US" altLang="ko-KR" b="0" i="0">
                <a:solidFill>
                  <a:srgbClr val="FF0000"/>
                </a:solidFill>
                <a:effectLst/>
                <a:latin typeface="Söhne"/>
                <a:ea typeface="나눔스퀘어" panose="020B0600000101010101" pitchFamily="50" charset="-127"/>
              </a:rPr>
              <a:t>. (X)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>
                <a:effectLst/>
                <a:latin typeface="Söhne"/>
                <a:ea typeface="나눔스퀘어" panose="020B0600000101010101" pitchFamily="50" charset="-127"/>
              </a:rPr>
              <a:t>공간 정규화</a:t>
            </a:r>
            <a:r>
              <a:rPr lang="en-US" altLang="ko-KR" b="0" i="0">
                <a:effectLst/>
                <a:latin typeface="Söhne"/>
                <a:ea typeface="나눔스퀘어" panose="020B0600000101010101" pitchFamily="50" charset="-127"/>
              </a:rPr>
              <a:t>: </a:t>
            </a:r>
            <a:r>
              <a:rPr lang="ko-KR" altLang="en-US" b="0" i="0">
                <a:effectLst/>
                <a:latin typeface="Söhne"/>
                <a:ea typeface="나눔스퀘어" panose="020B0600000101010101" pitchFamily="50" charset="-127"/>
              </a:rPr>
              <a:t>이미지를 </a:t>
            </a:r>
            <a:r>
              <a:rPr lang="en-US" altLang="ko-KR" b="0" i="0">
                <a:effectLst/>
                <a:latin typeface="Söhne"/>
                <a:ea typeface="나눔스퀘어" panose="020B0600000101010101" pitchFamily="50" charset="-127"/>
              </a:rPr>
              <a:t>MNI 152 </a:t>
            </a:r>
            <a:r>
              <a:rPr lang="ko-KR" altLang="en-US" b="0" i="0">
                <a:effectLst/>
                <a:latin typeface="Söhne"/>
                <a:ea typeface="나눔스퀘어" panose="020B0600000101010101" pitchFamily="50" charset="-127"/>
              </a:rPr>
              <a:t>템플릿으로 </a:t>
            </a:r>
            <a:r>
              <a:rPr lang="en-US" altLang="ko-KR" b="0" i="0">
                <a:solidFill>
                  <a:srgbClr val="FF0000"/>
                </a:solidFill>
                <a:effectLst/>
                <a:latin typeface="Söhne"/>
                <a:ea typeface="나눔스퀘어" panose="020B0600000101010101" pitchFamily="50" charset="-127"/>
              </a:rPr>
              <a:t>3 × 3 × 3mm^3</a:t>
            </a:r>
            <a:r>
              <a:rPr lang="ko-KR" altLang="en-US" b="0" i="0">
                <a:effectLst/>
                <a:latin typeface="Söhne"/>
                <a:ea typeface="나눔스퀘어" panose="020B0600000101010101" pitchFamily="50" charset="-127"/>
              </a:rPr>
              <a:t>로 정규화</a:t>
            </a:r>
            <a:r>
              <a:rPr lang="en-US" altLang="ko-KR" b="0" i="0">
                <a:effectLst/>
                <a:latin typeface="Söhne"/>
                <a:ea typeface="나눔스퀘어" panose="020B0600000101010101" pitchFamily="50" charset="-127"/>
              </a:rPr>
              <a:t>.(</a:t>
            </a:r>
            <a:r>
              <a:rPr lang="en-US" altLang="ko-KR">
                <a:latin typeface="Söhne"/>
                <a:ea typeface="나눔스퀘어" panose="020B0600000101010101" pitchFamily="50" charset="-127"/>
              </a:rPr>
              <a:t>frmi-prep 22.02</a:t>
            </a:r>
            <a:r>
              <a:rPr lang="ko-KR" altLang="en-US">
                <a:latin typeface="Söhne"/>
                <a:ea typeface="나눔스퀘어" panose="020B0600000101010101" pitchFamily="50" charset="-127"/>
              </a:rPr>
              <a:t>에서는 </a:t>
            </a:r>
            <a:r>
              <a:rPr lang="en-US" altLang="ko-KR" b="0" i="0">
                <a:effectLst/>
                <a:latin typeface="Söhne"/>
                <a:ea typeface="나눔스퀘어" panose="020B0600000101010101" pitchFamily="50" charset="-127"/>
              </a:rPr>
              <a:t>MNI152NLin6Asym template</a:t>
            </a:r>
            <a:r>
              <a:rPr lang="ko-KR" altLang="en-US" b="0" i="0">
                <a:effectLst/>
                <a:latin typeface="Söhne"/>
                <a:ea typeface="나눔스퀘어" panose="020B0600000101010101" pitchFamily="50" charset="-127"/>
              </a:rPr>
              <a:t>을 기본적으로 사용</a:t>
            </a:r>
            <a:r>
              <a:rPr lang="en-US" altLang="ko-KR" b="0" i="0">
                <a:effectLst/>
                <a:latin typeface="Söhne"/>
                <a:ea typeface="나눔스퀘어" panose="020B0600000101010101" pitchFamily="50" charset="-127"/>
              </a:rPr>
              <a:t>, 1x1x1 mm )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>
                <a:solidFill>
                  <a:srgbClr val="FF0000"/>
                </a:solidFill>
                <a:effectLst/>
                <a:latin typeface="Söhne"/>
                <a:ea typeface="나눔스퀘어" panose="020B0600000101010101" pitchFamily="50" charset="-127"/>
              </a:rPr>
              <a:t>선형 디트렌딩 및 시간 대역 필터링</a:t>
            </a:r>
            <a:r>
              <a:rPr lang="en-US" altLang="ko-KR" b="0" i="0">
                <a:solidFill>
                  <a:srgbClr val="FF0000"/>
                </a:solidFill>
                <a:effectLst/>
                <a:latin typeface="Söhne"/>
                <a:ea typeface="나눔스퀘어" panose="020B0600000101010101" pitchFamily="50" charset="-127"/>
              </a:rPr>
              <a:t>: 0.01–0.08 Hz </a:t>
            </a:r>
            <a:r>
              <a:rPr lang="ko-KR" altLang="en-US" b="0" i="0">
                <a:solidFill>
                  <a:srgbClr val="FF0000"/>
                </a:solidFill>
                <a:effectLst/>
                <a:latin typeface="Söhne"/>
                <a:ea typeface="나눔스퀘어" panose="020B0600000101010101" pitchFamily="50" charset="-127"/>
              </a:rPr>
              <a:t>대역으로 </a:t>
            </a:r>
            <a:r>
              <a:rPr lang="en-US" altLang="ko-KR" b="0" i="0">
                <a:solidFill>
                  <a:srgbClr val="FF0000"/>
                </a:solidFill>
                <a:effectLst/>
                <a:latin typeface="Söhne"/>
                <a:ea typeface="나눔스퀘어" panose="020B0600000101010101" pitchFamily="50" charset="-127"/>
              </a:rPr>
              <a:t>bandpass </a:t>
            </a:r>
            <a:r>
              <a:rPr lang="ko-KR" altLang="en-US" b="0" i="0">
                <a:solidFill>
                  <a:srgbClr val="FF0000"/>
                </a:solidFill>
                <a:effectLst/>
                <a:latin typeface="Söhne"/>
                <a:ea typeface="나눔스퀘어" panose="020B0600000101010101" pitchFamily="50" charset="-127"/>
              </a:rPr>
              <a:t>필터링</a:t>
            </a:r>
            <a:r>
              <a:rPr lang="en-US" altLang="ko-KR" b="0" i="0">
                <a:solidFill>
                  <a:srgbClr val="FF0000"/>
                </a:solidFill>
                <a:effectLst/>
                <a:latin typeface="Söhne"/>
                <a:ea typeface="나눔스퀘어" panose="020B0600000101010101" pitchFamily="50" charset="-127"/>
              </a:rPr>
              <a:t>, </a:t>
            </a:r>
            <a:r>
              <a:rPr lang="ko-KR" altLang="en-US" b="0" i="0">
                <a:solidFill>
                  <a:srgbClr val="FF0000"/>
                </a:solidFill>
                <a:effectLst/>
                <a:latin typeface="Söhne"/>
                <a:ea typeface="나눔스퀘어" panose="020B0600000101010101" pitchFamily="50" charset="-127"/>
              </a:rPr>
              <a:t>저주파 드리프트 및 고주파 생리적 노이즈 제거 </a:t>
            </a:r>
            <a:r>
              <a:rPr lang="en-US" altLang="ko-KR" b="0" i="0">
                <a:solidFill>
                  <a:srgbClr val="FF0000"/>
                </a:solidFill>
                <a:effectLst/>
                <a:latin typeface="Söhne"/>
                <a:ea typeface="나눔스퀘어" panose="020B0600000101010101" pitchFamily="50" charset="-127"/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Söhne"/>
                <a:ea typeface="나눔스퀘어" panose="020B0600000101010101" pitchFamily="50" charset="-127"/>
              </a:rPr>
              <a:t>X)</a:t>
            </a:r>
            <a:endParaRPr lang="en-US" altLang="ko-KR" b="0" i="0">
              <a:solidFill>
                <a:srgbClr val="FF0000"/>
              </a:solidFill>
              <a:effectLst/>
              <a:latin typeface="Söhne"/>
              <a:ea typeface="나눔스퀘어" panose="020B0600000101010101" pitchFamily="50" charset="-127"/>
            </a:endParaRPr>
          </a:p>
          <a:p>
            <a:pPr algn="l">
              <a:buFont typeface="+mj-lt"/>
              <a:buAutoNum type="arabicPeriod"/>
            </a:pPr>
            <a:r>
              <a:rPr lang="ko-KR" altLang="en-US" b="1" i="0">
                <a:solidFill>
                  <a:srgbClr val="FF0000"/>
                </a:solidFill>
                <a:effectLst/>
                <a:latin typeface="Söhne"/>
                <a:ea typeface="나눔스퀘어" panose="020B0600000101010101" pitchFamily="50" charset="-127"/>
              </a:rPr>
              <a:t>신호 회귀</a:t>
            </a:r>
            <a:r>
              <a:rPr lang="en-US" altLang="ko-KR" b="0" i="0">
                <a:solidFill>
                  <a:srgbClr val="FF0000"/>
                </a:solidFill>
                <a:effectLst/>
                <a:latin typeface="Söhne"/>
                <a:ea typeface="나눔스퀘어" panose="020B0600000101010101" pitchFamily="50" charset="-127"/>
              </a:rPr>
              <a:t>: </a:t>
            </a:r>
            <a:r>
              <a:rPr lang="ko-KR" altLang="en-US" b="0" i="0">
                <a:solidFill>
                  <a:srgbClr val="FF0000"/>
                </a:solidFill>
                <a:effectLst/>
                <a:latin typeface="Söhne"/>
                <a:ea typeface="나눔스퀘어" panose="020B0600000101010101" pitchFamily="50" charset="-127"/>
              </a:rPr>
              <a:t>전역 신호</a:t>
            </a:r>
            <a:r>
              <a:rPr lang="en-US" altLang="ko-KR" b="0" i="0">
                <a:solidFill>
                  <a:srgbClr val="FF0000"/>
                </a:solidFill>
                <a:effectLst/>
                <a:latin typeface="Söhne"/>
                <a:ea typeface="나눔스퀘어" panose="020B0600000101010101" pitchFamily="50" charset="-127"/>
              </a:rPr>
              <a:t>, </a:t>
            </a:r>
            <a:r>
              <a:rPr lang="ko-KR" altLang="en-US" b="0" i="0">
                <a:solidFill>
                  <a:srgbClr val="FF0000"/>
                </a:solidFill>
                <a:effectLst/>
                <a:latin typeface="Söhne"/>
                <a:ea typeface="나눔스퀘어" panose="020B0600000101010101" pitchFamily="50" charset="-127"/>
              </a:rPr>
              <a:t>백질 신호</a:t>
            </a:r>
            <a:r>
              <a:rPr lang="en-US" altLang="ko-KR" b="0" i="0">
                <a:solidFill>
                  <a:srgbClr val="FF0000"/>
                </a:solidFill>
                <a:effectLst/>
                <a:latin typeface="Söhne"/>
                <a:ea typeface="나눔스퀘어" panose="020B0600000101010101" pitchFamily="50" charset="-127"/>
              </a:rPr>
              <a:t>, </a:t>
            </a:r>
            <a:r>
              <a:rPr lang="ko-KR" altLang="en-US" b="0" i="0">
                <a:solidFill>
                  <a:srgbClr val="FF0000"/>
                </a:solidFill>
                <a:effectLst/>
                <a:latin typeface="Söhne"/>
                <a:ea typeface="나눔스퀘어" panose="020B0600000101010101" pitchFamily="50" charset="-127"/>
              </a:rPr>
              <a:t>뇌척수액 신호 및 운동 파라미터를 제거</a:t>
            </a:r>
            <a:r>
              <a:rPr lang="en-US" altLang="ko-KR" b="0" i="0">
                <a:solidFill>
                  <a:srgbClr val="FF0000"/>
                </a:solidFill>
                <a:effectLst/>
                <a:latin typeface="Söhne"/>
                <a:ea typeface="나눔스퀘어" panose="020B0600000101010101" pitchFamily="50" charset="-127"/>
              </a:rPr>
              <a:t>. (X)</a:t>
            </a:r>
          </a:p>
        </p:txBody>
      </p:sp>
    </p:spTree>
    <p:extLst>
      <p:ext uri="{BB962C8B-B14F-4D97-AF65-F5344CB8AC3E}">
        <p14:creationId xmlns:p14="http://schemas.microsoft.com/office/powerpoint/2010/main" val="129128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473B1-2EB1-91A1-2EE7-EF1A96B7C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1AA2E-B205-6576-369E-70DC5316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fMRI data preprocessing(</a:t>
            </a:r>
            <a:r>
              <a:rPr lang="en-US" altLang="ko-KR" dirty="0" err="1"/>
              <a:t>fmri</a:t>
            </a:r>
            <a:r>
              <a:rPr lang="en-US" altLang="ko-KR" dirty="0"/>
              <a:t>-prep)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F9AC2-6B15-9439-6B53-51B2CD377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Dataset 1 (UCLA_CNP)</a:t>
            </a:r>
          </a:p>
          <a:p>
            <a:pPr marL="0" indent="0">
              <a:buNone/>
            </a:pPr>
            <a:r>
              <a:rPr lang="en-US" altLang="ko-KR"/>
              <a:t>Subject</a:t>
            </a:r>
            <a:r>
              <a:rPr lang="ko-KR" altLang="en-US"/>
              <a:t> </a:t>
            </a:r>
            <a:r>
              <a:rPr lang="en-US" altLang="ko-KR"/>
              <a:t>272</a:t>
            </a:r>
            <a:r>
              <a:rPr lang="ko-KR" altLang="en-US"/>
              <a:t>명 중</a:t>
            </a:r>
            <a:r>
              <a:rPr lang="en-US" altLang="ko-KR"/>
              <a:t> 263</a:t>
            </a:r>
            <a:r>
              <a:rPr lang="ko-KR" altLang="en-US"/>
              <a:t>명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Dataset 2 (COBRE)</a:t>
            </a:r>
          </a:p>
          <a:p>
            <a:pPr marL="0" indent="0">
              <a:buNone/>
            </a:pPr>
            <a:r>
              <a:rPr lang="en-US" altLang="ko-KR"/>
              <a:t>Subject 148</a:t>
            </a:r>
            <a:r>
              <a:rPr lang="ko-KR" altLang="en-US"/>
              <a:t>명 중</a:t>
            </a:r>
            <a:r>
              <a:rPr lang="en-US" altLang="ko-KR"/>
              <a:t> 148</a:t>
            </a:r>
            <a:r>
              <a:rPr lang="ko-KR" altLang="en-US"/>
              <a:t>명</a:t>
            </a:r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585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F4B0E-1E48-91C4-8C99-51682A7CC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DD28E-9CBF-E8DA-38DC-E0CF61B1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functional connectivity </a:t>
            </a:r>
            <a:r>
              <a:rPr lang="ko-KR" altLang="en-US"/>
              <a:t>제작</a:t>
            </a:r>
            <a:endParaRPr lang="en-US" alt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A693B-255A-DEB9-AA0E-E3AA04E60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534"/>
            <a:ext cx="10812780" cy="188746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/>
              <a:t>Atlas </a:t>
            </a:r>
            <a:r>
              <a:rPr lang="ko-KR" altLang="en-US" dirty="0"/>
              <a:t>적용한 </a:t>
            </a:r>
            <a:r>
              <a:rPr lang="en-US" altLang="ko-KR" dirty="0"/>
              <a:t>mask</a:t>
            </a:r>
            <a:r>
              <a:rPr lang="ko-KR" altLang="en-US"/>
              <a:t>를 </a:t>
            </a:r>
            <a:r>
              <a:rPr lang="en-US" altLang="ko-KR"/>
              <a:t>fMRI </a:t>
            </a:r>
            <a:r>
              <a:rPr lang="en-US" altLang="ko-KR" dirty="0"/>
              <a:t>image</a:t>
            </a:r>
            <a:r>
              <a:rPr lang="ko-KR" altLang="en-US"/>
              <a:t>에 적용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시간에 따른 두 </a:t>
            </a:r>
            <a:r>
              <a:rPr lang="en-US" altLang="ko-KR"/>
              <a:t>ROI</a:t>
            </a:r>
            <a:r>
              <a:rPr lang="ko-KR" altLang="en-US"/>
              <a:t> </a:t>
            </a:r>
            <a:r>
              <a:rPr lang="en-US" altLang="ko-KR"/>
              <a:t>fMRI signal</a:t>
            </a:r>
            <a:r>
              <a:rPr lang="ko-KR" altLang="en-US"/>
              <a:t>간의 </a:t>
            </a:r>
            <a:r>
              <a:rPr lang="en-US" altLang="ko-KR" dirty="0" err="1"/>
              <a:t>pearson</a:t>
            </a:r>
            <a:r>
              <a:rPr lang="en-US" altLang="ko-KR" dirty="0"/>
              <a:t> </a:t>
            </a:r>
            <a:r>
              <a:rPr lang="en-US" altLang="ko-KR"/>
              <a:t>correlation </a:t>
            </a:r>
            <a:r>
              <a:rPr lang="ko-KR" altLang="en-US"/>
              <a:t>계산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*brain mask : MRI brain</a:t>
            </a:r>
            <a:r>
              <a:rPr lang="ko-KR" altLang="en-US"/>
              <a:t> </a:t>
            </a:r>
            <a:r>
              <a:rPr lang="en-US" altLang="ko-KR"/>
              <a:t>image</a:t>
            </a:r>
            <a:r>
              <a:rPr lang="ko-KR" altLang="en-US"/>
              <a:t>에서 뇌 조직 영역과 뇌 조직이 아닌 영역을 구분하기 위해 사용되는 </a:t>
            </a:r>
            <a:r>
              <a:rPr lang="en-US" altLang="ko-KR"/>
              <a:t>binary image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704553D-EDA3-C1A3-F0DD-3DF778AA10D7}"/>
              </a:ext>
            </a:extLst>
          </p:cNvPr>
          <p:cNvSpPr txBox="1">
            <a:spLocks/>
          </p:cNvSpPr>
          <p:nvPr/>
        </p:nvSpPr>
        <p:spPr>
          <a:xfrm>
            <a:off x="541020" y="3650117"/>
            <a:ext cx="118393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1. Schaefer2018 (400Parcels_17Networks_1mm)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Dataset1(UCLA_CNP) : subject 263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명 중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117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명 가능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(HC 52, SCZ 25)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2. AAL3v1 (164parcels)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Dataset 1 (UCLA_CNP) : subject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263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명 중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223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명 가능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(HC104, SCZ44)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Dataset2(COBRE) : subject 148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명 중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130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명 가능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è"/>
            </a:pP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3. AAL1 (116parcels)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Dataset1(UCLA_CNP) 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740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2D8D5-39B5-DED1-0BB5-8A1962B44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29C84-438E-3035-82EF-FA18BB26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3. Graph dataset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117FC7-628C-3DF6-CE7F-4EF3BEFCA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657" y="1422805"/>
            <a:ext cx="10515600" cy="5088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G = (V, E, W)</a:t>
            </a:r>
          </a:p>
          <a:p>
            <a:r>
              <a:rPr lang="en-US" altLang="ko-KR" sz="2000" dirty="0"/>
              <a:t>G : subject 1</a:t>
            </a:r>
            <a:r>
              <a:rPr lang="ko-KR" altLang="en-US" sz="2000" dirty="0"/>
              <a:t>명의 </a:t>
            </a:r>
            <a:r>
              <a:rPr lang="en-US" altLang="ko-KR" sz="2000" dirty="0"/>
              <a:t>brain network</a:t>
            </a:r>
          </a:p>
          <a:p>
            <a:r>
              <a:rPr lang="en-US" altLang="ko-KR" sz="2000" dirty="0"/>
              <a:t>V : brain regions (defined by atlas)</a:t>
            </a:r>
          </a:p>
          <a:p>
            <a:pPr marL="0" indent="0">
              <a:buNone/>
            </a:pPr>
            <a:r>
              <a:rPr lang="en-US" altLang="ko-KR" sz="2000" dirty="0"/>
              <a:t>	feature(x) : </a:t>
            </a:r>
            <a:r>
              <a:rPr lang="ko-KR" altLang="en-US" sz="2000" dirty="0"/>
              <a:t>다른 </a:t>
            </a:r>
            <a:r>
              <a:rPr lang="en-US" altLang="ko-KR" sz="2000" dirty="0"/>
              <a:t>ROI</a:t>
            </a:r>
            <a:r>
              <a:rPr lang="ko-KR" altLang="en-US" sz="2000" dirty="0"/>
              <a:t>와의 </a:t>
            </a:r>
            <a:r>
              <a:rPr lang="en-US" altLang="ko-KR" sz="2000" dirty="0"/>
              <a:t>functional connectivity</a:t>
            </a:r>
          </a:p>
          <a:p>
            <a:r>
              <a:rPr lang="en-US" altLang="ko-KR" sz="2000" dirty="0"/>
              <a:t>E(</a:t>
            </a:r>
            <a:r>
              <a:rPr lang="en-US" altLang="ko-KR" sz="2000" dirty="0" err="1"/>
              <a:t>edge_index</a:t>
            </a:r>
            <a:r>
              <a:rPr lang="en-US" altLang="ko-KR" sz="2000" dirty="0"/>
              <a:t>) : brain regions</a:t>
            </a:r>
            <a:r>
              <a:rPr lang="ko-KR" altLang="en-US" sz="2000"/>
              <a:t>간 </a:t>
            </a:r>
            <a:r>
              <a:rPr lang="en-US" altLang="ko-KR" sz="2000"/>
              <a:t>functional </a:t>
            </a:r>
            <a:r>
              <a:rPr lang="en-US" altLang="ko-KR" sz="2000" dirty="0"/>
              <a:t>connections (KNN, k=10)</a:t>
            </a:r>
          </a:p>
          <a:p>
            <a:pPr marL="0" indent="0">
              <a:buNone/>
            </a:pPr>
            <a:r>
              <a:rPr lang="en-US" altLang="ko-KR" sz="2000" dirty="0"/>
              <a:t>	feature(</a:t>
            </a:r>
            <a:r>
              <a:rPr lang="en-US" altLang="ko-KR" sz="2000" dirty="0" err="1"/>
              <a:t>edge_attr</a:t>
            </a:r>
            <a:r>
              <a:rPr lang="en-US" altLang="ko-KR" sz="2000" dirty="0"/>
              <a:t>) </a:t>
            </a:r>
            <a:r>
              <a:rPr lang="en-US" altLang="ko-KR" sz="2000"/>
              <a:t>:  </a:t>
            </a:r>
            <a:r>
              <a:rPr lang="ko-KR" altLang="en-US" sz="2000"/>
              <a:t>두 </a:t>
            </a:r>
            <a:r>
              <a:rPr lang="en-US" altLang="ko-KR" sz="2000"/>
              <a:t>node</a:t>
            </a:r>
            <a:r>
              <a:rPr lang="ko-KR" altLang="en-US" sz="2000"/>
              <a:t>간 연결의 </a:t>
            </a:r>
            <a:r>
              <a:rPr lang="en-US" altLang="ko-KR" sz="2000"/>
              <a:t>weight </a:t>
            </a:r>
          </a:p>
          <a:p>
            <a:pPr marL="0" indent="0">
              <a:buNone/>
            </a:pPr>
            <a:r>
              <a:rPr lang="en-US" altLang="ko-KR" sz="2000"/>
              <a:t>	(</a:t>
            </a:r>
            <a:r>
              <a:rPr lang="ko-KR" altLang="en-US" sz="2000" dirty="0"/>
              <a:t>두 </a:t>
            </a:r>
            <a:r>
              <a:rPr lang="en-US" altLang="ko-KR" sz="2000" dirty="0"/>
              <a:t>node</a:t>
            </a:r>
            <a:r>
              <a:rPr lang="ko-KR" altLang="en-US" sz="2000"/>
              <a:t>의</a:t>
            </a:r>
            <a:r>
              <a:rPr lang="en-US" altLang="ko-KR" sz="2000"/>
              <a:t> functional connectivity pattern</a:t>
            </a:r>
            <a:r>
              <a:rPr lang="ko-KR" altLang="en-US" sz="2000"/>
              <a:t>간의</a:t>
            </a:r>
            <a:r>
              <a:rPr lang="en-US" altLang="ko-KR" sz="2000"/>
              <a:t> </a:t>
            </a:r>
            <a:r>
              <a:rPr lang="ko-KR" altLang="en-US" sz="2000"/>
              <a:t>유사성을 기반으로 </a:t>
            </a:r>
            <a:r>
              <a:rPr lang="en-US" altLang="ko-KR" sz="2000"/>
              <a:t>weight </a:t>
            </a:r>
            <a:r>
              <a:rPr lang="ko-KR" altLang="en-US" sz="2000"/>
              <a:t>계산</a:t>
            </a:r>
            <a:r>
              <a:rPr lang="en-US" altLang="ko-KR" sz="2000"/>
              <a:t>)</a:t>
            </a:r>
            <a:endParaRPr lang="en-US" altLang="ko-KR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FCGraphDataset</a:t>
            </a:r>
            <a:r>
              <a:rPr lang="en-US" altLang="ko-KR" sz="2000" dirty="0"/>
              <a:t>(146)</a:t>
            </a:r>
          </a:p>
          <a:p>
            <a:pPr marL="0" indent="0">
              <a:buNone/>
            </a:pPr>
            <a:r>
              <a:rPr lang="en-US" altLang="ko-KR" sz="2000" dirty="0" err="1"/>
              <a:t>FCGraphDataset</a:t>
            </a:r>
            <a:r>
              <a:rPr lang="en-US" altLang="ko-KR" sz="2000" dirty="0"/>
              <a:t> [0] = Data(x=[164, 164], </a:t>
            </a:r>
            <a:r>
              <a:rPr lang="en-US" altLang="ko-KR" sz="2000" dirty="0" err="1"/>
              <a:t>edge_index</a:t>
            </a:r>
            <a:r>
              <a:rPr lang="en-US" altLang="ko-KR" sz="2000" dirty="0"/>
              <a:t>=[2, 2084], </a:t>
            </a:r>
            <a:r>
              <a:rPr lang="en-US" altLang="ko-KR" sz="2000" dirty="0" err="1"/>
              <a:t>edge_attr</a:t>
            </a:r>
            <a:r>
              <a:rPr lang="en-US" altLang="ko-KR" sz="2000" dirty="0"/>
              <a:t>=[2084], y=[1])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3245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2D8D5-39B5-DED1-0BB5-8A1962B44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29C84-438E-3035-82EF-FA18BB26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3. Graph dataset – weighted adjacency matrix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35AD0-A503-4798-A2F3-5342C36A2E43}"/>
              </a:ext>
            </a:extLst>
          </p:cNvPr>
          <p:cNvSpPr txBox="1"/>
          <p:nvPr/>
        </p:nvSpPr>
        <p:spPr>
          <a:xfrm>
            <a:off x="109728" y="1506022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Functional connectivity(X) 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A09A0-493B-49A2-B2D5-D76F2613C599}"/>
              </a:ext>
            </a:extLst>
          </p:cNvPr>
          <p:cNvSpPr txBox="1"/>
          <p:nvPr/>
        </p:nvSpPr>
        <p:spPr>
          <a:xfrm>
            <a:off x="6992112" y="1453053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Adjacency matrix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DE7F9CD-45AE-44CD-A225-F78A6E472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54" y="2091404"/>
            <a:ext cx="2389632" cy="17017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6FCC702-DCF3-49A6-A56D-A63DE9D38952}"/>
              </a:ext>
            </a:extLst>
          </p:cNvPr>
          <p:cNvSpPr txBox="1"/>
          <p:nvPr/>
        </p:nvSpPr>
        <p:spPr>
          <a:xfrm>
            <a:off x="117218" y="3934716"/>
            <a:ext cx="3249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값이 클 수록 두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간의 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functional connectivity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크다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08BE1F-7552-46C5-B387-30A2396D4657}"/>
              </a:ext>
            </a:extLst>
          </p:cNvPr>
          <p:cNvSpPr/>
          <p:nvPr/>
        </p:nvSpPr>
        <p:spPr>
          <a:xfrm>
            <a:off x="547166" y="2170693"/>
            <a:ext cx="2294008" cy="34137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7AB0F7-FA4B-46C7-835E-D2AE059B5D9C}"/>
              </a:ext>
            </a:extLst>
          </p:cNvPr>
          <p:cNvSpPr txBox="1"/>
          <p:nvPr/>
        </p:nvSpPr>
        <p:spPr>
          <a:xfrm>
            <a:off x="3113712" y="1986983"/>
            <a:ext cx="39867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n0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functional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connectivity pattern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유사성 계산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(pairwise distance)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5C34E41-0515-4625-9A38-69B3EDB95A69}"/>
              </a:ext>
            </a:extLst>
          </p:cNvPr>
          <p:cNvSpPr/>
          <p:nvPr/>
        </p:nvSpPr>
        <p:spPr>
          <a:xfrm>
            <a:off x="547166" y="2811214"/>
            <a:ext cx="2294008" cy="34137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C06455-BF2C-47B8-B7AD-AC264CDD42F4}"/>
              </a:ext>
            </a:extLst>
          </p:cNvPr>
          <p:cNvSpPr txBox="1"/>
          <p:nvPr/>
        </p:nvSpPr>
        <p:spPr>
          <a:xfrm>
            <a:off x="5047488" y="3762137"/>
            <a:ext cx="6766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값이 작을 수록 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간의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들과 가지는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functional connectivity pattern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유사하다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381BD62-28A1-4003-99A2-F7BB207DC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112" y="2049946"/>
            <a:ext cx="3691145" cy="1553204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004E59A1-9FAB-447D-8685-06446FBBECD8}"/>
              </a:ext>
            </a:extLst>
          </p:cNvPr>
          <p:cNvSpPr/>
          <p:nvPr/>
        </p:nvSpPr>
        <p:spPr>
          <a:xfrm>
            <a:off x="8559352" y="2074371"/>
            <a:ext cx="535880" cy="34137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12C71C-A9E1-4BB9-A376-F6E30CCACBDC}"/>
              </a:ext>
            </a:extLst>
          </p:cNvPr>
          <p:cNvSpPr txBox="1"/>
          <p:nvPr/>
        </p:nvSpPr>
        <p:spPr>
          <a:xfrm>
            <a:off x="87613" y="2122853"/>
            <a:ext cx="4876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N0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N1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N2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N3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N4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0DF9C4-4360-4615-BC42-79D2366ACF90}"/>
              </a:ext>
            </a:extLst>
          </p:cNvPr>
          <p:cNvSpPr txBox="1"/>
          <p:nvPr/>
        </p:nvSpPr>
        <p:spPr>
          <a:xfrm>
            <a:off x="672574" y="1761490"/>
            <a:ext cx="2608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N0 N1 N2 N3 N4 N5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222F45-3152-42F2-BBFC-CC53F7A1662F}"/>
              </a:ext>
            </a:extLst>
          </p:cNvPr>
          <p:cNvSpPr txBox="1"/>
          <p:nvPr/>
        </p:nvSpPr>
        <p:spPr>
          <a:xfrm>
            <a:off x="1345872" y="4981762"/>
            <a:ext cx="85052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pd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크다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작업이나 기능을 수행할 땐 밀접하게 협력하나 다른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들과의 연결 패턴은 다르다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pd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작다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기능적인 연결 강도 높고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유사한 역할을 수행한다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pd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작다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기능 중복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역할 분배 등으로 직접적인 기능적 연결은 적지만 유사한 역할을 수행한다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pd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크다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직접적인 기능적 연결성도 낮고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수행하는 역할도 다르다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F030B2-D46D-471C-9915-7D8C912DBC85}"/>
              </a:ext>
            </a:extLst>
          </p:cNvPr>
          <p:cNvSpPr txBox="1"/>
          <p:nvPr/>
        </p:nvSpPr>
        <p:spPr>
          <a:xfrm>
            <a:off x="6552192" y="1946156"/>
            <a:ext cx="4876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N0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N1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N2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N3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N4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D0135A-C902-40D0-916F-9363C16B7616}"/>
              </a:ext>
            </a:extLst>
          </p:cNvPr>
          <p:cNvSpPr txBox="1"/>
          <p:nvPr/>
        </p:nvSpPr>
        <p:spPr>
          <a:xfrm>
            <a:off x="7039826" y="1718195"/>
            <a:ext cx="2608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N0 N1 N2 N3 N4 N5</a:t>
            </a:r>
          </a:p>
        </p:txBody>
      </p:sp>
    </p:spTree>
    <p:extLst>
      <p:ext uri="{BB962C8B-B14F-4D97-AF65-F5344CB8AC3E}">
        <p14:creationId xmlns:p14="http://schemas.microsoft.com/office/powerpoint/2010/main" val="448161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2D8D5-39B5-DED1-0BB5-8A1962B44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29C84-438E-3035-82EF-FA18BB26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/>
              <a:t>3. Graph dataset – weighted adjacency matrix</a:t>
            </a:r>
            <a:endParaRPr lang="ko-KR" altLang="en-US" sz="3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37A6A1-699A-CD6C-9C9A-0EECC5F2E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252" y="1715084"/>
            <a:ext cx="3277550" cy="181740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0C490BA-A597-2E61-D059-C65D40233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21" y="2050108"/>
            <a:ext cx="3691145" cy="15532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B212F12-244C-A190-45D8-F7DDDD367AB0}"/>
              </a:ext>
            </a:extLst>
          </p:cNvPr>
          <p:cNvSpPr txBox="1"/>
          <p:nvPr/>
        </p:nvSpPr>
        <p:spPr>
          <a:xfrm>
            <a:off x="596891" y="2116635"/>
            <a:ext cx="4876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N0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N1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N2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N3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N4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D2374C-48F7-3F59-D961-98AECDB44FA8}"/>
              </a:ext>
            </a:extLst>
          </p:cNvPr>
          <p:cNvSpPr txBox="1"/>
          <p:nvPr/>
        </p:nvSpPr>
        <p:spPr>
          <a:xfrm>
            <a:off x="1199405" y="1671979"/>
            <a:ext cx="3691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N0     N1      N2    N3   N4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C56E547-71ED-3AE1-915C-3BAAEE40D74E}"/>
              </a:ext>
            </a:extLst>
          </p:cNvPr>
          <p:cNvSpPr/>
          <p:nvPr/>
        </p:nvSpPr>
        <p:spPr>
          <a:xfrm>
            <a:off x="1813243" y="2058908"/>
            <a:ext cx="1994682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944BDB-220E-1D1F-8B4C-74A839B31FE9}"/>
              </a:ext>
            </a:extLst>
          </p:cNvPr>
          <p:cNvSpPr/>
          <p:nvPr/>
        </p:nvSpPr>
        <p:spPr>
          <a:xfrm>
            <a:off x="1188099" y="2378751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62D17C8-EE54-6614-396E-3417CA33EAD7}"/>
              </a:ext>
            </a:extLst>
          </p:cNvPr>
          <p:cNvSpPr/>
          <p:nvPr/>
        </p:nvSpPr>
        <p:spPr>
          <a:xfrm>
            <a:off x="2369800" y="2378751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CEF8A57-7B34-2292-3F6D-5BFF4CD9ECA4}"/>
              </a:ext>
            </a:extLst>
          </p:cNvPr>
          <p:cNvSpPr/>
          <p:nvPr/>
        </p:nvSpPr>
        <p:spPr>
          <a:xfrm>
            <a:off x="3771644" y="2385594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FB5A61C-5877-90B3-50BF-0F1A4ABD24E2}"/>
              </a:ext>
            </a:extLst>
          </p:cNvPr>
          <p:cNvSpPr/>
          <p:nvPr/>
        </p:nvSpPr>
        <p:spPr>
          <a:xfrm>
            <a:off x="1188099" y="2707794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C5FADF7-662B-43BC-8213-8BD0F498672A}"/>
              </a:ext>
            </a:extLst>
          </p:cNvPr>
          <p:cNvSpPr/>
          <p:nvPr/>
        </p:nvSpPr>
        <p:spPr>
          <a:xfrm>
            <a:off x="3047824" y="2714237"/>
            <a:ext cx="1401844" cy="25869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CE2DBA-0036-7CB1-D021-A8F6CBFA27BF}"/>
              </a:ext>
            </a:extLst>
          </p:cNvPr>
          <p:cNvSpPr/>
          <p:nvPr/>
        </p:nvSpPr>
        <p:spPr>
          <a:xfrm>
            <a:off x="1186024" y="3030820"/>
            <a:ext cx="678024" cy="22335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F4B0897-FC8C-8ECE-5374-9D80BD35A07D}"/>
              </a:ext>
            </a:extLst>
          </p:cNvPr>
          <p:cNvSpPr/>
          <p:nvPr/>
        </p:nvSpPr>
        <p:spPr>
          <a:xfrm>
            <a:off x="2527081" y="3009926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5EAA4C0-7E44-F457-8211-E8D8F7073CA7}"/>
              </a:ext>
            </a:extLst>
          </p:cNvPr>
          <p:cNvSpPr/>
          <p:nvPr/>
        </p:nvSpPr>
        <p:spPr>
          <a:xfrm>
            <a:off x="3748746" y="3037663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DBEEC4F-692E-EAB6-8349-F71D33B4E6CE}"/>
              </a:ext>
            </a:extLst>
          </p:cNvPr>
          <p:cNvSpPr/>
          <p:nvPr/>
        </p:nvSpPr>
        <p:spPr>
          <a:xfrm>
            <a:off x="1186024" y="3318076"/>
            <a:ext cx="1994682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B6E293-B5FC-8A19-0273-1350DA02E269}"/>
              </a:ext>
            </a:extLst>
          </p:cNvPr>
          <p:cNvSpPr txBox="1"/>
          <p:nvPr/>
        </p:nvSpPr>
        <p:spPr>
          <a:xfrm>
            <a:off x="5004350" y="2571653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Gaussian Kernel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사용해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Distance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 값을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weight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변환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56118E44-FD3C-08D1-CF4F-5472A35A09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14"/>
          <a:stretch/>
        </p:blipFill>
        <p:spPr>
          <a:xfrm>
            <a:off x="2540558" y="4815922"/>
            <a:ext cx="6195688" cy="589181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3CB62ECF-63B8-A93B-D1F4-FF8A54B708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558" y="5489523"/>
            <a:ext cx="6195688" cy="360047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94718507-334E-ABAA-FD76-B249CCBE6D7A}"/>
              </a:ext>
            </a:extLst>
          </p:cNvPr>
          <p:cNvSpPr/>
          <p:nvPr/>
        </p:nvSpPr>
        <p:spPr>
          <a:xfrm rot="5400000">
            <a:off x="2866093" y="4960871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54091E2-AB48-25AD-20DE-13E2D270ACC0}"/>
              </a:ext>
            </a:extLst>
          </p:cNvPr>
          <p:cNvSpPr/>
          <p:nvPr/>
        </p:nvSpPr>
        <p:spPr>
          <a:xfrm rot="5400000">
            <a:off x="2948674" y="5470689"/>
            <a:ext cx="380290" cy="39771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F234D8-335A-1F71-E4A9-20F15F230F77}"/>
              </a:ext>
            </a:extLst>
          </p:cNvPr>
          <p:cNvSpPr txBox="1"/>
          <p:nvPr/>
        </p:nvSpPr>
        <p:spPr>
          <a:xfrm>
            <a:off x="596891" y="4940966"/>
            <a:ext cx="1993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Edge_index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3B66354-C3A6-274A-5F43-348FB1F75256}"/>
              </a:ext>
            </a:extLst>
          </p:cNvPr>
          <p:cNvSpPr txBox="1"/>
          <p:nvPr/>
        </p:nvSpPr>
        <p:spPr>
          <a:xfrm>
            <a:off x="596891" y="5425347"/>
            <a:ext cx="1772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Edge_attribute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F3B454-4526-A9B4-EF38-34747F29B092}"/>
              </a:ext>
            </a:extLst>
          </p:cNvPr>
          <p:cNvSpPr txBox="1"/>
          <p:nvPr/>
        </p:nvSpPr>
        <p:spPr>
          <a:xfrm>
            <a:off x="8556803" y="1358505"/>
            <a:ext cx="3201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Weighted adjacency matrix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C99820-C6F8-1A83-0D75-A208C48148FB}"/>
              </a:ext>
            </a:extLst>
          </p:cNvPr>
          <p:cNvSpPr txBox="1"/>
          <p:nvPr/>
        </p:nvSpPr>
        <p:spPr>
          <a:xfrm>
            <a:off x="838200" y="1360931"/>
            <a:ext cx="4166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KNN-based Adjacency matrix (k=3)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5B8940-D025-3A73-D3A8-A46F1B51ABA7}"/>
              </a:ext>
            </a:extLst>
          </p:cNvPr>
          <p:cNvSpPr txBox="1"/>
          <p:nvPr/>
        </p:nvSpPr>
        <p:spPr>
          <a:xfrm>
            <a:off x="156328" y="3666813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마다 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유사성이 높은 특정 개수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(k)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와의 관계만 고려</a:t>
            </a:r>
          </a:p>
        </p:txBody>
      </p:sp>
    </p:spTree>
    <p:extLst>
      <p:ext uri="{BB962C8B-B14F-4D97-AF65-F5344CB8AC3E}">
        <p14:creationId xmlns:p14="http://schemas.microsoft.com/office/powerpoint/2010/main" val="195632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92E7C-DE38-127E-17D1-2FDCB4323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3AE7B-BFE0-B0A5-C805-7CAF963B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GCN model </a:t>
            </a:r>
            <a:r>
              <a:rPr lang="ko-KR" altLang="en-US"/>
              <a:t>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A42F5-EF64-185D-E8CD-AE28C6BAF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ChebConv</a:t>
            </a:r>
            <a:r>
              <a:rPr lang="ko-KR" altLang="en-US"/>
              <a:t> </a:t>
            </a:r>
            <a:r>
              <a:rPr lang="en-US" altLang="ko-KR"/>
              <a:t>Layer 3 (feature# -&gt; 64 -&gt; 64-&gt; 128) : </a:t>
            </a:r>
            <a:r>
              <a:rPr lang="ko-KR" altLang="en-US"/>
              <a:t>최대 </a:t>
            </a:r>
            <a:r>
              <a:rPr lang="en-US" altLang="ko-KR"/>
              <a:t>6</a:t>
            </a:r>
            <a:r>
              <a:rPr lang="ko-KR" altLang="en-US"/>
              <a:t>차로 설정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Linear Layer 1(128 -&gt; 2(class#))</a:t>
            </a:r>
          </a:p>
          <a:p>
            <a:pPr marL="0" indent="0">
              <a:buNone/>
            </a:pPr>
            <a:r>
              <a:rPr lang="en-US" altLang="ko-KR"/>
              <a:t>Log_softmax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Activation function : ReLU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2,3 layer</a:t>
            </a:r>
            <a:r>
              <a:rPr lang="ko-KR" altLang="en-US"/>
              <a:t> </a:t>
            </a:r>
            <a:r>
              <a:rPr lang="en-US" altLang="ko-KR"/>
              <a:t>dropout(0.5</a:t>
            </a:r>
            <a:r>
              <a:rPr lang="ko-KR" altLang="en-US"/>
              <a:t>비율</a:t>
            </a:r>
            <a:r>
              <a:rPr lang="en-US" altLang="ko-KR"/>
              <a:t>)</a:t>
            </a:r>
          </a:p>
          <a:p>
            <a:pPr marL="0" indent="0">
              <a:buNone/>
            </a:pPr>
            <a:r>
              <a:rPr lang="en-US" altLang="ko-KR"/>
              <a:t>Linear Layer </a:t>
            </a:r>
            <a:r>
              <a:rPr lang="ko-KR" altLang="en-US"/>
              <a:t>전 </a:t>
            </a:r>
            <a:r>
              <a:rPr lang="en-US" altLang="ko-KR"/>
              <a:t>Global mean pooling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73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912</Words>
  <Application>Microsoft Office PowerPoint</Application>
  <PresentationFormat>와이드스크린</PresentationFormat>
  <Paragraphs>130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Söhne</vt:lpstr>
      <vt:lpstr>나눔스퀘어</vt:lpstr>
      <vt:lpstr>Arial</vt:lpstr>
      <vt:lpstr>Wingdings</vt:lpstr>
      <vt:lpstr>Office 테마</vt:lpstr>
      <vt:lpstr>Functional MRI를 이용한 그래프 신경망  기반 조현병 분류 모델 개발</vt:lpstr>
      <vt:lpstr>PowerPoint 프레젠테이션</vt:lpstr>
      <vt:lpstr>1. fMRI data preprocessing</vt:lpstr>
      <vt:lpstr>1. fMRI data preprocessing(fmri-prep) </vt:lpstr>
      <vt:lpstr>2. functional connectivity 제작</vt:lpstr>
      <vt:lpstr>3. Graph dataset</vt:lpstr>
      <vt:lpstr>3. Graph dataset – weighted adjacency matrix</vt:lpstr>
      <vt:lpstr>3. Graph dataset – weighted adjacency matrix</vt:lpstr>
      <vt:lpstr>4. GCN model 구축</vt:lpstr>
      <vt:lpstr>5. GCN으로 schizophrenia 환자 분류</vt:lpstr>
      <vt:lpstr>PowerPoint 프레젠테이션</vt:lpstr>
      <vt:lpstr>Combat Harmonization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지후 박</dc:creator>
  <cp:lastModifiedBy>지후 박</cp:lastModifiedBy>
  <cp:revision>48</cp:revision>
  <dcterms:created xsi:type="dcterms:W3CDTF">2024-03-04T11:50:55Z</dcterms:created>
  <dcterms:modified xsi:type="dcterms:W3CDTF">2024-03-06T07:08:36Z</dcterms:modified>
</cp:coreProperties>
</file>