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63" r:id="rId7"/>
    <p:sldId id="260" r:id="rId8"/>
    <p:sldId id="269" r:id="rId9"/>
    <p:sldId id="270" r:id="rId10"/>
    <p:sldId id="271" r:id="rId11"/>
    <p:sldId id="272" r:id="rId12"/>
    <p:sldId id="261" r:id="rId13"/>
    <p:sldId id="262" r:id="rId14"/>
    <p:sldId id="277" r:id="rId15"/>
    <p:sldId id="275" r:id="rId16"/>
    <p:sldId id="278" r:id="rId17"/>
    <p:sldId id="265" r:id="rId18"/>
    <p:sldId id="279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후 박" initials="지박" lastIdx="2" clrIdx="0">
    <p:extLst>
      <p:ext uri="{19B8F6BF-5375-455C-9EA6-DF929625EA0E}">
        <p15:presenceInfo xmlns:p15="http://schemas.microsoft.com/office/powerpoint/2012/main" userId="f54b2ae1d91f7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78624AE-E14C-40FB-97A6-76E5215C3D05}" type="datetimeFigureOut">
              <a:rPr lang="ko-KR" altLang="en-US" smtClean="0"/>
              <a:pPr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7CB161-742F-43A2-B4A2-EA5BE96F7C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453436"/>
            <a:ext cx="11125200" cy="217558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Functional MRI</a:t>
            </a:r>
            <a:r>
              <a:rPr lang="ko-KR" altLang="en-US" sz="4800" dirty="0"/>
              <a:t>를 이용한 </a:t>
            </a:r>
            <a:br>
              <a:rPr lang="en-US" altLang="ko-KR" sz="4800" dirty="0"/>
            </a:br>
            <a:r>
              <a:rPr lang="ko-KR" altLang="en-US" sz="4800" dirty="0"/>
              <a:t>그래프 신경망 기반 </a:t>
            </a:r>
            <a:br>
              <a:rPr lang="en-US" altLang="ko-KR" sz="4800" dirty="0"/>
            </a:br>
            <a:r>
              <a:rPr lang="ko-KR" altLang="en-US" sz="4800" dirty="0"/>
              <a:t>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76F824-5B5A-AD90-D555-AB343567D516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– Combat Harmonization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C1B9E-3388-B810-9E76-ABCC5024EBA9}"/>
              </a:ext>
            </a:extLst>
          </p:cNvPr>
          <p:cNvSpPr txBox="1"/>
          <p:nvPr/>
        </p:nvSpPr>
        <p:spPr>
          <a:xfrm>
            <a:off x="509586" y="1244083"/>
            <a:ext cx="113309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필요성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얻어진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사용했을 때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scanner, sequence parameter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다를 경우 이로 인한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우리가 보고자 하는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case-control effect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클 수 있음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457200" indent="-457200">
              <a:buAutoNum type="arabicPeriod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독립적으로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CombatModel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 model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training/validation/test 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Connectivity matrix(x)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 후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edge_index, edge_attr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변경 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 Harmonization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효과 정량화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1.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전후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후 비교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Kruskal-Wallis</a:t>
            </a:r>
            <a:r>
              <a:rPr lang="ko-KR" altLang="en-US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test + FDR</a:t>
            </a:r>
            <a:r>
              <a:rPr lang="ko-KR" altLang="en-US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보정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b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         HC 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SCZ dataset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독립적으로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2. GCN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 비교</a:t>
            </a:r>
          </a:p>
        </p:txBody>
      </p:sp>
    </p:spTree>
    <p:extLst>
      <p:ext uri="{BB962C8B-B14F-4D97-AF65-F5344CB8AC3E}">
        <p14:creationId xmlns:p14="http://schemas.microsoft.com/office/powerpoint/2010/main" val="58405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5F5395-A234-4EA1-8C73-23BC02D6BDB6}"/>
              </a:ext>
            </a:extLst>
          </p:cNvPr>
          <p:cNvSpPr txBox="1"/>
          <p:nvPr/>
        </p:nvSpPr>
        <p:spPr>
          <a:xfrm>
            <a:off x="509586" y="1140897"/>
            <a:ext cx="10196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>
                <a:ea typeface="나눔스퀘어" panose="020B0600000101010101" pitchFamily="50" charset="-127"/>
              </a:rPr>
              <a:t>Graph</a:t>
            </a:r>
            <a:r>
              <a:rPr lang="ko-KR" altLang="en-US">
                <a:ea typeface="나눔스퀘어" panose="020B0600000101010101" pitchFamily="50" charset="-127"/>
              </a:rPr>
              <a:t>에서 유의미한 정보를 얻기 위해선</a:t>
            </a:r>
            <a:r>
              <a:rPr lang="en-US" altLang="ko-KR">
                <a:ea typeface="나눔스퀘어" panose="020B0600000101010101" pitchFamily="50" charset="-127"/>
              </a:rPr>
              <a:t>(node</a:t>
            </a:r>
            <a:r>
              <a:rPr lang="ko-KR" altLang="en-US">
                <a:ea typeface="나눔스퀘어" panose="020B0600000101010101" pitchFamily="50" charset="-127"/>
              </a:rPr>
              <a:t> </a:t>
            </a:r>
            <a:r>
              <a:rPr lang="en-US" altLang="ko-KR">
                <a:ea typeface="나눔스퀘어" panose="020B0600000101010101" pitchFamily="50" charset="-127"/>
              </a:rPr>
              <a:t>representation),</a:t>
            </a:r>
            <a:r>
              <a:rPr lang="ko-KR" altLang="en-US">
                <a:ea typeface="나눔스퀘어" panose="020B0600000101010101" pitchFamily="50" charset="-127"/>
              </a:rPr>
              <a:t> 이웃 </a:t>
            </a:r>
            <a:r>
              <a:rPr lang="en-US" altLang="ko-KR" dirty="0"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ea typeface="나눔스퀘어" panose="020B0600000101010101" pitchFamily="50" charset="-127"/>
              </a:rPr>
              <a:t>들과의 </a:t>
            </a:r>
            <a:r>
              <a:rPr lang="ko-KR" altLang="en-US">
                <a:ea typeface="나눔스퀘어" panose="020B0600000101010101" pitchFamily="50" charset="-127"/>
              </a:rPr>
              <a:t>연결 정보</a:t>
            </a:r>
            <a:r>
              <a:rPr lang="en-US" altLang="ko-KR">
                <a:ea typeface="나눔스퀘어" panose="020B0600000101010101" pitchFamily="50" charset="-127"/>
              </a:rPr>
              <a:t>(adjacency matrix), </a:t>
            </a:r>
            <a:r>
              <a:rPr lang="ko-KR" altLang="en-US" dirty="0">
                <a:ea typeface="나눔스퀘어" panose="020B0600000101010101" pitchFamily="50" charset="-127"/>
              </a:rPr>
              <a:t>이웃 </a:t>
            </a:r>
            <a:r>
              <a:rPr lang="en-US" altLang="ko-KR" dirty="0">
                <a:ea typeface="나눔스퀘어" panose="020B0600000101010101" pitchFamily="50" charset="-127"/>
              </a:rPr>
              <a:t>node</a:t>
            </a:r>
            <a:r>
              <a:rPr lang="ko-KR" altLang="en-US">
                <a:ea typeface="나눔스퀘어" panose="020B0600000101010101" pitchFamily="50" charset="-127"/>
              </a:rPr>
              <a:t>들의 정보</a:t>
            </a:r>
            <a:r>
              <a:rPr lang="en-US" altLang="ko-KR">
                <a:ea typeface="나눔스퀘어" panose="020B0600000101010101" pitchFamily="50" charset="-127"/>
              </a:rPr>
              <a:t>(feature matrix)</a:t>
            </a:r>
            <a:r>
              <a:rPr lang="ko-KR" altLang="en-US">
                <a:ea typeface="나눔스퀘어" panose="020B0600000101010101" pitchFamily="50" charset="-127"/>
              </a:rPr>
              <a:t>가 중요</a:t>
            </a:r>
            <a:endParaRPr lang="en-US" altLang="ko-KR">
              <a:ea typeface="나눔스퀘어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DCC9102-3536-E7C3-EA73-F2DEB984F7ED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Graph Convolutional Networks Model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89280A-D2BD-93FC-6B43-7AD99C35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3862363"/>
            <a:ext cx="3825572" cy="647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0FDE4-2B81-AB90-7DDB-45949ADFB164}"/>
              </a:ext>
            </a:extLst>
          </p:cNvPr>
          <p:cNvSpPr txBox="1"/>
          <p:nvPr/>
        </p:nvSpPr>
        <p:spPr>
          <a:xfrm>
            <a:off x="4700561" y="2972415"/>
            <a:ext cx="6312568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(node#, node#) : (weighted) adjacency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(node#,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feature#) : feature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(feature#, filter#) : weight matrix, training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과정에서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최소화하는 방향으로 조정됨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 bias vector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Sigma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activation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74BBC-F84B-B9D0-0F20-E6FDE801C2C8}"/>
              </a:ext>
            </a:extLst>
          </p:cNvPr>
          <p:cNvSpPr txBox="1"/>
          <p:nvPr/>
        </p:nvSpPr>
        <p:spPr>
          <a:xfrm>
            <a:off x="509585" y="1964323"/>
            <a:ext cx="1057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과는 다르게</a:t>
            </a:r>
            <a:r>
              <a:rPr lang="en-US" altLang="ko-KR"/>
              <a:t>, </a:t>
            </a:r>
            <a:r>
              <a:rPr lang="ko-KR" altLang="en-US"/>
              <a:t>인접한 </a:t>
            </a:r>
            <a:r>
              <a:rPr lang="en-US" altLang="ko-KR"/>
              <a:t>node</a:t>
            </a:r>
            <a:r>
              <a:rPr lang="ko-KR" altLang="en-US"/>
              <a:t>의 정보를 가져올 때 모든 인접 </a:t>
            </a:r>
            <a:r>
              <a:rPr lang="en-US" altLang="ko-KR"/>
              <a:t>node</a:t>
            </a:r>
            <a:r>
              <a:rPr lang="ko-KR" altLang="en-US"/>
              <a:t>에 동일한 </a:t>
            </a:r>
            <a:r>
              <a:rPr lang="en-US" altLang="ko-KR"/>
              <a:t>filter(weight)</a:t>
            </a:r>
            <a:r>
              <a:rPr lang="ko-KR" altLang="en-US"/>
              <a:t>를 적용</a:t>
            </a:r>
          </a:p>
        </p:txBody>
      </p:sp>
    </p:spTree>
    <p:extLst>
      <p:ext uri="{BB962C8B-B14F-4D97-AF65-F5344CB8AC3E}">
        <p14:creationId xmlns:p14="http://schemas.microsoft.com/office/powerpoint/2010/main" val="264350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6" y="1780559"/>
            <a:ext cx="11353801" cy="3296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ChebConv</a:t>
            </a:r>
            <a:r>
              <a:rPr lang="ko-KR" altLang="en-US" sz="2000" dirty="0"/>
              <a:t> </a:t>
            </a:r>
            <a:r>
              <a:rPr lang="en-US" altLang="ko-KR" sz="2000"/>
              <a:t>Layer 3(k=6) </a:t>
            </a:r>
            <a:r>
              <a:rPr lang="en-US" altLang="ko-KR" sz="2000" dirty="0"/>
              <a:t>(feature# -&gt; 64 -&gt; 64-&gt; 128) </a:t>
            </a:r>
            <a:r>
              <a:rPr lang="en-US" altLang="ko-KR" sz="2000"/>
              <a:t>: </a:t>
            </a:r>
            <a:r>
              <a:rPr lang="en-US" altLang="ko-KR" sz="2000">
                <a:highlight>
                  <a:srgbClr val="C0C0C0"/>
                </a:highlight>
              </a:rPr>
              <a:t>spectral</a:t>
            </a:r>
            <a:r>
              <a:rPr lang="ko-KR" altLang="en-US" sz="2000">
                <a:highlight>
                  <a:srgbClr val="C0C0C0"/>
                </a:highlight>
              </a:rPr>
              <a:t> </a:t>
            </a:r>
            <a:r>
              <a:rPr lang="en-US" altLang="ko-KR" sz="2000">
                <a:highlight>
                  <a:srgbClr val="C0C0C0"/>
                </a:highlight>
              </a:rPr>
              <a:t>graph convolution</a:t>
            </a:r>
            <a:r>
              <a:rPr lang="ko-KR" altLang="en-US" sz="2000">
                <a:highlight>
                  <a:srgbClr val="C0C0C0"/>
                </a:highlight>
              </a:rPr>
              <a:t>수행</a:t>
            </a:r>
            <a:endParaRPr lang="en-US" altLang="ko-KR" sz="200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ko-KR" sz="2000"/>
              <a:t>Linear </a:t>
            </a:r>
            <a:r>
              <a:rPr lang="en-US" altLang="ko-KR" sz="2000" dirty="0"/>
              <a:t>Layer 1(128 -&gt; class#(2))</a:t>
            </a:r>
          </a:p>
          <a:p>
            <a:pPr marL="0" indent="0">
              <a:buNone/>
            </a:pPr>
            <a:r>
              <a:rPr lang="en-US" altLang="ko-KR" sz="2000" dirty="0" err="1"/>
              <a:t>Log_softmax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Activation function : </a:t>
            </a:r>
            <a:r>
              <a:rPr lang="en-US" altLang="ko-KR" sz="2000" dirty="0" err="1"/>
              <a:t>ReLU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2,3 layer</a:t>
            </a:r>
            <a:r>
              <a:rPr lang="ko-KR" altLang="en-US" sz="2000" dirty="0"/>
              <a:t> </a:t>
            </a:r>
            <a:r>
              <a:rPr lang="en-US" altLang="ko-KR" sz="2000" dirty="0"/>
              <a:t>dropout</a:t>
            </a:r>
            <a:r>
              <a:rPr lang="en-US" altLang="ko-KR" sz="2000"/>
              <a:t>(0.5 </a:t>
            </a:r>
            <a:r>
              <a:rPr lang="ko-KR" altLang="en-US" sz="2000"/>
              <a:t>비율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Linear </a:t>
            </a:r>
            <a:r>
              <a:rPr lang="en-US" altLang="ko-KR" sz="2000" dirty="0"/>
              <a:t>Layer </a:t>
            </a:r>
            <a:r>
              <a:rPr lang="ko-KR" altLang="en-US" sz="2000" dirty="0"/>
              <a:t>전 </a:t>
            </a:r>
            <a:r>
              <a:rPr lang="en-US" altLang="ko-KR" sz="2000" dirty="0"/>
              <a:t>Global </a:t>
            </a:r>
            <a:r>
              <a:rPr lang="en-US" altLang="ko-KR" sz="2000"/>
              <a:t>mean pooling</a:t>
            </a: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9B163-675F-28F6-B6DD-56DE91ACBBA4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Graph Convolutional Networks Model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CC6A89-26F7-EAE5-F4CC-62FD1868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489" y="3272603"/>
            <a:ext cx="6587898" cy="3178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FA579-4114-2909-43E6-5824B59A2FC3}"/>
              </a:ext>
            </a:extLst>
          </p:cNvPr>
          <p:cNvSpPr txBox="1"/>
          <p:nvPr/>
        </p:nvSpPr>
        <p:spPr>
          <a:xfrm>
            <a:off x="5368290" y="4720590"/>
            <a:ext cx="3448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>
                <a:highlight>
                  <a:srgbClr val="FFFFFF"/>
                </a:highlight>
              </a:rPr>
              <a:t>116</a:t>
            </a:r>
            <a:endParaRPr lang="ko-KR" altLang="en-US" sz="600" b="1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709B03-B3F6-28BC-747E-4BDC40AB25B5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SCZ / HC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BB7AF-6724-32B8-D812-A3E5F82175E1}"/>
              </a:ext>
            </a:extLst>
          </p:cNvPr>
          <p:cNvSpPr txBox="1"/>
          <p:nvPr/>
        </p:nvSpPr>
        <p:spPr>
          <a:xfrm>
            <a:off x="649545" y="1820085"/>
            <a:ext cx="84115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Adam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weighted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cross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entropy = NLL loss(log_softmax) 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50 epoch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L2 regularization term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5e-4 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rate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0.001</a:t>
            </a: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Threshold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0.5</a:t>
            </a: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class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분포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stratified 10 fold CV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DF0E186-DE9D-BA49-F5DF-605A0B0B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59" y="2549244"/>
            <a:ext cx="3273776" cy="4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C600F-8733-7343-C9A6-0B567613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84EFE4-CE64-D448-3624-A73655D60FF6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SCZ / HC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– 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현재까지 결과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78F10B-0859-9A59-1C7F-9DF66294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6" y="2149446"/>
            <a:ext cx="3435691" cy="27820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D9A3A5-3927-7BA0-6B96-E7AED851F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10028" r="7310"/>
          <a:stretch/>
        </p:blipFill>
        <p:spPr>
          <a:xfrm>
            <a:off x="4375056" y="1115398"/>
            <a:ext cx="3677262" cy="27936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0DD56C-A18E-E5EC-65B7-3F8CBC8CCC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8537" r="8402"/>
          <a:stretch/>
        </p:blipFill>
        <p:spPr>
          <a:xfrm>
            <a:off x="4375056" y="3984171"/>
            <a:ext cx="3677262" cy="28738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325704-40B7-9CEE-A29C-1ABC800C35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t="9981" r="8475"/>
          <a:stretch/>
        </p:blipFill>
        <p:spPr>
          <a:xfrm>
            <a:off x="8238929" y="4021162"/>
            <a:ext cx="3677261" cy="27998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BA964B-8FA8-8EEA-AB22-86F6B6C350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t="10409" r="9091"/>
          <a:stretch/>
        </p:blipFill>
        <p:spPr>
          <a:xfrm>
            <a:off x="8238929" y="1110343"/>
            <a:ext cx="3677261" cy="28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D6788-B2BC-5173-26F7-DDC20571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AFC6C24-67A7-3C75-EF8B-DBE93AE6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38" y="1162921"/>
            <a:ext cx="2683244" cy="217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13DD7-995C-9983-A277-F420A6BB8858}"/>
              </a:ext>
            </a:extLst>
          </p:cNvPr>
          <p:cNvSpPr txBox="1"/>
          <p:nvPr/>
        </p:nvSpPr>
        <p:spPr>
          <a:xfrm>
            <a:off x="2674366" y="579212"/>
            <a:ext cx="346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23B836-A6CF-AD68-23B9-47188FF4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97" y="1147418"/>
            <a:ext cx="2683243" cy="2188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6E6BF-1D81-8C10-88EF-739524A60F49}"/>
              </a:ext>
            </a:extLst>
          </p:cNvPr>
          <p:cNvSpPr txBox="1"/>
          <p:nvPr/>
        </p:nvSpPr>
        <p:spPr>
          <a:xfrm>
            <a:off x="5938730" y="562643"/>
            <a:ext cx="2917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5FC23F-828E-8F26-68BB-92E870EAC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638" y="4111395"/>
            <a:ext cx="2669596" cy="2172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BD8BF3-E182-3213-1EFA-026D0822C01D}"/>
              </a:ext>
            </a:extLst>
          </p:cNvPr>
          <p:cNvSpPr txBox="1"/>
          <p:nvPr/>
        </p:nvSpPr>
        <p:spPr>
          <a:xfrm>
            <a:off x="2879638" y="3465064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5A6E14-4464-1C35-748A-A3671F0E0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730" y="4111395"/>
            <a:ext cx="2683244" cy="2220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25AAF3-9CF1-1486-CD7F-695253DCE288}"/>
              </a:ext>
            </a:extLst>
          </p:cNvPr>
          <p:cNvSpPr txBox="1"/>
          <p:nvPr/>
        </p:nvSpPr>
        <p:spPr>
          <a:xfrm>
            <a:off x="5933648" y="342648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402CD-9BDC-C61B-5A00-488089477E11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8628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3E89-3128-996B-65B7-856DE875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0BC41-FD1F-2B6E-E2A4-C57F15B9B47E}"/>
              </a:ext>
            </a:extLst>
          </p:cNvPr>
          <p:cNvSpPr txBox="1"/>
          <p:nvPr/>
        </p:nvSpPr>
        <p:spPr>
          <a:xfrm>
            <a:off x="568271" y="910124"/>
            <a:ext cx="346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13EEA-9AF5-4542-5088-341434EB16CE}"/>
              </a:ext>
            </a:extLst>
          </p:cNvPr>
          <p:cNvSpPr txBox="1"/>
          <p:nvPr/>
        </p:nvSpPr>
        <p:spPr>
          <a:xfrm>
            <a:off x="568271" y="2354696"/>
            <a:ext cx="2917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CE45A-1303-E9F4-DF3C-B97FADFFEB34}"/>
              </a:ext>
            </a:extLst>
          </p:cNvPr>
          <p:cNvSpPr txBox="1"/>
          <p:nvPr/>
        </p:nvSpPr>
        <p:spPr>
          <a:xfrm>
            <a:off x="568271" y="3534504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B1DCF-3D9F-443A-1EAD-960D7DE12D7C}"/>
              </a:ext>
            </a:extLst>
          </p:cNvPr>
          <p:cNvSpPr txBox="1"/>
          <p:nvPr/>
        </p:nvSpPr>
        <p:spPr>
          <a:xfrm>
            <a:off x="568271" y="5422200"/>
            <a:ext cx="2641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67F2E-7A9C-CA3A-9D68-8833EB117DD4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3E22C-0607-4DEE-5E72-CA69167E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42" y="4978680"/>
            <a:ext cx="2505758" cy="1879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6320E2-FFED-5362-D7AC-0F48A422D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55" y="4978681"/>
            <a:ext cx="2505758" cy="1879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D922BD-410D-6D32-A91C-9173D0AB4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45" y="4978680"/>
            <a:ext cx="2505758" cy="18793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5833AC-D021-17DD-7077-54033A363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01" y="3256344"/>
            <a:ext cx="2495074" cy="18713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1F566D-F084-4B54-473B-DDC1A529D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96" y="3256343"/>
            <a:ext cx="2505760" cy="187931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39365D-6721-4E8E-705C-5644EDE83E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49" y="3256344"/>
            <a:ext cx="2505758" cy="18793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668BC0D-69AA-E52E-9374-0E2A35C40B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915" y="0"/>
            <a:ext cx="2600960" cy="195072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7545C92-DA79-D767-CFC8-5293CFC1EA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11" y="-121934"/>
            <a:ext cx="2404730" cy="180354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608954B-E4CF-ACAC-7D06-083147567A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06" y="-49101"/>
            <a:ext cx="2304613" cy="17284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DE5795B-0040-E166-FBFB-18B0D9E1A3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781" y="1771381"/>
            <a:ext cx="2274783" cy="17060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803B8E1-FFA1-4896-D1CF-5A29F3EDBC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12" y="1534005"/>
            <a:ext cx="2591285" cy="194346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AD97A4F-CB2E-D30B-FCDB-FCEB3FB1DC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32" y="1679359"/>
            <a:ext cx="2397481" cy="17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5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27888" y="2000564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397401" y="308474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428792" y="315169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813993" y="983743"/>
            <a:ext cx="246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X,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376899" y="327395"/>
            <a:ext cx="3341216" cy="18756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D2717A-185B-BDC8-AADC-B59FBB5012B2}"/>
              </a:ext>
            </a:extLst>
          </p:cNvPr>
          <p:cNvSpPr txBox="1"/>
          <p:nvPr/>
        </p:nvSpPr>
        <p:spPr>
          <a:xfrm>
            <a:off x="5011316" y="4552"/>
            <a:ext cx="108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813993" y="2473784"/>
            <a:ext cx="2940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X,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7375" y="2000564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95741" y="1992604"/>
            <a:ext cx="3327054" cy="1891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788DF1-308B-6460-934E-3CA7793070B7}"/>
              </a:ext>
            </a:extLst>
          </p:cNvPr>
          <p:cNvSpPr txBox="1"/>
          <p:nvPr/>
        </p:nvSpPr>
        <p:spPr>
          <a:xfrm>
            <a:off x="7878921" y="-29942"/>
            <a:ext cx="78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2D39D-D20E-A909-759B-378F2484F147}"/>
              </a:ext>
            </a:extLst>
          </p:cNvPr>
          <p:cNvSpPr txBox="1"/>
          <p:nvPr/>
        </p:nvSpPr>
        <p:spPr>
          <a:xfrm>
            <a:off x="10608746" y="4552"/>
            <a:ext cx="6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65299" y="3621732"/>
            <a:ext cx="2926702" cy="1836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4468" y="3629477"/>
            <a:ext cx="3014769" cy="18878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427888" y="5243408"/>
            <a:ext cx="2764112" cy="163502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876660" y="5275979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00562" y="362947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639333" y="5275980"/>
            <a:ext cx="3218781" cy="16611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787655" y="4134629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707622" y="5486202"/>
            <a:ext cx="2860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367F8-E86A-9205-4BD0-52FAB154330E}"/>
              </a:ext>
            </a:extLst>
          </p:cNvPr>
          <p:cNvSpPr txBox="1"/>
          <p:nvPr/>
        </p:nvSpPr>
        <p:spPr>
          <a:xfrm>
            <a:off x="164842" y="136616"/>
            <a:ext cx="217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</a:t>
            </a:r>
            <a:r>
              <a:rPr lang="ko-KR" altLang="en-US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C1AB5-269B-0F2C-98B5-013BBEE43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EA793-6393-A1C1-8225-1840C2E7B234}"/>
              </a:ext>
            </a:extLst>
          </p:cNvPr>
          <p:cNvSpPr txBox="1"/>
          <p:nvPr/>
        </p:nvSpPr>
        <p:spPr>
          <a:xfrm>
            <a:off x="2633431" y="477257"/>
            <a:ext cx="346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2988A-4046-FDF4-A7A7-2CDBC82981FF}"/>
              </a:ext>
            </a:extLst>
          </p:cNvPr>
          <p:cNvSpPr txBox="1"/>
          <p:nvPr/>
        </p:nvSpPr>
        <p:spPr>
          <a:xfrm>
            <a:off x="5938730" y="562643"/>
            <a:ext cx="2917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CE3AE-84C7-B0E5-84A2-4A94FD92EDCA}"/>
              </a:ext>
            </a:extLst>
          </p:cNvPr>
          <p:cNvSpPr txBox="1"/>
          <p:nvPr/>
        </p:nvSpPr>
        <p:spPr>
          <a:xfrm>
            <a:off x="2674366" y="3578710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E496B-64F9-2D96-82FB-CFC44AA59629}"/>
              </a:ext>
            </a:extLst>
          </p:cNvPr>
          <p:cNvSpPr txBox="1"/>
          <p:nvPr/>
        </p:nvSpPr>
        <p:spPr>
          <a:xfrm>
            <a:off x="5955265" y="352647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34DC0-B48F-AB43-D71B-BC6BA5A7922B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 +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9511F-EE83-C906-BCDA-B04E49FC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09"/>
          <a:stretch/>
        </p:blipFill>
        <p:spPr>
          <a:xfrm>
            <a:off x="5938730" y="5886234"/>
            <a:ext cx="3337916" cy="610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C62EE7-E18D-28A0-BFEB-2EA8F9AA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64" y="1368129"/>
            <a:ext cx="3038241" cy="533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3A4864-8F7F-8F49-8E3C-D65B6F68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264" y="2798499"/>
            <a:ext cx="3155843" cy="5330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B946187-3EA8-BE5B-4C79-D322DE24762B}"/>
              </a:ext>
            </a:extLst>
          </p:cNvPr>
          <p:cNvCxnSpPr/>
          <p:nvPr/>
        </p:nvCxnSpPr>
        <p:spPr>
          <a:xfrm>
            <a:off x="7474384" y="2065020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BFD7146-3F1C-CE59-7EA3-C676E95A61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131"/>
          <a:stretch/>
        </p:blipFill>
        <p:spPr>
          <a:xfrm>
            <a:off x="5938730" y="4377509"/>
            <a:ext cx="3226623" cy="61067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2ED9D4-1E50-5F26-BF98-3B4704AEACD7}"/>
              </a:ext>
            </a:extLst>
          </p:cNvPr>
          <p:cNvCxnSpPr/>
          <p:nvPr/>
        </p:nvCxnSpPr>
        <p:spPr>
          <a:xfrm>
            <a:off x="7393519" y="5128571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3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B6A02E-3C39-C5AC-6EBA-E4250AEC3CDC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계획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9FABD-9AD3-87BB-922C-7DFB21413FD3}"/>
              </a:ext>
            </a:extLst>
          </p:cNvPr>
          <p:cNvSpPr txBox="1"/>
          <p:nvPr/>
        </p:nvSpPr>
        <p:spPr>
          <a:xfrm>
            <a:off x="3764904" y="2489255"/>
            <a:ext cx="4809930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>
                <a:ea typeface="나눔스퀘어" panose="020B0600000101010101" pitchFamily="50" charset="-127"/>
              </a:rPr>
              <a:t>Combat Harmonization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DecNef-SRPBS_1600 dataset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/>
              <a:t>Spectral graph convolutional layer </a:t>
            </a:r>
            <a:r>
              <a:rPr lang="ko-KR" altLang="en-US" sz="2000"/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310086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371768" y="1216567"/>
            <a:ext cx="11820232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data preprocessing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Graph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변환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GCN model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schizophrenia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분류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선행연구에서의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BAC 85.8%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(SEN 74.0%, SPE 97.6%)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근접한 성능의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49431A-3F1D-45DC-A90E-33719212A621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 Dataset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E5423-3E05-4FBB-8EE2-4E26C680A5EF}"/>
              </a:ext>
            </a:extLst>
          </p:cNvPr>
          <p:cNvSpPr txBox="1"/>
          <p:nvPr/>
        </p:nvSpPr>
        <p:spPr>
          <a:xfrm>
            <a:off x="728067" y="2208877"/>
            <a:ext cx="100786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180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130, SCZ 50)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2 (COBRE)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144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73, SCZ 71)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3 (DecNef-SRPBS_1600)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1627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24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</a:t>
            </a:r>
            <a:r>
              <a:rPr lang="ko-KR" altLang="en-US" sz="2400" dirty="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방법을 아직 모름</a:t>
            </a:r>
            <a:r>
              <a:rPr lang="en-US" altLang="ko-KR" sz="2400" dirty="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예정</a:t>
            </a:r>
            <a:endParaRPr lang="en-US" altLang="ko-KR" sz="2400" dirty="0">
              <a:highlight>
                <a:srgbClr val="C0C0C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49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2A24-20D4-4254-9A60-15948DB9282A}"/>
              </a:ext>
            </a:extLst>
          </p:cNvPr>
          <p:cNvSpPr txBox="1"/>
          <p:nvPr/>
        </p:nvSpPr>
        <p:spPr>
          <a:xfrm>
            <a:off x="357465" y="1498583"/>
            <a:ext cx="3162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Tool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fmriprep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22.02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39D3D-B60C-4195-B8ED-94B733D21882}"/>
              </a:ext>
            </a:extLst>
          </p:cNvPr>
          <p:cNvSpPr txBox="1"/>
          <p:nvPr/>
        </p:nvSpPr>
        <p:spPr>
          <a:xfrm>
            <a:off x="357465" y="2379490"/>
            <a:ext cx="11834535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skull-stripping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두개골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비뇌조직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acquisition time delay(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intravolume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slice timing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 motion artifacts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6 motion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parameters(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정규화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표준 뇌 공간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MNI152NLin6Asym template</a:t>
            </a:r>
            <a:r>
              <a:rPr lang="en-US" altLang="ko-KR" sz="14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)(1X1X1mm^3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정규화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</a:t>
            </a:r>
            <a:r>
              <a:rPr lang="ko-KR" altLang="en-US" sz="3200" dirty="0">
                <a:highlight>
                  <a:srgbClr val="C0C0C0"/>
                </a:highlight>
              </a:rPr>
              <a:t>선행 연구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E89AF-1B6D-4B83-BC0D-71F42F322C7D}"/>
              </a:ext>
            </a:extLst>
          </p:cNvPr>
          <p:cNvSpPr txBox="1"/>
          <p:nvPr/>
        </p:nvSpPr>
        <p:spPr>
          <a:xfrm>
            <a:off x="739694" y="1917792"/>
            <a:ext cx="10712611" cy="374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 </a:t>
            </a: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 시점 </a:t>
            </a: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MRI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신호의 초기 불안정성의 영향 최소화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Head motion artifacts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Friston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24 motion parameters ,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"head motion scrubbing"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적용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				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프레임별 변위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(FD)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0.5mm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이상인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제외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정규화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MNI 152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template(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 × 3 × 3mm^3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</a:t>
            </a:r>
            <a:r>
              <a:rPr lang="ko-KR" altLang="en-US" sz="2000" b="1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디트렌딩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및 시간 대역 필터링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0.01–0.08 Hz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대역으로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bandpass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필터링해서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저주파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드리프트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및 고주파 생리적 노이즈 제거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신호 회귀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신호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백질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신호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뇌척수액 신호 및 운동 파라미터를 제거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1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30B6FF8-D188-43D7-890E-F2CC7431F3C2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0CE30-1417-4077-AD07-DB2B46B83470}"/>
              </a:ext>
            </a:extLst>
          </p:cNvPr>
          <p:cNvSpPr txBox="1"/>
          <p:nvPr/>
        </p:nvSpPr>
        <p:spPr>
          <a:xfrm>
            <a:off x="1445418" y="2288500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*brain mask : MRI brain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뇌 조직 영역과 뇌 조직이 아닌 영역을 구분하기 위해 사용되는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binary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5C62E-5FC9-4505-9ADF-07F2A2CCF8E9}"/>
              </a:ext>
            </a:extLst>
          </p:cNvPr>
          <p:cNvSpPr txBox="1"/>
          <p:nvPr/>
        </p:nvSpPr>
        <p:spPr>
          <a:xfrm>
            <a:off x="2381249" y="1271587"/>
            <a:ext cx="86439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Atlas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image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적용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따른 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signal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pearson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correlation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B107-8E20-4B50-B09B-217951B73801}"/>
              </a:ext>
            </a:extLst>
          </p:cNvPr>
          <p:cNvSpPr txBox="1"/>
          <p:nvPr/>
        </p:nvSpPr>
        <p:spPr>
          <a:xfrm>
            <a:off x="230981" y="2928938"/>
            <a:ext cx="117300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Schaefer2018 (400Parcels_17Networks_1mm)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Dataset1(UCLA_CNP)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77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AAL3v1 (164parcels_1mm)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104, SCZ 44)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Dataset2 (COBRE)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114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55, SCZ 59)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AAL1 (116parcels_2mm)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113, SCZ 47)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Dataset2 (COBRE)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144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73, SCZ 71)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Parcel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수가 적어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시 덜 복잡하고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제작이 가능한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수가 많은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AAL1 atlas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결정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03412F5-68D3-4307-A101-B763486DECAA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58BAFD-B357-437E-8A01-DF35EB20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79" y="5748994"/>
            <a:ext cx="6914581" cy="615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C6F29-D90F-433F-A4ED-22488D0193FB}"/>
              </a:ext>
            </a:extLst>
          </p:cNvPr>
          <p:cNvSpPr txBox="1"/>
          <p:nvPr/>
        </p:nvSpPr>
        <p:spPr>
          <a:xfrm>
            <a:off x="689371" y="1336676"/>
            <a:ext cx="110835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 = (V, E)</a:t>
            </a: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subject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 network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brain regions (116 ROI)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feature(x)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functional connectivity matrix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edge_index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functional connection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존재하는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 region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쌍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(KNN, k=10)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edge_attr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functional connectivity pattern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유사성을 기반으로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Class(y)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HC(0),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SCZ(1)</a:t>
            </a:r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6FCC702-DCF3-49A6-A56D-A63DE9D38952}"/>
              </a:ext>
            </a:extLst>
          </p:cNvPr>
          <p:cNvSpPr txBox="1"/>
          <p:nvPr/>
        </p:nvSpPr>
        <p:spPr>
          <a:xfrm>
            <a:off x="457819" y="3895674"/>
            <a:ext cx="3339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클 수록 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B0F7-FA4B-46C7-835E-D2AE059B5D9C}"/>
              </a:ext>
            </a:extLst>
          </p:cNvPr>
          <p:cNvSpPr txBox="1"/>
          <p:nvPr/>
        </p:nvSpPr>
        <p:spPr>
          <a:xfrm>
            <a:off x="3815689" y="1734598"/>
            <a:ext cx="398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pairwise distance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06455-BF2C-47B8-B7AD-AC264CDD42F4}"/>
              </a:ext>
            </a:extLst>
          </p:cNvPr>
          <p:cNvSpPr txBox="1"/>
          <p:nvPr/>
        </p:nvSpPr>
        <p:spPr>
          <a:xfrm>
            <a:off x="7489788" y="3780617"/>
            <a:ext cx="4722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작을 수록 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pattern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유사하다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35AD0-A503-4798-A2F3-5342C36A2E43}"/>
              </a:ext>
            </a:extLst>
          </p:cNvPr>
          <p:cNvSpPr txBox="1"/>
          <p:nvPr/>
        </p:nvSpPr>
        <p:spPr>
          <a:xfrm>
            <a:off x="509586" y="1227054"/>
            <a:ext cx="296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connectivity(X) 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1531BB-49C6-41C0-9204-E05E13B51025}"/>
              </a:ext>
            </a:extLst>
          </p:cNvPr>
          <p:cNvGrpSpPr/>
          <p:nvPr/>
        </p:nvGrpSpPr>
        <p:grpSpPr>
          <a:xfrm>
            <a:off x="521976" y="1651120"/>
            <a:ext cx="3263299" cy="2051088"/>
            <a:chOff x="193766" y="1622330"/>
            <a:chExt cx="3263299" cy="205108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E7F9CD-45AE-44CD-A225-F78A6E472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889" y="1967312"/>
              <a:ext cx="2389632" cy="17017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08BE1F-7552-46C5-B387-30A2396D4657}"/>
                </a:ext>
              </a:extLst>
            </p:cNvPr>
            <p:cNvSpPr/>
            <p:nvPr/>
          </p:nvSpPr>
          <p:spPr>
            <a:xfrm>
              <a:off x="743701" y="2046601"/>
              <a:ext cx="2294008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C34E41-0515-4625-9A38-69B3EDB95A69}"/>
                </a:ext>
              </a:extLst>
            </p:cNvPr>
            <p:cNvSpPr/>
            <p:nvPr/>
          </p:nvSpPr>
          <p:spPr>
            <a:xfrm>
              <a:off x="743701" y="2687122"/>
              <a:ext cx="2294008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12C71C-A9E1-4BB9-A376-F6E30CCACBDC}"/>
                </a:ext>
              </a:extLst>
            </p:cNvPr>
            <p:cNvSpPr txBox="1"/>
            <p:nvPr/>
          </p:nvSpPr>
          <p:spPr>
            <a:xfrm>
              <a:off x="193766" y="2042202"/>
              <a:ext cx="5212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N1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N2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N3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0DF9C4-4360-4615-BC42-79D2366ACF90}"/>
                </a:ext>
              </a:extLst>
            </p:cNvPr>
            <p:cNvSpPr txBox="1"/>
            <p:nvPr/>
          </p:nvSpPr>
          <p:spPr>
            <a:xfrm>
              <a:off x="848545" y="1622330"/>
              <a:ext cx="26085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 N1 N2 N3 N4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7222F45-3152-42F2-BBFC-CC53F7A1662F}"/>
              </a:ext>
            </a:extLst>
          </p:cNvPr>
          <p:cNvSpPr txBox="1"/>
          <p:nvPr/>
        </p:nvSpPr>
        <p:spPr>
          <a:xfrm>
            <a:off x="1345872" y="4981762"/>
            <a:ext cx="8413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작업이나 기능을 수행할 땐 밀접하게 협력하나 다른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들과의 연결 패턴은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기능적인 연결 강도 높고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중복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역할 분배 등으로 직접적인 기능적 연결은 적지만 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직접적인 기능적 연결성도 낮고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수행하는 역할도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A562D3-C5F3-43BE-A68F-837DC806970C}"/>
              </a:ext>
            </a:extLst>
          </p:cNvPr>
          <p:cNvGrpSpPr/>
          <p:nvPr/>
        </p:nvGrpSpPr>
        <p:grpSpPr>
          <a:xfrm>
            <a:off x="7438338" y="1325563"/>
            <a:ext cx="4542017" cy="2308211"/>
            <a:chOff x="6473645" y="1325563"/>
            <a:chExt cx="4542017" cy="23082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DA09A0-493B-49A2-B2D5-D76F2613C599}"/>
                </a:ext>
              </a:extLst>
            </p:cNvPr>
            <p:cNvSpPr txBox="1"/>
            <p:nvPr/>
          </p:nvSpPr>
          <p:spPr>
            <a:xfrm>
              <a:off x="7645083" y="1325563"/>
              <a:ext cx="1996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Adjacency matrix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381BD62-28A1-4003-99A2-F7BB207DC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2112" y="2049946"/>
              <a:ext cx="3691145" cy="155320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4E59A1-9FAB-447D-8685-06446FBBECD8}"/>
                </a:ext>
              </a:extLst>
            </p:cNvPr>
            <p:cNvSpPr/>
            <p:nvPr/>
          </p:nvSpPr>
          <p:spPr>
            <a:xfrm>
              <a:off x="8559352" y="2074371"/>
              <a:ext cx="535880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F030B2-D46D-471C-9915-7D8C912DBC85}"/>
                </a:ext>
              </a:extLst>
            </p:cNvPr>
            <p:cNvSpPr txBox="1"/>
            <p:nvPr/>
          </p:nvSpPr>
          <p:spPr>
            <a:xfrm>
              <a:off x="6473645" y="2002558"/>
              <a:ext cx="5212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N1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N2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N3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D0135A-C902-40D0-916F-9363C16B7616}"/>
                </a:ext>
              </a:extLst>
            </p:cNvPr>
            <p:cNvSpPr txBox="1"/>
            <p:nvPr/>
          </p:nvSpPr>
          <p:spPr>
            <a:xfrm>
              <a:off x="7126507" y="1719209"/>
              <a:ext cx="38891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       N1     N2     N3    N4</a:t>
              </a:r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0EF5844A-7CDB-462C-AF28-3F3945583C88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weighted adjacency matrix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9FEFF3-3FB1-4C62-AB5F-B748BBB27774}"/>
              </a:ext>
            </a:extLst>
          </p:cNvPr>
          <p:cNvCxnSpPr/>
          <p:nvPr/>
        </p:nvCxnSpPr>
        <p:spPr>
          <a:xfrm flipV="1">
            <a:off x="3629025" y="2415747"/>
            <a:ext cx="5514975" cy="4703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19C428-E59A-4A9F-A8D4-06488D8EB29E}"/>
              </a:ext>
            </a:extLst>
          </p:cNvPr>
          <p:cNvCxnSpPr>
            <a:cxnSpLocks/>
          </p:cNvCxnSpPr>
          <p:nvPr/>
        </p:nvCxnSpPr>
        <p:spPr>
          <a:xfrm flipV="1">
            <a:off x="3518575" y="2227303"/>
            <a:ext cx="5882600" cy="271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6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A37A6A1-699A-CD6C-9C9A-0EECC5F2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51" y="1803105"/>
            <a:ext cx="3277550" cy="181740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0C490BA-A597-2E61-D059-C65D4023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21" y="2050108"/>
            <a:ext cx="3691145" cy="15532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212F12-244C-A190-45D8-F7DDDD367AB0}"/>
              </a:ext>
            </a:extLst>
          </p:cNvPr>
          <p:cNvSpPr txBox="1"/>
          <p:nvPr/>
        </p:nvSpPr>
        <p:spPr>
          <a:xfrm>
            <a:off x="596891" y="2116635"/>
            <a:ext cx="487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N1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N3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2374C-48F7-3F59-D961-98AECDB44FA8}"/>
              </a:ext>
            </a:extLst>
          </p:cNvPr>
          <p:cNvSpPr txBox="1"/>
          <p:nvPr/>
        </p:nvSpPr>
        <p:spPr>
          <a:xfrm>
            <a:off x="1199405" y="1671979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N0       N1        N2      N3     N4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56E547-71ED-3AE1-915C-3BAAEE40D74E}"/>
              </a:ext>
            </a:extLst>
          </p:cNvPr>
          <p:cNvSpPr/>
          <p:nvPr/>
        </p:nvSpPr>
        <p:spPr>
          <a:xfrm>
            <a:off x="1813243" y="2058908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944BDB-220E-1D1F-8B4C-74A839B31FE9}"/>
              </a:ext>
            </a:extLst>
          </p:cNvPr>
          <p:cNvSpPr/>
          <p:nvPr/>
        </p:nvSpPr>
        <p:spPr>
          <a:xfrm>
            <a:off x="1188099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2D17C8-EE54-6614-396E-3417CA33EAD7}"/>
              </a:ext>
            </a:extLst>
          </p:cNvPr>
          <p:cNvSpPr/>
          <p:nvPr/>
        </p:nvSpPr>
        <p:spPr>
          <a:xfrm>
            <a:off x="2369800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F8A57-7B34-2292-3F6D-5BFF4CD9ECA4}"/>
              </a:ext>
            </a:extLst>
          </p:cNvPr>
          <p:cNvSpPr/>
          <p:nvPr/>
        </p:nvSpPr>
        <p:spPr>
          <a:xfrm>
            <a:off x="3771644" y="23855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B5A61C-5877-90B3-50BF-0F1A4ABD24E2}"/>
              </a:ext>
            </a:extLst>
          </p:cNvPr>
          <p:cNvSpPr/>
          <p:nvPr/>
        </p:nvSpPr>
        <p:spPr>
          <a:xfrm>
            <a:off x="1188099" y="27077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5FADF7-662B-43BC-8213-8BD0F498672A}"/>
              </a:ext>
            </a:extLst>
          </p:cNvPr>
          <p:cNvSpPr/>
          <p:nvPr/>
        </p:nvSpPr>
        <p:spPr>
          <a:xfrm>
            <a:off x="3047824" y="2714237"/>
            <a:ext cx="1401844" cy="2586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E2DBA-0036-7CB1-D021-A8F6CBFA27BF}"/>
              </a:ext>
            </a:extLst>
          </p:cNvPr>
          <p:cNvSpPr/>
          <p:nvPr/>
        </p:nvSpPr>
        <p:spPr>
          <a:xfrm>
            <a:off x="1186024" y="3030820"/>
            <a:ext cx="678024" cy="2233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4B0897-FC8C-8ECE-5374-9D80BD35A07D}"/>
              </a:ext>
            </a:extLst>
          </p:cNvPr>
          <p:cNvSpPr/>
          <p:nvPr/>
        </p:nvSpPr>
        <p:spPr>
          <a:xfrm>
            <a:off x="2527081" y="3009926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EAA4C0-7E44-F457-8211-E8D8F7073CA7}"/>
              </a:ext>
            </a:extLst>
          </p:cNvPr>
          <p:cNvSpPr/>
          <p:nvPr/>
        </p:nvSpPr>
        <p:spPr>
          <a:xfrm>
            <a:off x="3748746" y="3037663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BEEC4F-692E-EAB6-8349-F71D33B4E6CE}"/>
              </a:ext>
            </a:extLst>
          </p:cNvPr>
          <p:cNvSpPr/>
          <p:nvPr/>
        </p:nvSpPr>
        <p:spPr>
          <a:xfrm>
            <a:off x="1186024" y="3318076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B6E293-B5FC-8A19-0273-1350DA02E269}"/>
              </a:ext>
            </a:extLst>
          </p:cNvPr>
          <p:cNvSpPr txBox="1"/>
          <p:nvPr/>
        </p:nvSpPr>
        <p:spPr>
          <a:xfrm>
            <a:off x="4922010" y="2116635"/>
            <a:ext cx="3519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Gaussian Kernel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6118E44-FD3C-08D1-CF4F-5472A35A0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4"/>
          <a:stretch/>
        </p:blipFill>
        <p:spPr>
          <a:xfrm>
            <a:off x="2290459" y="5281682"/>
            <a:ext cx="6195688" cy="58918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CB62ECF-63B8-A93B-D1F4-FF8A54B70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459" y="5955283"/>
            <a:ext cx="6195688" cy="36004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718507-334E-ABAA-FD76-B249CCBE6D7A}"/>
              </a:ext>
            </a:extLst>
          </p:cNvPr>
          <p:cNvSpPr/>
          <p:nvPr/>
        </p:nvSpPr>
        <p:spPr>
          <a:xfrm rot="5400000">
            <a:off x="2615994" y="542663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4091E2-AB48-25AD-20DE-13E2D270ACC0}"/>
              </a:ext>
            </a:extLst>
          </p:cNvPr>
          <p:cNvSpPr/>
          <p:nvPr/>
        </p:nvSpPr>
        <p:spPr>
          <a:xfrm rot="5400000">
            <a:off x="2698575" y="5936449"/>
            <a:ext cx="380290" cy="3977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234D8-335A-1F71-E4A9-20F15F230F77}"/>
              </a:ext>
            </a:extLst>
          </p:cNvPr>
          <p:cNvSpPr txBox="1"/>
          <p:nvPr/>
        </p:nvSpPr>
        <p:spPr>
          <a:xfrm>
            <a:off x="346792" y="5406726"/>
            <a:ext cx="199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Edge_index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B66354-C3A6-274A-5F43-348FB1F75256}"/>
              </a:ext>
            </a:extLst>
          </p:cNvPr>
          <p:cNvSpPr txBox="1"/>
          <p:nvPr/>
        </p:nvSpPr>
        <p:spPr>
          <a:xfrm>
            <a:off x="346792" y="5891107"/>
            <a:ext cx="1772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Edge_attribute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F3B454-4526-A9B4-EF38-34747F29B092}"/>
              </a:ext>
            </a:extLst>
          </p:cNvPr>
          <p:cNvSpPr txBox="1"/>
          <p:nvPr/>
        </p:nvSpPr>
        <p:spPr>
          <a:xfrm>
            <a:off x="8342354" y="1302587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adjacency matrix (K=3)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C99820-C6F8-1A83-0D75-A208C48148FB}"/>
              </a:ext>
            </a:extLst>
          </p:cNvPr>
          <p:cNvSpPr txBox="1"/>
          <p:nvPr/>
        </p:nvSpPr>
        <p:spPr>
          <a:xfrm>
            <a:off x="838200" y="1360931"/>
            <a:ext cx="41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KNN-based Adjacency matrix (k=3)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5B8940-D025-3A73-D3A8-A46F1B51ABA7}"/>
              </a:ext>
            </a:extLst>
          </p:cNvPr>
          <p:cNvSpPr txBox="1"/>
          <p:nvPr/>
        </p:nvSpPr>
        <p:spPr>
          <a:xfrm>
            <a:off x="8713592" y="3646140"/>
            <a:ext cx="3699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 높은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 연결을 강조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 낮은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 연결은 약화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17E0393-DDCA-F5B5-0F2B-E84E8CEFCA0F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weighted adjacency matrix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EF3BFA-F5A1-9396-9471-18343F387331}"/>
              </a:ext>
            </a:extLst>
          </p:cNvPr>
          <p:cNvCxnSpPr>
            <a:cxnSpLocks/>
          </p:cNvCxnSpPr>
          <p:nvPr/>
        </p:nvCxnSpPr>
        <p:spPr>
          <a:xfrm>
            <a:off x="4890549" y="2817845"/>
            <a:ext cx="3329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CF0DD4-0E9B-E3B3-604F-43EE209B4F33}"/>
              </a:ext>
            </a:extLst>
          </p:cNvPr>
          <p:cNvCxnSpPr>
            <a:cxnSpLocks/>
          </p:cNvCxnSpPr>
          <p:nvPr/>
        </p:nvCxnSpPr>
        <p:spPr>
          <a:xfrm flipH="1">
            <a:off x="7231224" y="3450647"/>
            <a:ext cx="1153486" cy="1739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2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1321</Words>
  <Application>Microsoft Office PowerPoint</Application>
  <PresentationFormat>와이드스크린</PresentationFormat>
  <Paragraphs>189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나눔스퀘어</vt:lpstr>
      <vt:lpstr>Arial</vt:lpstr>
      <vt:lpstr>Wingdings</vt:lpstr>
      <vt:lpstr>Office 테마</vt:lpstr>
      <vt:lpstr>Functional MRI를 이용한  그래프 신경망 기반  조현병 분류 모델 개발</vt:lpstr>
      <vt:lpstr>PowerPoint 프레젠테이션</vt:lpstr>
      <vt:lpstr>PowerPoint 프레젠테이션</vt:lpstr>
      <vt:lpstr>1. fMRI data preprocessing</vt:lpstr>
      <vt:lpstr>1. fMRI data preprocessing – 선행 연구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93</cp:revision>
  <dcterms:created xsi:type="dcterms:W3CDTF">2024-03-04T11:50:55Z</dcterms:created>
  <dcterms:modified xsi:type="dcterms:W3CDTF">2024-03-06T21:15:59Z</dcterms:modified>
</cp:coreProperties>
</file>