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73" r:id="rId4"/>
    <p:sldId id="258" r:id="rId5"/>
    <p:sldId id="282" r:id="rId6"/>
    <p:sldId id="285" r:id="rId7"/>
    <p:sldId id="286" r:id="rId8"/>
    <p:sldId id="274" r:id="rId9"/>
    <p:sldId id="284" r:id="rId10"/>
    <p:sldId id="263" r:id="rId11"/>
    <p:sldId id="292" r:id="rId12"/>
    <p:sldId id="293" r:id="rId13"/>
    <p:sldId id="291" r:id="rId14"/>
    <p:sldId id="294" r:id="rId15"/>
    <p:sldId id="295" r:id="rId16"/>
    <p:sldId id="296" r:id="rId17"/>
    <p:sldId id="289" r:id="rId18"/>
    <p:sldId id="290" r:id="rId19"/>
    <p:sldId id="271" r:id="rId20"/>
    <p:sldId id="260" r:id="rId21"/>
    <p:sldId id="269" r:id="rId22"/>
    <p:sldId id="270" r:id="rId23"/>
    <p:sldId id="272" r:id="rId24"/>
    <p:sldId id="261" r:id="rId25"/>
    <p:sldId id="262" r:id="rId26"/>
    <p:sldId id="275" r:id="rId27"/>
    <p:sldId id="277" r:id="rId28"/>
    <p:sldId id="278" r:id="rId29"/>
    <p:sldId id="265" r:id="rId30"/>
    <p:sldId id="280" r:id="rId31"/>
    <p:sldId id="276" r:id="rId32"/>
    <p:sldId id="279" r:id="rId33"/>
  </p:sldIdLst>
  <p:sldSz cx="12192000" cy="6858000"/>
  <p:notesSz cx="6858000" cy="9144000"/>
  <p:embeddedFontLs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지후 박" initials="지박" lastIdx="2" clrIdx="0">
    <p:extLst>
      <p:ext uri="{19B8F6BF-5375-455C-9EA6-DF929625EA0E}">
        <p15:presenceInfo xmlns:p15="http://schemas.microsoft.com/office/powerpoint/2012/main" userId="f54b2ae1d91f7c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9" autoAdjust="0"/>
    <p:restoredTop sz="91983" autoAdjust="0"/>
  </p:normalViewPr>
  <p:slideViewPr>
    <p:cSldViewPr snapToGrid="0">
      <p:cViewPr varScale="1">
        <p:scale>
          <a:sx n="47" d="100"/>
          <a:sy n="47" d="100"/>
        </p:scale>
        <p:origin x="4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29EBF-CD56-46E3-962C-6CB9B3AE69F2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BEA3A-0EC5-431D-BD5D-557EF395F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543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BEA3A-0EC5-431D-BD5D-557EF395F73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219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BEA3A-0EC5-431D-BD5D-557EF395F73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515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BEA3A-0EC5-431D-BD5D-557EF395F73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727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BEA3A-0EC5-431D-BD5D-557EF395F73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053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BEA3A-0EC5-431D-BD5D-557EF395F73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937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BEA3A-0EC5-431D-BD5D-557EF395F73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961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BEA3A-0EC5-431D-BD5D-557EF395F73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453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BEA3A-0EC5-431D-BD5D-557EF395F73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67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BEA3A-0EC5-431D-BD5D-557EF395F73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638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BEA3A-0EC5-431D-BD5D-557EF395F73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492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BEA3A-0EC5-431D-BD5D-557EF395F73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555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BEA3A-0EC5-431D-BD5D-557EF395F73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927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BEA3A-0EC5-431D-BD5D-557EF395F73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686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BEA3A-0EC5-431D-BD5D-557EF395F73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176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BEA3A-0EC5-431D-BD5D-557EF395F73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392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A5B3B-DC5C-5B04-D37A-9316E21D5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EEDF13-1A26-8DC2-CF70-C011B0E9C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42EBF-E9CC-5769-AC1E-76F71030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3252D9-7ABE-1EB9-05AB-C1262BB0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2CA3A1-1FC7-C628-A3B8-AF034EAC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6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E22FA-29B6-1BCD-2BDD-D7059203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FA3D35-3233-DD53-BE97-979AF8B49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2A2E6-7916-FEA7-0A56-A7A0D863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1A61D-121D-7800-638D-E7157E62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15B8A-1D39-3D3F-430D-80249A0F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5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0A128E-585A-9CA7-0F19-EB4C26D1D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ABA6DF-50A4-170D-EFA4-6D09E8809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A617E1-7896-3462-2387-42D83302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FD53F-85D7-DC4F-3AC2-3683FA2E1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A92033-975C-2A07-6D66-DA7D376F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38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CE6A9-D795-B938-E70D-1012625D6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5EEB-0FE1-7FF3-A180-C14DA5B1A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AFFF-4B14-943C-986E-7325FBF6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D2D8BD-0FA0-633F-4A8F-35E82550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10F14-4BA7-C3A7-327D-769CF82B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99E80-5E16-EAAB-68D0-2CDBA769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67A0BD-4F00-86AD-E391-29D183A9E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9D98B-DE65-0E8C-96EC-FE7863A8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0EAAE-EEF4-AEC8-0034-5F3A21CF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1966E5-983A-D467-DD8B-F5924C10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58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68F8F-3EB2-5379-9858-FCC09C25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73912-7DB5-1161-3BE8-B174E672B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3A04FB-A82F-2CB6-3C40-1088CFA8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0D501F-48A2-576A-7A14-4C86B2E5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13E169-8093-C691-A3E9-B9000C99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B1C362-E3C4-EA8D-3DB2-4C44C825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51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D4B67-6AB0-30E4-1B14-A308AF80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CB4962-43A9-E9E5-E53B-3E8C39420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8DCC64-3D85-415A-5966-7699A9FE8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867B24-81B9-D4BB-E9C0-74EF85D8C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FB6A78-B1B1-5C28-8D17-27F7EDDFC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41A0C6-B076-50EE-093F-35CF0C828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35EFF5-3A07-611F-83F8-BC731167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D8419C-1394-4173-C909-84786D51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56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7746F-35B8-FF6A-1AE5-DF6B335B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E154B8-1B6A-C9A3-7195-725F23A4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D8630B-E2EC-E434-97EB-02FABE41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114682-50CF-1F5E-C2F0-14BA6EBF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22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302105-FCC4-0220-0957-F776534A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D769A2-DFB2-66EB-4DFD-0E351AC2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DA97A9-C8E0-B1C4-38C1-79EFAFBE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77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56C1A-A787-6C41-477D-14E8C3DE9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E203D5-A703-5553-B966-7F2DB1E55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34FEF6-5490-B75F-83AD-C550A5FD2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665A78-8194-B463-EFB7-1AF3E97EF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5492DB-3E97-1293-C2C1-8CDF5891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FDF9BD-4866-A0FE-13E8-108BAC6D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31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6C109-625B-6C3A-3423-A81889F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25F29A-4527-5142-51A1-C45A3E1AA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249508-AA3B-D63D-386E-5D035FF08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04C4C-00F2-C42E-8B5D-706F033B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CDB857-BF97-3AB2-BBE1-A98F1E96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B684D0-642B-D1E2-069E-E8318802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99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56CF11-680F-0AAB-567B-D8F7F1EE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81F84-31B7-09A4-B6E4-5D4B69D69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1D9BCE-28AA-B471-AA4C-F078B1BA0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578624AE-E14C-40FB-97A6-76E5215C3D05}" type="datetimeFigureOut">
              <a:rPr lang="ko-KR" altLang="en-US" smtClean="0"/>
              <a:pPr/>
              <a:t>2024-04-12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FF15D7-446A-5E58-67AA-AF9C1630F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D5BEE-D103-1D66-7B0E-7A642CF0C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067CB161-742F-43A2-B4A2-EA5BE96F7C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750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8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32.png"/><Relationship Id="rId9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728B3-BCBE-8010-6987-8E4672455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453436"/>
            <a:ext cx="11125200" cy="2175589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Functional MRI</a:t>
            </a:r>
            <a:r>
              <a:rPr lang="ko-KR" altLang="en-US" sz="4800" dirty="0"/>
              <a:t>를 이용한 </a:t>
            </a:r>
            <a:br>
              <a:rPr lang="en-US" altLang="ko-KR" sz="4800" dirty="0"/>
            </a:br>
            <a:r>
              <a:rPr lang="ko-KR" altLang="en-US" sz="4800" dirty="0"/>
              <a:t>그래프 신경망 기반 </a:t>
            </a:r>
            <a:br>
              <a:rPr lang="en-US" altLang="ko-KR" sz="4800" dirty="0"/>
            </a:br>
            <a:r>
              <a:rPr lang="ko-KR" altLang="en-US" sz="4800" dirty="0"/>
              <a:t>조현병 분류 모델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928AE2-F3A1-C164-3F56-8FBE9501C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4678" y="5980923"/>
            <a:ext cx="3085322" cy="415212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2021105600 </a:t>
            </a:r>
            <a:r>
              <a:rPr lang="ko-KR" altLang="en-US"/>
              <a:t>박지후</a:t>
            </a:r>
          </a:p>
        </p:txBody>
      </p:sp>
    </p:spTree>
    <p:extLst>
      <p:ext uri="{BB962C8B-B14F-4D97-AF65-F5344CB8AC3E}">
        <p14:creationId xmlns:p14="http://schemas.microsoft.com/office/powerpoint/2010/main" val="1704521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F4B0E-1E48-91C4-8C99-51682A7CC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30B6FF8-D188-43D7-890E-F2CC7431F3C2}"/>
              </a:ext>
            </a:extLst>
          </p:cNvPr>
          <p:cNvSpPr txBox="1">
            <a:spLocks/>
          </p:cNvSpPr>
          <p:nvPr/>
        </p:nvSpPr>
        <p:spPr>
          <a:xfrm>
            <a:off x="50958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Functional Connectivity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AAB107-8E20-4B50-B09B-217951B73801}"/>
              </a:ext>
            </a:extLst>
          </p:cNvPr>
          <p:cNvSpPr txBox="1"/>
          <p:nvPr/>
        </p:nvSpPr>
        <p:spPr>
          <a:xfrm>
            <a:off x="943876" y="1325563"/>
            <a:ext cx="1173003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Schaefer2018 (400Parcels_17Networks_1mm)</a:t>
            </a:r>
          </a:p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Dataset 1(UCLA_CNP)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77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(HC 52, SCZ 25)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AAL3v1 (164parcels_1mm)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Dataset 1 (UCLA_CNP)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148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(HC 104, SCZ 44)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Dataset 2 (COBRE)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114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(HC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55, SCZ 59)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AAL1 (116parcels_2mm)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Dataset 1 (UCLA_CNP)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160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(HC 113, SCZ 47)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Dataset 2 (COBRE)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144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(HC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73, SCZ 71)</a:t>
            </a: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Schaefer2018 (100Parcels_7Networks_1mm) + subcortical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Dataset 1 (UCLA_CNP) 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Dataset 2 (COBRE) : 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Dataset 3 (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Decnef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177400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D045C-02D6-4D01-97C9-5722D8431893}"/>
              </a:ext>
            </a:extLst>
          </p:cNvPr>
          <p:cNvSpPr txBox="1"/>
          <p:nvPr/>
        </p:nvSpPr>
        <p:spPr>
          <a:xfrm>
            <a:off x="1007929" y="1723891"/>
            <a:ext cx="33045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0" i="0" dirty="0">
                <a:effectLst/>
                <a:ea typeface="나눔스퀘어" panose="020B0600000101010101" pitchFamily="50" charset="-127"/>
              </a:rPr>
              <a:t>Signal Detrend = True</a:t>
            </a:r>
          </a:p>
          <a:p>
            <a:pPr algn="l"/>
            <a:r>
              <a:rPr lang="en-US" altLang="ko-KR" sz="1600" dirty="0">
                <a:ea typeface="나눔스퀘어" panose="020B0600000101010101" pitchFamily="50" charset="-127"/>
              </a:rPr>
              <a:t>Signal </a:t>
            </a:r>
            <a:r>
              <a:rPr lang="en-US" altLang="ko-KR" sz="1600" dirty="0" err="1">
                <a:ea typeface="나눔스퀘어" panose="020B0600000101010101" pitchFamily="50" charset="-127"/>
              </a:rPr>
              <a:t>stdz</a:t>
            </a:r>
            <a:r>
              <a:rPr lang="en-US" altLang="ko-KR" sz="1600" dirty="0">
                <a:ea typeface="나눔스퀘어" panose="020B0600000101010101" pitchFamily="50" charset="-127"/>
              </a:rPr>
              <a:t> = </a:t>
            </a:r>
            <a:r>
              <a:rPr lang="en-US" altLang="ko-KR" sz="1600" dirty="0" err="1">
                <a:ea typeface="나눔스퀘어" panose="020B0600000101010101" pitchFamily="50" charset="-127"/>
              </a:rPr>
              <a:t>szcore_sample</a:t>
            </a:r>
            <a:endParaRPr lang="en-US" altLang="ko-KR" sz="1600" dirty="0">
              <a:ea typeface="나눔스퀘어" panose="020B0600000101010101" pitchFamily="50" charset="-127"/>
            </a:endParaRPr>
          </a:p>
          <a:p>
            <a:pPr algn="l"/>
            <a:r>
              <a:rPr lang="en-US" altLang="ko-KR" sz="1600" i="0" dirty="0" err="1">
                <a:effectLst/>
                <a:ea typeface="나눔스퀘어" panose="020B0600000101010101" pitchFamily="50" charset="-127"/>
              </a:rPr>
              <a:t>Smth_fwhm</a:t>
            </a:r>
            <a:r>
              <a:rPr lang="en-US" altLang="ko-KR" sz="1600" i="0" dirty="0">
                <a:effectLst/>
                <a:ea typeface="나눔스퀘어" panose="020B0600000101010101" pitchFamily="50" charset="-127"/>
              </a:rPr>
              <a:t> = </a:t>
            </a:r>
            <a:r>
              <a:rPr lang="en-US" altLang="ko-KR" sz="1600" dirty="0">
                <a:ea typeface="나눔스퀘어" panose="020B0600000101010101" pitchFamily="50" charset="-127"/>
              </a:rPr>
              <a:t>4.0</a:t>
            </a:r>
          </a:p>
          <a:p>
            <a:endParaRPr lang="en-US" altLang="ko-KR" sz="1600" dirty="0"/>
          </a:p>
          <a:p>
            <a:r>
              <a:rPr lang="en-US" altLang="ko-KR" sz="1600" b="0" i="0" dirty="0">
                <a:effectLst/>
                <a:ea typeface="나눔스퀘어" panose="020B0600000101010101" pitchFamily="50" charset="-127"/>
              </a:rPr>
              <a:t>Connectivity </a:t>
            </a:r>
            <a:r>
              <a:rPr lang="en-US" altLang="ko-KR" sz="1600" b="0" i="0" dirty="0" err="1">
                <a:effectLst/>
                <a:ea typeface="나눔스퀘어" panose="020B0600000101010101" pitchFamily="50" charset="-127"/>
              </a:rPr>
              <a:t>stdz</a:t>
            </a:r>
            <a:r>
              <a:rPr lang="en-US" altLang="ko-KR" sz="1600" b="0" i="0" dirty="0">
                <a:effectLst/>
                <a:ea typeface="나눔스퀘어" panose="020B0600000101010101" pitchFamily="50" charset="-127"/>
              </a:rPr>
              <a:t> = True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E693746-0378-4467-AED3-E64597AC2F18}"/>
              </a:ext>
            </a:extLst>
          </p:cNvPr>
          <p:cNvSpPr txBox="1">
            <a:spLocks/>
          </p:cNvSpPr>
          <p:nvPr/>
        </p:nvSpPr>
        <p:spPr>
          <a:xfrm>
            <a:off x="661987" y="152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Functional Connectivity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제작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52D841-FA4A-4207-A492-EE495109E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787" y="1227961"/>
            <a:ext cx="6106377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25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AE693746-0378-4467-AED3-E64597AC2F18}"/>
              </a:ext>
            </a:extLst>
          </p:cNvPr>
          <p:cNvSpPr txBox="1">
            <a:spLocks/>
          </p:cNvSpPr>
          <p:nvPr/>
        </p:nvSpPr>
        <p:spPr>
          <a:xfrm>
            <a:off x="661987" y="152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Functional Connectivity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제작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482ADC-613F-4696-BCCC-655F1F943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005" y="3025666"/>
            <a:ext cx="4107240" cy="36799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9468E3-77EC-40F0-95C4-D3D579FC9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701" y="1477963"/>
            <a:ext cx="4617308" cy="41441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E02263-E07B-4C7B-A901-B2F7664D0C57}"/>
              </a:ext>
            </a:extLst>
          </p:cNvPr>
          <p:cNvSpPr txBox="1"/>
          <p:nvPr/>
        </p:nvSpPr>
        <p:spPr>
          <a:xfrm>
            <a:off x="7015549" y="1051266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 err="1">
                <a:effectLst/>
              </a:rPr>
              <a:t>high_pass</a:t>
            </a:r>
            <a:r>
              <a:rPr lang="en-US" altLang="ko-KR" sz="1800" b="1" dirty="0">
                <a:effectLst/>
              </a:rPr>
              <a:t>=0.01,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849329-1614-4E66-B34C-83C5C6CB23BA}"/>
              </a:ext>
            </a:extLst>
          </p:cNvPr>
          <p:cNvSpPr txBox="1"/>
          <p:nvPr/>
        </p:nvSpPr>
        <p:spPr>
          <a:xfrm>
            <a:off x="2140809" y="1950132"/>
            <a:ext cx="6555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 err="1">
                <a:effectLst/>
              </a:rPr>
              <a:t>low_pass</a:t>
            </a:r>
            <a:r>
              <a:rPr lang="en-US" altLang="ko-KR" sz="1800" b="1" dirty="0">
                <a:effectLst/>
              </a:rPr>
              <a:t>=0.1</a:t>
            </a:r>
            <a:r>
              <a:rPr lang="en-US" altLang="ko-KR" sz="1800" b="0" dirty="0">
                <a:effectLst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383141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D045C-02D6-4D01-97C9-5722D8431893}"/>
              </a:ext>
            </a:extLst>
          </p:cNvPr>
          <p:cNvSpPr txBox="1"/>
          <p:nvPr/>
        </p:nvSpPr>
        <p:spPr>
          <a:xfrm>
            <a:off x="513658" y="1971026"/>
            <a:ext cx="549764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0" i="0" dirty="0">
                <a:effectLst/>
                <a:ea typeface="나눔스퀘어" panose="020B0600000101010101" pitchFamily="50" charset="-127"/>
              </a:rPr>
              <a:t>Signal Detrend = True</a:t>
            </a:r>
          </a:p>
          <a:p>
            <a:pPr algn="l"/>
            <a:r>
              <a:rPr lang="en-US" altLang="ko-KR" sz="1600" dirty="0">
                <a:ea typeface="나눔스퀘어" panose="020B0600000101010101" pitchFamily="50" charset="-127"/>
              </a:rPr>
              <a:t>Signal </a:t>
            </a:r>
            <a:r>
              <a:rPr lang="en-US" altLang="ko-KR" sz="1600" dirty="0" err="1">
                <a:ea typeface="나눔스퀘어" panose="020B0600000101010101" pitchFamily="50" charset="-127"/>
              </a:rPr>
              <a:t>stdz</a:t>
            </a:r>
            <a:r>
              <a:rPr lang="en-US" altLang="ko-KR" sz="1600" dirty="0">
                <a:ea typeface="나눔스퀘어" panose="020B0600000101010101" pitchFamily="50" charset="-127"/>
              </a:rPr>
              <a:t> = </a:t>
            </a:r>
            <a:r>
              <a:rPr lang="en-US" altLang="ko-KR" sz="1600" dirty="0" err="1">
                <a:ea typeface="나눔스퀘어" panose="020B0600000101010101" pitchFamily="50" charset="-127"/>
              </a:rPr>
              <a:t>szcore_sample</a:t>
            </a:r>
            <a:endParaRPr lang="en-US" altLang="ko-KR" sz="1600" dirty="0">
              <a:ea typeface="나눔스퀘어" panose="020B0600000101010101" pitchFamily="50" charset="-127"/>
            </a:endParaRPr>
          </a:p>
          <a:p>
            <a:pPr algn="l"/>
            <a:r>
              <a:rPr lang="en-US" altLang="ko-KR" sz="1600" i="0" dirty="0" err="1">
                <a:effectLst/>
                <a:ea typeface="나눔스퀘어" panose="020B0600000101010101" pitchFamily="50" charset="-127"/>
              </a:rPr>
              <a:t>Smth_fwhm</a:t>
            </a:r>
            <a:r>
              <a:rPr lang="en-US" altLang="ko-KR" sz="1600" i="0" dirty="0">
                <a:effectLst/>
                <a:ea typeface="나눔스퀘어" panose="020B0600000101010101" pitchFamily="50" charset="-127"/>
              </a:rPr>
              <a:t> = </a:t>
            </a:r>
            <a:r>
              <a:rPr lang="en-US" altLang="ko-KR" sz="1600" dirty="0">
                <a:ea typeface="나눔스퀘어" panose="020B0600000101010101" pitchFamily="50" charset="-127"/>
              </a:rPr>
              <a:t>4.0</a:t>
            </a:r>
          </a:p>
          <a:p>
            <a:pPr algn="l"/>
            <a:endParaRPr lang="en-US" altLang="ko-KR" sz="1600" b="0" i="0" dirty="0">
              <a:effectLst/>
              <a:ea typeface="나눔스퀘어" panose="020B0600000101010101" pitchFamily="50" charset="-127"/>
            </a:endParaRPr>
          </a:p>
          <a:p>
            <a:r>
              <a:rPr lang="en-US" altLang="ko-KR" sz="1600" b="1" dirty="0" err="1">
                <a:effectLst/>
              </a:rPr>
              <a:t>low_pass</a:t>
            </a:r>
            <a:r>
              <a:rPr lang="en-US" altLang="ko-KR" sz="1600" b="1" dirty="0">
                <a:effectLst/>
              </a:rPr>
              <a:t>=0.1,</a:t>
            </a:r>
          </a:p>
          <a:p>
            <a:r>
              <a:rPr lang="en-US" altLang="ko-KR" sz="1600" b="1" dirty="0" err="1">
                <a:effectLst/>
              </a:rPr>
              <a:t>high_pass</a:t>
            </a:r>
            <a:r>
              <a:rPr lang="en-US" altLang="ko-KR" sz="1600" b="1" dirty="0">
                <a:effectLst/>
              </a:rPr>
              <a:t>=0.01,</a:t>
            </a:r>
          </a:p>
          <a:p>
            <a:endParaRPr lang="en-US" altLang="ko-KR" sz="1600" dirty="0"/>
          </a:p>
          <a:p>
            <a:r>
              <a:rPr lang="en-US" altLang="ko-KR" sz="1600" b="0" i="0" dirty="0">
                <a:effectLst/>
                <a:ea typeface="나눔스퀘어" panose="020B0600000101010101" pitchFamily="50" charset="-127"/>
              </a:rPr>
              <a:t>Connectivity </a:t>
            </a:r>
            <a:r>
              <a:rPr lang="en-US" altLang="ko-KR" sz="1600" b="0" i="0" dirty="0" err="1">
                <a:effectLst/>
                <a:ea typeface="나눔스퀘어" panose="020B0600000101010101" pitchFamily="50" charset="-127"/>
              </a:rPr>
              <a:t>stdz</a:t>
            </a:r>
            <a:r>
              <a:rPr lang="en-US" altLang="ko-KR" sz="1600" b="0" i="0" dirty="0">
                <a:effectLst/>
                <a:ea typeface="나눔스퀘어" panose="020B0600000101010101" pitchFamily="50" charset="-127"/>
              </a:rPr>
              <a:t> = True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E693746-0378-4467-AED3-E64597AC2F18}"/>
              </a:ext>
            </a:extLst>
          </p:cNvPr>
          <p:cNvSpPr txBox="1">
            <a:spLocks/>
          </p:cNvSpPr>
          <p:nvPr/>
        </p:nvSpPr>
        <p:spPr>
          <a:xfrm>
            <a:off x="661987" y="152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Functional Connectivity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제작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65F1D1-AD60-4232-A2CC-A00C40732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787" y="1451919"/>
            <a:ext cx="5864786" cy="525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4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D045C-02D6-4D01-97C9-5722D8431893}"/>
              </a:ext>
            </a:extLst>
          </p:cNvPr>
          <p:cNvSpPr txBox="1"/>
          <p:nvPr/>
        </p:nvSpPr>
        <p:spPr>
          <a:xfrm>
            <a:off x="513658" y="1971026"/>
            <a:ext cx="549764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0" i="0" dirty="0">
                <a:effectLst/>
                <a:ea typeface="나눔스퀘어" panose="020B0600000101010101" pitchFamily="50" charset="-127"/>
              </a:rPr>
              <a:t>Signal Detrend = True</a:t>
            </a:r>
          </a:p>
          <a:p>
            <a:pPr algn="l"/>
            <a:r>
              <a:rPr lang="en-US" altLang="ko-KR" sz="1600" dirty="0">
                <a:ea typeface="나눔스퀘어" panose="020B0600000101010101" pitchFamily="50" charset="-127"/>
              </a:rPr>
              <a:t>Signal </a:t>
            </a:r>
            <a:r>
              <a:rPr lang="en-US" altLang="ko-KR" sz="1600" dirty="0" err="1">
                <a:ea typeface="나눔스퀘어" panose="020B0600000101010101" pitchFamily="50" charset="-127"/>
              </a:rPr>
              <a:t>stdz</a:t>
            </a:r>
            <a:r>
              <a:rPr lang="en-US" altLang="ko-KR" sz="1600" dirty="0">
                <a:ea typeface="나눔스퀘어" panose="020B0600000101010101" pitchFamily="50" charset="-127"/>
              </a:rPr>
              <a:t> = </a:t>
            </a:r>
            <a:r>
              <a:rPr lang="en-US" altLang="ko-KR" sz="1600" dirty="0" err="1">
                <a:ea typeface="나눔스퀘어" panose="020B0600000101010101" pitchFamily="50" charset="-127"/>
              </a:rPr>
              <a:t>szcore_sample</a:t>
            </a:r>
            <a:endParaRPr lang="en-US" altLang="ko-KR" sz="1600" dirty="0">
              <a:ea typeface="나눔스퀘어" panose="020B0600000101010101" pitchFamily="50" charset="-127"/>
            </a:endParaRPr>
          </a:p>
          <a:p>
            <a:pPr algn="l"/>
            <a:r>
              <a:rPr lang="en-US" altLang="ko-KR" sz="1600" i="0" dirty="0" err="1">
                <a:effectLst/>
                <a:ea typeface="나눔스퀘어" panose="020B0600000101010101" pitchFamily="50" charset="-127"/>
              </a:rPr>
              <a:t>Smth_fwhm</a:t>
            </a:r>
            <a:r>
              <a:rPr lang="en-US" altLang="ko-KR" sz="1600" i="0" dirty="0">
                <a:effectLst/>
                <a:ea typeface="나눔스퀘어" panose="020B0600000101010101" pitchFamily="50" charset="-127"/>
              </a:rPr>
              <a:t> = </a:t>
            </a:r>
            <a:r>
              <a:rPr lang="en-US" altLang="ko-KR" sz="1600" dirty="0">
                <a:ea typeface="나눔스퀘어" panose="020B0600000101010101" pitchFamily="50" charset="-127"/>
              </a:rPr>
              <a:t>4.0</a:t>
            </a:r>
          </a:p>
          <a:p>
            <a:pPr algn="l"/>
            <a:endParaRPr lang="en-US" altLang="ko-KR" sz="1600" dirty="0">
              <a:ea typeface="나눔스퀘어" panose="020B0600000101010101" pitchFamily="50" charset="-127"/>
            </a:endParaRPr>
          </a:p>
          <a:p>
            <a:pPr algn="l"/>
            <a:r>
              <a:rPr lang="en-US" altLang="ko-KR" sz="1600" b="1" dirty="0">
                <a:ea typeface="나눔스퀘어" panose="020B0600000101010101" pitchFamily="50" charset="-127"/>
              </a:rPr>
              <a:t>Confounding </a:t>
            </a:r>
            <a:r>
              <a:rPr lang="en-US" altLang="ko-KR" sz="1600" b="1" dirty="0" err="1">
                <a:ea typeface="나눔스퀘어" panose="020B0600000101010101" pitchFamily="50" charset="-127"/>
              </a:rPr>
              <a:t>stdz</a:t>
            </a:r>
            <a:r>
              <a:rPr lang="en-US" altLang="ko-KR" sz="1600" b="1" dirty="0">
                <a:ea typeface="나눔스퀘어" panose="020B0600000101010101" pitchFamily="50" charset="-127"/>
              </a:rPr>
              <a:t> = True</a:t>
            </a:r>
          </a:p>
          <a:p>
            <a:r>
              <a:rPr lang="en-US" altLang="ko-KR" sz="1600" b="1" dirty="0">
                <a:effectLst/>
              </a:rPr>
              <a:t>confs=["motion"]</a:t>
            </a:r>
            <a:endParaRPr lang="en-US" altLang="ko-KR" sz="1600" b="1" i="0" dirty="0">
              <a:effectLst/>
              <a:ea typeface="나눔스퀘어" panose="020B0600000101010101" pitchFamily="50" charset="-127"/>
            </a:endParaRPr>
          </a:p>
          <a:p>
            <a:r>
              <a:rPr lang="en-US" altLang="ko-KR" sz="1600" dirty="0" err="1">
                <a:effectLst/>
              </a:rPr>
              <a:t>low_pass</a:t>
            </a:r>
            <a:r>
              <a:rPr lang="en-US" altLang="ko-KR" sz="1600" dirty="0">
                <a:effectLst/>
              </a:rPr>
              <a:t>=0.1,</a:t>
            </a:r>
          </a:p>
          <a:p>
            <a:r>
              <a:rPr lang="en-US" altLang="ko-KR" sz="1600" dirty="0" err="1">
                <a:effectLst/>
              </a:rPr>
              <a:t>high_pass</a:t>
            </a:r>
            <a:r>
              <a:rPr lang="en-US" altLang="ko-KR" sz="1600" dirty="0">
                <a:effectLst/>
              </a:rPr>
              <a:t>=0.01,</a:t>
            </a:r>
          </a:p>
          <a:p>
            <a:endParaRPr lang="en-US" altLang="ko-KR" sz="1600" dirty="0"/>
          </a:p>
          <a:p>
            <a:r>
              <a:rPr lang="en-US" altLang="ko-KR" sz="1600" b="0" i="0" dirty="0">
                <a:effectLst/>
                <a:ea typeface="나눔스퀘어" panose="020B0600000101010101" pitchFamily="50" charset="-127"/>
              </a:rPr>
              <a:t>Connectivity </a:t>
            </a:r>
            <a:r>
              <a:rPr lang="en-US" altLang="ko-KR" sz="1600" b="0" i="0" dirty="0" err="1">
                <a:effectLst/>
                <a:ea typeface="나눔스퀘어" panose="020B0600000101010101" pitchFamily="50" charset="-127"/>
              </a:rPr>
              <a:t>stdz</a:t>
            </a:r>
            <a:r>
              <a:rPr lang="en-US" altLang="ko-KR" sz="1600" b="0" i="0" dirty="0">
                <a:effectLst/>
                <a:ea typeface="나눔스퀘어" panose="020B0600000101010101" pitchFamily="50" charset="-127"/>
              </a:rPr>
              <a:t> = True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E693746-0378-4467-AED3-E64597AC2F18}"/>
              </a:ext>
            </a:extLst>
          </p:cNvPr>
          <p:cNvSpPr txBox="1">
            <a:spLocks/>
          </p:cNvSpPr>
          <p:nvPr/>
        </p:nvSpPr>
        <p:spPr>
          <a:xfrm>
            <a:off x="661987" y="152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Functional Connectivity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제작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F705CF3A-A563-4481-B10C-10DE64F395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553995"/>
            <a:ext cx="3027405" cy="302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C67EDDF5-DD86-46C6-9A95-C0988A05DF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A6894E-DDF5-4571-8CCE-8CC36908A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827" y="1803498"/>
            <a:ext cx="4865341" cy="435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44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D045C-02D6-4D01-97C9-5722D8431893}"/>
              </a:ext>
            </a:extLst>
          </p:cNvPr>
          <p:cNvSpPr txBox="1"/>
          <p:nvPr/>
        </p:nvSpPr>
        <p:spPr>
          <a:xfrm>
            <a:off x="513658" y="1971026"/>
            <a:ext cx="549764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0" i="0" dirty="0">
                <a:effectLst/>
                <a:ea typeface="나눔스퀘어" panose="020B0600000101010101" pitchFamily="50" charset="-127"/>
              </a:rPr>
              <a:t>Signal Detrend = True</a:t>
            </a:r>
          </a:p>
          <a:p>
            <a:pPr algn="l"/>
            <a:r>
              <a:rPr lang="en-US" altLang="ko-KR" sz="1600" dirty="0">
                <a:ea typeface="나눔스퀘어" panose="020B0600000101010101" pitchFamily="50" charset="-127"/>
              </a:rPr>
              <a:t>Signal </a:t>
            </a:r>
            <a:r>
              <a:rPr lang="en-US" altLang="ko-KR" sz="1600" dirty="0" err="1">
                <a:ea typeface="나눔스퀘어" panose="020B0600000101010101" pitchFamily="50" charset="-127"/>
              </a:rPr>
              <a:t>stdz</a:t>
            </a:r>
            <a:r>
              <a:rPr lang="en-US" altLang="ko-KR" sz="1600" dirty="0">
                <a:ea typeface="나눔스퀘어" panose="020B0600000101010101" pitchFamily="50" charset="-127"/>
              </a:rPr>
              <a:t> = </a:t>
            </a:r>
            <a:r>
              <a:rPr lang="en-US" altLang="ko-KR" sz="1600" dirty="0" err="1">
                <a:ea typeface="나눔스퀘어" panose="020B0600000101010101" pitchFamily="50" charset="-127"/>
              </a:rPr>
              <a:t>szcore_sample</a:t>
            </a:r>
            <a:endParaRPr lang="en-US" altLang="ko-KR" sz="1600" dirty="0">
              <a:ea typeface="나눔스퀘어" panose="020B0600000101010101" pitchFamily="50" charset="-127"/>
            </a:endParaRPr>
          </a:p>
          <a:p>
            <a:pPr algn="l"/>
            <a:r>
              <a:rPr lang="en-US" altLang="ko-KR" sz="1600" i="0" dirty="0" err="1">
                <a:effectLst/>
                <a:ea typeface="나눔스퀘어" panose="020B0600000101010101" pitchFamily="50" charset="-127"/>
              </a:rPr>
              <a:t>Smth_fwhm</a:t>
            </a:r>
            <a:r>
              <a:rPr lang="en-US" altLang="ko-KR" sz="1600" i="0" dirty="0">
                <a:effectLst/>
                <a:ea typeface="나눔스퀘어" panose="020B0600000101010101" pitchFamily="50" charset="-127"/>
              </a:rPr>
              <a:t> = </a:t>
            </a:r>
            <a:r>
              <a:rPr lang="en-US" altLang="ko-KR" sz="1600" dirty="0">
                <a:ea typeface="나눔스퀘어" panose="020B0600000101010101" pitchFamily="50" charset="-127"/>
              </a:rPr>
              <a:t>4.0</a:t>
            </a:r>
          </a:p>
          <a:p>
            <a:pPr algn="l"/>
            <a:endParaRPr lang="en-US" altLang="ko-KR" sz="1600" dirty="0">
              <a:ea typeface="나눔스퀘어" panose="020B0600000101010101" pitchFamily="50" charset="-127"/>
            </a:endParaRPr>
          </a:p>
          <a:p>
            <a:pPr algn="l"/>
            <a:r>
              <a:rPr lang="en-US" altLang="ko-KR" sz="1600" b="1" dirty="0">
                <a:ea typeface="나눔스퀘어" panose="020B0600000101010101" pitchFamily="50" charset="-127"/>
              </a:rPr>
              <a:t>Confounding </a:t>
            </a:r>
            <a:r>
              <a:rPr lang="en-US" altLang="ko-KR" sz="1600" b="1" dirty="0" err="1">
                <a:ea typeface="나눔스퀘어" panose="020B0600000101010101" pitchFamily="50" charset="-127"/>
              </a:rPr>
              <a:t>stdz</a:t>
            </a:r>
            <a:r>
              <a:rPr lang="en-US" altLang="ko-KR" sz="1600" b="1" dirty="0">
                <a:ea typeface="나눔스퀘어" panose="020B0600000101010101" pitchFamily="50" charset="-127"/>
              </a:rPr>
              <a:t> = True</a:t>
            </a:r>
          </a:p>
          <a:p>
            <a:r>
              <a:rPr lang="en-US" altLang="ko-KR" sz="1600" b="1" dirty="0">
                <a:effectLst/>
              </a:rPr>
              <a:t>confs=["</a:t>
            </a:r>
            <a:r>
              <a:rPr lang="en-US" altLang="ko-KR" sz="1600" dirty="0">
                <a:effectLst/>
              </a:rPr>
              <a:t>motion“, </a:t>
            </a:r>
            <a:r>
              <a:rPr lang="en-US" altLang="ko-KR" sz="1600" b="1" dirty="0">
                <a:effectLst/>
              </a:rPr>
              <a:t>“</a:t>
            </a:r>
            <a:r>
              <a:rPr lang="en-US" altLang="ko-KR" sz="1600" b="1" dirty="0" err="1">
                <a:effectLst/>
              </a:rPr>
              <a:t>global_signal</a:t>
            </a:r>
            <a:r>
              <a:rPr lang="en-US" altLang="ko-KR" sz="1600" b="1" dirty="0">
                <a:effectLst/>
              </a:rPr>
              <a:t>”]</a:t>
            </a:r>
            <a:endParaRPr lang="en-US" altLang="ko-KR" sz="1600" b="1" i="0" dirty="0">
              <a:effectLst/>
              <a:ea typeface="나눔스퀘어" panose="020B0600000101010101" pitchFamily="50" charset="-127"/>
            </a:endParaRPr>
          </a:p>
          <a:p>
            <a:r>
              <a:rPr lang="en-US" altLang="ko-KR" sz="1600" dirty="0" err="1">
                <a:effectLst/>
              </a:rPr>
              <a:t>low_pass</a:t>
            </a:r>
            <a:r>
              <a:rPr lang="en-US" altLang="ko-KR" sz="1600" dirty="0">
                <a:effectLst/>
              </a:rPr>
              <a:t>=0.1,</a:t>
            </a:r>
          </a:p>
          <a:p>
            <a:r>
              <a:rPr lang="en-US" altLang="ko-KR" sz="1600" dirty="0" err="1">
                <a:effectLst/>
              </a:rPr>
              <a:t>high_pass</a:t>
            </a:r>
            <a:r>
              <a:rPr lang="en-US" altLang="ko-KR" sz="1600" dirty="0">
                <a:effectLst/>
              </a:rPr>
              <a:t>=0.01,</a:t>
            </a:r>
          </a:p>
          <a:p>
            <a:endParaRPr lang="en-US" altLang="ko-KR" sz="1600" dirty="0"/>
          </a:p>
          <a:p>
            <a:r>
              <a:rPr lang="en-US" altLang="ko-KR" sz="1600" b="0" i="0" dirty="0">
                <a:effectLst/>
                <a:ea typeface="나눔스퀘어" panose="020B0600000101010101" pitchFamily="50" charset="-127"/>
              </a:rPr>
              <a:t>Connectivity </a:t>
            </a:r>
            <a:r>
              <a:rPr lang="en-US" altLang="ko-KR" sz="1600" b="0" i="0" dirty="0" err="1">
                <a:effectLst/>
                <a:ea typeface="나눔스퀘어" panose="020B0600000101010101" pitchFamily="50" charset="-127"/>
              </a:rPr>
              <a:t>stdz</a:t>
            </a:r>
            <a:r>
              <a:rPr lang="en-US" altLang="ko-KR" sz="1600" b="0" i="0" dirty="0">
                <a:effectLst/>
                <a:ea typeface="나눔스퀘어" panose="020B0600000101010101" pitchFamily="50" charset="-127"/>
              </a:rPr>
              <a:t> = True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E693746-0378-4467-AED3-E64597AC2F18}"/>
              </a:ext>
            </a:extLst>
          </p:cNvPr>
          <p:cNvSpPr txBox="1">
            <a:spLocks/>
          </p:cNvSpPr>
          <p:nvPr/>
        </p:nvSpPr>
        <p:spPr>
          <a:xfrm>
            <a:off x="661987" y="152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Functional Connectivity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제작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F705CF3A-A563-4481-B10C-10DE64F395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553995"/>
            <a:ext cx="3027405" cy="302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C67EDDF5-DD86-46C6-9A95-C0988A05DF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365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D045C-02D6-4D01-97C9-5722D8431893}"/>
              </a:ext>
            </a:extLst>
          </p:cNvPr>
          <p:cNvSpPr txBox="1"/>
          <p:nvPr/>
        </p:nvSpPr>
        <p:spPr>
          <a:xfrm>
            <a:off x="513658" y="1971026"/>
            <a:ext cx="549764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0" i="0" dirty="0">
                <a:effectLst/>
                <a:ea typeface="나눔스퀘어" panose="020B0600000101010101" pitchFamily="50" charset="-127"/>
              </a:rPr>
              <a:t>Signal Detrend = True</a:t>
            </a:r>
          </a:p>
          <a:p>
            <a:pPr algn="l"/>
            <a:r>
              <a:rPr lang="en-US" altLang="ko-KR" sz="1600" dirty="0">
                <a:ea typeface="나눔스퀘어" panose="020B0600000101010101" pitchFamily="50" charset="-127"/>
              </a:rPr>
              <a:t>Signal </a:t>
            </a:r>
            <a:r>
              <a:rPr lang="en-US" altLang="ko-KR" sz="1600" dirty="0" err="1">
                <a:ea typeface="나눔스퀘어" panose="020B0600000101010101" pitchFamily="50" charset="-127"/>
              </a:rPr>
              <a:t>stdz</a:t>
            </a:r>
            <a:r>
              <a:rPr lang="en-US" altLang="ko-KR" sz="1600" dirty="0">
                <a:ea typeface="나눔스퀘어" panose="020B0600000101010101" pitchFamily="50" charset="-127"/>
              </a:rPr>
              <a:t> = </a:t>
            </a:r>
            <a:r>
              <a:rPr lang="en-US" altLang="ko-KR" sz="1600" dirty="0" err="1">
                <a:ea typeface="나눔스퀘어" panose="020B0600000101010101" pitchFamily="50" charset="-127"/>
              </a:rPr>
              <a:t>szcore_sample</a:t>
            </a:r>
            <a:endParaRPr lang="en-US" altLang="ko-KR" sz="1600" dirty="0">
              <a:ea typeface="나눔스퀘어" panose="020B0600000101010101" pitchFamily="50" charset="-127"/>
            </a:endParaRPr>
          </a:p>
          <a:p>
            <a:pPr algn="l"/>
            <a:r>
              <a:rPr lang="en-US" altLang="ko-KR" sz="1600" i="0" dirty="0" err="1">
                <a:effectLst/>
                <a:ea typeface="나눔스퀘어" panose="020B0600000101010101" pitchFamily="50" charset="-127"/>
              </a:rPr>
              <a:t>Smth_fwhm</a:t>
            </a:r>
            <a:r>
              <a:rPr lang="en-US" altLang="ko-KR" sz="1600" i="0" dirty="0">
                <a:effectLst/>
                <a:ea typeface="나눔스퀘어" panose="020B0600000101010101" pitchFamily="50" charset="-127"/>
              </a:rPr>
              <a:t> = </a:t>
            </a:r>
            <a:r>
              <a:rPr lang="en-US" altLang="ko-KR" sz="1600" dirty="0">
                <a:ea typeface="나눔스퀘어" panose="020B0600000101010101" pitchFamily="50" charset="-127"/>
              </a:rPr>
              <a:t>4.0</a:t>
            </a:r>
          </a:p>
          <a:p>
            <a:pPr algn="l"/>
            <a:endParaRPr lang="en-US" altLang="ko-KR" sz="1600" dirty="0">
              <a:ea typeface="나눔스퀘어" panose="020B0600000101010101" pitchFamily="50" charset="-127"/>
            </a:endParaRPr>
          </a:p>
          <a:p>
            <a:pPr algn="l"/>
            <a:r>
              <a:rPr lang="en-US" altLang="ko-KR" sz="1600" b="1" dirty="0">
                <a:ea typeface="나눔스퀘어" panose="020B0600000101010101" pitchFamily="50" charset="-127"/>
              </a:rPr>
              <a:t>Confounding </a:t>
            </a:r>
            <a:r>
              <a:rPr lang="en-US" altLang="ko-KR" sz="1600" b="1" dirty="0" err="1">
                <a:ea typeface="나눔스퀘어" panose="020B0600000101010101" pitchFamily="50" charset="-127"/>
              </a:rPr>
              <a:t>stdz</a:t>
            </a:r>
            <a:r>
              <a:rPr lang="en-US" altLang="ko-KR" sz="1600" b="1" dirty="0">
                <a:ea typeface="나눔스퀘어" panose="020B0600000101010101" pitchFamily="50" charset="-127"/>
              </a:rPr>
              <a:t> = True</a:t>
            </a:r>
          </a:p>
          <a:p>
            <a:r>
              <a:rPr lang="en-US" altLang="ko-KR" sz="1600" b="1" dirty="0">
                <a:effectLst/>
              </a:rPr>
              <a:t>confs=["</a:t>
            </a:r>
            <a:r>
              <a:rPr lang="en-US" altLang="ko-KR" sz="1600" dirty="0">
                <a:effectLst/>
              </a:rPr>
              <a:t>motion“, “</a:t>
            </a:r>
            <a:r>
              <a:rPr lang="en-US" altLang="ko-KR" sz="1600" dirty="0" err="1">
                <a:effectLst/>
              </a:rPr>
              <a:t>global_signal</a:t>
            </a:r>
            <a:r>
              <a:rPr lang="en-US" altLang="ko-KR" sz="1600" dirty="0">
                <a:effectLst/>
              </a:rPr>
              <a:t>”, </a:t>
            </a:r>
            <a:r>
              <a:rPr lang="en-US" altLang="ko-KR" sz="1600" b="1" dirty="0">
                <a:effectLst/>
              </a:rPr>
              <a:t>“</a:t>
            </a:r>
            <a:r>
              <a:rPr lang="en-US" altLang="ko-KR" sz="1600" b="1" dirty="0" err="1"/>
              <a:t>wm_csf</a:t>
            </a:r>
            <a:r>
              <a:rPr lang="en-US" altLang="ko-KR" sz="1600" b="1" dirty="0">
                <a:effectLst/>
              </a:rPr>
              <a:t>”]</a:t>
            </a:r>
            <a:endParaRPr lang="en-US" altLang="ko-KR" sz="1600" b="1" i="0" dirty="0">
              <a:effectLst/>
              <a:ea typeface="나눔스퀘어" panose="020B0600000101010101" pitchFamily="50" charset="-127"/>
            </a:endParaRPr>
          </a:p>
          <a:p>
            <a:r>
              <a:rPr lang="en-US" altLang="ko-KR" sz="1600" dirty="0" err="1">
                <a:effectLst/>
              </a:rPr>
              <a:t>low_pass</a:t>
            </a:r>
            <a:r>
              <a:rPr lang="en-US" altLang="ko-KR" sz="1600" dirty="0">
                <a:effectLst/>
              </a:rPr>
              <a:t>=0.1,</a:t>
            </a:r>
          </a:p>
          <a:p>
            <a:r>
              <a:rPr lang="en-US" altLang="ko-KR" sz="1600" dirty="0" err="1">
                <a:effectLst/>
              </a:rPr>
              <a:t>high_pass</a:t>
            </a:r>
            <a:r>
              <a:rPr lang="en-US" altLang="ko-KR" sz="1600" dirty="0">
                <a:effectLst/>
              </a:rPr>
              <a:t>=0.01,</a:t>
            </a:r>
          </a:p>
          <a:p>
            <a:endParaRPr lang="en-US" altLang="ko-KR" sz="1600" dirty="0"/>
          </a:p>
          <a:p>
            <a:r>
              <a:rPr lang="en-US" altLang="ko-KR" sz="1600" b="0" i="0" dirty="0">
                <a:effectLst/>
                <a:ea typeface="나눔스퀘어" panose="020B0600000101010101" pitchFamily="50" charset="-127"/>
              </a:rPr>
              <a:t>Connectivity </a:t>
            </a:r>
            <a:r>
              <a:rPr lang="en-US" altLang="ko-KR" sz="1600" b="0" i="0" dirty="0" err="1">
                <a:effectLst/>
                <a:ea typeface="나눔스퀘어" panose="020B0600000101010101" pitchFamily="50" charset="-127"/>
              </a:rPr>
              <a:t>stdz</a:t>
            </a:r>
            <a:r>
              <a:rPr lang="en-US" altLang="ko-KR" sz="1600" b="0" i="0" dirty="0">
                <a:effectLst/>
                <a:ea typeface="나눔스퀘어" panose="020B0600000101010101" pitchFamily="50" charset="-127"/>
              </a:rPr>
              <a:t> = True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E693746-0378-4467-AED3-E64597AC2F18}"/>
              </a:ext>
            </a:extLst>
          </p:cNvPr>
          <p:cNvSpPr txBox="1">
            <a:spLocks/>
          </p:cNvSpPr>
          <p:nvPr/>
        </p:nvSpPr>
        <p:spPr>
          <a:xfrm>
            <a:off x="661987" y="152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Functional Connectivity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제작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F705CF3A-A563-4481-B10C-10DE64F395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553995"/>
            <a:ext cx="3027405" cy="302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C67EDDF5-DD86-46C6-9A95-C0988A05DF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61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4FD664E-AE17-4BC2-9F5B-1BC677974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387" y="1325563"/>
            <a:ext cx="5497643" cy="51311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D045C-02D6-4D01-97C9-5722D8431893}"/>
              </a:ext>
            </a:extLst>
          </p:cNvPr>
          <p:cNvSpPr txBox="1"/>
          <p:nvPr/>
        </p:nvSpPr>
        <p:spPr>
          <a:xfrm>
            <a:off x="269744" y="1993007"/>
            <a:ext cx="549764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0" i="0" dirty="0">
                <a:effectLst/>
                <a:ea typeface="나눔스퀘어" panose="020B0600000101010101" pitchFamily="50" charset="-127"/>
              </a:rPr>
              <a:t>Signal Detrend = True</a:t>
            </a:r>
          </a:p>
          <a:p>
            <a:pPr algn="l"/>
            <a:r>
              <a:rPr lang="en-US" altLang="ko-KR" sz="1600" dirty="0">
                <a:ea typeface="나눔스퀘어" panose="020B0600000101010101" pitchFamily="50" charset="-127"/>
              </a:rPr>
              <a:t>Signal </a:t>
            </a:r>
            <a:r>
              <a:rPr lang="en-US" altLang="ko-KR" sz="1600" dirty="0" err="1">
                <a:ea typeface="나눔스퀘어" panose="020B0600000101010101" pitchFamily="50" charset="-127"/>
              </a:rPr>
              <a:t>stdz</a:t>
            </a:r>
            <a:r>
              <a:rPr lang="en-US" altLang="ko-KR" sz="1600" dirty="0">
                <a:ea typeface="나눔스퀘어" panose="020B0600000101010101" pitchFamily="50" charset="-127"/>
              </a:rPr>
              <a:t> = </a:t>
            </a:r>
            <a:r>
              <a:rPr lang="en-US" altLang="ko-KR" sz="1600" dirty="0" err="1">
                <a:ea typeface="나눔스퀘어" panose="020B0600000101010101" pitchFamily="50" charset="-127"/>
              </a:rPr>
              <a:t>szcore_sample</a:t>
            </a:r>
            <a:endParaRPr lang="en-US" altLang="ko-KR" sz="1600" dirty="0">
              <a:ea typeface="나눔스퀘어" panose="020B0600000101010101" pitchFamily="50" charset="-127"/>
            </a:endParaRPr>
          </a:p>
          <a:p>
            <a:pPr algn="l"/>
            <a:r>
              <a:rPr lang="en-US" altLang="ko-KR" sz="1600" b="0" i="0" dirty="0" err="1">
                <a:effectLst/>
                <a:ea typeface="나눔스퀘어" panose="020B0600000101010101" pitchFamily="50" charset="-127"/>
              </a:rPr>
              <a:t>Smth_fwhm</a:t>
            </a:r>
            <a:r>
              <a:rPr lang="en-US" altLang="ko-KR" sz="1600" b="0" i="0" dirty="0">
                <a:effectLst/>
                <a:ea typeface="나눔스퀘어" panose="020B0600000101010101" pitchFamily="50" charset="-127"/>
              </a:rPr>
              <a:t> =4.0</a:t>
            </a:r>
          </a:p>
          <a:p>
            <a:pPr algn="l"/>
            <a:endParaRPr lang="en-US" altLang="ko-KR" sz="1600" dirty="0">
              <a:ea typeface="나눔스퀘어" panose="020B0600000101010101" pitchFamily="50" charset="-127"/>
            </a:endParaRPr>
          </a:p>
          <a:p>
            <a:pPr algn="l"/>
            <a:endParaRPr lang="en-US" altLang="ko-KR" sz="1600" b="0" i="0" dirty="0">
              <a:effectLst/>
              <a:ea typeface="나눔스퀘어" panose="020B0600000101010101" pitchFamily="50" charset="-127"/>
            </a:endParaRPr>
          </a:p>
          <a:p>
            <a:pPr algn="l"/>
            <a:r>
              <a:rPr lang="en-US" altLang="ko-KR" sz="1600" dirty="0">
                <a:ea typeface="나눔스퀘어" panose="020B0600000101010101" pitchFamily="50" charset="-127"/>
              </a:rPr>
              <a:t>Confounding </a:t>
            </a:r>
            <a:r>
              <a:rPr lang="en-US" altLang="ko-KR" sz="1600" dirty="0" err="1">
                <a:ea typeface="나눔스퀘어" panose="020B0600000101010101" pitchFamily="50" charset="-127"/>
              </a:rPr>
              <a:t>stdz</a:t>
            </a:r>
            <a:r>
              <a:rPr lang="en-US" altLang="ko-KR" sz="1600" dirty="0">
                <a:ea typeface="나눔스퀘어" panose="020B0600000101010101" pitchFamily="50" charset="-127"/>
              </a:rPr>
              <a:t> = True</a:t>
            </a:r>
          </a:p>
          <a:p>
            <a:r>
              <a:rPr lang="en-US" altLang="ko-KR" sz="1600" b="0" dirty="0">
                <a:effectLst/>
              </a:rPr>
              <a:t>confs=["motion</a:t>
            </a:r>
            <a:r>
              <a:rPr lang="en-US" altLang="ko-KR" sz="1600" b="1" dirty="0">
                <a:effectLst/>
              </a:rPr>
              <a:t>","scrub</a:t>
            </a:r>
            <a:r>
              <a:rPr lang="en-US" altLang="ko-KR" sz="1600" b="0" dirty="0">
                <a:effectLst/>
              </a:rPr>
              <a:t>","wm_</a:t>
            </a:r>
            <a:r>
              <a:rPr lang="en-US" altLang="ko-KR" sz="1600" b="0" dirty="0" err="1">
                <a:effectLst/>
              </a:rPr>
              <a:t>csf</a:t>
            </a:r>
            <a:r>
              <a:rPr lang="en-US" altLang="ko-KR" sz="1600" b="0" dirty="0">
                <a:effectLst/>
              </a:rPr>
              <a:t>","</a:t>
            </a:r>
            <a:r>
              <a:rPr lang="en-US" altLang="ko-KR" sz="1600" b="0" dirty="0" err="1">
                <a:effectLst/>
              </a:rPr>
              <a:t>global_signal</a:t>
            </a:r>
            <a:r>
              <a:rPr lang="en-US" altLang="ko-KR" sz="1600" b="0" dirty="0">
                <a:effectLst/>
              </a:rPr>
              <a:t>"]</a:t>
            </a:r>
          </a:p>
          <a:p>
            <a:r>
              <a:rPr lang="en-US" altLang="ko-KR" sz="1600" dirty="0"/>
              <a:t>Scrub=5</a:t>
            </a:r>
          </a:p>
          <a:p>
            <a:r>
              <a:rPr lang="en-US" altLang="ko-KR" sz="1600" b="0" dirty="0" err="1">
                <a:effectLst/>
              </a:rPr>
              <a:t>Fd_threshold</a:t>
            </a:r>
            <a:r>
              <a:rPr lang="en-US" altLang="ko-KR" sz="1600" b="0" dirty="0">
                <a:effectLst/>
              </a:rPr>
              <a:t>=0.5</a:t>
            </a:r>
          </a:p>
          <a:p>
            <a:r>
              <a:rPr lang="en-US" altLang="ko-KR" sz="1600" b="0" dirty="0" err="1">
                <a:effectLst/>
              </a:rPr>
              <a:t>std_dvars_threshold</a:t>
            </a:r>
            <a:r>
              <a:rPr lang="en-US" altLang="ko-KR" sz="1600" b="0" dirty="0">
                <a:effectLst/>
              </a:rPr>
              <a:t>=1.5</a:t>
            </a:r>
          </a:p>
          <a:p>
            <a:r>
              <a:rPr lang="en-US" altLang="ko-KR" sz="1600" b="0" dirty="0" err="1">
                <a:effectLst/>
              </a:rPr>
              <a:t>low_pass</a:t>
            </a:r>
            <a:r>
              <a:rPr lang="en-US" altLang="ko-KR" sz="1600" b="0" dirty="0">
                <a:effectLst/>
              </a:rPr>
              <a:t>=0.1,</a:t>
            </a:r>
          </a:p>
          <a:p>
            <a:r>
              <a:rPr lang="en-US" altLang="ko-KR" sz="1600" b="0" dirty="0" err="1">
                <a:effectLst/>
              </a:rPr>
              <a:t>high_pass</a:t>
            </a:r>
            <a:r>
              <a:rPr lang="en-US" altLang="ko-KR" sz="1600" b="0" dirty="0">
                <a:effectLst/>
              </a:rPr>
              <a:t>=0.01,</a:t>
            </a:r>
          </a:p>
          <a:p>
            <a:endParaRPr lang="en-US" altLang="ko-KR" sz="1600" dirty="0"/>
          </a:p>
          <a:p>
            <a:r>
              <a:rPr lang="en-US" altLang="ko-KR" sz="1600" b="0" i="0" dirty="0">
                <a:effectLst/>
                <a:ea typeface="나눔스퀘어" panose="020B0600000101010101" pitchFamily="50" charset="-127"/>
              </a:rPr>
              <a:t>Connectivity </a:t>
            </a:r>
            <a:r>
              <a:rPr lang="en-US" altLang="ko-KR" sz="1600" b="0" i="0" dirty="0" err="1">
                <a:effectLst/>
                <a:ea typeface="나눔스퀘어" panose="020B0600000101010101" pitchFamily="50" charset="-127"/>
              </a:rPr>
              <a:t>stdz</a:t>
            </a:r>
            <a:r>
              <a:rPr lang="en-US" altLang="ko-KR" sz="1600" b="0" i="0" dirty="0">
                <a:effectLst/>
                <a:ea typeface="나눔스퀘어" panose="020B0600000101010101" pitchFamily="50" charset="-127"/>
              </a:rPr>
              <a:t> = True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E693746-0378-4467-AED3-E64597AC2F18}"/>
              </a:ext>
            </a:extLst>
          </p:cNvPr>
          <p:cNvSpPr txBox="1">
            <a:spLocks/>
          </p:cNvSpPr>
          <p:nvPr/>
        </p:nvSpPr>
        <p:spPr>
          <a:xfrm>
            <a:off x="661987" y="152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Functional Connectivity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제작</a:t>
            </a:r>
          </a:p>
        </p:txBody>
      </p:sp>
    </p:spTree>
    <p:extLst>
      <p:ext uri="{BB962C8B-B14F-4D97-AF65-F5344CB8AC3E}">
        <p14:creationId xmlns:p14="http://schemas.microsoft.com/office/powerpoint/2010/main" val="2573805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AE693746-0378-4467-AED3-E64597AC2F18}"/>
              </a:ext>
            </a:extLst>
          </p:cNvPr>
          <p:cNvSpPr txBox="1">
            <a:spLocks/>
          </p:cNvSpPr>
          <p:nvPr/>
        </p:nvSpPr>
        <p:spPr>
          <a:xfrm>
            <a:off x="661987" y="152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Functional Connectivity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제작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80DD0C-D6B9-4261-BA8F-EB09550E5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" y="1973160"/>
            <a:ext cx="5153477" cy="46300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3DA8626-8D5C-40AB-A562-E1B8560A5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156" y="1785858"/>
            <a:ext cx="5153476" cy="48173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CA015D-BCD9-4C53-9081-72626932008C}"/>
              </a:ext>
            </a:extLst>
          </p:cNvPr>
          <p:cNvSpPr txBox="1"/>
          <p:nvPr/>
        </p:nvSpPr>
        <p:spPr>
          <a:xfrm>
            <a:off x="1800998" y="1540895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i="0" dirty="0" err="1">
                <a:effectLst/>
                <a:ea typeface="나눔스퀘어" panose="020B0600000101010101" pitchFamily="50" charset="-127"/>
              </a:rPr>
              <a:t>Smth_fwhm</a:t>
            </a:r>
            <a:r>
              <a:rPr lang="en-US" altLang="ko-KR" sz="1800" b="1" i="0" dirty="0">
                <a:effectLst/>
                <a:ea typeface="나눔스퀘어" panose="020B0600000101010101" pitchFamily="50" charset="-127"/>
              </a:rPr>
              <a:t> = </a:t>
            </a:r>
            <a:r>
              <a:rPr lang="en-US" altLang="ko-KR" sz="1800" b="1" dirty="0">
                <a:ea typeface="나눔스퀘어" panose="020B0600000101010101" pitchFamily="50" charset="-127"/>
              </a:rPr>
              <a:t>None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BA4278-51B0-49F9-A977-574560C5F57D}"/>
              </a:ext>
            </a:extLst>
          </p:cNvPr>
          <p:cNvSpPr txBox="1"/>
          <p:nvPr/>
        </p:nvSpPr>
        <p:spPr>
          <a:xfrm>
            <a:off x="7707527" y="1416526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i="0" dirty="0" err="1">
                <a:effectLst/>
                <a:ea typeface="나눔스퀘어" panose="020B0600000101010101" pitchFamily="50" charset="-127"/>
              </a:rPr>
              <a:t>Smth_fwhm</a:t>
            </a:r>
            <a:r>
              <a:rPr lang="en-US" altLang="ko-KR" sz="1800" b="1" i="0" dirty="0">
                <a:effectLst/>
                <a:ea typeface="나눔스퀘어" panose="020B0600000101010101" pitchFamily="50" charset="-127"/>
              </a:rPr>
              <a:t> = </a:t>
            </a:r>
            <a:r>
              <a:rPr lang="en-US" altLang="ko-KR" b="1" i="0" dirty="0">
                <a:effectLst/>
                <a:ea typeface="나눔스퀘어" panose="020B0600000101010101" pitchFamily="50" charset="-127"/>
              </a:rPr>
              <a:t>10.0</a:t>
            </a:r>
            <a:endParaRPr lang="en-US" altLang="ko-KR" sz="1800" b="1" dirty="0"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1894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D76F824-5B5A-AD90-D555-AB343567D516}"/>
              </a:ext>
            </a:extLst>
          </p:cNvPr>
          <p:cNvSpPr txBox="1">
            <a:spLocks/>
          </p:cNvSpPr>
          <p:nvPr/>
        </p:nvSpPr>
        <p:spPr>
          <a:xfrm>
            <a:off x="509586" y="0"/>
            <a:ext cx="121205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Graph Dataset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변환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>
                <a:latin typeface="나눔스퀘어" panose="020B0600000101010101" pitchFamily="50" charset="-127"/>
                <a:ea typeface="나눔스퀘어" panose="020B0600000101010101" pitchFamily="50" charset="-127"/>
              </a:rPr>
              <a:t>– Combat Harmonization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FC1B9E-3388-B810-9E76-ABCC5024EBA9}"/>
              </a:ext>
            </a:extLst>
          </p:cNvPr>
          <p:cNvSpPr txBox="1"/>
          <p:nvPr/>
        </p:nvSpPr>
        <p:spPr>
          <a:xfrm>
            <a:off x="509586" y="1244083"/>
            <a:ext cx="1133096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필요성 </a:t>
            </a: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</a:p>
          <a:p>
            <a:pPr marL="0" indent="0">
              <a:buNone/>
            </a:pP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site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얻어진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dataset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사용했을 때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site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마다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scanner, sequence parameter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가 다를 경우 이로 인한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site effect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우리가 보고자 하는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case-control effect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클 수 있음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과정 </a:t>
            </a: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</a:p>
          <a:p>
            <a:pPr marL="457200" indent="-457200">
              <a:buAutoNum type="arabicPeriod"/>
            </a:pP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Training set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독립적으로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CombatModel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학습된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Combat model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로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training/validation/test set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Connectivity matrix(x)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변경 후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edge_index, edge_attr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함께 변경 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Combat Harmonization </a:t>
            </a: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효과 정량화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</a:p>
          <a:p>
            <a:pPr marL="0" indent="0">
              <a:buNone/>
            </a:pP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	1.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전후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dataset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site effect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계산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후 비교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en-US" altLang="ko-KR" sz="2000">
                <a:highlight>
                  <a:srgbClr val="C0C0C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Kruskal-Wallis</a:t>
            </a:r>
            <a:r>
              <a:rPr lang="ko-KR" altLang="en-US" sz="2000">
                <a:highlight>
                  <a:srgbClr val="C0C0C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>
                <a:highlight>
                  <a:srgbClr val="C0C0C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test + FDR</a:t>
            </a:r>
            <a:r>
              <a:rPr lang="ko-KR" altLang="en-US" sz="2000">
                <a:highlight>
                  <a:srgbClr val="C0C0C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 보정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b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					         HC dataset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SCZ dataset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독립적으로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site effect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계산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	2. GCN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model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성능 비교</a:t>
            </a:r>
          </a:p>
        </p:txBody>
      </p:sp>
    </p:spTree>
    <p:extLst>
      <p:ext uri="{BB962C8B-B14F-4D97-AF65-F5344CB8AC3E}">
        <p14:creationId xmlns:p14="http://schemas.microsoft.com/office/powerpoint/2010/main" val="58405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C7DBF7-C66C-F772-56D0-114C54133C74}"/>
              </a:ext>
            </a:extLst>
          </p:cNvPr>
          <p:cNvSpPr txBox="1"/>
          <p:nvPr/>
        </p:nvSpPr>
        <p:spPr>
          <a:xfrm>
            <a:off x="371768" y="1216567"/>
            <a:ext cx="11820232" cy="4424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fMRI data preprocessing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functional connectivity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제작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Graph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변환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GCN model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구축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schizophrenia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환자 분류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목표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선행연구에서의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BAC 85.8%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(SEN 74.0%, SPE 97.6%)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근접한 성능의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740161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2D8D5-39B5-DED1-0BB5-8A1962B44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03412F5-68D3-4307-A101-B763486DECAA}"/>
              </a:ext>
            </a:extLst>
          </p:cNvPr>
          <p:cNvSpPr txBox="1">
            <a:spLocks/>
          </p:cNvSpPr>
          <p:nvPr/>
        </p:nvSpPr>
        <p:spPr>
          <a:xfrm>
            <a:off x="50958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Graph Dataset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58BAFD-B357-437E-8A01-DF35EB20C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879" y="5748994"/>
            <a:ext cx="6914581" cy="6159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6C6F29-D90F-433F-A4ED-22488D0193FB}"/>
              </a:ext>
            </a:extLst>
          </p:cNvPr>
          <p:cNvSpPr txBox="1"/>
          <p:nvPr/>
        </p:nvSpPr>
        <p:spPr>
          <a:xfrm>
            <a:off x="689371" y="1336676"/>
            <a:ext cx="1108352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 = (V, E)</a:t>
            </a:r>
          </a:p>
          <a:p>
            <a:pPr marL="0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subject 1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brain network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brain regions (116 ROI)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feature(x)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: functional connectivity matrix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E(</a:t>
            </a: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edge_index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functional connection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존재하는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brain region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쌍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(KNN, k=10)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feature(</a:t>
            </a: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edge_attr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사이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edge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weight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functional connectivity pattern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유사성을 기반으로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weight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2000" dirty="0">
              <a:highlight>
                <a:srgbClr val="FFFF00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Class(y)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HC(0),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SCZ(1)</a:t>
            </a:r>
          </a:p>
        </p:txBody>
      </p:sp>
    </p:spTree>
    <p:extLst>
      <p:ext uri="{BB962C8B-B14F-4D97-AF65-F5344CB8AC3E}">
        <p14:creationId xmlns:p14="http://schemas.microsoft.com/office/powerpoint/2010/main" val="2132451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2D8D5-39B5-DED1-0BB5-8A1962B44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6FCC702-DCF3-49A6-A56D-A63DE9D38952}"/>
              </a:ext>
            </a:extLst>
          </p:cNvPr>
          <p:cNvSpPr txBox="1"/>
          <p:nvPr/>
        </p:nvSpPr>
        <p:spPr>
          <a:xfrm>
            <a:off x="457819" y="3895674"/>
            <a:ext cx="33398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값이 클 수록 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간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functional connectivity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7AB0F7-FA4B-46C7-835E-D2AE059B5D9C}"/>
              </a:ext>
            </a:extLst>
          </p:cNvPr>
          <p:cNvSpPr txBox="1"/>
          <p:nvPr/>
        </p:nvSpPr>
        <p:spPr>
          <a:xfrm>
            <a:off x="3815689" y="1734598"/>
            <a:ext cx="3986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n0,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pairwise distance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C06455-BF2C-47B8-B7AD-AC264CDD42F4}"/>
              </a:ext>
            </a:extLst>
          </p:cNvPr>
          <p:cNvSpPr txBox="1"/>
          <p:nvPr/>
        </p:nvSpPr>
        <p:spPr>
          <a:xfrm>
            <a:off x="7489788" y="3780617"/>
            <a:ext cx="4722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값이 작을 수록 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functional connectivity pattern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유사하다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35AD0-A503-4798-A2F3-5342C36A2E43}"/>
              </a:ext>
            </a:extLst>
          </p:cNvPr>
          <p:cNvSpPr txBox="1"/>
          <p:nvPr/>
        </p:nvSpPr>
        <p:spPr>
          <a:xfrm>
            <a:off x="509586" y="1227054"/>
            <a:ext cx="296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Functional connectivity(X) 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71531BB-49C6-41C0-9204-E05E13B51025}"/>
              </a:ext>
            </a:extLst>
          </p:cNvPr>
          <p:cNvGrpSpPr/>
          <p:nvPr/>
        </p:nvGrpSpPr>
        <p:grpSpPr>
          <a:xfrm>
            <a:off x="521976" y="1651120"/>
            <a:ext cx="3263299" cy="2051088"/>
            <a:chOff x="193766" y="1622330"/>
            <a:chExt cx="3263299" cy="2051088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DE7F9CD-45AE-44CD-A225-F78A6E472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889" y="1967312"/>
              <a:ext cx="2389632" cy="1701708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608BE1F-7552-46C5-B387-30A2396D4657}"/>
                </a:ext>
              </a:extLst>
            </p:cNvPr>
            <p:cNvSpPr/>
            <p:nvPr/>
          </p:nvSpPr>
          <p:spPr>
            <a:xfrm>
              <a:off x="743701" y="2046601"/>
              <a:ext cx="2294008" cy="34137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5C34E41-0515-4625-9A38-69B3EDB95A69}"/>
                </a:ext>
              </a:extLst>
            </p:cNvPr>
            <p:cNvSpPr/>
            <p:nvPr/>
          </p:nvSpPr>
          <p:spPr>
            <a:xfrm>
              <a:off x="743701" y="2687122"/>
              <a:ext cx="2294008" cy="34137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812C71C-A9E1-4BB9-A376-F6E30CCACBDC}"/>
                </a:ext>
              </a:extLst>
            </p:cNvPr>
            <p:cNvSpPr txBox="1"/>
            <p:nvPr/>
          </p:nvSpPr>
          <p:spPr>
            <a:xfrm>
              <a:off x="193766" y="2042202"/>
              <a:ext cx="52129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N0</a:t>
              </a:r>
            </a:p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N1</a:t>
              </a:r>
            </a:p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N2</a:t>
              </a:r>
            </a:p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N3</a:t>
              </a:r>
            </a:p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N4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60DF9C4-4360-4615-BC42-79D2366ACF90}"/>
                </a:ext>
              </a:extLst>
            </p:cNvPr>
            <p:cNvSpPr txBox="1"/>
            <p:nvPr/>
          </p:nvSpPr>
          <p:spPr>
            <a:xfrm>
              <a:off x="848545" y="1622330"/>
              <a:ext cx="260852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N0 N1 N2 N3 N4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7222F45-3152-42F2-BBFC-CC53F7A1662F}"/>
              </a:ext>
            </a:extLst>
          </p:cNvPr>
          <p:cNvSpPr txBox="1"/>
          <p:nvPr/>
        </p:nvSpPr>
        <p:spPr>
          <a:xfrm>
            <a:off x="1024099" y="4824597"/>
            <a:ext cx="101820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pd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크다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특정 작업이나 기능을 수행할 땐 밀접하게 협력하나 다른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들과의 연결 패턴은 다르다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pd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작다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기능적인 연결 강도 높고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유사한 역할을 수행한다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pd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작다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기능 중복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역할 분배 등으로 직접적인 기능적 연결은 적지만 유사한 역할을 수행한다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pd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크다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직접적인 기능적 연결성도 낮고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수행하는 역할도 다르다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2A562D3-C5F3-43BE-A68F-837DC806970C}"/>
              </a:ext>
            </a:extLst>
          </p:cNvPr>
          <p:cNvGrpSpPr/>
          <p:nvPr/>
        </p:nvGrpSpPr>
        <p:grpSpPr>
          <a:xfrm>
            <a:off x="7438338" y="1325563"/>
            <a:ext cx="4542017" cy="2308211"/>
            <a:chOff x="6473645" y="1325563"/>
            <a:chExt cx="4542017" cy="23082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DA09A0-493B-49A2-B2D5-D76F2613C599}"/>
                </a:ext>
              </a:extLst>
            </p:cNvPr>
            <p:cNvSpPr txBox="1"/>
            <p:nvPr/>
          </p:nvSpPr>
          <p:spPr>
            <a:xfrm>
              <a:off x="7645083" y="1325563"/>
              <a:ext cx="1996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Adjacency matrix</a:t>
              </a:r>
              <a:endPara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7381BD62-28A1-4003-99A2-F7BB207DC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92112" y="2049946"/>
              <a:ext cx="3691145" cy="1553204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4E59A1-9FAB-447D-8685-06446FBBECD8}"/>
                </a:ext>
              </a:extLst>
            </p:cNvPr>
            <p:cNvSpPr/>
            <p:nvPr/>
          </p:nvSpPr>
          <p:spPr>
            <a:xfrm>
              <a:off x="8559352" y="2074371"/>
              <a:ext cx="535880" cy="34137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2F030B2-D46D-471C-9915-7D8C912DBC85}"/>
                </a:ext>
              </a:extLst>
            </p:cNvPr>
            <p:cNvSpPr txBox="1"/>
            <p:nvPr/>
          </p:nvSpPr>
          <p:spPr>
            <a:xfrm>
              <a:off x="6473645" y="2002558"/>
              <a:ext cx="52129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N0</a:t>
              </a:r>
            </a:p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N1</a:t>
              </a:r>
            </a:p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N2</a:t>
              </a:r>
            </a:p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N3</a:t>
              </a:r>
            </a:p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5D0135A-C902-40D0-916F-9363C16B7616}"/>
                </a:ext>
              </a:extLst>
            </p:cNvPr>
            <p:cNvSpPr txBox="1"/>
            <p:nvPr/>
          </p:nvSpPr>
          <p:spPr>
            <a:xfrm>
              <a:off x="7126507" y="1719209"/>
              <a:ext cx="388915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N0       N1     N2     N3    N4</a:t>
              </a:r>
            </a:p>
          </p:txBody>
        </p:sp>
      </p:grpSp>
      <p:sp>
        <p:nvSpPr>
          <p:cNvPr id="18" name="제목 1">
            <a:extLst>
              <a:ext uri="{FF2B5EF4-FFF2-40B4-BE49-F238E27FC236}">
                <a16:creationId xmlns:a16="http://schemas.microsoft.com/office/drawing/2014/main" id="{0EF5844A-7CDB-462C-AF28-3F3945583C88}"/>
              </a:ext>
            </a:extLst>
          </p:cNvPr>
          <p:cNvSpPr txBox="1">
            <a:spLocks/>
          </p:cNvSpPr>
          <p:nvPr/>
        </p:nvSpPr>
        <p:spPr>
          <a:xfrm>
            <a:off x="509586" y="0"/>
            <a:ext cx="121205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Graph Dataset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변환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– weighted adjacency matrix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69FEFF3-3FB1-4C62-AB5F-B748BBB27774}"/>
              </a:ext>
            </a:extLst>
          </p:cNvPr>
          <p:cNvCxnSpPr/>
          <p:nvPr/>
        </p:nvCxnSpPr>
        <p:spPr>
          <a:xfrm flipV="1">
            <a:off x="3629025" y="2415747"/>
            <a:ext cx="5514975" cy="47032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B19C428-E59A-4A9F-A8D4-06488D8EB29E}"/>
              </a:ext>
            </a:extLst>
          </p:cNvPr>
          <p:cNvCxnSpPr>
            <a:cxnSpLocks/>
          </p:cNvCxnSpPr>
          <p:nvPr/>
        </p:nvCxnSpPr>
        <p:spPr>
          <a:xfrm flipV="1">
            <a:off x="3518575" y="2227303"/>
            <a:ext cx="5882600" cy="2718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161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2D8D5-39B5-DED1-0BB5-8A1962B44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A37A6A1-699A-CD6C-9C9A-0EECC5F2E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151" y="1803105"/>
            <a:ext cx="3277550" cy="181740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0C490BA-A597-2E61-D059-C65D40233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21" y="2050108"/>
            <a:ext cx="3691145" cy="15532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B212F12-244C-A190-45D8-F7DDDD367AB0}"/>
              </a:ext>
            </a:extLst>
          </p:cNvPr>
          <p:cNvSpPr txBox="1"/>
          <p:nvPr/>
        </p:nvSpPr>
        <p:spPr>
          <a:xfrm>
            <a:off x="596891" y="2116635"/>
            <a:ext cx="4876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N0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N1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N2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N3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D2374C-48F7-3F59-D961-98AECDB44FA8}"/>
              </a:ext>
            </a:extLst>
          </p:cNvPr>
          <p:cNvSpPr txBox="1"/>
          <p:nvPr/>
        </p:nvSpPr>
        <p:spPr>
          <a:xfrm>
            <a:off x="1199405" y="1671979"/>
            <a:ext cx="3691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N0       N1        N2      N3     N4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C56E547-71ED-3AE1-915C-3BAAEE40D74E}"/>
              </a:ext>
            </a:extLst>
          </p:cNvPr>
          <p:cNvSpPr/>
          <p:nvPr/>
        </p:nvSpPr>
        <p:spPr>
          <a:xfrm>
            <a:off x="1813243" y="2058908"/>
            <a:ext cx="1994682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944BDB-220E-1D1F-8B4C-74A839B31FE9}"/>
              </a:ext>
            </a:extLst>
          </p:cNvPr>
          <p:cNvSpPr/>
          <p:nvPr/>
        </p:nvSpPr>
        <p:spPr>
          <a:xfrm>
            <a:off x="1188099" y="2378751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62D17C8-EE54-6614-396E-3417CA33EAD7}"/>
              </a:ext>
            </a:extLst>
          </p:cNvPr>
          <p:cNvSpPr/>
          <p:nvPr/>
        </p:nvSpPr>
        <p:spPr>
          <a:xfrm>
            <a:off x="2369800" y="2378751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CEF8A57-7B34-2292-3F6D-5BFF4CD9ECA4}"/>
              </a:ext>
            </a:extLst>
          </p:cNvPr>
          <p:cNvSpPr/>
          <p:nvPr/>
        </p:nvSpPr>
        <p:spPr>
          <a:xfrm>
            <a:off x="3771644" y="2385594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FB5A61C-5877-90B3-50BF-0F1A4ABD24E2}"/>
              </a:ext>
            </a:extLst>
          </p:cNvPr>
          <p:cNvSpPr/>
          <p:nvPr/>
        </p:nvSpPr>
        <p:spPr>
          <a:xfrm>
            <a:off x="1188099" y="2707794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C5FADF7-662B-43BC-8213-8BD0F498672A}"/>
              </a:ext>
            </a:extLst>
          </p:cNvPr>
          <p:cNvSpPr/>
          <p:nvPr/>
        </p:nvSpPr>
        <p:spPr>
          <a:xfrm>
            <a:off x="3047824" y="2714237"/>
            <a:ext cx="1401844" cy="25869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CE2DBA-0036-7CB1-D021-A8F6CBFA27BF}"/>
              </a:ext>
            </a:extLst>
          </p:cNvPr>
          <p:cNvSpPr/>
          <p:nvPr/>
        </p:nvSpPr>
        <p:spPr>
          <a:xfrm>
            <a:off x="1186024" y="3030820"/>
            <a:ext cx="678024" cy="22335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F4B0897-FC8C-8ECE-5374-9D80BD35A07D}"/>
              </a:ext>
            </a:extLst>
          </p:cNvPr>
          <p:cNvSpPr/>
          <p:nvPr/>
        </p:nvSpPr>
        <p:spPr>
          <a:xfrm>
            <a:off x="2527081" y="3009926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5EAA4C0-7E44-F457-8211-E8D8F7073CA7}"/>
              </a:ext>
            </a:extLst>
          </p:cNvPr>
          <p:cNvSpPr/>
          <p:nvPr/>
        </p:nvSpPr>
        <p:spPr>
          <a:xfrm>
            <a:off x="3748746" y="3037663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DBEEC4F-692E-EAB6-8349-F71D33B4E6CE}"/>
              </a:ext>
            </a:extLst>
          </p:cNvPr>
          <p:cNvSpPr/>
          <p:nvPr/>
        </p:nvSpPr>
        <p:spPr>
          <a:xfrm>
            <a:off x="1186024" y="3318076"/>
            <a:ext cx="1994682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B6E293-B5FC-8A19-0273-1350DA02E269}"/>
              </a:ext>
            </a:extLst>
          </p:cNvPr>
          <p:cNvSpPr txBox="1"/>
          <p:nvPr/>
        </p:nvSpPr>
        <p:spPr>
          <a:xfrm>
            <a:off x="4922010" y="2116635"/>
            <a:ext cx="35197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Gaussian Kernel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사용해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Distance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weight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값으로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변환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56118E44-FD3C-08D1-CF4F-5472A35A09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14"/>
          <a:stretch/>
        </p:blipFill>
        <p:spPr>
          <a:xfrm>
            <a:off x="2290459" y="5281682"/>
            <a:ext cx="6195688" cy="589181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3CB62ECF-63B8-A93B-D1F4-FF8A54B708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0459" y="5955283"/>
            <a:ext cx="6195688" cy="360047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94718507-334E-ABAA-FD76-B249CCBE6D7A}"/>
              </a:ext>
            </a:extLst>
          </p:cNvPr>
          <p:cNvSpPr/>
          <p:nvPr/>
        </p:nvSpPr>
        <p:spPr>
          <a:xfrm rot="5400000">
            <a:off x="2615994" y="5426631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54091E2-AB48-25AD-20DE-13E2D270ACC0}"/>
              </a:ext>
            </a:extLst>
          </p:cNvPr>
          <p:cNvSpPr/>
          <p:nvPr/>
        </p:nvSpPr>
        <p:spPr>
          <a:xfrm rot="5400000">
            <a:off x="2698575" y="5936449"/>
            <a:ext cx="380290" cy="39771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F234D8-335A-1F71-E4A9-20F15F230F77}"/>
              </a:ext>
            </a:extLst>
          </p:cNvPr>
          <p:cNvSpPr txBox="1"/>
          <p:nvPr/>
        </p:nvSpPr>
        <p:spPr>
          <a:xfrm>
            <a:off x="346792" y="5406726"/>
            <a:ext cx="1993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Edge_index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3B66354-C3A6-274A-5F43-348FB1F75256}"/>
              </a:ext>
            </a:extLst>
          </p:cNvPr>
          <p:cNvSpPr txBox="1"/>
          <p:nvPr/>
        </p:nvSpPr>
        <p:spPr>
          <a:xfrm>
            <a:off x="346792" y="5891107"/>
            <a:ext cx="1772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Edge_attribute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F3B454-4526-A9B4-EF38-34747F29B092}"/>
              </a:ext>
            </a:extLst>
          </p:cNvPr>
          <p:cNvSpPr txBox="1"/>
          <p:nvPr/>
        </p:nvSpPr>
        <p:spPr>
          <a:xfrm>
            <a:off x="8342354" y="1302587"/>
            <a:ext cx="3691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Weighted </a:t>
            </a:r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adjacency matrix (K=3)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C99820-C6F8-1A83-0D75-A208C48148FB}"/>
              </a:ext>
            </a:extLst>
          </p:cNvPr>
          <p:cNvSpPr txBox="1"/>
          <p:nvPr/>
        </p:nvSpPr>
        <p:spPr>
          <a:xfrm>
            <a:off x="838200" y="1360931"/>
            <a:ext cx="4166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KNN-based Adjacency matrix (k=3)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5B8940-D025-3A73-D3A8-A46F1B51ABA7}"/>
              </a:ext>
            </a:extLst>
          </p:cNvPr>
          <p:cNvSpPr txBox="1"/>
          <p:nvPr/>
        </p:nvSpPr>
        <p:spPr>
          <a:xfrm>
            <a:off x="8713592" y="3646140"/>
            <a:ext cx="36990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유사성 높은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간 연결을 강조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유사성 낮은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간 연결은 약화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17E0393-DDCA-F5B5-0F2B-E84E8CEFCA0F}"/>
              </a:ext>
            </a:extLst>
          </p:cNvPr>
          <p:cNvSpPr txBox="1">
            <a:spLocks/>
          </p:cNvSpPr>
          <p:nvPr/>
        </p:nvSpPr>
        <p:spPr>
          <a:xfrm>
            <a:off x="509586" y="0"/>
            <a:ext cx="121205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Graph Dataset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변환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– weighted adjacency matrix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EEF3BFA-F5A1-9396-9471-18343F387331}"/>
              </a:ext>
            </a:extLst>
          </p:cNvPr>
          <p:cNvCxnSpPr>
            <a:cxnSpLocks/>
          </p:cNvCxnSpPr>
          <p:nvPr/>
        </p:nvCxnSpPr>
        <p:spPr>
          <a:xfrm>
            <a:off x="4890549" y="2817845"/>
            <a:ext cx="33297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1CF0DD4-0E9B-E3B3-604F-43EE209B4F33}"/>
              </a:ext>
            </a:extLst>
          </p:cNvPr>
          <p:cNvCxnSpPr>
            <a:cxnSpLocks/>
          </p:cNvCxnSpPr>
          <p:nvPr/>
        </p:nvCxnSpPr>
        <p:spPr>
          <a:xfrm flipH="1">
            <a:off x="7231224" y="3450647"/>
            <a:ext cx="1153486" cy="1739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321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92E7C-DE38-127E-17D1-2FDCB4323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B5F5395-A234-4EA1-8C73-23BC02D6BDB6}"/>
              </a:ext>
            </a:extLst>
          </p:cNvPr>
          <p:cNvSpPr txBox="1"/>
          <p:nvPr/>
        </p:nvSpPr>
        <p:spPr>
          <a:xfrm>
            <a:off x="509586" y="1140897"/>
            <a:ext cx="10196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>
                <a:ea typeface="나눔스퀘어" panose="020B0600000101010101" pitchFamily="50" charset="-127"/>
              </a:rPr>
              <a:t>Graph</a:t>
            </a:r>
            <a:r>
              <a:rPr lang="ko-KR" altLang="en-US">
                <a:ea typeface="나눔스퀘어" panose="020B0600000101010101" pitchFamily="50" charset="-127"/>
              </a:rPr>
              <a:t>에서 유의미한 정보를 얻기 위해선</a:t>
            </a:r>
            <a:r>
              <a:rPr lang="en-US" altLang="ko-KR">
                <a:ea typeface="나눔스퀘어" panose="020B0600000101010101" pitchFamily="50" charset="-127"/>
              </a:rPr>
              <a:t>(node</a:t>
            </a:r>
            <a:r>
              <a:rPr lang="ko-KR" altLang="en-US">
                <a:ea typeface="나눔스퀘어" panose="020B0600000101010101" pitchFamily="50" charset="-127"/>
              </a:rPr>
              <a:t> </a:t>
            </a:r>
            <a:r>
              <a:rPr lang="en-US" altLang="ko-KR">
                <a:ea typeface="나눔스퀘어" panose="020B0600000101010101" pitchFamily="50" charset="-127"/>
              </a:rPr>
              <a:t>representation),</a:t>
            </a:r>
            <a:r>
              <a:rPr lang="ko-KR" altLang="en-US">
                <a:ea typeface="나눔스퀘어" panose="020B0600000101010101" pitchFamily="50" charset="-127"/>
              </a:rPr>
              <a:t> 이웃 </a:t>
            </a:r>
            <a:r>
              <a:rPr lang="en-US" altLang="ko-KR" dirty="0">
                <a:ea typeface="나눔스퀘어" panose="020B0600000101010101" pitchFamily="50" charset="-127"/>
              </a:rPr>
              <a:t>node</a:t>
            </a:r>
            <a:r>
              <a:rPr lang="ko-KR" altLang="en-US" dirty="0">
                <a:ea typeface="나눔스퀘어" panose="020B0600000101010101" pitchFamily="50" charset="-127"/>
              </a:rPr>
              <a:t>들과의 </a:t>
            </a:r>
            <a:r>
              <a:rPr lang="ko-KR" altLang="en-US">
                <a:ea typeface="나눔스퀘어" panose="020B0600000101010101" pitchFamily="50" charset="-127"/>
              </a:rPr>
              <a:t>연결 정보</a:t>
            </a:r>
            <a:r>
              <a:rPr lang="en-US" altLang="ko-KR">
                <a:ea typeface="나눔스퀘어" panose="020B0600000101010101" pitchFamily="50" charset="-127"/>
              </a:rPr>
              <a:t>(adjacency matrix), </a:t>
            </a:r>
            <a:r>
              <a:rPr lang="ko-KR" altLang="en-US" dirty="0">
                <a:ea typeface="나눔스퀘어" panose="020B0600000101010101" pitchFamily="50" charset="-127"/>
              </a:rPr>
              <a:t>이웃 </a:t>
            </a:r>
            <a:r>
              <a:rPr lang="en-US" altLang="ko-KR" dirty="0">
                <a:ea typeface="나눔스퀘어" panose="020B0600000101010101" pitchFamily="50" charset="-127"/>
              </a:rPr>
              <a:t>node</a:t>
            </a:r>
            <a:r>
              <a:rPr lang="ko-KR" altLang="en-US">
                <a:ea typeface="나눔스퀘어" panose="020B0600000101010101" pitchFamily="50" charset="-127"/>
              </a:rPr>
              <a:t>들의 정보</a:t>
            </a:r>
            <a:r>
              <a:rPr lang="en-US" altLang="ko-KR">
                <a:ea typeface="나눔스퀘어" panose="020B0600000101010101" pitchFamily="50" charset="-127"/>
              </a:rPr>
              <a:t>(feature matrix)</a:t>
            </a:r>
            <a:r>
              <a:rPr lang="ko-KR" altLang="en-US">
                <a:ea typeface="나눔스퀘어" panose="020B0600000101010101" pitchFamily="50" charset="-127"/>
              </a:rPr>
              <a:t>가 중요</a:t>
            </a:r>
            <a:endParaRPr lang="en-US" altLang="ko-KR">
              <a:ea typeface="나눔스퀘어" panose="020B0600000101010101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DCC9102-3536-E7C3-EA73-F2DEB984F7ED}"/>
              </a:ext>
            </a:extLst>
          </p:cNvPr>
          <p:cNvSpPr txBox="1">
            <a:spLocks/>
          </p:cNvSpPr>
          <p:nvPr/>
        </p:nvSpPr>
        <p:spPr>
          <a:xfrm>
            <a:off x="509586" y="0"/>
            <a:ext cx="121205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en-US" altLang="ko-KR" sz="3200">
                <a:latin typeface="나눔스퀘어" panose="020B0600000101010101" pitchFamily="50" charset="-127"/>
                <a:ea typeface="나눔스퀘어" panose="020B0600000101010101" pitchFamily="50" charset="-127"/>
              </a:rPr>
              <a:t>. Graph Convolutional Networks Model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89280A-D2BD-93FC-6B43-7AD99C35B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5" y="3862363"/>
            <a:ext cx="3825572" cy="6477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00FDE4-2B81-AB90-7DDB-45949ADFB164}"/>
              </a:ext>
            </a:extLst>
          </p:cNvPr>
          <p:cNvSpPr txBox="1"/>
          <p:nvPr/>
        </p:nvSpPr>
        <p:spPr>
          <a:xfrm>
            <a:off x="4700561" y="2972415"/>
            <a:ext cx="6312568" cy="2817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(node#, node#) : (weighted) adjacency matrix</a:t>
            </a:r>
          </a:p>
          <a:p>
            <a:pPr>
              <a:lnSpc>
                <a:spcPct val="150000"/>
              </a:lnSpc>
            </a:pP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H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(node#,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feature#) : feature matrix</a:t>
            </a:r>
          </a:p>
          <a:p>
            <a:pPr>
              <a:lnSpc>
                <a:spcPct val="150000"/>
              </a:lnSpc>
            </a:pP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W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(feature#, filter#) : weight matrix, training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과정에서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loss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최소화하는 방향으로 조정됨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b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:  bias vector</a:t>
            </a:r>
          </a:p>
          <a:p>
            <a:pPr>
              <a:lnSpc>
                <a:spcPct val="150000"/>
              </a:lnSpc>
            </a:pP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Sigma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: activation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C74BBC-F84B-B9D0-0F20-E6FDE801C2C8}"/>
              </a:ext>
            </a:extLst>
          </p:cNvPr>
          <p:cNvSpPr txBox="1"/>
          <p:nvPr/>
        </p:nvSpPr>
        <p:spPr>
          <a:xfrm>
            <a:off x="509585" y="1964323"/>
            <a:ext cx="10575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CNN</a:t>
            </a:r>
            <a:r>
              <a:rPr lang="ko-KR" altLang="en-US"/>
              <a:t>과는 다르게</a:t>
            </a:r>
            <a:r>
              <a:rPr lang="en-US" altLang="ko-KR"/>
              <a:t>, </a:t>
            </a:r>
            <a:r>
              <a:rPr lang="ko-KR" altLang="en-US"/>
              <a:t>인접한 </a:t>
            </a:r>
            <a:r>
              <a:rPr lang="en-US" altLang="ko-KR"/>
              <a:t>node</a:t>
            </a:r>
            <a:r>
              <a:rPr lang="ko-KR" altLang="en-US"/>
              <a:t>의 정보를 가져올 때 모든 인접 </a:t>
            </a:r>
            <a:r>
              <a:rPr lang="en-US" altLang="ko-KR"/>
              <a:t>node</a:t>
            </a:r>
            <a:r>
              <a:rPr lang="ko-KR" altLang="en-US"/>
              <a:t>에 동일한 </a:t>
            </a:r>
            <a:r>
              <a:rPr lang="en-US" altLang="ko-KR"/>
              <a:t>filter(weight)</a:t>
            </a:r>
            <a:r>
              <a:rPr lang="ko-KR" altLang="en-US"/>
              <a:t>를 적용</a:t>
            </a:r>
          </a:p>
        </p:txBody>
      </p:sp>
    </p:spTree>
    <p:extLst>
      <p:ext uri="{BB962C8B-B14F-4D97-AF65-F5344CB8AC3E}">
        <p14:creationId xmlns:p14="http://schemas.microsoft.com/office/powerpoint/2010/main" val="2643507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92E7C-DE38-127E-17D1-2FDCB4323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A42F5-EF64-185D-E8CD-AE28C6BAF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86" y="1780559"/>
            <a:ext cx="11353801" cy="3296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/>
              <a:t>ChebConv</a:t>
            </a:r>
            <a:r>
              <a:rPr lang="ko-KR" altLang="en-US" sz="2000" dirty="0"/>
              <a:t> </a:t>
            </a:r>
            <a:r>
              <a:rPr lang="en-US" altLang="ko-KR" sz="2000" dirty="0"/>
              <a:t>Layer 3 (k=6) (feature # -&gt; 64 -&gt; 64 -&gt; 128) : </a:t>
            </a:r>
            <a:r>
              <a:rPr lang="en-US" altLang="ko-KR" sz="2000" dirty="0">
                <a:highlight>
                  <a:srgbClr val="C0C0C0"/>
                </a:highlight>
              </a:rPr>
              <a:t>spectral</a:t>
            </a:r>
            <a:r>
              <a:rPr lang="ko-KR" altLang="en-US" sz="2000" dirty="0">
                <a:highlight>
                  <a:srgbClr val="C0C0C0"/>
                </a:highlight>
              </a:rPr>
              <a:t> </a:t>
            </a:r>
            <a:r>
              <a:rPr lang="en-US" altLang="ko-KR" sz="2000" dirty="0">
                <a:highlight>
                  <a:srgbClr val="C0C0C0"/>
                </a:highlight>
              </a:rPr>
              <a:t>graph convolution</a:t>
            </a:r>
            <a:r>
              <a:rPr lang="ko-KR" altLang="en-US" sz="2000" dirty="0">
                <a:highlight>
                  <a:srgbClr val="C0C0C0"/>
                </a:highlight>
              </a:rPr>
              <a:t>수행</a:t>
            </a:r>
            <a:endParaRPr lang="en-US" altLang="ko-KR" sz="2000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altLang="ko-KR" sz="2000" dirty="0"/>
              <a:t>Linear Layer 1(128 -&gt; class#(2))</a:t>
            </a:r>
          </a:p>
          <a:p>
            <a:pPr marL="0" indent="0">
              <a:buNone/>
            </a:pPr>
            <a:r>
              <a:rPr lang="en-US" altLang="ko-KR" sz="2000" dirty="0" err="1"/>
              <a:t>Log_softmax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Activation function : </a:t>
            </a:r>
            <a:r>
              <a:rPr lang="en-US" altLang="ko-KR" sz="2000" dirty="0" err="1"/>
              <a:t>ReLU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2,3 layer</a:t>
            </a:r>
            <a:r>
              <a:rPr lang="ko-KR" altLang="en-US" sz="2000" dirty="0"/>
              <a:t> </a:t>
            </a:r>
            <a:r>
              <a:rPr lang="en-US" altLang="ko-KR" sz="2000" dirty="0"/>
              <a:t>dropout(0.5 </a:t>
            </a:r>
            <a:r>
              <a:rPr lang="ko-KR" altLang="en-US" sz="2000" dirty="0"/>
              <a:t>비율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Linear Layer </a:t>
            </a:r>
            <a:r>
              <a:rPr lang="ko-KR" altLang="en-US" sz="2000" dirty="0"/>
              <a:t>전 </a:t>
            </a:r>
            <a:r>
              <a:rPr lang="en-US" altLang="ko-KR" sz="2000" dirty="0"/>
              <a:t>Global mean pooling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059B163-675F-28F6-B6DD-56DE91ACBBA4}"/>
              </a:ext>
            </a:extLst>
          </p:cNvPr>
          <p:cNvSpPr txBox="1">
            <a:spLocks/>
          </p:cNvSpPr>
          <p:nvPr/>
        </p:nvSpPr>
        <p:spPr>
          <a:xfrm>
            <a:off x="509586" y="0"/>
            <a:ext cx="121205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en-US" altLang="ko-KR" sz="3200">
                <a:latin typeface="나눔스퀘어" panose="020B0600000101010101" pitchFamily="50" charset="-127"/>
                <a:ea typeface="나눔스퀘어" panose="020B0600000101010101" pitchFamily="50" charset="-127"/>
              </a:rPr>
              <a:t>. Graph Convolutional Networks Model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CCC6A89-26F7-EAE5-F4CC-62FD1868D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489" y="3272603"/>
            <a:ext cx="6587898" cy="31782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FFA579-4114-2909-43E6-5824B59A2FC3}"/>
              </a:ext>
            </a:extLst>
          </p:cNvPr>
          <p:cNvSpPr txBox="1"/>
          <p:nvPr/>
        </p:nvSpPr>
        <p:spPr>
          <a:xfrm>
            <a:off x="5368290" y="4720590"/>
            <a:ext cx="3448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>
                <a:highlight>
                  <a:srgbClr val="FFFFFF"/>
                </a:highlight>
              </a:rPr>
              <a:t>116</a:t>
            </a:r>
            <a:endParaRPr lang="ko-KR" altLang="en-US" sz="600" b="1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72733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D709B03-B3F6-28BC-747E-4BDC40AB25B5}"/>
              </a:ext>
            </a:extLst>
          </p:cNvPr>
          <p:cNvSpPr txBox="1">
            <a:spLocks/>
          </p:cNvSpPr>
          <p:nvPr/>
        </p:nvSpPr>
        <p:spPr>
          <a:xfrm>
            <a:off x="509586" y="0"/>
            <a:ext cx="121205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en-US" altLang="ko-KR" sz="3200">
                <a:latin typeface="나눔스퀘어" panose="020B0600000101010101" pitchFamily="50" charset="-127"/>
                <a:ea typeface="나눔스퀘어" panose="020B0600000101010101" pitchFamily="50" charset="-127"/>
              </a:rPr>
              <a:t>. SCZ / HC</a:t>
            </a:r>
            <a:r>
              <a:rPr lang="ko-KR" altLang="en-US" sz="32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Classification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6BB7AF-6724-32B8-D812-A3E5F82175E1}"/>
              </a:ext>
            </a:extLst>
          </p:cNvPr>
          <p:cNvSpPr txBox="1"/>
          <p:nvPr/>
        </p:nvSpPr>
        <p:spPr>
          <a:xfrm>
            <a:off x="649545" y="1820085"/>
            <a:ext cx="841154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Optimizer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: Adam</a:t>
            </a:r>
          </a:p>
          <a:p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Loss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cross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entropy = NLL loss(log_softmax) </a:t>
            </a:r>
          </a:p>
          <a:p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</a:p>
          <a:p>
            <a:pPr marL="0" indent="0">
              <a:buNone/>
            </a:pPr>
            <a:endParaRPr lang="en-US" altLang="ko-KR" sz="20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: 1/bincount(y)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의 확률로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0,1 random sampling</a:t>
            </a:r>
          </a:p>
          <a:p>
            <a:pPr marL="0" indent="0">
              <a:buNone/>
            </a:pP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50 epoch</a:t>
            </a:r>
          </a:p>
          <a:p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L2 regularization term</a:t>
            </a: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: 5e-4 </a:t>
            </a:r>
          </a:p>
          <a:p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Learning rate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: 0.001</a:t>
            </a:r>
          </a:p>
          <a:p>
            <a:pPr marL="0" indent="0">
              <a:buNone/>
            </a:pP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Threshold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: 0.5</a:t>
            </a:r>
          </a:p>
          <a:p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stratified 10 fold CV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DF0E186-DE9D-BA49-F5DF-605A0B0B5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559" y="2549244"/>
            <a:ext cx="3273776" cy="45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28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D6788-B2BC-5173-26F7-DDC205710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FAFC6C24-67A7-3C75-EF8B-DBE93AE62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638" y="1162921"/>
            <a:ext cx="2683244" cy="21727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113DD7-995C-9983-A277-F420A6BB8858}"/>
              </a:ext>
            </a:extLst>
          </p:cNvPr>
          <p:cNvSpPr txBox="1"/>
          <p:nvPr/>
        </p:nvSpPr>
        <p:spPr>
          <a:xfrm>
            <a:off x="2674366" y="579212"/>
            <a:ext cx="3462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O, </a:t>
            </a:r>
          </a:p>
          <a:p>
            <a:r>
              <a:rPr lang="en-US" altLang="ko-KR" sz="16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[0.8172, 1.2881]</a:t>
            </a:r>
            <a:endParaRPr lang="ko-KR" altLang="en-US" sz="16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23B836-A6CF-AD68-23B9-47188FF48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497" y="1147418"/>
            <a:ext cx="2683243" cy="2188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C6E6BF-1D81-8C10-88EF-739524A60F49}"/>
              </a:ext>
            </a:extLst>
          </p:cNvPr>
          <p:cNvSpPr txBox="1"/>
          <p:nvPr/>
        </p:nvSpPr>
        <p:spPr>
          <a:xfrm>
            <a:off x="5938730" y="562643"/>
            <a:ext cx="29171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X, </a:t>
            </a:r>
          </a:p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[0.8172, 1.2881]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D5FC23F-828E-8F26-68BB-92E870EAC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638" y="4111395"/>
            <a:ext cx="2669596" cy="21727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BD8BF3-E182-3213-1EFA-026D0822C01D}"/>
              </a:ext>
            </a:extLst>
          </p:cNvPr>
          <p:cNvSpPr txBox="1"/>
          <p:nvPr/>
        </p:nvSpPr>
        <p:spPr>
          <a:xfrm>
            <a:off x="2879638" y="3465064"/>
            <a:ext cx="27825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O, </a:t>
            </a:r>
          </a:p>
          <a:p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[1.0, 1.0]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B5A6E14-4464-1C35-748A-A3671F0E0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730" y="4111395"/>
            <a:ext cx="2683244" cy="2220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25AAF3-9CF1-1486-CD7F-695253DCE288}"/>
              </a:ext>
            </a:extLst>
          </p:cNvPr>
          <p:cNvSpPr txBox="1"/>
          <p:nvPr/>
        </p:nvSpPr>
        <p:spPr>
          <a:xfrm>
            <a:off x="5933648" y="3426483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X, </a:t>
            </a:r>
          </a:p>
          <a:p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[1.0, 1.0]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6402CD-9BDC-C61B-5A00-488089477E11}"/>
              </a:ext>
            </a:extLst>
          </p:cNvPr>
          <p:cNvSpPr txBox="1"/>
          <p:nvPr/>
        </p:nvSpPr>
        <p:spPr>
          <a:xfrm>
            <a:off x="160679" y="1104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UCLA_CNP+COBRE (Combat x)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686287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C600F-8733-7343-C9A6-0B5676138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B84EFE4-CE64-D448-3624-A73655D60FF6}"/>
              </a:ext>
            </a:extLst>
          </p:cNvPr>
          <p:cNvSpPr txBox="1">
            <a:spLocks/>
          </p:cNvSpPr>
          <p:nvPr/>
        </p:nvSpPr>
        <p:spPr>
          <a:xfrm>
            <a:off x="509586" y="0"/>
            <a:ext cx="121205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en-US" altLang="ko-KR" sz="3200">
                <a:latin typeface="나눔스퀘어" panose="020B0600000101010101" pitchFamily="50" charset="-127"/>
                <a:ea typeface="나눔스퀘어" panose="020B0600000101010101" pitchFamily="50" charset="-127"/>
              </a:rPr>
              <a:t>. SCZ / HC</a:t>
            </a:r>
            <a:r>
              <a:rPr lang="ko-KR" altLang="en-US" sz="32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Classification – </a:t>
            </a:r>
            <a:r>
              <a:rPr lang="ko-KR" altLang="en-US" sz="320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현재까지 결과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578F10B-0859-9A59-1C7F-9DF66294D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81" y="2037964"/>
            <a:ext cx="3435691" cy="278207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CD9A3A5-3927-7BA0-6B96-E7AED851FA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9" t="10028" r="7310"/>
          <a:stretch/>
        </p:blipFill>
        <p:spPr>
          <a:xfrm>
            <a:off x="4375056" y="1115398"/>
            <a:ext cx="3677262" cy="279368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B0DD56C-A18E-E5EC-65B7-3F8CBC8CCC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4" t="8537" r="8402"/>
          <a:stretch/>
        </p:blipFill>
        <p:spPr>
          <a:xfrm>
            <a:off x="4375056" y="3984171"/>
            <a:ext cx="3677262" cy="287382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4325704-40B7-9CEE-A29C-1ABC800C357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" t="9981" r="8475"/>
          <a:stretch/>
        </p:blipFill>
        <p:spPr>
          <a:xfrm>
            <a:off x="8238929" y="4021162"/>
            <a:ext cx="3677261" cy="279984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6BA964B-8FA8-8EEA-AB22-86F6B6C3505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9" t="10409" r="9091"/>
          <a:stretch/>
        </p:blipFill>
        <p:spPr>
          <a:xfrm>
            <a:off x="8238929" y="1110343"/>
            <a:ext cx="3677261" cy="281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87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93E89-3128-996B-65B7-856DE8758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D0BC41-FD1F-2B6E-E2A4-C57F15B9B47E}"/>
              </a:ext>
            </a:extLst>
          </p:cNvPr>
          <p:cNvSpPr txBox="1"/>
          <p:nvPr/>
        </p:nvSpPr>
        <p:spPr>
          <a:xfrm>
            <a:off x="568271" y="910124"/>
            <a:ext cx="3462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O, </a:t>
            </a:r>
          </a:p>
          <a:p>
            <a:r>
              <a:rPr lang="en-US" altLang="ko-KR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[0.8172, 1.2881]</a:t>
            </a:r>
            <a:endParaRPr lang="ko-KR" altLang="en-US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13EEA-9AF5-4542-5088-341434EB16CE}"/>
              </a:ext>
            </a:extLst>
          </p:cNvPr>
          <p:cNvSpPr txBox="1"/>
          <p:nvPr/>
        </p:nvSpPr>
        <p:spPr>
          <a:xfrm>
            <a:off x="568271" y="2413855"/>
            <a:ext cx="29171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X, 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[0.8172, 1.2881]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DCE45A-1303-E9F4-DF3C-B97FADFFEB34}"/>
              </a:ext>
            </a:extLst>
          </p:cNvPr>
          <p:cNvSpPr txBox="1"/>
          <p:nvPr/>
        </p:nvSpPr>
        <p:spPr>
          <a:xfrm>
            <a:off x="908273" y="3756296"/>
            <a:ext cx="27825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O, </a:t>
            </a:r>
          </a:p>
          <a:p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[1.0, 1.0]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7B1DCF-3D9F-443A-1EAD-960D7DE12D7C}"/>
              </a:ext>
            </a:extLst>
          </p:cNvPr>
          <p:cNvSpPr txBox="1"/>
          <p:nvPr/>
        </p:nvSpPr>
        <p:spPr>
          <a:xfrm>
            <a:off x="908273" y="5452680"/>
            <a:ext cx="26411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X, </a:t>
            </a:r>
          </a:p>
          <a:p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[1.0, 1.0]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767F2E-7A9C-CA3A-9D68-8833EB117DD4}"/>
              </a:ext>
            </a:extLst>
          </p:cNvPr>
          <p:cNvSpPr txBox="1"/>
          <p:nvPr/>
        </p:nvSpPr>
        <p:spPr>
          <a:xfrm>
            <a:off x="160679" y="1104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UCLA_CNP+COBRE (Combat x)</a:t>
            </a:r>
            <a:endParaRPr lang="ko-KR" altLang="en-US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F3E22C-0607-4DEE-5E72-CA69167EB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242" y="4978680"/>
            <a:ext cx="2505758" cy="18793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D6320E2-FFED-5362-D7AC-0F48A422D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55" y="4978681"/>
            <a:ext cx="2505758" cy="18793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6D922BD-410D-6D32-A91C-9173D0AB4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845" y="4978680"/>
            <a:ext cx="2505758" cy="187931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15833AC-D021-17DD-7077-54033A363E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801" y="3256344"/>
            <a:ext cx="2495074" cy="187130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D1F566D-F084-4B54-473B-DDC1A529D8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596" y="3256343"/>
            <a:ext cx="2505760" cy="187931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539365D-6721-4E8E-705C-5644EDE83E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549" y="3256344"/>
            <a:ext cx="2505758" cy="187931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668BC0D-69AA-E52E-9374-0E2A35C40B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915" y="0"/>
            <a:ext cx="2600960" cy="195072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7545C92-DA79-D767-CFC8-5293CFC1EA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111" y="-121934"/>
            <a:ext cx="2404730" cy="180354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608954B-E4CF-ACAC-7D06-083147567A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506" y="-49101"/>
            <a:ext cx="2304613" cy="172846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DE5795B-0040-E166-FBFB-18B0D9E1A3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781" y="1771381"/>
            <a:ext cx="2274783" cy="170608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803B8E1-FFA1-4896-D1CF-5A29F3EDBC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312" y="1534005"/>
            <a:ext cx="2591285" cy="194346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AD97A4F-CB2E-D30B-FCDB-FCEB3FB1DC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232" y="1679359"/>
            <a:ext cx="2397481" cy="179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50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719F1DF7-758E-4770-6284-E7D19FFFD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" t="10100" r="8566"/>
          <a:stretch/>
        </p:blipFill>
        <p:spPr>
          <a:xfrm>
            <a:off x="6561342" y="3339917"/>
            <a:ext cx="3014769" cy="1887812"/>
          </a:xfrm>
          <a:prstGeom prst="rect">
            <a:avLst/>
          </a:prstGeom>
        </p:spPr>
      </p:pic>
      <p:pic>
        <p:nvPicPr>
          <p:cNvPr id="35" name="내용 개체 틀 4">
            <a:extLst>
              <a:ext uri="{FF2B5EF4-FFF2-40B4-BE49-F238E27FC236}">
                <a16:creationId xmlns:a16="http://schemas.microsoft.com/office/drawing/2014/main" id="{6A1232E6-8CCC-E5ED-BC6A-C9334EDCF8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8" t="9571" r="8823" b="4879"/>
          <a:stretch/>
        </p:blipFill>
        <p:spPr>
          <a:xfrm>
            <a:off x="9409543" y="1595278"/>
            <a:ext cx="2769184" cy="1755436"/>
          </a:xfrm>
          <a:prstGeom prst="rect">
            <a:avLst/>
          </a:prstGeom>
        </p:spPr>
      </p:pic>
      <p:pic>
        <p:nvPicPr>
          <p:cNvPr id="24" name="내용 개체 틀 23">
            <a:extLst>
              <a:ext uri="{FF2B5EF4-FFF2-40B4-BE49-F238E27FC236}">
                <a16:creationId xmlns:a16="http://schemas.microsoft.com/office/drawing/2014/main" id="{AC15D9FA-62EC-F0EC-EB68-57C14E065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3" t="8725" r="8718" b="5694"/>
          <a:stretch/>
        </p:blipFill>
        <p:spPr>
          <a:xfrm>
            <a:off x="9457774" y="5064721"/>
            <a:ext cx="2794599" cy="1793279"/>
          </a:xfr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14EC61D-397D-1BC4-5783-65BFC2113B1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4" t="8186" r="7218"/>
          <a:stretch/>
        </p:blipFill>
        <p:spPr>
          <a:xfrm>
            <a:off x="6505893" y="5057470"/>
            <a:ext cx="3141815" cy="18944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410553-1381-F593-7D12-A1BDF89A934B}"/>
              </a:ext>
            </a:extLst>
          </p:cNvPr>
          <p:cNvSpPr txBox="1"/>
          <p:nvPr/>
        </p:nvSpPr>
        <p:spPr>
          <a:xfrm>
            <a:off x="973389" y="5586712"/>
            <a:ext cx="2469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X,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[1.0, 1.0]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71ADADE-D0AE-9D70-E7B0-6B98C0420A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" t="9888" r="8268"/>
          <a:stretch/>
        </p:blipFill>
        <p:spPr>
          <a:xfrm>
            <a:off x="3437272" y="5083642"/>
            <a:ext cx="3341216" cy="187560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8863417-B92E-74B1-953A-415FBABDDF98}"/>
              </a:ext>
            </a:extLst>
          </p:cNvPr>
          <p:cNvSpPr txBox="1"/>
          <p:nvPr/>
        </p:nvSpPr>
        <p:spPr>
          <a:xfrm>
            <a:off x="803864" y="2120828"/>
            <a:ext cx="29405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X,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[0.72, 1.66]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B8E91300-B8C6-20A9-BB2A-EA9477EB529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" t="9793" r="8496"/>
          <a:stretch/>
        </p:blipFill>
        <p:spPr>
          <a:xfrm>
            <a:off x="6520581" y="1595278"/>
            <a:ext cx="3014769" cy="185555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4400163-902C-664E-A10E-63A74A70A1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5" t="9793" r="8195"/>
          <a:stretch/>
        </p:blipFill>
        <p:spPr>
          <a:xfrm>
            <a:off x="3464079" y="1595278"/>
            <a:ext cx="3327054" cy="189126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E84ACC8D-6C4E-5EEC-CA0C-57335BD3225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6" t="8183" r="8776"/>
          <a:stretch/>
        </p:blipFill>
        <p:spPr>
          <a:xfrm>
            <a:off x="9252025" y="3258520"/>
            <a:ext cx="2926702" cy="1836833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A779A89-32BF-074B-0FE2-D6955372803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0865" r="8429" b="3277"/>
          <a:stretch/>
        </p:blipFill>
        <p:spPr>
          <a:xfrm>
            <a:off x="9346594" y="-14813"/>
            <a:ext cx="2764112" cy="1635022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74B8717C-DA39-B430-77C8-382C11F019A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5" t="10043" r="8454" b="9178"/>
          <a:stretch/>
        </p:blipFill>
        <p:spPr>
          <a:xfrm>
            <a:off x="6744060" y="-11363"/>
            <a:ext cx="2665483" cy="1606641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66F5BE7F-71DB-C24C-9F5A-49198DC674F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8" t="8985" r="8664" b="688"/>
          <a:stretch/>
        </p:blipFill>
        <p:spPr>
          <a:xfrm>
            <a:off x="3613999" y="3274096"/>
            <a:ext cx="3257552" cy="1924399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D3D57CE3-5F4A-54BF-C253-82782B8468C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3" t="9305" r="8769"/>
          <a:stretch/>
        </p:blipFill>
        <p:spPr>
          <a:xfrm>
            <a:off x="3483998" y="7897"/>
            <a:ext cx="3218781" cy="166117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85E3026-FD05-36CD-9FE5-644F63BB04ED}"/>
              </a:ext>
            </a:extLst>
          </p:cNvPr>
          <p:cNvSpPr txBox="1"/>
          <p:nvPr/>
        </p:nvSpPr>
        <p:spPr>
          <a:xfrm>
            <a:off x="951109" y="3853770"/>
            <a:ext cx="2589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O,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[1.0, 1.0]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F2C369-7915-2EAA-A732-92E40C06A510}"/>
              </a:ext>
            </a:extLst>
          </p:cNvPr>
          <p:cNvSpPr txBox="1"/>
          <p:nvPr/>
        </p:nvSpPr>
        <p:spPr>
          <a:xfrm>
            <a:off x="753254" y="624618"/>
            <a:ext cx="28607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O,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[0.72, 1.66]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3367F8-E86A-9205-4BD0-52FAB154330E}"/>
              </a:ext>
            </a:extLst>
          </p:cNvPr>
          <p:cNvSpPr txBox="1"/>
          <p:nvPr/>
        </p:nvSpPr>
        <p:spPr>
          <a:xfrm>
            <a:off x="164842" y="136616"/>
            <a:ext cx="2173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UCLA_CNP</a:t>
            </a:r>
            <a:r>
              <a:rPr lang="ko-KR" altLang="en-US" sz="18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만 사용 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59244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E49431A-3F1D-45DC-A90E-33719212A621}"/>
              </a:ext>
            </a:extLst>
          </p:cNvPr>
          <p:cNvSpPr txBox="1">
            <a:spLocks/>
          </p:cNvSpPr>
          <p:nvPr/>
        </p:nvSpPr>
        <p:spPr>
          <a:xfrm>
            <a:off x="50958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0. Dataset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E5423-3E05-4FBB-8EE2-4E26C680A5EF}"/>
              </a:ext>
            </a:extLst>
          </p:cNvPr>
          <p:cNvSpPr txBox="1"/>
          <p:nvPr/>
        </p:nvSpPr>
        <p:spPr>
          <a:xfrm>
            <a:off x="728067" y="2208877"/>
            <a:ext cx="100786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Dataset 1 (UCLA_CNP)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180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(HC 130, SCZ 50)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	       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완료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Dataset 2 (COBRE)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144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(HC 73, SCZ 71)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            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완료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Dataset 3 (DecNef-SRPBS_1600)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1097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(HC 950 SCZ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147)</a:t>
            </a:r>
          </a:p>
        </p:txBody>
      </p:sp>
    </p:spTree>
    <p:extLst>
      <p:ext uri="{BB962C8B-B14F-4D97-AF65-F5344CB8AC3E}">
        <p14:creationId xmlns:p14="http://schemas.microsoft.com/office/powerpoint/2010/main" val="3238490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7158190E-E314-776A-A95A-F0720CCC60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507711"/>
            <a:ext cx="1355271" cy="135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8D75C82F-61DC-FF4B-0107-11A840DDA6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7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4790D4-EFAD-C442-308A-C2C0F8A3C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5713"/>
            <a:ext cx="4020723" cy="29639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8E057E-3830-CC62-8361-71343167C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202" y="2025713"/>
            <a:ext cx="4306077" cy="31776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2CDF03-7B85-2991-0342-703C1BF1AC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856" y="2025713"/>
            <a:ext cx="4045365" cy="29639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9B738A-B705-7077-1C08-5AE4FF075F98}"/>
              </a:ext>
            </a:extLst>
          </p:cNvPr>
          <p:cNvSpPr txBox="1"/>
          <p:nvPr/>
        </p:nvSpPr>
        <p:spPr>
          <a:xfrm>
            <a:off x="269421" y="216174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UCLA_CNP+COBRE (Combat x)</a:t>
            </a:r>
            <a:endParaRPr lang="ko-KR" altLang="en-US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10EE3-EAE2-6972-2BD1-072548AA2527}"/>
              </a:ext>
            </a:extLst>
          </p:cNvPr>
          <p:cNvSpPr txBox="1"/>
          <p:nvPr/>
        </p:nvSpPr>
        <p:spPr>
          <a:xfrm>
            <a:off x="4981241" y="684270"/>
            <a:ext cx="6725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Learning Curve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0A7F8A-9356-5040-9A78-248938F4C9EA}"/>
              </a:ext>
            </a:extLst>
          </p:cNvPr>
          <p:cNvSpPr txBox="1"/>
          <p:nvPr/>
        </p:nvSpPr>
        <p:spPr>
          <a:xfrm>
            <a:off x="5485869" y="6240594"/>
            <a:ext cx="6531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* validation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loss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가 최소인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epoch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에서의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training /test score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평균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CBCA3D-704E-6D7D-4AFF-FF515F8DA4E2}"/>
              </a:ext>
            </a:extLst>
          </p:cNvPr>
          <p:cNvSpPr txBox="1"/>
          <p:nvPr/>
        </p:nvSpPr>
        <p:spPr>
          <a:xfrm>
            <a:off x="1393845" y="1656381"/>
            <a:ext cx="1755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sensitivity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237085-D489-6AD0-9747-B4E446AACE80}"/>
              </a:ext>
            </a:extLst>
          </p:cNvPr>
          <p:cNvSpPr txBox="1"/>
          <p:nvPr/>
        </p:nvSpPr>
        <p:spPr>
          <a:xfrm>
            <a:off x="5485869" y="1656380"/>
            <a:ext cx="1528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specificity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D7DB2F-0261-23E4-4C3B-60DAA67ABE8D}"/>
              </a:ext>
            </a:extLst>
          </p:cNvPr>
          <p:cNvSpPr txBox="1"/>
          <p:nvPr/>
        </p:nvSpPr>
        <p:spPr>
          <a:xfrm>
            <a:off x="9176440" y="1684927"/>
            <a:ext cx="2529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Balanced Accuracy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634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4B6A02E-3C39-C5AC-6EBA-E4250AEC3CDC}"/>
              </a:ext>
            </a:extLst>
          </p:cNvPr>
          <p:cNvSpPr txBox="1">
            <a:spLocks/>
          </p:cNvSpPr>
          <p:nvPr/>
        </p:nvSpPr>
        <p:spPr>
          <a:xfrm>
            <a:off x="509586" y="0"/>
            <a:ext cx="121205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en-US" altLang="ko-KR" sz="320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3200">
                <a:latin typeface="나눔스퀘어" panose="020B0600000101010101" pitchFamily="50" charset="-127"/>
                <a:ea typeface="나눔스퀘어" panose="020B0600000101010101" pitchFamily="50" charset="-127"/>
              </a:rPr>
              <a:t>향후 계획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79FABD-9AD3-87BB-922C-7DFB21413FD3}"/>
              </a:ext>
            </a:extLst>
          </p:cNvPr>
          <p:cNvSpPr txBox="1"/>
          <p:nvPr/>
        </p:nvSpPr>
        <p:spPr>
          <a:xfrm>
            <a:off x="770495" y="1104261"/>
            <a:ext cx="11006173" cy="4649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>
                <a:ea typeface="나눔스퀘어" panose="020B0600000101010101" pitchFamily="50" charset="-127"/>
              </a:rPr>
              <a:t>Combat Harmonization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DecNef-SRPBS_1600 dataset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/>
              <a:t>Spectral graph convolutional layer </a:t>
            </a:r>
            <a:r>
              <a:rPr lang="ko-KR" altLang="en-US" sz="2000" dirty="0"/>
              <a:t>이해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fmri</a:t>
            </a:r>
            <a:r>
              <a:rPr lang="en-US" altLang="ko-KR" sz="2000" dirty="0"/>
              <a:t>-prep : </a:t>
            </a:r>
            <a:r>
              <a:rPr lang="ko-KR" altLang="en-US" sz="2000" dirty="0"/>
              <a:t>기본 </a:t>
            </a:r>
            <a:r>
              <a:rPr lang="en-US" altLang="ko-KR" sz="2000" dirty="0"/>
              <a:t>processing </a:t>
            </a:r>
            <a:r>
              <a:rPr lang="ko-KR" altLang="en-US" sz="2000" dirty="0"/>
              <a:t>확인</a:t>
            </a:r>
            <a:r>
              <a:rPr lang="en-US" altLang="ko-KR" sz="2000" dirty="0"/>
              <a:t>, quality control(FD </a:t>
            </a:r>
            <a:r>
              <a:rPr lang="ko-KR" altLang="en-US" sz="2000" dirty="0"/>
              <a:t>크기</a:t>
            </a:r>
            <a:r>
              <a:rPr lang="en-US" altLang="ko-KR" sz="2000" dirty="0"/>
              <a:t>) </a:t>
            </a:r>
            <a:r>
              <a:rPr lang="ko-KR" altLang="en-US" sz="2000" dirty="0"/>
              <a:t>뭘</a:t>
            </a:r>
            <a:r>
              <a:rPr lang="en-US" altLang="ko-KR" sz="2000" dirty="0"/>
              <a:t>, </a:t>
            </a:r>
            <a:r>
              <a:rPr lang="ko-KR" altLang="en-US" sz="2000" dirty="0"/>
              <a:t>어떻게 정량화해서 기준 잡는지</a:t>
            </a:r>
            <a:r>
              <a:rPr lang="en-US" altLang="ko-KR" sz="2000" dirty="0"/>
              <a:t>, </a:t>
            </a:r>
            <a:r>
              <a:rPr lang="ko-KR" altLang="en-US" sz="2000" dirty="0"/>
              <a:t>기능 추가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UCLA_CNP FC </a:t>
            </a:r>
            <a:r>
              <a:rPr lang="ko-KR" altLang="en-US" sz="2000" dirty="0"/>
              <a:t>재확인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HC :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00861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C1AB5-269B-0F2C-98B5-013BBEE43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7EA793-6393-A1C1-8225-1840C2E7B234}"/>
              </a:ext>
            </a:extLst>
          </p:cNvPr>
          <p:cNvSpPr txBox="1"/>
          <p:nvPr/>
        </p:nvSpPr>
        <p:spPr>
          <a:xfrm>
            <a:off x="2633431" y="477257"/>
            <a:ext cx="3462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O, </a:t>
            </a:r>
          </a:p>
          <a:p>
            <a:r>
              <a:rPr lang="en-US" altLang="ko-KR" sz="16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[0.8172, 1.2881]</a:t>
            </a:r>
            <a:endParaRPr lang="ko-KR" altLang="en-US" sz="16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82988A-4046-FDF4-A7A7-2CDBC82981FF}"/>
              </a:ext>
            </a:extLst>
          </p:cNvPr>
          <p:cNvSpPr txBox="1"/>
          <p:nvPr/>
        </p:nvSpPr>
        <p:spPr>
          <a:xfrm>
            <a:off x="5938730" y="562643"/>
            <a:ext cx="29171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X, </a:t>
            </a:r>
          </a:p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[0.8172, 1.2881]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CCE3AE-84C7-B0E5-84A2-4A94FD92EDCA}"/>
              </a:ext>
            </a:extLst>
          </p:cNvPr>
          <p:cNvSpPr txBox="1"/>
          <p:nvPr/>
        </p:nvSpPr>
        <p:spPr>
          <a:xfrm>
            <a:off x="2674366" y="3578710"/>
            <a:ext cx="27825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O, </a:t>
            </a:r>
          </a:p>
          <a:p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[1.0, 1.0]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6E496B-64F9-2D96-82FB-CFC44AA59629}"/>
              </a:ext>
            </a:extLst>
          </p:cNvPr>
          <p:cNvSpPr txBox="1"/>
          <p:nvPr/>
        </p:nvSpPr>
        <p:spPr>
          <a:xfrm>
            <a:off x="5955265" y="3526476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X, </a:t>
            </a:r>
          </a:p>
          <a:p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[1.0, 1.0]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E34DC0-B48F-AB43-D71B-BC6BA5A7922B}"/>
              </a:ext>
            </a:extLst>
          </p:cNvPr>
          <p:cNvSpPr txBox="1"/>
          <p:nvPr/>
        </p:nvSpPr>
        <p:spPr>
          <a:xfrm>
            <a:off x="160679" y="1104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UCLA_CNP + COBRE + </a:t>
            </a:r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Combat</a:t>
            </a:r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b="1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89511F-EE83-C906-BCDA-B04E49FCCC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609"/>
          <a:stretch/>
        </p:blipFill>
        <p:spPr>
          <a:xfrm>
            <a:off x="5938730" y="5886234"/>
            <a:ext cx="3337916" cy="6106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C62EE7-E18D-28A0-BFEB-2EA8F9AA4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264" y="1368129"/>
            <a:ext cx="3038241" cy="5330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3A4864-8F7F-8F49-8E3C-D65B6F688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264" y="2798499"/>
            <a:ext cx="3155843" cy="533025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B946187-3EA8-BE5B-4C79-D322DE24762B}"/>
              </a:ext>
            </a:extLst>
          </p:cNvPr>
          <p:cNvCxnSpPr/>
          <p:nvPr/>
        </p:nvCxnSpPr>
        <p:spPr>
          <a:xfrm>
            <a:off x="7474384" y="2065020"/>
            <a:ext cx="0" cy="617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CBFD7146-3F1C-CE59-7EA3-C676E95A61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7131"/>
          <a:stretch/>
        </p:blipFill>
        <p:spPr>
          <a:xfrm>
            <a:off x="5938730" y="4377509"/>
            <a:ext cx="3226623" cy="610678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2ED9D4-1E50-5F26-BF98-3B4704AEACD7}"/>
              </a:ext>
            </a:extLst>
          </p:cNvPr>
          <p:cNvCxnSpPr/>
          <p:nvPr/>
        </p:nvCxnSpPr>
        <p:spPr>
          <a:xfrm>
            <a:off x="7393519" y="5128571"/>
            <a:ext cx="0" cy="617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637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B09FB-A092-A83F-3F9C-CA1E7ED0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8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fMRI data preprocessing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AC2A24-20D4-4254-9A60-15948DB9282A}"/>
              </a:ext>
            </a:extLst>
          </p:cNvPr>
          <p:cNvSpPr txBox="1"/>
          <p:nvPr/>
        </p:nvSpPr>
        <p:spPr>
          <a:xfrm>
            <a:off x="357465" y="1498583"/>
            <a:ext cx="31623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Tool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fmriprep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22.02</a:t>
            </a: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239D3D-B60C-4195-B8ED-94B733D21882}"/>
              </a:ext>
            </a:extLst>
          </p:cNvPr>
          <p:cNvSpPr txBox="1"/>
          <p:nvPr/>
        </p:nvSpPr>
        <p:spPr>
          <a:xfrm>
            <a:off x="357465" y="2110274"/>
            <a:ext cx="11834535" cy="4649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skull-stripping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두개골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비뇌조직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제거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acquisition time delay(</a:t>
            </a: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intravolume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보정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/slice timing correction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slice timing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보정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(metadata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slicetiming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있을 때만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,UCLA_CNP)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 middle slice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참조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=&gt; 0.5TR time shift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signal resampling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과정 전에 수행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1 TR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동안 촬영한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2d image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들은 최대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 시간차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-&gt;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동일 시간에 획득된 것처럼 보정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sinc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-interpolation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이용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Head motion artifacts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보정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/realignment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6 motion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parameters(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3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이동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Space normalization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개인의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brain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image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표준 뇌 공간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MNI152NLin6Asym template</a:t>
            </a:r>
            <a:r>
              <a:rPr lang="en-US" altLang="ko-KR" sz="14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)(1X1X1mm^3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정규화</a:t>
            </a:r>
          </a:p>
        </p:txBody>
      </p:sp>
    </p:spTree>
    <p:extLst>
      <p:ext uri="{BB962C8B-B14F-4D97-AF65-F5344CB8AC3E}">
        <p14:creationId xmlns:p14="http://schemas.microsoft.com/office/powerpoint/2010/main" val="129128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B09FB-A092-A83F-3F9C-CA1E7ED0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8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fMRI data preprocessing – confounds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CA75F9-814C-47A0-9DDA-A007438943D0}"/>
              </a:ext>
            </a:extLst>
          </p:cNvPr>
          <p:cNvSpPr txBox="1"/>
          <p:nvPr/>
        </p:nvSpPr>
        <p:spPr>
          <a:xfrm>
            <a:off x="301834" y="1161033"/>
            <a:ext cx="1189016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*confounds :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potential non-neuronal origin(head motion, scanner noise, physiological fluctuations)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인한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fluctuation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나타내는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variables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GLM design matrix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nuisance regressor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포함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fMRI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signal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직접 제거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(denoising)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인데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nilearn.clean_img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직접 제거하는 방법 사용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*Component Based Noise Correction(</a:t>
            </a:r>
            <a:r>
              <a:rPr lang="en-US" altLang="ko-KR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Compcor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PCA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방법으로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anatomical, temporal noise component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anatomical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compcor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WM,WSF signal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제거 가능 하지만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component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어디까지 포함해서 제거할 건지 결정하기 어렵고 시간이 오래 걸림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우선 원래 목적이었던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WM, WSF signal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또 따로 제거할 수 있으므로 그거 일단 하는 걸로 결정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86A51-49D8-453F-B4D4-67ECE0FF333D}"/>
              </a:ext>
            </a:extLst>
          </p:cNvPr>
          <p:cNvSpPr txBox="1"/>
          <p:nvPr/>
        </p:nvSpPr>
        <p:spPr>
          <a:xfrm>
            <a:off x="301834" y="3573308"/>
            <a:ext cx="1189016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*First-level(individual inference) 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fMRI data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general linear model(GLM)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제작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시계열 데이터를 분석 방법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이상적인 상황에서 예상되는 각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voxel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model(predictor)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실제 시계열 데이터를 비교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 신호 상관관계가 통계적으로 유의미하게 높으면 해당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voxel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model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정의한 사건에 유의미한 반응을 보인다고 해석</a:t>
            </a:r>
          </a:p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근데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BOLD data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blood flow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oxy-deoxy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haemoglobin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변화를 반영해 느리고 오래 지속되는 반응인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haemodynamic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response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함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=&gt; modeling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할 때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HRF(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haemodynamic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response function)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사용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구체적으로는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predictor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HRF convolution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nilearn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에서는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spm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glover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 다양한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HRF model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제공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design matrix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각 열을 하나의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predictor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한 후에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HRF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convolution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연산 수행 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predictor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들의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linear combination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model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생성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(multiple linear regression)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design matrix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시간에 따른 조건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인지 자극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confound variables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서로 독립이어야 함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419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B09FB-A092-A83F-3F9C-CA1E7ED0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8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fMRI data preprocessing – confounds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A77F14-9429-447B-B3F8-53C78ACCA0E6}"/>
              </a:ext>
            </a:extLst>
          </p:cNvPr>
          <p:cNvSpPr txBox="1"/>
          <p:nvPr/>
        </p:nvSpPr>
        <p:spPr>
          <a:xfrm>
            <a:off x="413648" y="1119461"/>
            <a:ext cx="11877206" cy="5440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8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1. fMRI image Smoothing </a:t>
            </a:r>
            <a:r>
              <a:rPr lang="en-US" altLang="ko-KR" sz="18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4mm kernel</a:t>
            </a:r>
          </a:p>
          <a:p>
            <a:pPr algn="l">
              <a:lnSpc>
                <a:spcPct val="150000"/>
              </a:lnSpc>
            </a:pP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en-US" altLang="ko-KR" sz="18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fMRI Signal Detrend</a:t>
            </a:r>
          </a:p>
          <a:p>
            <a:pPr algn="l">
              <a:lnSpc>
                <a:spcPct val="150000"/>
              </a:lnSpc>
            </a:pP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fMRI image signal </a:t>
            </a:r>
            <a:r>
              <a:rPr lang="en-US" altLang="ko-KR" sz="18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z-score standardization </a:t>
            </a:r>
            <a:r>
              <a:rPr lang="en-US" altLang="ko-KR" sz="18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1800" b="0" i="0" dirty="0" err="1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zcore_sample</a:t>
            </a:r>
            <a:endParaRPr lang="en-US" altLang="ko-KR" sz="1800" b="1" i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CSF, global, WM signal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en-US" altLang="ko-KR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en-US" altLang="ko-KR" dirty="0" err="1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global_signal</a:t>
            </a:r>
            <a:r>
              <a:rPr lang="en-US" altLang="ko-KR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’, ‘</a:t>
            </a:r>
            <a:r>
              <a:rPr lang="en-US" altLang="ko-KR" dirty="0" err="1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white_matter</a:t>
            </a:r>
            <a:r>
              <a:rPr lang="en-US" altLang="ko-KR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’, ‘</a:t>
            </a:r>
            <a:r>
              <a:rPr lang="en-US" altLang="ko-KR" dirty="0" err="1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csf</a:t>
            </a:r>
            <a:r>
              <a:rPr lang="en-US" altLang="ko-KR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’ </a:t>
            </a:r>
          </a:p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5. Bandpass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filtering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0.01~0.1Hz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High-pass filtering : physiological, instrumental(scanner) noise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주로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low-frequency signal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drift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형태로 나타남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Low-pass filtering : specificity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향상 가능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6. </a:t>
            </a:r>
            <a:r>
              <a:rPr lang="en-US" altLang="ko-KR" sz="18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Head motion artifacts </a:t>
            </a:r>
            <a:r>
              <a:rPr lang="ko-KR" altLang="en-US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보정 </a:t>
            </a: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18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6 motion parameters , </a:t>
            </a:r>
          </a:p>
          <a:p>
            <a:pPr algn="l">
              <a:lnSpc>
                <a:spcPct val="150000"/>
              </a:lnSpc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	</a:t>
            </a:r>
            <a:r>
              <a:rPr lang="en-US" altLang="ko-KR" sz="18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head motion scrubbing (scrub=5)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			</a:t>
            </a:r>
            <a:r>
              <a:rPr lang="ko-KR" altLang="en-US" sz="18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프레임별 변위</a:t>
            </a:r>
            <a:r>
              <a:rPr lang="en-US" altLang="ko-KR" sz="18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(FD)</a:t>
            </a:r>
            <a:r>
              <a:rPr lang="ko-KR" altLang="en-US" sz="18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sz="18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0.5mm </a:t>
            </a:r>
            <a:r>
              <a:rPr lang="ko-KR" altLang="en-US" sz="18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이상인 </a:t>
            </a:r>
            <a:r>
              <a:rPr lang="en-US" altLang="ko-KR" sz="18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volume</a:t>
            </a:r>
            <a:r>
              <a:rPr lang="ko-KR" altLang="en-US" sz="18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제외</a:t>
            </a:r>
            <a:endParaRPr lang="en-US" altLang="ko-KR" sz="1800" b="0" i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	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std_DVARS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1.5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이상인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volume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7. </a:t>
            </a:r>
            <a:r>
              <a:rPr lang="en-US" altLang="ko-KR" sz="18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Confounding variable z-score standardization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b="0" i="0" dirty="0" err="1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Confounds.tsv</a:t>
            </a:r>
            <a:r>
              <a:rPr lang="en-US" altLang="ko-KR" sz="18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file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없는 경우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en-US" altLang="ko-KR" sz="1800" b="0" i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07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B09FB-A092-A83F-3F9C-CA1E7ED0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8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fMRI data preprocessing – confounds</a:t>
            </a:r>
            <a:endParaRPr lang="ko-KR" altLang="en-US" sz="3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C8F2520-998E-4B28-8B97-408D6B3D2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167" y="1694895"/>
            <a:ext cx="3218861" cy="490493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6D898AA-3D74-48ED-956E-7833FA3CC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82" y="1699643"/>
            <a:ext cx="3260530" cy="487619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F5F7395-5D75-41F0-90FA-A080003E0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6095" y="1652944"/>
            <a:ext cx="3218861" cy="49468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CDD795-1580-42B2-8B47-7CED7BF1F79F}"/>
              </a:ext>
            </a:extLst>
          </p:cNvPr>
          <p:cNvSpPr txBox="1"/>
          <p:nvPr/>
        </p:nvSpPr>
        <p:spPr>
          <a:xfrm>
            <a:off x="960672" y="1327937"/>
            <a:ext cx="2165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fMRIprep</a:t>
            </a:r>
            <a:r>
              <a:rPr lang="en-US" altLang="ko-KR" dirty="0"/>
              <a:t> </a:t>
            </a:r>
            <a:r>
              <a:rPr lang="ko-KR" altLang="en-US" dirty="0"/>
              <a:t>실행 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0D357-C54F-48E8-9A27-EB8B946414BE}"/>
              </a:ext>
            </a:extLst>
          </p:cNvPr>
          <p:cNvSpPr txBox="1"/>
          <p:nvPr/>
        </p:nvSpPr>
        <p:spPr>
          <a:xfrm>
            <a:off x="4537779" y="1327937"/>
            <a:ext cx="265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4mm</a:t>
            </a:r>
            <a:r>
              <a:rPr lang="ko-KR" altLang="en-US" dirty="0"/>
              <a:t> </a:t>
            </a:r>
            <a:r>
              <a:rPr lang="en-US" altLang="ko-KR" dirty="0"/>
              <a:t>kernel smoothing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C3118A-81FD-4497-949B-A57B226B61CD}"/>
              </a:ext>
            </a:extLst>
          </p:cNvPr>
          <p:cNvSpPr txBox="1"/>
          <p:nvPr/>
        </p:nvSpPr>
        <p:spPr>
          <a:xfrm>
            <a:off x="7789659" y="1283612"/>
            <a:ext cx="4279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4mm</a:t>
            </a:r>
            <a:r>
              <a:rPr lang="ko-KR" altLang="en-US" dirty="0"/>
              <a:t> </a:t>
            </a:r>
            <a:r>
              <a:rPr lang="en-US" altLang="ko-KR" dirty="0"/>
              <a:t>kernel </a:t>
            </a:r>
            <a:r>
              <a:rPr lang="en-US" altLang="ko-KR" dirty="0" err="1"/>
              <a:t>smoothing+normalization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723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B09FB-A092-A83F-3F9C-CA1E7ED0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8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fMRI data preprocessing – </a:t>
            </a:r>
            <a:r>
              <a:rPr lang="ko-KR" altLang="en-US" sz="3200" dirty="0">
                <a:highlight>
                  <a:srgbClr val="FFFFFF"/>
                </a:highlight>
              </a:rPr>
              <a:t>선행 연구 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E89AF-1B6D-4B83-BC0D-71F42F322C7D}"/>
              </a:ext>
            </a:extLst>
          </p:cNvPr>
          <p:cNvSpPr txBox="1"/>
          <p:nvPr/>
        </p:nvSpPr>
        <p:spPr>
          <a:xfrm>
            <a:off x="739694" y="1917792"/>
            <a:ext cx="10712611" cy="3741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b="1" i="0" dirty="0">
                <a:effectLst/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초기 </a:t>
            </a:r>
            <a:r>
              <a:rPr lang="en-US" altLang="ko-KR" sz="2000" b="1" i="0" dirty="0">
                <a:effectLst/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2000" b="1" i="0" dirty="0">
                <a:effectLst/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개 시점 </a:t>
            </a:r>
            <a:r>
              <a:rPr lang="en-US" altLang="ko-KR" sz="2000" b="1" i="0" dirty="0">
                <a:effectLst/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image</a:t>
            </a:r>
            <a:r>
              <a:rPr lang="ko-KR" altLang="en-US" sz="2000" b="1" i="0" dirty="0">
                <a:effectLst/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 제거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MRI 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신호의 초기 불안정성의 영향 최소화</a:t>
            </a:r>
            <a:endParaRPr lang="en-US" altLang="ko-KR" sz="2000" b="0" i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Head motion artifacts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보정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2000" b="0" i="0" dirty="0" err="1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Friston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2000" b="0" i="0" dirty="0">
                <a:effectLst/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24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motion parameters , </a:t>
            </a: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		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"head motion scrubbing"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방법 적용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				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프레임별 변위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(FD)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0.5mm 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이상인 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subject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제외</a:t>
            </a:r>
            <a:endParaRPr lang="en-US" altLang="ko-KR" sz="2000" b="0" i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20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공간 정규화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MNI 152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template(</a:t>
            </a:r>
            <a:r>
              <a:rPr lang="en-US" altLang="ko-KR" sz="2000" b="0" i="0" dirty="0">
                <a:effectLst/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3 × 3 × 3mm^3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20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선형 </a:t>
            </a:r>
            <a:r>
              <a:rPr lang="ko-KR" altLang="en-US" sz="2000" b="1" i="0" dirty="0" err="1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디트렌딩</a:t>
            </a:r>
            <a:r>
              <a:rPr lang="ko-KR" altLang="en-US" sz="20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및 시간 대역 필터링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0.01–</a:t>
            </a:r>
            <a:r>
              <a:rPr lang="en-US" altLang="ko-KR" sz="2000" b="0" i="0" dirty="0">
                <a:effectLst/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0.08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Hz 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대역으로 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bandpass 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필터링해서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저주파 </a:t>
            </a:r>
            <a:r>
              <a:rPr lang="ko-KR" altLang="en-US" sz="2000" b="0" i="0" dirty="0" err="1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드리프트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및 고주파 생리적 노이즈 제거</a:t>
            </a:r>
            <a:endParaRPr lang="en-US" altLang="ko-KR" sz="2000" b="0" i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sz="20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신호 회귀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전역 신호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0" i="0" dirty="0" err="1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백질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신호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뇌척수액 신호 및 운동 파라미터를 제거</a:t>
            </a:r>
            <a:endParaRPr lang="en-US" altLang="ko-KR" sz="2000" b="0" i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81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F4B0E-1E48-91C4-8C99-51682A7CC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30B6FF8-D188-43D7-890E-F2CC7431F3C2}"/>
              </a:ext>
            </a:extLst>
          </p:cNvPr>
          <p:cNvSpPr txBox="1">
            <a:spLocks/>
          </p:cNvSpPr>
          <p:nvPr/>
        </p:nvSpPr>
        <p:spPr>
          <a:xfrm>
            <a:off x="50958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Functional Connectivity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제작 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01D4D6-B94F-409C-957A-2A846C9BFB2E}"/>
              </a:ext>
            </a:extLst>
          </p:cNvPr>
          <p:cNvSpPr txBox="1"/>
          <p:nvPr/>
        </p:nvSpPr>
        <p:spPr>
          <a:xfrm>
            <a:off x="400581" y="1164852"/>
            <a:ext cx="1153604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fMRI mask image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atlas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반영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mask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voxel dimension(3x3x4mm)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atlas voxel dimension(1x1x1mm)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다를 경우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atlas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mask voxel dimension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맞게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resampling </a:t>
            </a:r>
          </a:p>
          <a:p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Resampling metho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 : Nearest Neighbor(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중심에서 가장 가까운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region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선택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-&gt;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과정에서 어느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region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에서도 중심에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없던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atlas label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삭제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(parcel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수가 많을 수록 삭제되는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region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많아짐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fMRI image</a:t>
            </a:r>
            <a:r>
              <a:rPr lang="ko-KR" altLang="en-US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atlas </a:t>
            </a:r>
            <a:r>
              <a:rPr lang="ko-KR" altLang="en-US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반영된 </a:t>
            </a: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mask </a:t>
            </a:r>
            <a:r>
              <a:rPr lang="ko-KR" altLang="en-US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적용해서</a:t>
            </a: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region</a:t>
            </a:r>
            <a:r>
              <a:rPr lang="ko-KR" altLang="en-US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별로 </a:t>
            </a: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average</a:t>
            </a:r>
            <a:r>
              <a:rPr lang="ko-KR" altLang="en-US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signal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계산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 </a:t>
            </a: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ROI</a:t>
            </a:r>
            <a:r>
              <a:rPr lang="ko-KR" altLang="en-US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fMRI signal</a:t>
            </a:r>
            <a:r>
              <a:rPr lang="ko-KR" altLang="en-US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pearson</a:t>
            </a: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correlation </a:t>
            </a:r>
            <a:r>
              <a:rPr lang="ko-KR" altLang="en-US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계산</a:t>
            </a:r>
            <a:endParaRPr lang="en-US" altLang="ko-KR" sz="1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en-US" altLang="ko-KR" sz="18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Functional correlation z-score standardization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E55C4B-7F28-4F27-BD52-F743CD348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530" y="3567892"/>
            <a:ext cx="3744096" cy="320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4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30361</TotalTime>
  <Words>2282</Words>
  <Application>Microsoft Office PowerPoint</Application>
  <PresentationFormat>와이드스크린</PresentationFormat>
  <Paragraphs>326</Paragraphs>
  <Slides>32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나눔스퀘어</vt:lpstr>
      <vt:lpstr>맑은 고딕</vt:lpstr>
      <vt:lpstr>Wingdings</vt:lpstr>
      <vt:lpstr>Arial</vt:lpstr>
      <vt:lpstr>Office 테마</vt:lpstr>
      <vt:lpstr>Functional MRI를 이용한  그래프 신경망 기반  조현병 분류 모델 개발</vt:lpstr>
      <vt:lpstr>PowerPoint 프레젠테이션</vt:lpstr>
      <vt:lpstr>PowerPoint 프레젠테이션</vt:lpstr>
      <vt:lpstr>1. fMRI data preprocessing</vt:lpstr>
      <vt:lpstr>1. fMRI data preprocessing – confounds</vt:lpstr>
      <vt:lpstr>1. fMRI data preprocessing – confounds</vt:lpstr>
      <vt:lpstr>1. fMRI data preprocessing – confounds</vt:lpstr>
      <vt:lpstr>1. fMRI data preprocessing – 선행 연구 비교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지후 박</dc:creator>
  <cp:lastModifiedBy>지후 박</cp:lastModifiedBy>
  <cp:revision>162</cp:revision>
  <dcterms:created xsi:type="dcterms:W3CDTF">2024-03-04T11:50:55Z</dcterms:created>
  <dcterms:modified xsi:type="dcterms:W3CDTF">2024-04-12T07:59:02Z</dcterms:modified>
</cp:coreProperties>
</file>